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2" r:id="rId1"/>
  </p:sldMasterIdLst>
  <p:notesMasterIdLst>
    <p:notesMasterId r:id="rId13"/>
  </p:notesMasterIdLst>
  <p:sldIdLst>
    <p:sldId id="358" r:id="rId2"/>
    <p:sldId id="359" r:id="rId3"/>
    <p:sldId id="360" r:id="rId4"/>
    <p:sldId id="361" r:id="rId5"/>
    <p:sldId id="362" r:id="rId6"/>
    <p:sldId id="363" r:id="rId7"/>
    <p:sldId id="364" r:id="rId8"/>
    <p:sldId id="365" r:id="rId9"/>
    <p:sldId id="366" r:id="rId10"/>
    <p:sldId id="367" r:id="rId11"/>
    <p:sldId id="368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F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>
      <p:cViewPr>
        <p:scale>
          <a:sx n="75" d="100"/>
          <a:sy n="75" d="100"/>
        </p:scale>
        <p:origin x="-1836" y="-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7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E044F2-B338-457A-9B74-B35AFBE92914}" type="datetimeFigureOut">
              <a:rPr lang="es-ES" smtClean="0"/>
              <a:t>14/11/2013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1BDE73-69E7-4AF6-BC8B-FA3ADD01C5B1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0995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U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7B44-9BB3-4FAE-AD25-EB9ECBDA2024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14/11/2013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A4CF5-B672-4EBE-9295-16849AFCC8BC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490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7B44-9BB3-4FAE-AD25-EB9ECBDA2024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14/11/2013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A4CF5-B672-4EBE-9295-16849AFCC8BC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427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7B44-9BB3-4FAE-AD25-EB9ECBDA2024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14/11/2013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A4CF5-B672-4EBE-9295-16849AFCC8BC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19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7B44-9BB3-4FAE-AD25-EB9ECBDA2024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14/11/2013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A4CF5-B672-4EBE-9295-16849AFCC8BC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04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7B44-9BB3-4FAE-AD25-EB9ECBDA2024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14/11/2013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A4CF5-B672-4EBE-9295-16849AFCC8BC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29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7B44-9BB3-4FAE-AD25-EB9ECBDA2024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14/11/2013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A4CF5-B672-4EBE-9295-16849AFCC8BC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2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7B44-9BB3-4FAE-AD25-EB9ECBDA2024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14/11/2013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A4CF5-B672-4EBE-9295-16849AFCC8BC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48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7B44-9BB3-4FAE-AD25-EB9ECBDA2024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14/11/2013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A4CF5-B672-4EBE-9295-16849AFCC8BC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302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7B44-9BB3-4FAE-AD25-EB9ECBDA2024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14/11/2013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A4CF5-B672-4EBE-9295-16849AFCC8BC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7693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7B44-9BB3-4FAE-AD25-EB9ECBDA2024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14/11/2013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A4CF5-B672-4EBE-9295-16849AFCC8BC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6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7B44-9BB3-4FAE-AD25-EB9ECBDA2024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14/11/2013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A4CF5-B672-4EBE-9295-16849AFCC8BC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721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U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B7B44-9BB3-4FAE-AD25-EB9ECBDA2024}" type="datetimeFigureOut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14/11/2013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A4CF5-B672-4EBE-9295-16849AFCC8BC}" type="slidenum">
              <a:rPr lang="es-UY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s-UY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264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3" r:id="rId1"/>
    <p:sldLayoutId id="2147484214" r:id="rId2"/>
    <p:sldLayoutId id="2147484215" r:id="rId3"/>
    <p:sldLayoutId id="2147484216" r:id="rId4"/>
    <p:sldLayoutId id="2147484217" r:id="rId5"/>
    <p:sldLayoutId id="2147484218" r:id="rId6"/>
    <p:sldLayoutId id="2147484219" r:id="rId7"/>
    <p:sldLayoutId id="2147484220" r:id="rId8"/>
    <p:sldLayoutId id="2147484221" r:id="rId9"/>
    <p:sldLayoutId id="2147484222" r:id="rId10"/>
    <p:sldLayoutId id="214748422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715000"/>
          </a:xfrm>
          <a:solidFill>
            <a:schemeClr val="bg1"/>
          </a:solidFill>
        </p:spPr>
        <p:txBody>
          <a:bodyPr/>
          <a:lstStyle/>
          <a:p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6536" y="1295400"/>
            <a:ext cx="5372100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2 Subtítulo"/>
          <p:cNvSpPr txBox="1">
            <a:spLocks/>
          </p:cNvSpPr>
          <p:nvPr/>
        </p:nvSpPr>
        <p:spPr>
          <a:xfrm>
            <a:off x="642964" y="5124223"/>
            <a:ext cx="655272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600" b="1" dirty="0" smtClean="0">
                <a:solidFill>
                  <a:schemeClr val="tx2">
                    <a:lumMod val="75000"/>
                  </a:schemeClr>
                </a:solidFill>
              </a:rPr>
              <a:t>Grupo 10</a:t>
            </a:r>
          </a:p>
          <a:p>
            <a:r>
              <a:rPr lang="es-ES" sz="1600" b="1" dirty="0">
                <a:solidFill>
                  <a:schemeClr val="tx2">
                    <a:lumMod val="75000"/>
                  </a:schemeClr>
                </a:solidFill>
              </a:rPr>
              <a:t>Proyecto de Ingeniería de Software 2013</a:t>
            </a:r>
          </a:p>
          <a:p>
            <a:r>
              <a:rPr lang="es-ES" sz="1600" b="1" dirty="0" smtClean="0">
                <a:solidFill>
                  <a:schemeClr val="tx2">
                    <a:lumMod val="75000"/>
                  </a:schemeClr>
                </a:solidFill>
              </a:rPr>
              <a:t>Facultad de Ingeniería - UDeLaR</a:t>
            </a:r>
          </a:p>
        </p:txBody>
      </p:sp>
    </p:spTree>
    <p:extLst>
      <p:ext uri="{BB962C8B-B14F-4D97-AF65-F5344CB8AC3E}">
        <p14:creationId xmlns:p14="http://schemas.microsoft.com/office/powerpoint/2010/main" val="253110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136160" cy="5832648"/>
          </a:xfrm>
          <a:solidFill>
            <a:schemeClr val="bg1"/>
          </a:solidFill>
        </p:spPr>
        <p:txBody>
          <a:bodyPr/>
          <a:lstStyle/>
          <a:p>
            <a:r>
              <a:rPr lang="es-UY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s-UY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s-UY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s-UY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1560" y="650900"/>
            <a:ext cx="792088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Métodos </a:t>
            </a:r>
            <a:r>
              <a:rPr lang="es-ES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 </a:t>
            </a:r>
            <a:r>
              <a:rPr lang="es-ES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indexación - </a:t>
            </a:r>
            <a:r>
              <a:rPr lang="es-ES" sz="3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Solr</a:t>
            </a:r>
            <a:r>
              <a:rPr lang="es-ES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3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Index</a:t>
            </a:r>
            <a:r>
              <a:rPr lang="es-ES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(5/5)</a:t>
            </a: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827584" y="1600200"/>
            <a:ext cx="7859216" cy="44930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Proyecto aparte para indexar manualmente</a:t>
            </a:r>
          </a:p>
          <a:p>
            <a:pPr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dirty="0" err="1" smtClean="0">
                <a:solidFill>
                  <a:schemeClr val="tx2">
                    <a:lumMod val="75000"/>
                  </a:schemeClr>
                </a:solidFill>
              </a:rPr>
              <a:t>Jar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 que recibe como parámetros</a:t>
            </a:r>
          </a:p>
          <a:p>
            <a:pPr lvl="1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Full – indexación total</a:t>
            </a:r>
          </a:p>
          <a:p>
            <a:pPr lvl="1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Delta – indexación diferencial</a:t>
            </a:r>
          </a:p>
          <a:p>
            <a:pPr lvl="1"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Índice – indica si se refiere a productos o farmacias</a:t>
            </a:r>
          </a:p>
          <a:p>
            <a:pPr marL="0" indent="0">
              <a:lnSpc>
                <a:spcPct val="150000"/>
              </a:lnSpc>
              <a:buNone/>
            </a:pPr>
            <a:endParaRPr lang="es-ES" dirty="0" smtClean="0"/>
          </a:p>
          <a:p>
            <a:pPr lvl="1">
              <a:lnSpc>
                <a:spcPct val="150000"/>
              </a:lnSpc>
            </a:pPr>
            <a:endParaRPr lang="es-ES" dirty="0" smtClean="0"/>
          </a:p>
          <a:p>
            <a:pPr lvl="1">
              <a:lnSpc>
                <a:spcPct val="150000"/>
              </a:lnSpc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60709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136160" cy="5832648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s-ES" sz="48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MUCHAS GRACIAS</a:t>
            </a:r>
            <a:endParaRPr lang="es-UY" sz="4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162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715000"/>
          </a:xfrm>
          <a:solidFill>
            <a:schemeClr val="bg1"/>
          </a:solidFill>
        </p:spPr>
        <p:txBody>
          <a:bodyPr/>
          <a:lstStyle/>
          <a:p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611560" y="620688"/>
            <a:ext cx="8075240" cy="5472608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s-ES" sz="4000" spc="-1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 Agenda</a:t>
            </a:r>
            <a:endParaRPr lang="es-ES" sz="28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 marL="514350" indent="-514350">
              <a:lnSpc>
                <a:spcPct val="200000"/>
              </a:lnSpc>
              <a:buClr>
                <a:schemeClr val="tx2">
                  <a:lumMod val="60000"/>
                  <a:lumOff val="40000"/>
                </a:schemeClr>
              </a:buClr>
              <a:buAutoNum type="arabicParenR"/>
            </a:pP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Objetivos</a:t>
            </a:r>
            <a:endParaRPr lang="es-ES" sz="2800" dirty="0" smtClean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514350" indent="-514350">
              <a:lnSpc>
                <a:spcPct val="200000"/>
              </a:lnSpc>
              <a:buClr>
                <a:schemeClr val="tx2">
                  <a:lumMod val="60000"/>
                  <a:lumOff val="40000"/>
                </a:schemeClr>
              </a:buClr>
              <a:buAutoNum type="arabicParenR"/>
            </a:pP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Descripción </a:t>
            </a:r>
            <a:r>
              <a:rPr lang="es-ES" sz="28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de Apache </a:t>
            </a:r>
            <a:r>
              <a:rPr lang="es-ES" sz="2800" dirty="0" err="1">
                <a:solidFill>
                  <a:schemeClr val="tx2">
                    <a:lumMod val="75000"/>
                  </a:schemeClr>
                </a:solidFill>
                <a:latin typeface="+mj-lt"/>
              </a:rPr>
              <a:t>Solr</a:t>
            </a:r>
            <a:endParaRPr lang="es-ES" sz="28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marL="514350" indent="-514350">
              <a:lnSpc>
                <a:spcPct val="200000"/>
              </a:lnSpc>
              <a:buClr>
                <a:schemeClr val="tx2">
                  <a:lumMod val="60000"/>
                  <a:lumOff val="40000"/>
                </a:schemeClr>
              </a:buClr>
              <a:buAutoNum type="arabicParenR"/>
            </a:pP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Implementación</a:t>
            </a:r>
          </a:p>
          <a:p>
            <a:pPr marL="514350" indent="-514350">
              <a:lnSpc>
                <a:spcPct val="200000"/>
              </a:lnSpc>
              <a:buClr>
                <a:schemeClr val="tx2">
                  <a:lumMod val="60000"/>
                  <a:lumOff val="40000"/>
                </a:schemeClr>
              </a:buClr>
              <a:buAutoNum type="arabicParenR"/>
            </a:pPr>
            <a:r>
              <a:rPr lang="es-ES" sz="2800" dirty="0" smtClean="0">
                <a:solidFill>
                  <a:schemeClr val="tx2">
                    <a:lumMod val="75000"/>
                  </a:schemeClr>
                </a:solidFill>
                <a:latin typeface="+mj-lt"/>
              </a:rPr>
              <a:t>Métodos de Indexación (sincronización)</a:t>
            </a:r>
          </a:p>
        </p:txBody>
      </p:sp>
    </p:spTree>
    <p:extLst>
      <p:ext uri="{BB962C8B-B14F-4D97-AF65-F5344CB8AC3E}">
        <p14:creationId xmlns:p14="http://schemas.microsoft.com/office/powerpoint/2010/main" val="225509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5715000"/>
          </a:xfrm>
          <a:solidFill>
            <a:schemeClr val="bg1"/>
          </a:solidFill>
        </p:spPr>
        <p:txBody>
          <a:bodyPr/>
          <a:lstStyle/>
          <a:p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611560" y="620688"/>
            <a:ext cx="8075240" cy="547260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s-ES" sz="40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rPr>
              <a:t>Objetivos</a:t>
            </a:r>
            <a:endParaRPr lang="es-ES" sz="4000" spc="-100" dirty="0" smtClean="0">
              <a:solidFill>
                <a:schemeClr val="tx2">
                  <a:lumMod val="60000"/>
                  <a:lumOff val="40000"/>
                </a:schemeClr>
              </a:solidFill>
              <a:latin typeface="+mj-lt"/>
            </a:endParaRPr>
          </a:p>
          <a:p>
            <a:pPr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sz="28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Facilitar la búsqueda al usuario</a:t>
            </a:r>
          </a:p>
          <a:p>
            <a:pPr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sz="28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Utilizar algoritmos de búsqueda eficientes</a:t>
            </a:r>
          </a:p>
          <a:p>
            <a:pPr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sz="28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Reutilización para los distintos sectores del sitio</a:t>
            </a:r>
          </a:p>
          <a:p>
            <a:pPr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sz="28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Permitir una fácil implementación de posibles mejoras en los algoritmos de búsqueda</a:t>
            </a:r>
          </a:p>
          <a:p>
            <a:pPr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sz="2800" dirty="0">
                <a:solidFill>
                  <a:schemeClr val="tx2">
                    <a:lumMod val="75000"/>
                  </a:schemeClr>
                </a:solidFill>
                <a:latin typeface="+mj-lt"/>
              </a:rPr>
              <a:t>Arquitectónicamente independiente</a:t>
            </a:r>
          </a:p>
          <a:p>
            <a:pPr marL="0" indent="0">
              <a:lnSpc>
                <a:spcPct val="200000"/>
              </a:lnSpc>
              <a:buNone/>
            </a:pPr>
            <a:endParaRPr lang="es-ES" sz="28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75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20" y="533400"/>
            <a:ext cx="8229600" cy="5715000"/>
          </a:xfrm>
          <a:solidFill>
            <a:schemeClr val="bg1"/>
          </a:solidFill>
        </p:spPr>
        <p:txBody>
          <a:bodyPr/>
          <a:lstStyle/>
          <a:p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63711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Open </a:t>
            </a:r>
            <a:r>
              <a:rPr lang="es-ES" sz="3600" dirty="0" err="1" smtClean="0">
                <a:solidFill>
                  <a:schemeClr val="tx2">
                    <a:lumMod val="75000"/>
                  </a:schemeClr>
                </a:solidFill>
              </a:rPr>
              <a:t>source</a:t>
            </a:r>
            <a:endParaRPr lang="es-ES" sz="36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Escrito en Java</a:t>
            </a:r>
          </a:p>
          <a:p>
            <a:pPr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Características</a:t>
            </a:r>
          </a:p>
          <a:p>
            <a:pPr lvl="1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Búsqueda de texto completo</a:t>
            </a:r>
            <a:endParaRPr lang="es-ES" sz="3600" dirty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Búsqueda difusa</a:t>
            </a:r>
          </a:p>
          <a:p>
            <a:pPr lvl="1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Resaltador de resultados</a:t>
            </a:r>
            <a:endParaRPr lang="es-ES" sz="3600" dirty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Búsqueda por facetas (categorías)</a:t>
            </a:r>
          </a:p>
          <a:p>
            <a:pPr lvl="1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Integración con bases de datos</a:t>
            </a:r>
          </a:p>
          <a:p>
            <a:pPr lvl="1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Replicación de índices</a:t>
            </a:r>
          </a:p>
          <a:p>
            <a:pPr lvl="1">
              <a:lnSpc>
                <a:spcPct val="11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Consola Web de administración</a:t>
            </a:r>
          </a:p>
          <a:p>
            <a:pPr lvl="1">
              <a:lnSpc>
                <a:spcPct val="150000"/>
              </a:lnSpc>
            </a:pPr>
            <a:endParaRPr lang="es-ES" dirty="0" smtClean="0"/>
          </a:p>
          <a:p>
            <a:pPr lvl="1">
              <a:lnSpc>
                <a:spcPct val="150000"/>
              </a:lnSpc>
            </a:pPr>
            <a:endParaRPr lang="es-ES" dirty="0" smtClean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200" y="533400"/>
            <a:ext cx="699512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Descripción de Apache </a:t>
            </a:r>
            <a:r>
              <a:rPr lang="es-ES" sz="40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Solr</a:t>
            </a:r>
            <a:endParaRPr lang="es-ES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47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20" y="533400"/>
            <a:ext cx="8229600" cy="5715000"/>
          </a:xfrm>
          <a:solidFill>
            <a:schemeClr val="bg1"/>
          </a:solidFill>
        </p:spPr>
        <p:txBody>
          <a:bodyPr/>
          <a:lstStyle/>
          <a:p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177132" y="650900"/>
            <a:ext cx="699512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4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Implementación</a:t>
            </a:r>
            <a:endParaRPr lang="es-ES" sz="4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8800"/>
            <a:ext cx="6467475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315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20" y="533400"/>
            <a:ext cx="8229600" cy="5715000"/>
          </a:xfrm>
          <a:solidFill>
            <a:schemeClr val="bg1"/>
          </a:solidFill>
        </p:spPr>
        <p:txBody>
          <a:bodyPr/>
          <a:lstStyle/>
          <a:p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177132" y="650900"/>
            <a:ext cx="699512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Métodos </a:t>
            </a:r>
            <a:r>
              <a:rPr lang="es-ES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 indexación - </a:t>
            </a:r>
            <a:r>
              <a:rPr lang="es-ES" sz="3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Polling</a:t>
            </a:r>
            <a:r>
              <a:rPr lang="es-ES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(1/5)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>
          <a:xfrm>
            <a:off x="703908" y="2564904"/>
            <a:ext cx="7941568" cy="3528392"/>
          </a:xfrm>
        </p:spPr>
        <p:txBody>
          <a:bodyPr/>
          <a:lstStyle/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en-US" sz="3000" dirty="0" err="1" smtClean="0">
                <a:solidFill>
                  <a:schemeClr val="tx2">
                    <a:lumMod val="75000"/>
                  </a:schemeClr>
                </a:solidFill>
              </a:rPr>
              <a:t>Habilitado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tx2">
                    <a:lumMod val="75000"/>
                  </a:schemeClr>
                </a:solidFill>
              </a:rPr>
              <a:t>desde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 la </a:t>
            </a:r>
            <a:r>
              <a:rPr lang="en-US" sz="3000" dirty="0" err="1" smtClean="0">
                <a:solidFill>
                  <a:schemeClr val="tx2">
                    <a:lumMod val="75000"/>
                  </a:schemeClr>
                </a:solidFill>
              </a:rPr>
              <a:t>página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 para </a:t>
            </a:r>
            <a:r>
              <a:rPr lang="en-US" sz="3000" dirty="0" err="1" smtClean="0">
                <a:solidFill>
                  <a:schemeClr val="tx2">
                    <a:lumMod val="75000"/>
                  </a:schemeClr>
                </a:solidFill>
              </a:rPr>
              <a:t>indexar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 el </a:t>
            </a:r>
            <a:r>
              <a:rPr lang="en-US" sz="3000" dirty="0" err="1" smtClean="0">
                <a:solidFill>
                  <a:schemeClr val="tx2">
                    <a:lumMod val="75000"/>
                  </a:schemeClr>
                </a:solidFill>
              </a:rPr>
              <a:t>buscador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 de </a:t>
            </a:r>
            <a:r>
              <a:rPr lang="en-US" sz="3000" dirty="0" err="1" smtClean="0">
                <a:solidFill>
                  <a:schemeClr val="tx2">
                    <a:lumMod val="75000"/>
                  </a:schemeClr>
                </a:solidFill>
              </a:rPr>
              <a:t>productos</a:t>
            </a:r>
            <a:endParaRPr lang="en-US" sz="3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Clr>
                <a:schemeClr val="tx2">
                  <a:lumMod val="60000"/>
                  <a:lumOff val="40000"/>
                </a:schemeClr>
              </a:buClr>
              <a:buNone/>
            </a:pPr>
            <a:endParaRPr lang="en-US" sz="3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Clr>
                <a:schemeClr val="tx2">
                  <a:lumMod val="60000"/>
                  <a:lumOff val="40000"/>
                </a:schemeClr>
              </a:buClr>
            </a:pPr>
            <a:r>
              <a:rPr lang="en-US" sz="3000" dirty="0" err="1" smtClean="0">
                <a:solidFill>
                  <a:schemeClr val="tx2">
                    <a:lumMod val="75000"/>
                  </a:schemeClr>
                </a:solidFill>
              </a:rPr>
              <a:t>Disponible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tx2">
                    <a:lumMod val="75000"/>
                  </a:schemeClr>
                </a:solidFill>
              </a:rPr>
              <a:t>únicamente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 para </a:t>
            </a:r>
            <a:r>
              <a:rPr lang="en-US" sz="3000" dirty="0" err="1" smtClean="0">
                <a:solidFill>
                  <a:schemeClr val="tx2">
                    <a:lumMod val="75000"/>
                  </a:schemeClr>
                </a:solidFill>
              </a:rPr>
              <a:t>usuarios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tx2">
                    <a:lumMod val="75000"/>
                  </a:schemeClr>
                </a:solidFill>
              </a:rPr>
              <a:t>administradores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 de DUSA con </a:t>
            </a:r>
            <a:r>
              <a:rPr lang="en-US" sz="3000" dirty="0" err="1" smtClean="0">
                <a:solidFill>
                  <a:schemeClr val="tx2">
                    <a:lumMod val="75000"/>
                  </a:schemeClr>
                </a:solidFill>
              </a:rPr>
              <a:t>ciertos</a:t>
            </a:r>
            <a:r>
              <a:rPr lang="en-US" sz="3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3000" dirty="0" err="1" smtClean="0">
                <a:solidFill>
                  <a:schemeClr val="tx2">
                    <a:lumMod val="75000"/>
                  </a:schemeClr>
                </a:solidFill>
              </a:rPr>
              <a:t>permisos</a:t>
            </a:r>
            <a:endParaRPr lang="en-US" sz="3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59778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52184" cy="6192688"/>
          </a:xfrm>
          <a:solidFill>
            <a:schemeClr val="bg1"/>
          </a:solidFill>
        </p:spPr>
        <p:txBody>
          <a:bodyPr/>
          <a:lstStyle/>
          <a:p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1177132" y="650900"/>
            <a:ext cx="699512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Métodos </a:t>
            </a:r>
            <a:r>
              <a:rPr lang="es-ES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 indexación - </a:t>
            </a:r>
            <a:r>
              <a:rPr lang="es-ES" sz="3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Polling</a:t>
            </a:r>
            <a:r>
              <a:rPr lang="es-ES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(2/5</a:t>
            </a:r>
            <a:r>
              <a:rPr lang="es-ES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600447"/>
            <a:ext cx="7803619" cy="4801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303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136160" cy="5832648"/>
          </a:xfrm>
          <a:solidFill>
            <a:schemeClr val="bg1"/>
          </a:solidFill>
        </p:spPr>
        <p:txBody>
          <a:bodyPr/>
          <a:lstStyle/>
          <a:p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1560" y="650900"/>
            <a:ext cx="792088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Métodos </a:t>
            </a:r>
            <a:r>
              <a:rPr lang="es-ES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 indexación - </a:t>
            </a:r>
            <a:r>
              <a:rPr lang="es-E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3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Admin</a:t>
            </a:r>
            <a:r>
              <a:rPr lang="es-ES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3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Solr</a:t>
            </a:r>
            <a:r>
              <a:rPr lang="es-ES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(3/5</a:t>
            </a:r>
            <a:r>
              <a:rPr lang="es-E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)</a:t>
            </a:r>
            <a:endParaRPr lang="es-ES" sz="3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899592" y="2492896"/>
            <a:ext cx="7587332" cy="26928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tx2">
                  <a:lumMod val="60000"/>
                  <a:lumOff val="40000"/>
                </a:schemeClr>
              </a:buClr>
            </a:pPr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Habilitado únicamente para usuarios con el rol “manager-</a:t>
            </a:r>
            <a:r>
              <a:rPr lang="es-ES" dirty="0" err="1" smtClean="0">
                <a:solidFill>
                  <a:schemeClr val="tx2">
                    <a:lumMod val="75000"/>
                  </a:schemeClr>
                </a:solidFill>
              </a:rPr>
              <a:t>ui</a:t>
            </a:r>
            <a:r>
              <a:rPr lang="es-ES" dirty="0" smtClean="0">
                <a:solidFill>
                  <a:schemeClr val="tx2">
                    <a:lumMod val="75000"/>
                  </a:schemeClr>
                </a:solidFill>
              </a:rPr>
              <a:t>” del </a:t>
            </a:r>
            <a:r>
              <a:rPr lang="es-ES" dirty="0" err="1" smtClean="0">
                <a:solidFill>
                  <a:schemeClr val="tx2">
                    <a:lumMod val="75000"/>
                  </a:schemeClr>
                </a:solidFill>
              </a:rPr>
              <a:t>Tomcat</a:t>
            </a:r>
            <a:endParaRPr lang="es-ES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>
              <a:lnSpc>
                <a:spcPct val="150000"/>
              </a:lnSpc>
            </a:pPr>
            <a:endParaRPr lang="es-ES" dirty="0" smtClean="0"/>
          </a:p>
          <a:p>
            <a:pPr lvl="1">
              <a:lnSpc>
                <a:spcPct val="150000"/>
              </a:lnSpc>
            </a:pP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40533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136160" cy="5832648"/>
          </a:xfrm>
          <a:solidFill>
            <a:schemeClr val="bg1"/>
          </a:solidFill>
        </p:spPr>
        <p:txBody>
          <a:bodyPr/>
          <a:lstStyle/>
          <a:p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r>
              <a:rPr lang="es-UY" dirty="0"/>
              <a:t/>
            </a:r>
            <a:br>
              <a:rPr lang="es-UY" dirty="0"/>
            </a:br>
            <a:r>
              <a:rPr lang="es-UY" dirty="0" smtClean="0"/>
              <a:t/>
            </a:r>
            <a:br>
              <a:rPr lang="es-UY" dirty="0" smtClean="0"/>
            </a:br>
            <a:endParaRPr lang="es-UY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11560" y="650900"/>
            <a:ext cx="792088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s-E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Métodos </a:t>
            </a:r>
            <a:r>
              <a:rPr lang="es-ES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 indexación - </a:t>
            </a:r>
            <a:r>
              <a:rPr lang="es-E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3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Admin</a:t>
            </a:r>
            <a:r>
              <a:rPr lang="es-ES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3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Solr</a:t>
            </a:r>
            <a:r>
              <a:rPr lang="es-ES" sz="3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s-ES" sz="3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(4/5)</a:t>
            </a:r>
            <a:endParaRPr lang="es-ES" sz="3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854" y="1641500"/>
            <a:ext cx="8136912" cy="4163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308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2679</TotalTime>
  <Words>202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       </vt:lpstr>
      <vt:lpstr>MUCHAS 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MultiSuite</dc:title>
  <dc:creator>admin</dc:creator>
  <cp:lastModifiedBy>Luciana.Benites</cp:lastModifiedBy>
  <cp:revision>230</cp:revision>
  <dcterms:created xsi:type="dcterms:W3CDTF">2011-11-24T11:37:23Z</dcterms:created>
  <dcterms:modified xsi:type="dcterms:W3CDTF">2013-11-15T01:28:51Z</dcterms:modified>
</cp:coreProperties>
</file>