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notesSlides/notesSlide14.xml" ContentType="application/vnd.openxmlformats-officedocument.presentationml.notesSlide+xml"/>
  <Override PartName="/ppt/charts/chart12.xml" ContentType="application/vnd.openxmlformats-officedocument.drawingml.chart+xml"/>
  <Override PartName="/ppt/notesSlides/notesSlide15.xml" ContentType="application/vnd.openxmlformats-officedocument.presentationml.notesSlide+xml"/>
  <Override PartName="/ppt/charts/chart13.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4.xml" ContentType="application/vnd.openxmlformats-officedocument.drawingml.chart+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60" r:id="rId4"/>
    <p:sldId id="259" r:id="rId5"/>
    <p:sldId id="261" r:id="rId6"/>
    <p:sldId id="271" r:id="rId7"/>
    <p:sldId id="282" r:id="rId8"/>
    <p:sldId id="273" r:id="rId9"/>
    <p:sldId id="274" r:id="rId10"/>
    <p:sldId id="275" r:id="rId11"/>
    <p:sldId id="262" r:id="rId12"/>
    <p:sldId id="265" r:id="rId13"/>
    <p:sldId id="276" r:id="rId14"/>
    <p:sldId id="281" r:id="rId15"/>
    <p:sldId id="266" r:id="rId16"/>
    <p:sldId id="277" r:id="rId17"/>
    <p:sldId id="267" r:id="rId18"/>
    <p:sldId id="280" r:id="rId19"/>
    <p:sldId id="278" r:id="rId20"/>
    <p:sldId id="264" r:id="rId21"/>
    <p:sldId id="269" r:id="rId22"/>
    <p:sldId id="270" r:id="rId23"/>
  </p:sldIdLst>
  <p:sldSz cx="9144000" cy="6858000" type="screen4x3"/>
  <p:notesSz cx="6797675" cy="987425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D1FF"/>
    <a:srgbClr val="AE1EA4"/>
    <a:srgbClr val="C8DB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84" autoAdjust="0"/>
    <p:restoredTop sz="76732" autoAdjust="0"/>
  </p:normalViewPr>
  <p:slideViewPr>
    <p:cSldViewPr>
      <p:cViewPr>
        <p:scale>
          <a:sx n="75" d="100"/>
          <a:sy n="75" d="100"/>
        </p:scale>
        <p:origin x="-1230" y="66"/>
      </p:cViewPr>
      <p:guideLst>
        <p:guide orient="horz" pos="2160"/>
        <p:guide pos="2880"/>
      </p:guideLst>
    </p:cSldViewPr>
  </p:slideViewPr>
  <p:outlineViewPr>
    <p:cViewPr>
      <p:scale>
        <a:sx n="33" d="100"/>
        <a:sy n="33" d="100"/>
      </p:scale>
      <p:origin x="0" y="0"/>
    </p:cViewPr>
    <p:sldLst>
      <p:sld r:id="rId1" collapse="1"/>
    </p:sldLst>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Hoja_de_c_lculo_de_Microsoft_Excel1.xlsx"/></Relationships>
</file>

<file path=ppt/charts/_rels/chart10.xml.rels><?xml version="1.0" encoding="UTF-8" standalone="yes"?>
<Relationships xmlns="http://schemas.openxmlformats.org/package/2006/relationships"><Relationship Id="rId1" Type="http://schemas.openxmlformats.org/officeDocument/2006/relationships/oleObject" Target="file:///C:\Users\enoble2009\Downloads\distribuci&#243;n_de_esfuerzo_Grupo%2006.xls"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enoble2009\Downloads\distribuci&#243;n_de_esfuerzo_Grupo%2006.xls" TargetMode="External"/></Relationships>
</file>

<file path=ppt/charts/_rels/chart12.xml.rels><?xml version="1.0" encoding="UTF-8" standalone="yes"?>
<Relationships xmlns="http://schemas.openxmlformats.org/package/2006/relationships"><Relationship Id="rId1" Type="http://schemas.openxmlformats.org/officeDocument/2006/relationships/package" Target="../embeddings/Hoja_de_c_lculo_de_Microsoft_Excel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Hoja_de_c_lculo_de_Microsoft_Excel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Hoja_de_c_lculo_de_Microsoft_Excel4.xlsx"/></Relationships>
</file>

<file path=ppt/charts/_rels/chart2.xml.rels><?xml version="1.0" encoding="UTF-8" standalone="yes"?>
<Relationships xmlns="http://schemas.openxmlformats.org/package/2006/relationships"><Relationship Id="rId1" Type="http://schemas.openxmlformats.org/officeDocument/2006/relationships/oleObject" Target="file:///C:\Users\enoble2009\Downloads\distribuci&#243;n_de_esfuerzo_Grupo%2006.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enoble2009\Downloads\distribuci&#243;n_de_esfuerzo_Grupo%2006.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enoble2009\Downloads\distribuci&#243;n_de_esfuerzo_Grupo%2006.xls"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enoble2009\Downloads\distribuci&#243;n_de_esfuerzo_Grupo%2006.xls"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enoble2009\Downloads\distribuci&#243;n_de_esfuerzo_Grupo%2006.xls"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enoble2009\Downloads\distribuci&#243;n_de_esfuerzo_Grupo%2006.xls"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enoble2009\Downloads\distribuci&#243;n_de_esfuerzo_Grupo%2006.xls"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enoble2009\Downloads\distribuci&#243;n_de_esfuerzo_Grupo%2006.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Hoja1!$B$1</c:f>
              <c:strCache>
                <c:ptCount val="1"/>
                <c:pt idx="0">
                  <c:v>Iteración 1</c:v>
                </c:pt>
              </c:strCache>
            </c:strRef>
          </c:tx>
          <c:invertIfNegative val="0"/>
          <c:cat>
            <c:strRef>
              <c:f>Hoja1!$A$2:$A$5</c:f>
              <c:strCache>
                <c:ptCount val="4"/>
                <c:pt idx="0">
                  <c:v>Inicial</c:v>
                </c:pt>
                <c:pt idx="1">
                  <c:v>Elaboración</c:v>
                </c:pt>
                <c:pt idx="2">
                  <c:v>Construcción</c:v>
                </c:pt>
                <c:pt idx="3">
                  <c:v>Transición</c:v>
                </c:pt>
              </c:strCache>
            </c:strRef>
          </c:cat>
          <c:val>
            <c:numRef>
              <c:f>Hoja1!$B$2:$B$5</c:f>
              <c:numCache>
                <c:formatCode>General</c:formatCode>
                <c:ptCount val="4"/>
                <c:pt idx="0">
                  <c:v>2</c:v>
                </c:pt>
                <c:pt idx="1">
                  <c:v>3</c:v>
                </c:pt>
                <c:pt idx="2">
                  <c:v>1</c:v>
                </c:pt>
                <c:pt idx="3">
                  <c:v>1</c:v>
                </c:pt>
              </c:numCache>
            </c:numRef>
          </c:val>
        </c:ser>
        <c:ser>
          <c:idx val="1"/>
          <c:order val="1"/>
          <c:tx>
            <c:strRef>
              <c:f>Hoja1!$C$1</c:f>
              <c:strCache>
                <c:ptCount val="1"/>
                <c:pt idx="0">
                  <c:v>Iteración 2</c:v>
                </c:pt>
              </c:strCache>
            </c:strRef>
          </c:tx>
          <c:invertIfNegative val="0"/>
          <c:cat>
            <c:strRef>
              <c:f>Hoja1!$A$2:$A$5</c:f>
              <c:strCache>
                <c:ptCount val="4"/>
                <c:pt idx="0">
                  <c:v>Inicial</c:v>
                </c:pt>
                <c:pt idx="1">
                  <c:v>Elaboración</c:v>
                </c:pt>
                <c:pt idx="2">
                  <c:v>Construcción</c:v>
                </c:pt>
                <c:pt idx="3">
                  <c:v>Transición</c:v>
                </c:pt>
              </c:strCache>
            </c:strRef>
          </c:cat>
          <c:val>
            <c:numRef>
              <c:f>Hoja1!$C$2:$C$5</c:f>
              <c:numCache>
                <c:formatCode>General</c:formatCode>
                <c:ptCount val="4"/>
                <c:pt idx="0">
                  <c:v>3</c:v>
                </c:pt>
                <c:pt idx="1">
                  <c:v>3</c:v>
                </c:pt>
                <c:pt idx="2">
                  <c:v>1</c:v>
                </c:pt>
              </c:numCache>
            </c:numRef>
          </c:val>
        </c:ser>
        <c:dLbls>
          <c:showLegendKey val="0"/>
          <c:showVal val="1"/>
          <c:showCatName val="0"/>
          <c:showSerName val="0"/>
          <c:showPercent val="0"/>
          <c:showBubbleSize val="0"/>
        </c:dLbls>
        <c:gapWidth val="75"/>
        <c:axId val="160590080"/>
        <c:axId val="160608256"/>
      </c:barChart>
      <c:catAx>
        <c:axId val="160590080"/>
        <c:scaling>
          <c:orientation val="minMax"/>
        </c:scaling>
        <c:delete val="0"/>
        <c:axPos val="b"/>
        <c:majorTickMark val="none"/>
        <c:minorTickMark val="none"/>
        <c:tickLblPos val="nextTo"/>
        <c:crossAx val="160608256"/>
        <c:crosses val="autoZero"/>
        <c:auto val="1"/>
        <c:lblAlgn val="ctr"/>
        <c:lblOffset val="100"/>
        <c:noMultiLvlLbl val="0"/>
      </c:catAx>
      <c:valAx>
        <c:axId val="160608256"/>
        <c:scaling>
          <c:orientation val="minMax"/>
        </c:scaling>
        <c:delete val="0"/>
        <c:axPos val="l"/>
        <c:numFmt formatCode="General" sourceLinked="1"/>
        <c:majorTickMark val="none"/>
        <c:minorTickMark val="none"/>
        <c:tickLblPos val="nextTo"/>
        <c:crossAx val="160590080"/>
        <c:crosses val="autoZero"/>
        <c:crossBetween val="between"/>
      </c:valAx>
    </c:plotArea>
    <c:legend>
      <c:legendPos val="b"/>
      <c:layout/>
      <c:overlay val="0"/>
    </c:legend>
    <c:plotVisOnly val="1"/>
    <c:dispBlanksAs val="gap"/>
    <c:showDLblsOverMax val="0"/>
  </c:chart>
  <c:txPr>
    <a:bodyPr/>
    <a:lstStyle/>
    <a:p>
      <a:pPr>
        <a:defRPr sz="1800"/>
      </a:pPr>
      <a:endParaRPr lang="es-E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17"/>
    </mc:Choice>
    <mc:Fallback>
      <c:style val="17"/>
    </mc:Fallback>
  </mc:AlternateContent>
  <c:chart>
    <c:title>
      <c:tx>
        <c:rich>
          <a:bodyPr/>
          <a:lstStyle/>
          <a:p>
            <a:pPr>
              <a:defRPr/>
            </a:pPr>
            <a:r>
              <a:rPr lang="en-US"/>
              <a:t>Comunicación   </a:t>
            </a:r>
          </a:p>
        </c:rich>
      </c:tx>
      <c:layout>
        <c:manualLayout>
          <c:xMode val="edge"/>
          <c:yMode val="edge"/>
          <c:x val="0.14466343222248734"/>
          <c:y val="0.32978074710358174"/>
        </c:manualLayout>
      </c:layout>
      <c:overlay val="0"/>
    </c:title>
    <c:autoTitleDeleted val="0"/>
    <c:plotArea>
      <c:layout>
        <c:manualLayout>
          <c:layoutTarget val="inner"/>
          <c:xMode val="edge"/>
          <c:yMode val="edge"/>
          <c:x val="0.3034477824029958"/>
          <c:y val="0.11020877777098924"/>
          <c:w val="0.67469435110420284"/>
          <c:h val="0.79727016674856221"/>
        </c:manualLayout>
      </c:layout>
      <c:areaChart>
        <c:grouping val="standard"/>
        <c:varyColors val="0"/>
        <c:ser>
          <c:idx val="0"/>
          <c:order val="0"/>
          <c:tx>
            <c:strRef>
              <c:f>Hoja1!$K$3</c:f>
              <c:strCache>
                <c:ptCount val="1"/>
                <c:pt idx="0">
                  <c:v>Comunicación</c:v>
                </c:pt>
              </c:strCache>
            </c:strRef>
          </c:tx>
          <c:val>
            <c:numRef>
              <c:f>Hoja1!$K$4:$K$18</c:f>
              <c:numCache>
                <c:formatCode>General</c:formatCode>
                <c:ptCount val="15"/>
                <c:pt idx="0">
                  <c:v>20</c:v>
                </c:pt>
                <c:pt idx="1">
                  <c:v>30.5</c:v>
                </c:pt>
                <c:pt idx="2">
                  <c:v>14.4</c:v>
                </c:pt>
                <c:pt idx="3">
                  <c:v>31.3</c:v>
                </c:pt>
                <c:pt idx="4">
                  <c:v>12</c:v>
                </c:pt>
                <c:pt idx="5">
                  <c:v>5</c:v>
                </c:pt>
                <c:pt idx="6">
                  <c:v>12</c:v>
                </c:pt>
                <c:pt idx="7">
                  <c:v>19</c:v>
                </c:pt>
                <c:pt idx="8">
                  <c:v>3</c:v>
                </c:pt>
                <c:pt idx="9">
                  <c:v>9</c:v>
                </c:pt>
                <c:pt idx="10">
                  <c:v>8.5</c:v>
                </c:pt>
                <c:pt idx="11">
                  <c:v>7.9</c:v>
                </c:pt>
                <c:pt idx="12">
                  <c:v>9.5</c:v>
                </c:pt>
                <c:pt idx="13">
                  <c:v>8</c:v>
                </c:pt>
                <c:pt idx="14">
                  <c:v>22.5</c:v>
                </c:pt>
              </c:numCache>
            </c:numRef>
          </c:val>
        </c:ser>
        <c:dLbls>
          <c:showLegendKey val="0"/>
          <c:showVal val="0"/>
          <c:showCatName val="0"/>
          <c:showSerName val="0"/>
          <c:showPercent val="0"/>
          <c:showBubbleSize val="0"/>
        </c:dLbls>
        <c:axId val="162704384"/>
        <c:axId val="162718464"/>
      </c:areaChart>
      <c:catAx>
        <c:axId val="162704384"/>
        <c:scaling>
          <c:orientation val="minMax"/>
        </c:scaling>
        <c:delete val="1"/>
        <c:axPos val="b"/>
        <c:majorTickMark val="out"/>
        <c:minorTickMark val="none"/>
        <c:tickLblPos val="nextTo"/>
        <c:crossAx val="162718464"/>
        <c:crosses val="autoZero"/>
        <c:auto val="1"/>
        <c:lblAlgn val="ctr"/>
        <c:lblOffset val="100"/>
        <c:noMultiLvlLbl val="0"/>
      </c:catAx>
      <c:valAx>
        <c:axId val="162718464"/>
        <c:scaling>
          <c:orientation val="minMax"/>
          <c:max val="150"/>
        </c:scaling>
        <c:delete val="0"/>
        <c:axPos val="l"/>
        <c:majorGridlines/>
        <c:numFmt formatCode="General" sourceLinked="1"/>
        <c:majorTickMark val="none"/>
        <c:minorTickMark val="none"/>
        <c:tickLblPos val="none"/>
        <c:crossAx val="162704384"/>
        <c:crosses val="autoZero"/>
        <c:crossBetween val="midCat"/>
        <c:majorUnit val="150"/>
      </c:valAx>
    </c:plotArea>
    <c:plotVisOnly val="1"/>
    <c:dispBlanksAs val="zero"/>
    <c:showDLblsOverMax val="0"/>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21"/>
    </mc:Choice>
    <mc:Fallback>
      <c:style val="21"/>
    </mc:Fallback>
  </mc:AlternateContent>
  <c:chart>
    <c:title>
      <c:tx>
        <c:rich>
          <a:bodyPr/>
          <a:lstStyle/>
          <a:p>
            <a:pPr>
              <a:defRPr/>
            </a:pPr>
            <a:r>
              <a:rPr lang="en-US"/>
              <a:t>Formación y Entrenamiento   </a:t>
            </a:r>
          </a:p>
        </c:rich>
      </c:tx>
      <c:layout>
        <c:manualLayout>
          <c:xMode val="edge"/>
          <c:yMode val="edge"/>
          <c:x val="2.1002581288909136E-2"/>
          <c:y val="0.32978074710358174"/>
        </c:manualLayout>
      </c:layout>
      <c:overlay val="0"/>
    </c:title>
    <c:autoTitleDeleted val="0"/>
    <c:plotArea>
      <c:layout>
        <c:manualLayout>
          <c:layoutTarget val="inner"/>
          <c:xMode val="edge"/>
          <c:yMode val="edge"/>
          <c:x val="0.3034477824029958"/>
          <c:y val="0.11020877777098924"/>
          <c:w val="0.67469435110420284"/>
          <c:h val="0.79727016674856221"/>
        </c:manualLayout>
      </c:layout>
      <c:areaChart>
        <c:grouping val="standard"/>
        <c:varyColors val="0"/>
        <c:ser>
          <c:idx val="0"/>
          <c:order val="0"/>
          <c:tx>
            <c:strRef>
              <c:f>Hoja1!$L$3</c:f>
              <c:strCache>
                <c:ptCount val="1"/>
                <c:pt idx="0">
                  <c:v>Formación y Entrenamiento</c:v>
                </c:pt>
              </c:strCache>
            </c:strRef>
          </c:tx>
          <c:val>
            <c:numRef>
              <c:f>Hoja1!$L$4:$L$18</c:f>
              <c:numCache>
                <c:formatCode>General</c:formatCode>
                <c:ptCount val="15"/>
                <c:pt idx="0">
                  <c:v>40</c:v>
                </c:pt>
                <c:pt idx="1">
                  <c:v>66.5</c:v>
                </c:pt>
                <c:pt idx="2">
                  <c:v>50</c:v>
                </c:pt>
                <c:pt idx="3">
                  <c:v>20</c:v>
                </c:pt>
                <c:pt idx="4">
                  <c:v>20</c:v>
                </c:pt>
                <c:pt idx="5">
                  <c:v>20</c:v>
                </c:pt>
                <c:pt idx="6">
                  <c:v>10</c:v>
                </c:pt>
                <c:pt idx="7">
                  <c:v>5</c:v>
                </c:pt>
                <c:pt idx="8">
                  <c:v>0</c:v>
                </c:pt>
                <c:pt idx="9">
                  <c:v>0</c:v>
                </c:pt>
                <c:pt idx="10">
                  <c:v>0</c:v>
                </c:pt>
                <c:pt idx="11">
                  <c:v>0</c:v>
                </c:pt>
                <c:pt idx="12">
                  <c:v>0</c:v>
                </c:pt>
                <c:pt idx="13">
                  <c:v>0</c:v>
                </c:pt>
                <c:pt idx="14">
                  <c:v>0</c:v>
                </c:pt>
              </c:numCache>
            </c:numRef>
          </c:val>
        </c:ser>
        <c:dLbls>
          <c:showLegendKey val="0"/>
          <c:showVal val="0"/>
          <c:showCatName val="0"/>
          <c:showSerName val="0"/>
          <c:showPercent val="0"/>
          <c:showBubbleSize val="0"/>
        </c:dLbls>
        <c:axId val="162742656"/>
        <c:axId val="162744192"/>
      </c:areaChart>
      <c:catAx>
        <c:axId val="162742656"/>
        <c:scaling>
          <c:orientation val="minMax"/>
        </c:scaling>
        <c:delete val="1"/>
        <c:axPos val="b"/>
        <c:majorTickMark val="out"/>
        <c:minorTickMark val="none"/>
        <c:tickLblPos val="nextTo"/>
        <c:crossAx val="162744192"/>
        <c:crosses val="autoZero"/>
        <c:auto val="1"/>
        <c:lblAlgn val="ctr"/>
        <c:lblOffset val="100"/>
        <c:noMultiLvlLbl val="0"/>
      </c:catAx>
      <c:valAx>
        <c:axId val="162744192"/>
        <c:scaling>
          <c:orientation val="minMax"/>
          <c:max val="150"/>
        </c:scaling>
        <c:delete val="0"/>
        <c:axPos val="l"/>
        <c:majorGridlines/>
        <c:numFmt formatCode="General" sourceLinked="1"/>
        <c:majorTickMark val="none"/>
        <c:minorTickMark val="none"/>
        <c:tickLblPos val="none"/>
        <c:crossAx val="162742656"/>
        <c:crosses val="autoZero"/>
        <c:crossBetween val="midCat"/>
        <c:majorUnit val="150"/>
      </c:valAx>
    </c:plotArea>
    <c:plotVisOnly val="1"/>
    <c:dispBlanksAs val="zero"/>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s-ES" dirty="0" smtClean="0"/>
              <a:t>Líneas</a:t>
            </a:r>
            <a:r>
              <a:rPr lang="es-ES" baseline="0" dirty="0" smtClean="0"/>
              <a:t> de código</a:t>
            </a:r>
            <a:endParaRPr lang="es-ES" dirty="0"/>
          </a:p>
        </c:rich>
      </c:tx>
      <c:layout/>
      <c:overlay val="0"/>
    </c:title>
    <c:autoTitleDeleted val="0"/>
    <c:plotArea>
      <c:layout/>
      <c:barChart>
        <c:barDir val="col"/>
        <c:grouping val="clustered"/>
        <c:varyColors val="0"/>
        <c:ser>
          <c:idx val="0"/>
          <c:order val="0"/>
          <c:tx>
            <c:strRef>
              <c:f>Hoja1!$B$1</c:f>
              <c:strCache>
                <c:ptCount val="1"/>
                <c:pt idx="0">
                  <c:v>Estimado</c:v>
                </c:pt>
              </c:strCache>
            </c:strRef>
          </c:tx>
          <c:invertIfNegative val="0"/>
          <c:cat>
            <c:strRef>
              <c:f>Hoja1!$A$2:$A$5</c:f>
              <c:strCache>
                <c:ptCount val="4"/>
                <c:pt idx="0">
                  <c:v>Connect</c:v>
                </c:pt>
                <c:pt idx="1">
                  <c:v>WIMF</c:v>
                </c:pt>
                <c:pt idx="2">
                  <c:v>Connect (UI)</c:v>
                </c:pt>
                <c:pt idx="3">
                  <c:v>WIMF (UI)</c:v>
                </c:pt>
              </c:strCache>
            </c:strRef>
          </c:cat>
          <c:val>
            <c:numRef>
              <c:f>Hoja1!$B$2:$B$5</c:f>
              <c:numCache>
                <c:formatCode>General</c:formatCode>
                <c:ptCount val="4"/>
                <c:pt idx="0">
                  <c:v>2185</c:v>
                </c:pt>
                <c:pt idx="1">
                  <c:v>1161</c:v>
                </c:pt>
                <c:pt idx="2">
                  <c:v>2368</c:v>
                </c:pt>
                <c:pt idx="3">
                  <c:v>1249</c:v>
                </c:pt>
              </c:numCache>
            </c:numRef>
          </c:val>
        </c:ser>
        <c:ser>
          <c:idx val="1"/>
          <c:order val="1"/>
          <c:tx>
            <c:strRef>
              <c:f>Hoja1!$C$1</c:f>
              <c:strCache>
                <c:ptCount val="1"/>
                <c:pt idx="0">
                  <c:v>Realizado</c:v>
                </c:pt>
              </c:strCache>
            </c:strRef>
          </c:tx>
          <c:invertIfNegative val="0"/>
          <c:cat>
            <c:strRef>
              <c:f>Hoja1!$A$2:$A$5</c:f>
              <c:strCache>
                <c:ptCount val="4"/>
                <c:pt idx="0">
                  <c:v>Connect</c:v>
                </c:pt>
                <c:pt idx="1">
                  <c:v>WIMF</c:v>
                </c:pt>
                <c:pt idx="2">
                  <c:v>Connect (UI)</c:v>
                </c:pt>
                <c:pt idx="3">
                  <c:v>WIMF (UI)</c:v>
                </c:pt>
              </c:strCache>
            </c:strRef>
          </c:cat>
          <c:val>
            <c:numRef>
              <c:f>Hoja1!$C$2:$C$5</c:f>
              <c:numCache>
                <c:formatCode>General</c:formatCode>
                <c:ptCount val="4"/>
                <c:pt idx="0">
                  <c:v>2937</c:v>
                </c:pt>
                <c:pt idx="1">
                  <c:v>728</c:v>
                </c:pt>
                <c:pt idx="2">
                  <c:v>4258</c:v>
                </c:pt>
                <c:pt idx="3">
                  <c:v>869</c:v>
                </c:pt>
              </c:numCache>
            </c:numRef>
          </c:val>
        </c:ser>
        <c:dLbls>
          <c:showLegendKey val="0"/>
          <c:showVal val="0"/>
          <c:showCatName val="0"/>
          <c:showSerName val="0"/>
          <c:showPercent val="0"/>
          <c:showBubbleSize val="0"/>
        </c:dLbls>
        <c:gapWidth val="150"/>
        <c:axId val="162796288"/>
        <c:axId val="162797824"/>
      </c:barChart>
      <c:catAx>
        <c:axId val="162796288"/>
        <c:scaling>
          <c:orientation val="minMax"/>
        </c:scaling>
        <c:delete val="0"/>
        <c:axPos val="b"/>
        <c:majorTickMark val="none"/>
        <c:minorTickMark val="none"/>
        <c:tickLblPos val="nextTo"/>
        <c:crossAx val="162797824"/>
        <c:crosses val="autoZero"/>
        <c:auto val="1"/>
        <c:lblAlgn val="ctr"/>
        <c:lblOffset val="100"/>
        <c:noMultiLvlLbl val="0"/>
      </c:catAx>
      <c:valAx>
        <c:axId val="162797824"/>
        <c:scaling>
          <c:orientation val="minMax"/>
        </c:scaling>
        <c:delete val="0"/>
        <c:axPos val="l"/>
        <c:majorGridlines/>
        <c:numFmt formatCode="General" sourceLinked="1"/>
        <c:majorTickMark val="none"/>
        <c:minorTickMark val="none"/>
        <c:tickLblPos val="nextTo"/>
        <c:crossAx val="162796288"/>
        <c:crosses val="autoZero"/>
        <c:crossBetween val="between"/>
      </c:valAx>
    </c:plotArea>
    <c:legend>
      <c:legendPos val="r"/>
      <c:layout/>
      <c:overlay val="0"/>
    </c:legend>
    <c:plotVisOnly val="1"/>
    <c:dispBlanksAs val="gap"/>
    <c:showDLblsOverMax val="0"/>
  </c:chart>
  <c:txPr>
    <a:bodyPr/>
    <a:lstStyle/>
    <a:p>
      <a:pPr>
        <a:defRPr sz="1800"/>
      </a:pPr>
      <a:endParaRPr lang="es-E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Hoja1!$B$1</c:f>
              <c:strCache>
                <c:ptCount val="1"/>
                <c:pt idx="0">
                  <c:v>Estimado</c:v>
                </c:pt>
              </c:strCache>
            </c:strRef>
          </c:tx>
          <c:invertIfNegative val="0"/>
          <c:cat>
            <c:strRef>
              <c:f>Hoja1!$A$2:$A$9</c:f>
              <c:strCache>
                <c:ptCount val="8"/>
                <c:pt idx="0">
                  <c:v>Identificar Atributos de Calidad</c:v>
                </c:pt>
                <c:pt idx="1">
                  <c:v>Plan de Calidad</c:v>
                </c:pt>
                <c:pt idx="2">
                  <c:v>Evaluar y Ajustar Plan de Calidad</c:v>
                </c:pt>
                <c:pt idx="3">
                  <c:v>Revisión Técnica Formal</c:v>
                </c:pt>
                <c:pt idx="4">
                  <c:v>Revisar Artefactos</c:v>
                </c:pt>
                <c:pt idx="5">
                  <c:v>Informe Final SQA</c:v>
                </c:pt>
                <c:pt idx="6">
                  <c:v>Informe de Revisión</c:v>
                </c:pt>
                <c:pt idx="7">
                  <c:v>Informe Línea Base de Documentos</c:v>
                </c:pt>
              </c:strCache>
            </c:strRef>
          </c:cat>
          <c:val>
            <c:numRef>
              <c:f>Hoja1!$B$2:$B$9</c:f>
              <c:numCache>
                <c:formatCode>General</c:formatCode>
                <c:ptCount val="8"/>
                <c:pt idx="0">
                  <c:v>4</c:v>
                </c:pt>
                <c:pt idx="1">
                  <c:v>4</c:v>
                </c:pt>
                <c:pt idx="2">
                  <c:v>3</c:v>
                </c:pt>
                <c:pt idx="3">
                  <c:v>3</c:v>
                </c:pt>
                <c:pt idx="4">
                  <c:v>13</c:v>
                </c:pt>
                <c:pt idx="5">
                  <c:v>1</c:v>
                </c:pt>
                <c:pt idx="6">
                  <c:v>0</c:v>
                </c:pt>
                <c:pt idx="7">
                  <c:v>0</c:v>
                </c:pt>
              </c:numCache>
            </c:numRef>
          </c:val>
        </c:ser>
        <c:ser>
          <c:idx val="1"/>
          <c:order val="1"/>
          <c:tx>
            <c:strRef>
              <c:f>Hoja1!$C$1</c:f>
              <c:strCache>
                <c:ptCount val="1"/>
                <c:pt idx="0">
                  <c:v>Realizado</c:v>
                </c:pt>
              </c:strCache>
            </c:strRef>
          </c:tx>
          <c:invertIfNegative val="0"/>
          <c:cat>
            <c:strRef>
              <c:f>Hoja1!$A$2:$A$9</c:f>
              <c:strCache>
                <c:ptCount val="8"/>
                <c:pt idx="0">
                  <c:v>Identificar Atributos de Calidad</c:v>
                </c:pt>
                <c:pt idx="1">
                  <c:v>Plan de Calidad</c:v>
                </c:pt>
                <c:pt idx="2">
                  <c:v>Evaluar y Ajustar Plan de Calidad</c:v>
                </c:pt>
                <c:pt idx="3">
                  <c:v>Revisión Técnica Formal</c:v>
                </c:pt>
                <c:pt idx="4">
                  <c:v>Revisar Artefactos</c:v>
                </c:pt>
                <c:pt idx="5">
                  <c:v>Informe Final SQA</c:v>
                </c:pt>
                <c:pt idx="6">
                  <c:v>Informe de Revisión</c:v>
                </c:pt>
                <c:pt idx="7">
                  <c:v>Informe Línea Base de Documentos</c:v>
                </c:pt>
              </c:strCache>
            </c:strRef>
          </c:cat>
          <c:val>
            <c:numRef>
              <c:f>Hoja1!$C$2:$C$9</c:f>
              <c:numCache>
                <c:formatCode>General</c:formatCode>
                <c:ptCount val="8"/>
                <c:pt idx="0">
                  <c:v>4</c:v>
                </c:pt>
                <c:pt idx="1">
                  <c:v>4</c:v>
                </c:pt>
                <c:pt idx="2">
                  <c:v>1</c:v>
                </c:pt>
                <c:pt idx="3">
                  <c:v>0</c:v>
                </c:pt>
                <c:pt idx="4">
                  <c:v>13</c:v>
                </c:pt>
                <c:pt idx="5">
                  <c:v>1</c:v>
                </c:pt>
                <c:pt idx="6">
                  <c:v>6</c:v>
                </c:pt>
                <c:pt idx="7">
                  <c:v>9</c:v>
                </c:pt>
              </c:numCache>
            </c:numRef>
          </c:val>
        </c:ser>
        <c:dLbls>
          <c:showLegendKey val="0"/>
          <c:showVal val="0"/>
          <c:showCatName val="0"/>
          <c:showSerName val="0"/>
          <c:showPercent val="0"/>
          <c:showBubbleSize val="0"/>
        </c:dLbls>
        <c:gapWidth val="150"/>
        <c:axId val="162849920"/>
        <c:axId val="162851456"/>
      </c:barChart>
      <c:catAx>
        <c:axId val="162849920"/>
        <c:scaling>
          <c:orientation val="minMax"/>
        </c:scaling>
        <c:delete val="0"/>
        <c:axPos val="b"/>
        <c:majorTickMark val="none"/>
        <c:minorTickMark val="none"/>
        <c:tickLblPos val="nextTo"/>
        <c:crossAx val="162851456"/>
        <c:crosses val="autoZero"/>
        <c:auto val="1"/>
        <c:lblAlgn val="ctr"/>
        <c:lblOffset val="100"/>
        <c:noMultiLvlLbl val="0"/>
      </c:catAx>
      <c:valAx>
        <c:axId val="162851456"/>
        <c:scaling>
          <c:orientation val="minMax"/>
        </c:scaling>
        <c:delete val="0"/>
        <c:axPos val="l"/>
        <c:majorGridlines/>
        <c:numFmt formatCode="General" sourceLinked="1"/>
        <c:majorTickMark val="none"/>
        <c:minorTickMark val="none"/>
        <c:tickLblPos val="nextTo"/>
        <c:crossAx val="162849920"/>
        <c:crosses val="autoZero"/>
        <c:crossBetween val="between"/>
      </c:valAx>
      <c:dTable>
        <c:showHorzBorder val="1"/>
        <c:showVertBorder val="1"/>
        <c:showOutline val="1"/>
        <c:showKeys val="1"/>
        <c:txPr>
          <a:bodyPr/>
          <a:lstStyle/>
          <a:p>
            <a:pPr rtl="0">
              <a:defRPr sz="1200"/>
            </a:pPr>
            <a:endParaRPr lang="es-ES"/>
          </a:p>
        </c:txPr>
      </c:dTable>
    </c:plotArea>
    <c:plotVisOnly val="1"/>
    <c:dispBlanksAs val="gap"/>
    <c:showDLblsOverMax val="0"/>
  </c:chart>
  <c:txPr>
    <a:bodyPr/>
    <a:lstStyle/>
    <a:p>
      <a:pPr>
        <a:defRPr sz="1800"/>
      </a:pPr>
      <a:endParaRPr lang="es-E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Hoja1!$B$1</c:f>
              <c:strCache>
                <c:ptCount val="1"/>
                <c:pt idx="0">
                  <c:v>W8</c:v>
                </c:pt>
              </c:strCache>
            </c:strRef>
          </c:tx>
          <c:invertIfNegative val="0"/>
          <c:dLbls>
            <c:showLegendKey val="0"/>
            <c:showVal val="1"/>
            <c:showCatName val="0"/>
            <c:showSerName val="0"/>
            <c:showPercent val="0"/>
            <c:showBubbleSize val="0"/>
            <c:showLeaderLines val="0"/>
          </c:dLbls>
          <c:cat>
            <c:strRef>
              <c:f>Hoja1!$A$2:$A$4</c:f>
              <c:strCache>
                <c:ptCount val="3"/>
                <c:pt idx="0">
                  <c:v>0.0.2.0</c:v>
                </c:pt>
                <c:pt idx="1">
                  <c:v>0.0.4.0</c:v>
                </c:pt>
                <c:pt idx="2">
                  <c:v>0.0.4.2</c:v>
                </c:pt>
              </c:strCache>
            </c:strRef>
          </c:cat>
          <c:val>
            <c:numRef>
              <c:f>Hoja1!$B$2:$B$4</c:f>
              <c:numCache>
                <c:formatCode>General</c:formatCode>
                <c:ptCount val="3"/>
                <c:pt idx="0">
                  <c:v>18</c:v>
                </c:pt>
                <c:pt idx="1">
                  <c:v>16</c:v>
                </c:pt>
                <c:pt idx="2">
                  <c:v>13</c:v>
                </c:pt>
              </c:numCache>
            </c:numRef>
          </c:val>
        </c:ser>
        <c:ser>
          <c:idx val="1"/>
          <c:order val="1"/>
          <c:tx>
            <c:strRef>
              <c:f>Hoja1!$C$1</c:f>
              <c:strCache>
                <c:ptCount val="1"/>
                <c:pt idx="0">
                  <c:v>WP8</c:v>
                </c:pt>
              </c:strCache>
            </c:strRef>
          </c:tx>
          <c:invertIfNegative val="0"/>
          <c:dLbls>
            <c:showLegendKey val="0"/>
            <c:showVal val="1"/>
            <c:showCatName val="0"/>
            <c:showSerName val="0"/>
            <c:showPercent val="0"/>
            <c:showBubbleSize val="0"/>
            <c:showLeaderLines val="0"/>
          </c:dLbls>
          <c:cat>
            <c:strRef>
              <c:f>Hoja1!$A$2:$A$4</c:f>
              <c:strCache>
                <c:ptCount val="3"/>
                <c:pt idx="0">
                  <c:v>0.0.2.0</c:v>
                </c:pt>
                <c:pt idx="1">
                  <c:v>0.0.4.0</c:v>
                </c:pt>
                <c:pt idx="2">
                  <c:v>0.0.4.2</c:v>
                </c:pt>
              </c:strCache>
            </c:strRef>
          </c:cat>
          <c:val>
            <c:numRef>
              <c:f>Hoja1!$C$2:$C$4</c:f>
              <c:numCache>
                <c:formatCode>General</c:formatCode>
                <c:ptCount val="3"/>
                <c:pt idx="1">
                  <c:v>18</c:v>
                </c:pt>
                <c:pt idx="2">
                  <c:v>14</c:v>
                </c:pt>
              </c:numCache>
            </c:numRef>
          </c:val>
        </c:ser>
        <c:ser>
          <c:idx val="2"/>
          <c:order val="2"/>
          <c:tx>
            <c:strRef>
              <c:f>Hoja1!$D$1</c:f>
              <c:strCache>
                <c:ptCount val="1"/>
                <c:pt idx="0">
                  <c:v>iOS</c:v>
                </c:pt>
              </c:strCache>
            </c:strRef>
          </c:tx>
          <c:invertIfNegative val="0"/>
          <c:dLbls>
            <c:showLegendKey val="0"/>
            <c:showVal val="1"/>
            <c:showCatName val="0"/>
            <c:showSerName val="0"/>
            <c:showPercent val="0"/>
            <c:showBubbleSize val="0"/>
            <c:showLeaderLines val="0"/>
          </c:dLbls>
          <c:cat>
            <c:strRef>
              <c:f>Hoja1!$A$2:$A$4</c:f>
              <c:strCache>
                <c:ptCount val="3"/>
                <c:pt idx="0">
                  <c:v>0.0.2.0</c:v>
                </c:pt>
                <c:pt idx="1">
                  <c:v>0.0.4.0</c:v>
                </c:pt>
                <c:pt idx="2">
                  <c:v>0.0.4.2</c:v>
                </c:pt>
              </c:strCache>
            </c:strRef>
          </c:cat>
          <c:val>
            <c:numRef>
              <c:f>Hoja1!$D$2:$D$4</c:f>
              <c:numCache>
                <c:formatCode>General</c:formatCode>
                <c:ptCount val="3"/>
                <c:pt idx="0">
                  <c:v>17</c:v>
                </c:pt>
                <c:pt idx="1">
                  <c:v>12</c:v>
                </c:pt>
                <c:pt idx="2">
                  <c:v>10</c:v>
                </c:pt>
              </c:numCache>
            </c:numRef>
          </c:val>
        </c:ser>
        <c:ser>
          <c:idx val="3"/>
          <c:order val="3"/>
          <c:tx>
            <c:strRef>
              <c:f>Hoja1!$E$1</c:f>
              <c:strCache>
                <c:ptCount val="1"/>
                <c:pt idx="0">
                  <c:v>Android</c:v>
                </c:pt>
              </c:strCache>
            </c:strRef>
          </c:tx>
          <c:invertIfNegative val="0"/>
          <c:dLbls>
            <c:showLegendKey val="0"/>
            <c:showVal val="1"/>
            <c:showCatName val="0"/>
            <c:showSerName val="0"/>
            <c:showPercent val="0"/>
            <c:showBubbleSize val="0"/>
            <c:showLeaderLines val="0"/>
          </c:dLbls>
          <c:cat>
            <c:strRef>
              <c:f>Hoja1!$A$2:$A$4</c:f>
              <c:strCache>
                <c:ptCount val="3"/>
                <c:pt idx="0">
                  <c:v>0.0.2.0</c:v>
                </c:pt>
                <c:pt idx="1">
                  <c:v>0.0.4.0</c:v>
                </c:pt>
                <c:pt idx="2">
                  <c:v>0.0.4.2</c:v>
                </c:pt>
              </c:strCache>
            </c:strRef>
          </c:cat>
          <c:val>
            <c:numRef>
              <c:f>Hoja1!$E$2:$E$4</c:f>
              <c:numCache>
                <c:formatCode>General</c:formatCode>
                <c:ptCount val="3"/>
                <c:pt idx="0">
                  <c:v>19</c:v>
                </c:pt>
                <c:pt idx="1">
                  <c:v>11</c:v>
                </c:pt>
                <c:pt idx="2">
                  <c:v>16</c:v>
                </c:pt>
              </c:numCache>
            </c:numRef>
          </c:val>
        </c:ser>
        <c:dLbls>
          <c:showLegendKey val="0"/>
          <c:showVal val="0"/>
          <c:showCatName val="0"/>
          <c:showSerName val="0"/>
          <c:showPercent val="0"/>
          <c:showBubbleSize val="0"/>
        </c:dLbls>
        <c:gapWidth val="150"/>
        <c:axId val="173648128"/>
        <c:axId val="173658112"/>
      </c:barChart>
      <c:catAx>
        <c:axId val="173648128"/>
        <c:scaling>
          <c:orientation val="minMax"/>
        </c:scaling>
        <c:delete val="0"/>
        <c:axPos val="b"/>
        <c:majorTickMark val="out"/>
        <c:minorTickMark val="none"/>
        <c:tickLblPos val="nextTo"/>
        <c:crossAx val="173658112"/>
        <c:crosses val="autoZero"/>
        <c:auto val="1"/>
        <c:lblAlgn val="ctr"/>
        <c:lblOffset val="100"/>
        <c:noMultiLvlLbl val="0"/>
      </c:catAx>
      <c:valAx>
        <c:axId val="173658112"/>
        <c:scaling>
          <c:orientation val="minMax"/>
        </c:scaling>
        <c:delete val="0"/>
        <c:axPos val="l"/>
        <c:majorGridlines/>
        <c:numFmt formatCode="General" sourceLinked="1"/>
        <c:majorTickMark val="out"/>
        <c:minorTickMark val="none"/>
        <c:tickLblPos val="nextTo"/>
        <c:crossAx val="173648128"/>
        <c:crosses val="autoZero"/>
        <c:crossBetween val="between"/>
      </c:valAx>
    </c:plotArea>
    <c:legend>
      <c:legendPos val="r"/>
      <c:layout/>
      <c:overlay val="0"/>
    </c:legend>
    <c:plotVisOnly val="1"/>
    <c:dispBlanksAs val="gap"/>
    <c:showDLblsOverMax val="0"/>
  </c:chart>
  <c:txPr>
    <a:bodyPr/>
    <a:lstStyle/>
    <a:p>
      <a:pPr>
        <a:defRPr sz="1800"/>
      </a:pPr>
      <a:endParaRPr lang="es-E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20"/>
    </mc:Choice>
    <mc:Fallback>
      <c:style val="20"/>
    </mc:Fallback>
  </mc:AlternateContent>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ysClr val="windowText" lastClr="000000"/>
                </a:solidFill>
                <a:latin typeface="+mn-lt"/>
                <a:ea typeface="+mn-ea"/>
                <a:cs typeface="+mn-cs"/>
              </a:defRPr>
            </a:pPr>
            <a:r>
              <a:rPr lang="en-US"/>
              <a:t>Requerimientos</a:t>
            </a:r>
            <a:r>
              <a:rPr lang="en-US" sz="1800" b="1" i="0" baseline="0"/>
              <a:t>   </a:t>
            </a:r>
          </a:p>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ysClr val="windowText" lastClr="000000"/>
                </a:solidFill>
                <a:latin typeface="+mn-lt"/>
                <a:ea typeface="+mn-ea"/>
                <a:cs typeface="+mn-cs"/>
              </a:defRPr>
            </a:pPr>
            <a:endParaRPr lang="en-US"/>
          </a:p>
        </c:rich>
      </c:tx>
      <c:layout>
        <c:manualLayout>
          <c:xMode val="edge"/>
          <c:yMode val="edge"/>
          <c:x val="0.12905856464911583"/>
          <c:y val="0.32978074710358174"/>
        </c:manualLayout>
      </c:layout>
      <c:overlay val="0"/>
    </c:title>
    <c:autoTitleDeleted val="0"/>
    <c:plotArea>
      <c:layout>
        <c:manualLayout>
          <c:layoutTarget val="inner"/>
          <c:xMode val="edge"/>
          <c:yMode val="edge"/>
          <c:x val="0.3034477824029958"/>
          <c:y val="0.11020877777098899"/>
          <c:w val="0.67469435110420117"/>
          <c:h val="0.79727016674856221"/>
        </c:manualLayout>
      </c:layout>
      <c:areaChart>
        <c:grouping val="standard"/>
        <c:varyColors val="0"/>
        <c:ser>
          <c:idx val="0"/>
          <c:order val="0"/>
          <c:tx>
            <c:strRef>
              <c:f>Hoja1!$C$3</c:f>
              <c:strCache>
                <c:ptCount val="1"/>
                <c:pt idx="0">
                  <c:v>Requerimientos</c:v>
                </c:pt>
              </c:strCache>
            </c:strRef>
          </c:tx>
          <c:val>
            <c:numRef>
              <c:f>Hoja1!$C$4:$C$18</c:f>
              <c:numCache>
                <c:formatCode>General</c:formatCode>
                <c:ptCount val="15"/>
                <c:pt idx="0">
                  <c:v>0</c:v>
                </c:pt>
                <c:pt idx="1">
                  <c:v>70</c:v>
                </c:pt>
                <c:pt idx="2">
                  <c:v>51</c:v>
                </c:pt>
                <c:pt idx="3">
                  <c:v>72</c:v>
                </c:pt>
                <c:pt idx="4">
                  <c:v>102</c:v>
                </c:pt>
                <c:pt idx="5">
                  <c:v>81.5</c:v>
                </c:pt>
                <c:pt idx="6">
                  <c:v>49.5</c:v>
                </c:pt>
                <c:pt idx="7">
                  <c:v>10</c:v>
                </c:pt>
                <c:pt idx="8">
                  <c:v>0</c:v>
                </c:pt>
                <c:pt idx="9">
                  <c:v>0</c:v>
                </c:pt>
                <c:pt idx="10">
                  <c:v>6</c:v>
                </c:pt>
                <c:pt idx="11">
                  <c:v>0</c:v>
                </c:pt>
                <c:pt idx="12">
                  <c:v>0</c:v>
                </c:pt>
                <c:pt idx="13">
                  <c:v>0</c:v>
                </c:pt>
                <c:pt idx="14">
                  <c:v>0</c:v>
                </c:pt>
              </c:numCache>
            </c:numRef>
          </c:val>
        </c:ser>
        <c:dLbls>
          <c:showLegendKey val="0"/>
          <c:showVal val="0"/>
          <c:showCatName val="0"/>
          <c:showSerName val="0"/>
          <c:showPercent val="0"/>
          <c:showBubbleSize val="0"/>
        </c:dLbls>
        <c:axId val="160708096"/>
        <c:axId val="160709632"/>
      </c:areaChart>
      <c:catAx>
        <c:axId val="160708096"/>
        <c:scaling>
          <c:orientation val="minMax"/>
        </c:scaling>
        <c:delete val="1"/>
        <c:axPos val="b"/>
        <c:majorTickMark val="out"/>
        <c:minorTickMark val="none"/>
        <c:tickLblPos val="nextTo"/>
        <c:crossAx val="160709632"/>
        <c:crosses val="autoZero"/>
        <c:auto val="1"/>
        <c:lblAlgn val="ctr"/>
        <c:lblOffset val="100"/>
        <c:noMultiLvlLbl val="0"/>
      </c:catAx>
      <c:valAx>
        <c:axId val="160709632"/>
        <c:scaling>
          <c:orientation val="minMax"/>
          <c:max val="150"/>
        </c:scaling>
        <c:delete val="0"/>
        <c:axPos val="l"/>
        <c:majorGridlines/>
        <c:numFmt formatCode="General" sourceLinked="1"/>
        <c:majorTickMark val="none"/>
        <c:minorTickMark val="none"/>
        <c:tickLblPos val="none"/>
        <c:crossAx val="160708096"/>
        <c:crosses val="autoZero"/>
        <c:crossBetween val="midCat"/>
        <c:majorUnit val="150"/>
      </c:valAx>
    </c:plotArea>
    <c:plotVisOnly val="1"/>
    <c:dispBlanksAs val="zero"/>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24"/>
    </mc:Choice>
    <mc:Fallback>
      <c:style val="24"/>
    </mc:Fallback>
  </mc:AlternateContent>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ysClr val="windowText" lastClr="000000"/>
                </a:solidFill>
                <a:latin typeface="+mn-lt"/>
                <a:ea typeface="+mn-ea"/>
                <a:cs typeface="+mn-cs"/>
              </a:defRPr>
            </a:pPr>
            <a:r>
              <a:rPr lang="en-US"/>
              <a:t>Diseño</a:t>
            </a:r>
            <a:r>
              <a:rPr lang="en-US" sz="1800" b="1" i="0" baseline="0"/>
              <a:t>   </a:t>
            </a:r>
          </a:p>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ysClr val="windowText" lastClr="000000"/>
                </a:solidFill>
                <a:latin typeface="+mn-lt"/>
                <a:ea typeface="+mn-ea"/>
                <a:cs typeface="+mn-cs"/>
              </a:defRPr>
            </a:pPr>
            <a:endParaRPr lang="en-US"/>
          </a:p>
        </c:rich>
      </c:tx>
      <c:layout>
        <c:manualLayout>
          <c:xMode val="edge"/>
          <c:yMode val="edge"/>
          <c:x val="0.211499678242699"/>
          <c:y val="0.32978074710358174"/>
        </c:manualLayout>
      </c:layout>
      <c:overlay val="0"/>
    </c:title>
    <c:autoTitleDeleted val="0"/>
    <c:plotArea>
      <c:layout>
        <c:manualLayout>
          <c:layoutTarget val="inner"/>
          <c:xMode val="edge"/>
          <c:yMode val="edge"/>
          <c:x val="0.3034477824029958"/>
          <c:y val="0.11020877777098903"/>
          <c:w val="0.67469435110420162"/>
          <c:h val="0.79727016674856221"/>
        </c:manualLayout>
      </c:layout>
      <c:areaChart>
        <c:grouping val="standard"/>
        <c:varyColors val="0"/>
        <c:ser>
          <c:idx val="0"/>
          <c:order val="0"/>
          <c:tx>
            <c:strRef>
              <c:f>Hoja1!$D$3</c:f>
              <c:strCache>
                <c:ptCount val="1"/>
                <c:pt idx="0">
                  <c:v>Diseño</c:v>
                </c:pt>
              </c:strCache>
            </c:strRef>
          </c:tx>
          <c:val>
            <c:numRef>
              <c:f>Hoja1!$D$4:$D$18</c:f>
              <c:numCache>
                <c:formatCode>General</c:formatCode>
                <c:ptCount val="15"/>
                <c:pt idx="0">
                  <c:v>0</c:v>
                </c:pt>
                <c:pt idx="1">
                  <c:v>0</c:v>
                </c:pt>
                <c:pt idx="2">
                  <c:v>10</c:v>
                </c:pt>
                <c:pt idx="3">
                  <c:v>23.5</c:v>
                </c:pt>
                <c:pt idx="4">
                  <c:v>19</c:v>
                </c:pt>
                <c:pt idx="5">
                  <c:v>23.5</c:v>
                </c:pt>
                <c:pt idx="6">
                  <c:v>14.5</c:v>
                </c:pt>
                <c:pt idx="7">
                  <c:v>15</c:v>
                </c:pt>
                <c:pt idx="8">
                  <c:v>19.5</c:v>
                </c:pt>
                <c:pt idx="9">
                  <c:v>8</c:v>
                </c:pt>
                <c:pt idx="10">
                  <c:v>5</c:v>
                </c:pt>
                <c:pt idx="11">
                  <c:v>14</c:v>
                </c:pt>
                <c:pt idx="12">
                  <c:v>9.5</c:v>
                </c:pt>
                <c:pt idx="13">
                  <c:v>9</c:v>
                </c:pt>
                <c:pt idx="14">
                  <c:v>0</c:v>
                </c:pt>
              </c:numCache>
            </c:numRef>
          </c:val>
        </c:ser>
        <c:dLbls>
          <c:showLegendKey val="0"/>
          <c:showVal val="0"/>
          <c:showCatName val="0"/>
          <c:showSerName val="0"/>
          <c:showPercent val="0"/>
          <c:showBubbleSize val="0"/>
        </c:dLbls>
        <c:axId val="162466432"/>
        <c:axId val="162472320"/>
      </c:areaChart>
      <c:catAx>
        <c:axId val="162466432"/>
        <c:scaling>
          <c:orientation val="minMax"/>
        </c:scaling>
        <c:delete val="1"/>
        <c:axPos val="b"/>
        <c:majorTickMark val="out"/>
        <c:minorTickMark val="none"/>
        <c:tickLblPos val="nextTo"/>
        <c:crossAx val="162472320"/>
        <c:crosses val="autoZero"/>
        <c:auto val="1"/>
        <c:lblAlgn val="ctr"/>
        <c:lblOffset val="100"/>
        <c:noMultiLvlLbl val="0"/>
      </c:catAx>
      <c:valAx>
        <c:axId val="162472320"/>
        <c:scaling>
          <c:orientation val="minMax"/>
          <c:max val="150"/>
        </c:scaling>
        <c:delete val="0"/>
        <c:axPos val="l"/>
        <c:majorGridlines/>
        <c:numFmt formatCode="General" sourceLinked="1"/>
        <c:majorTickMark val="none"/>
        <c:minorTickMark val="none"/>
        <c:tickLblPos val="none"/>
        <c:crossAx val="162466432"/>
        <c:crosses val="autoZero"/>
        <c:crossBetween val="midCat"/>
        <c:majorUnit val="150"/>
      </c:valAx>
    </c:plotArea>
    <c:plotVisOnly val="1"/>
    <c:dispBlanksAs val="zero"/>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21"/>
    </mc:Choice>
    <mc:Fallback>
      <c:style val="21"/>
    </mc:Fallback>
  </mc:AlternateContent>
  <c:chart>
    <c:title>
      <c:tx>
        <c:rich>
          <a:bodyPr/>
          <a:lstStyle/>
          <a:p>
            <a:pPr>
              <a:defRPr/>
            </a:pPr>
            <a:r>
              <a:rPr lang="en-US"/>
              <a:t>Implementación</a:t>
            </a:r>
            <a:r>
              <a:rPr lang="en-US" baseline="0"/>
              <a:t>   </a:t>
            </a:r>
            <a:endParaRPr lang="en-US"/>
          </a:p>
        </c:rich>
      </c:tx>
      <c:layout>
        <c:manualLayout>
          <c:xMode val="edge"/>
          <c:yMode val="edge"/>
          <c:x val="0.12518745074221094"/>
          <c:y val="0.32978074710358174"/>
        </c:manualLayout>
      </c:layout>
      <c:overlay val="0"/>
    </c:title>
    <c:autoTitleDeleted val="0"/>
    <c:plotArea>
      <c:layout>
        <c:manualLayout>
          <c:layoutTarget val="inner"/>
          <c:xMode val="edge"/>
          <c:yMode val="edge"/>
          <c:x val="0.3034477824029958"/>
          <c:y val="0.11020877777098909"/>
          <c:w val="0.67469435110420184"/>
          <c:h val="0.79727016674856221"/>
        </c:manualLayout>
      </c:layout>
      <c:areaChart>
        <c:grouping val="standard"/>
        <c:varyColors val="0"/>
        <c:ser>
          <c:idx val="0"/>
          <c:order val="0"/>
          <c:tx>
            <c:strRef>
              <c:f>Hoja1!$E$3</c:f>
              <c:strCache>
                <c:ptCount val="1"/>
                <c:pt idx="0">
                  <c:v>Implementación</c:v>
                </c:pt>
              </c:strCache>
            </c:strRef>
          </c:tx>
          <c:val>
            <c:numRef>
              <c:f>Hoja1!$E$4:$E$18</c:f>
              <c:numCache>
                <c:formatCode>General</c:formatCode>
                <c:ptCount val="15"/>
                <c:pt idx="0">
                  <c:v>0</c:v>
                </c:pt>
                <c:pt idx="1">
                  <c:v>0</c:v>
                </c:pt>
                <c:pt idx="2">
                  <c:v>16.5</c:v>
                </c:pt>
                <c:pt idx="3">
                  <c:v>57.5</c:v>
                </c:pt>
                <c:pt idx="4">
                  <c:v>89.4</c:v>
                </c:pt>
                <c:pt idx="5">
                  <c:v>41.5</c:v>
                </c:pt>
                <c:pt idx="6">
                  <c:v>68</c:v>
                </c:pt>
                <c:pt idx="7">
                  <c:v>62.5</c:v>
                </c:pt>
                <c:pt idx="8">
                  <c:v>58</c:v>
                </c:pt>
                <c:pt idx="9">
                  <c:v>138</c:v>
                </c:pt>
                <c:pt idx="10">
                  <c:v>126.5</c:v>
                </c:pt>
                <c:pt idx="11">
                  <c:v>96.6</c:v>
                </c:pt>
                <c:pt idx="12">
                  <c:v>91</c:v>
                </c:pt>
                <c:pt idx="13">
                  <c:v>103</c:v>
                </c:pt>
                <c:pt idx="14">
                  <c:v>129.75</c:v>
                </c:pt>
              </c:numCache>
            </c:numRef>
          </c:val>
        </c:ser>
        <c:dLbls>
          <c:showLegendKey val="0"/>
          <c:showVal val="0"/>
          <c:showCatName val="0"/>
          <c:showSerName val="0"/>
          <c:showPercent val="0"/>
          <c:showBubbleSize val="0"/>
        </c:dLbls>
        <c:axId val="162500608"/>
        <c:axId val="162502144"/>
      </c:areaChart>
      <c:catAx>
        <c:axId val="162500608"/>
        <c:scaling>
          <c:orientation val="minMax"/>
        </c:scaling>
        <c:delete val="1"/>
        <c:axPos val="b"/>
        <c:majorTickMark val="out"/>
        <c:minorTickMark val="none"/>
        <c:tickLblPos val="nextTo"/>
        <c:crossAx val="162502144"/>
        <c:crosses val="autoZero"/>
        <c:auto val="1"/>
        <c:lblAlgn val="ctr"/>
        <c:lblOffset val="100"/>
        <c:noMultiLvlLbl val="0"/>
      </c:catAx>
      <c:valAx>
        <c:axId val="162502144"/>
        <c:scaling>
          <c:orientation val="minMax"/>
          <c:max val="150"/>
        </c:scaling>
        <c:delete val="0"/>
        <c:axPos val="l"/>
        <c:majorGridlines/>
        <c:numFmt formatCode="General" sourceLinked="1"/>
        <c:majorTickMark val="none"/>
        <c:minorTickMark val="none"/>
        <c:tickLblPos val="none"/>
        <c:crossAx val="162500608"/>
        <c:crosses val="autoZero"/>
        <c:crossBetween val="midCat"/>
        <c:majorUnit val="150"/>
      </c:valAx>
    </c:plotArea>
    <c:plotVisOnly val="1"/>
    <c:dispBlanksAs val="zero"/>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a:t>Verificación   </a:t>
            </a:r>
          </a:p>
        </c:rich>
      </c:tx>
      <c:layout>
        <c:manualLayout>
          <c:xMode val="edge"/>
          <c:yMode val="edge"/>
          <c:x val="0.16702014176602581"/>
          <c:y val="0.32978074710358174"/>
        </c:manualLayout>
      </c:layout>
      <c:overlay val="0"/>
    </c:title>
    <c:autoTitleDeleted val="0"/>
    <c:plotArea>
      <c:layout>
        <c:manualLayout>
          <c:layoutTarget val="inner"/>
          <c:xMode val="edge"/>
          <c:yMode val="edge"/>
          <c:x val="0.3034477824029958"/>
          <c:y val="0.11020877777098914"/>
          <c:w val="0.67469435110420206"/>
          <c:h val="0.79727016674856221"/>
        </c:manualLayout>
      </c:layout>
      <c:areaChart>
        <c:grouping val="standard"/>
        <c:varyColors val="0"/>
        <c:ser>
          <c:idx val="0"/>
          <c:order val="0"/>
          <c:tx>
            <c:strRef>
              <c:f>Hoja1!$F$3</c:f>
              <c:strCache>
                <c:ptCount val="1"/>
                <c:pt idx="0">
                  <c:v>Verificación</c:v>
                </c:pt>
              </c:strCache>
            </c:strRef>
          </c:tx>
          <c:val>
            <c:numRef>
              <c:f>Hoja1!$F$4:$F$18</c:f>
              <c:numCache>
                <c:formatCode>General</c:formatCode>
                <c:ptCount val="15"/>
                <c:pt idx="0">
                  <c:v>0</c:v>
                </c:pt>
                <c:pt idx="1">
                  <c:v>0</c:v>
                </c:pt>
                <c:pt idx="2">
                  <c:v>14</c:v>
                </c:pt>
                <c:pt idx="3">
                  <c:v>26</c:v>
                </c:pt>
                <c:pt idx="4">
                  <c:v>26</c:v>
                </c:pt>
                <c:pt idx="5">
                  <c:v>8</c:v>
                </c:pt>
                <c:pt idx="6">
                  <c:v>7</c:v>
                </c:pt>
                <c:pt idx="7">
                  <c:v>13.5</c:v>
                </c:pt>
                <c:pt idx="8">
                  <c:v>11.5</c:v>
                </c:pt>
                <c:pt idx="9">
                  <c:v>22.8</c:v>
                </c:pt>
                <c:pt idx="10">
                  <c:v>13</c:v>
                </c:pt>
                <c:pt idx="11">
                  <c:v>9</c:v>
                </c:pt>
                <c:pt idx="12">
                  <c:v>31</c:v>
                </c:pt>
                <c:pt idx="13">
                  <c:v>40</c:v>
                </c:pt>
                <c:pt idx="14">
                  <c:v>37</c:v>
                </c:pt>
              </c:numCache>
            </c:numRef>
          </c:val>
        </c:ser>
        <c:dLbls>
          <c:showLegendKey val="0"/>
          <c:showVal val="0"/>
          <c:showCatName val="0"/>
          <c:showSerName val="0"/>
          <c:showPercent val="0"/>
          <c:showBubbleSize val="0"/>
        </c:dLbls>
        <c:axId val="162538624"/>
        <c:axId val="162540160"/>
      </c:areaChart>
      <c:catAx>
        <c:axId val="162538624"/>
        <c:scaling>
          <c:orientation val="minMax"/>
        </c:scaling>
        <c:delete val="1"/>
        <c:axPos val="b"/>
        <c:majorTickMark val="out"/>
        <c:minorTickMark val="none"/>
        <c:tickLblPos val="nextTo"/>
        <c:crossAx val="162540160"/>
        <c:crosses val="autoZero"/>
        <c:auto val="1"/>
        <c:lblAlgn val="ctr"/>
        <c:lblOffset val="100"/>
        <c:noMultiLvlLbl val="0"/>
      </c:catAx>
      <c:valAx>
        <c:axId val="162540160"/>
        <c:scaling>
          <c:orientation val="minMax"/>
          <c:max val="150"/>
        </c:scaling>
        <c:delete val="0"/>
        <c:axPos val="l"/>
        <c:majorGridlines/>
        <c:numFmt formatCode="General" sourceLinked="1"/>
        <c:majorTickMark val="none"/>
        <c:minorTickMark val="none"/>
        <c:tickLblPos val="none"/>
        <c:crossAx val="162538624"/>
        <c:crosses val="autoZero"/>
        <c:crossBetween val="midCat"/>
        <c:majorUnit val="150"/>
      </c:valAx>
    </c:plotArea>
    <c:plotVisOnly val="1"/>
    <c:dispBlanksAs val="zero"/>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22"/>
    </mc:Choice>
    <mc:Fallback>
      <c:style val="22"/>
    </mc:Fallback>
  </mc:AlternateContent>
  <c:chart>
    <c:title>
      <c:tx>
        <c:rich>
          <a:bodyPr/>
          <a:lstStyle/>
          <a:p>
            <a:pPr>
              <a:defRPr/>
            </a:pPr>
            <a:r>
              <a:rPr lang="en-US"/>
              <a:t>Implantación   </a:t>
            </a:r>
          </a:p>
        </c:rich>
      </c:tx>
      <c:layout>
        <c:manualLayout>
          <c:xMode val="edge"/>
          <c:yMode val="edge"/>
          <c:x val="0.15445835110831532"/>
          <c:y val="0.32978074710358174"/>
        </c:manualLayout>
      </c:layout>
      <c:overlay val="0"/>
    </c:title>
    <c:autoTitleDeleted val="0"/>
    <c:plotArea>
      <c:layout>
        <c:manualLayout>
          <c:layoutTarget val="inner"/>
          <c:xMode val="edge"/>
          <c:yMode val="edge"/>
          <c:x val="0.3034477824029958"/>
          <c:y val="0.1102087777709892"/>
          <c:w val="0.67469435110420251"/>
          <c:h val="0.79727016674856221"/>
        </c:manualLayout>
      </c:layout>
      <c:areaChart>
        <c:grouping val="standard"/>
        <c:varyColors val="0"/>
        <c:ser>
          <c:idx val="0"/>
          <c:order val="0"/>
          <c:tx>
            <c:strRef>
              <c:f>Hoja1!$G$3</c:f>
              <c:strCache>
                <c:ptCount val="1"/>
                <c:pt idx="0">
                  <c:v>Implantación</c:v>
                </c:pt>
              </c:strCache>
            </c:strRef>
          </c:tx>
          <c:val>
            <c:numRef>
              <c:f>Hoja1!$G$4:$G$18</c:f>
              <c:numCache>
                <c:formatCode>General</c:formatCode>
                <c:ptCount val="15"/>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numCache>
            </c:numRef>
          </c:val>
        </c:ser>
        <c:dLbls>
          <c:showLegendKey val="0"/>
          <c:showVal val="0"/>
          <c:showCatName val="0"/>
          <c:showSerName val="0"/>
          <c:showPercent val="0"/>
          <c:showBubbleSize val="0"/>
        </c:dLbls>
        <c:axId val="162560256"/>
        <c:axId val="162562048"/>
      </c:areaChart>
      <c:catAx>
        <c:axId val="162560256"/>
        <c:scaling>
          <c:orientation val="minMax"/>
        </c:scaling>
        <c:delete val="1"/>
        <c:axPos val="b"/>
        <c:majorTickMark val="out"/>
        <c:minorTickMark val="none"/>
        <c:tickLblPos val="nextTo"/>
        <c:crossAx val="162562048"/>
        <c:crosses val="autoZero"/>
        <c:auto val="1"/>
        <c:lblAlgn val="ctr"/>
        <c:lblOffset val="100"/>
        <c:noMultiLvlLbl val="0"/>
      </c:catAx>
      <c:valAx>
        <c:axId val="162562048"/>
        <c:scaling>
          <c:orientation val="minMax"/>
          <c:max val="150"/>
        </c:scaling>
        <c:delete val="0"/>
        <c:axPos val="l"/>
        <c:majorGridlines/>
        <c:numFmt formatCode="General" sourceLinked="1"/>
        <c:majorTickMark val="none"/>
        <c:minorTickMark val="none"/>
        <c:tickLblPos val="none"/>
        <c:crossAx val="162560256"/>
        <c:crosses val="autoZero"/>
        <c:crossBetween val="midCat"/>
        <c:majorUnit val="150"/>
      </c:valAx>
    </c:plotArea>
    <c:plotVisOnly val="1"/>
    <c:dispBlanksAs val="zero"/>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23"/>
    </mc:Choice>
    <mc:Fallback>
      <c:style val="23"/>
    </mc:Fallback>
  </mc:AlternateContent>
  <c:chart>
    <c:title>
      <c:tx>
        <c:rich>
          <a:bodyPr/>
          <a:lstStyle/>
          <a:p>
            <a:pPr>
              <a:defRPr/>
            </a:pPr>
            <a:r>
              <a:rPr lang="en-US"/>
              <a:t>Gestión de la Configuración  </a:t>
            </a:r>
          </a:p>
        </c:rich>
      </c:tx>
      <c:layout>
        <c:manualLayout>
          <c:xMode val="edge"/>
          <c:yMode val="edge"/>
          <c:x val="2.9410882868291605E-2"/>
          <c:y val="0.38365280097563559"/>
        </c:manualLayout>
      </c:layout>
      <c:overlay val="0"/>
    </c:title>
    <c:autoTitleDeleted val="0"/>
    <c:plotArea>
      <c:layout>
        <c:manualLayout>
          <c:layoutTarget val="inner"/>
          <c:xMode val="edge"/>
          <c:yMode val="edge"/>
          <c:x val="0.3034477824029958"/>
          <c:y val="0.11020877777098924"/>
          <c:w val="0.67469435110420284"/>
          <c:h val="0.79727016674856221"/>
        </c:manualLayout>
      </c:layout>
      <c:areaChart>
        <c:grouping val="standard"/>
        <c:varyColors val="0"/>
        <c:ser>
          <c:idx val="0"/>
          <c:order val="0"/>
          <c:tx>
            <c:strRef>
              <c:f>Hoja1!$H$3</c:f>
              <c:strCache>
                <c:ptCount val="1"/>
                <c:pt idx="0">
                  <c:v>Gestión de Configuración</c:v>
                </c:pt>
              </c:strCache>
            </c:strRef>
          </c:tx>
          <c:val>
            <c:numRef>
              <c:f>Hoja1!$H$4:$H$18</c:f>
              <c:numCache>
                <c:formatCode>General</c:formatCode>
                <c:ptCount val="15"/>
                <c:pt idx="0">
                  <c:v>4</c:v>
                </c:pt>
                <c:pt idx="1">
                  <c:v>4</c:v>
                </c:pt>
                <c:pt idx="2">
                  <c:v>1</c:v>
                </c:pt>
                <c:pt idx="3">
                  <c:v>1</c:v>
                </c:pt>
                <c:pt idx="4">
                  <c:v>12</c:v>
                </c:pt>
                <c:pt idx="5">
                  <c:v>3</c:v>
                </c:pt>
                <c:pt idx="6">
                  <c:v>2</c:v>
                </c:pt>
                <c:pt idx="7">
                  <c:v>2</c:v>
                </c:pt>
                <c:pt idx="8">
                  <c:v>18.5</c:v>
                </c:pt>
                <c:pt idx="9">
                  <c:v>2.5</c:v>
                </c:pt>
                <c:pt idx="10">
                  <c:v>0</c:v>
                </c:pt>
                <c:pt idx="11">
                  <c:v>1</c:v>
                </c:pt>
                <c:pt idx="12">
                  <c:v>0.5</c:v>
                </c:pt>
                <c:pt idx="13">
                  <c:v>0</c:v>
                </c:pt>
                <c:pt idx="14">
                  <c:v>0</c:v>
                </c:pt>
              </c:numCache>
            </c:numRef>
          </c:val>
        </c:ser>
        <c:dLbls>
          <c:showLegendKey val="0"/>
          <c:showVal val="0"/>
          <c:showCatName val="0"/>
          <c:showSerName val="0"/>
          <c:showPercent val="0"/>
          <c:showBubbleSize val="0"/>
        </c:dLbls>
        <c:axId val="162573696"/>
        <c:axId val="162595968"/>
      </c:areaChart>
      <c:catAx>
        <c:axId val="162573696"/>
        <c:scaling>
          <c:orientation val="minMax"/>
        </c:scaling>
        <c:delete val="1"/>
        <c:axPos val="b"/>
        <c:majorTickMark val="out"/>
        <c:minorTickMark val="none"/>
        <c:tickLblPos val="nextTo"/>
        <c:crossAx val="162595968"/>
        <c:crosses val="autoZero"/>
        <c:auto val="1"/>
        <c:lblAlgn val="ctr"/>
        <c:lblOffset val="100"/>
        <c:noMultiLvlLbl val="0"/>
      </c:catAx>
      <c:valAx>
        <c:axId val="162595968"/>
        <c:scaling>
          <c:orientation val="minMax"/>
          <c:max val="150"/>
        </c:scaling>
        <c:delete val="0"/>
        <c:axPos val="l"/>
        <c:majorGridlines/>
        <c:numFmt formatCode="General" sourceLinked="1"/>
        <c:majorTickMark val="none"/>
        <c:minorTickMark val="none"/>
        <c:tickLblPos val="none"/>
        <c:crossAx val="162573696"/>
        <c:crosses val="autoZero"/>
        <c:crossBetween val="midCat"/>
        <c:majorUnit val="150"/>
      </c:valAx>
    </c:plotArea>
    <c:plotVisOnly val="1"/>
    <c:dispBlanksAs val="zero"/>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20"/>
    </mc:Choice>
    <mc:Fallback>
      <c:style val="20"/>
    </mc:Fallback>
  </mc:AlternateContent>
  <c:chart>
    <c:title>
      <c:tx>
        <c:rich>
          <a:bodyPr/>
          <a:lstStyle/>
          <a:p>
            <a:pPr>
              <a:defRPr/>
            </a:pPr>
            <a:r>
              <a:rPr lang="en-US"/>
              <a:t>Gestión de Proyecto  </a:t>
            </a:r>
          </a:p>
        </c:rich>
      </c:tx>
      <c:layout>
        <c:manualLayout>
          <c:xMode val="edge"/>
          <c:yMode val="edge"/>
          <c:x val="9.691320265407595E-2"/>
          <c:y val="0.32978074710358174"/>
        </c:manualLayout>
      </c:layout>
      <c:overlay val="0"/>
    </c:title>
    <c:autoTitleDeleted val="0"/>
    <c:plotArea>
      <c:layout>
        <c:manualLayout>
          <c:layoutTarget val="inner"/>
          <c:xMode val="edge"/>
          <c:yMode val="edge"/>
          <c:x val="0.3034477824029958"/>
          <c:y val="0.11020877777098924"/>
          <c:w val="0.67469435110420284"/>
          <c:h val="0.79727016674856221"/>
        </c:manualLayout>
      </c:layout>
      <c:areaChart>
        <c:grouping val="standard"/>
        <c:varyColors val="0"/>
        <c:ser>
          <c:idx val="0"/>
          <c:order val="0"/>
          <c:tx>
            <c:strRef>
              <c:f>Hoja1!$I$3</c:f>
              <c:strCache>
                <c:ptCount val="1"/>
                <c:pt idx="0">
                  <c:v>Gestión de Proyecto</c:v>
                </c:pt>
              </c:strCache>
            </c:strRef>
          </c:tx>
          <c:val>
            <c:numRef>
              <c:f>Hoja1!$I$4:$I$18</c:f>
              <c:numCache>
                <c:formatCode>General</c:formatCode>
                <c:ptCount val="15"/>
                <c:pt idx="0">
                  <c:v>40</c:v>
                </c:pt>
                <c:pt idx="1">
                  <c:v>31</c:v>
                </c:pt>
                <c:pt idx="2">
                  <c:v>18.100000000000001</c:v>
                </c:pt>
                <c:pt idx="3">
                  <c:v>22</c:v>
                </c:pt>
                <c:pt idx="4">
                  <c:v>38.950000000000003</c:v>
                </c:pt>
                <c:pt idx="5">
                  <c:v>91.6</c:v>
                </c:pt>
                <c:pt idx="6">
                  <c:v>32.1</c:v>
                </c:pt>
                <c:pt idx="7">
                  <c:v>36.549999999999997</c:v>
                </c:pt>
                <c:pt idx="8">
                  <c:v>143.19999999999999</c:v>
                </c:pt>
                <c:pt idx="9">
                  <c:v>79.099999999999994</c:v>
                </c:pt>
                <c:pt idx="10">
                  <c:v>86.2</c:v>
                </c:pt>
                <c:pt idx="11">
                  <c:v>98.3</c:v>
                </c:pt>
                <c:pt idx="12">
                  <c:v>59.8</c:v>
                </c:pt>
                <c:pt idx="13">
                  <c:v>40.799999999999997</c:v>
                </c:pt>
                <c:pt idx="14">
                  <c:v>55.3</c:v>
                </c:pt>
              </c:numCache>
            </c:numRef>
          </c:val>
        </c:ser>
        <c:dLbls>
          <c:showLegendKey val="0"/>
          <c:showVal val="0"/>
          <c:showCatName val="0"/>
          <c:showSerName val="0"/>
          <c:showPercent val="0"/>
          <c:showBubbleSize val="0"/>
        </c:dLbls>
        <c:axId val="162628352"/>
        <c:axId val="162629888"/>
      </c:areaChart>
      <c:catAx>
        <c:axId val="162628352"/>
        <c:scaling>
          <c:orientation val="minMax"/>
        </c:scaling>
        <c:delete val="1"/>
        <c:axPos val="b"/>
        <c:majorTickMark val="out"/>
        <c:minorTickMark val="none"/>
        <c:tickLblPos val="nextTo"/>
        <c:crossAx val="162629888"/>
        <c:crosses val="autoZero"/>
        <c:auto val="1"/>
        <c:lblAlgn val="ctr"/>
        <c:lblOffset val="100"/>
        <c:noMultiLvlLbl val="0"/>
      </c:catAx>
      <c:valAx>
        <c:axId val="162629888"/>
        <c:scaling>
          <c:orientation val="minMax"/>
          <c:max val="150"/>
        </c:scaling>
        <c:delete val="0"/>
        <c:axPos val="l"/>
        <c:majorGridlines/>
        <c:numFmt formatCode="General" sourceLinked="1"/>
        <c:majorTickMark val="none"/>
        <c:minorTickMark val="none"/>
        <c:tickLblPos val="none"/>
        <c:crossAx val="162628352"/>
        <c:crosses val="autoZero"/>
        <c:crossBetween val="midCat"/>
        <c:majorUnit val="150"/>
      </c:valAx>
    </c:plotArea>
    <c:plotVisOnly val="1"/>
    <c:dispBlanksAs val="zero"/>
    <c:showDLblsOverMax val="0"/>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24"/>
    </mc:Choice>
    <mc:Fallback>
      <c:style val="24"/>
    </mc:Fallback>
  </mc:AlternateContent>
  <c:chart>
    <c:title>
      <c:tx>
        <c:rich>
          <a:bodyPr/>
          <a:lstStyle/>
          <a:p>
            <a:pPr>
              <a:defRPr/>
            </a:pPr>
            <a:r>
              <a:rPr lang="en-US"/>
              <a:t>Gestión de Calidad   </a:t>
            </a:r>
          </a:p>
        </c:rich>
      </c:tx>
      <c:layout>
        <c:manualLayout>
          <c:xMode val="edge"/>
          <c:yMode val="edge"/>
          <c:x val="0.10425939181844693"/>
          <c:y val="0.32978074710358174"/>
        </c:manualLayout>
      </c:layout>
      <c:overlay val="0"/>
    </c:title>
    <c:autoTitleDeleted val="0"/>
    <c:plotArea>
      <c:layout>
        <c:manualLayout>
          <c:layoutTarget val="inner"/>
          <c:xMode val="edge"/>
          <c:yMode val="edge"/>
          <c:x val="0.3034477824029958"/>
          <c:y val="0.11020877777098924"/>
          <c:w val="0.67469435110420284"/>
          <c:h val="0.79727016674856221"/>
        </c:manualLayout>
      </c:layout>
      <c:areaChart>
        <c:grouping val="standard"/>
        <c:varyColors val="0"/>
        <c:ser>
          <c:idx val="0"/>
          <c:order val="0"/>
          <c:tx>
            <c:strRef>
              <c:f>Hoja1!$J$3</c:f>
              <c:strCache>
                <c:ptCount val="1"/>
                <c:pt idx="0">
                  <c:v>Gestión de Calidad</c:v>
                </c:pt>
              </c:strCache>
            </c:strRef>
          </c:tx>
          <c:val>
            <c:numRef>
              <c:f>Hoja1!$J$4:$J$18</c:f>
              <c:numCache>
                <c:formatCode>General</c:formatCode>
                <c:ptCount val="15"/>
                <c:pt idx="0">
                  <c:v>8</c:v>
                </c:pt>
                <c:pt idx="1">
                  <c:v>12</c:v>
                </c:pt>
                <c:pt idx="2">
                  <c:v>15</c:v>
                </c:pt>
                <c:pt idx="3">
                  <c:v>16</c:v>
                </c:pt>
                <c:pt idx="4">
                  <c:v>15</c:v>
                </c:pt>
                <c:pt idx="5">
                  <c:v>8</c:v>
                </c:pt>
                <c:pt idx="6">
                  <c:v>8</c:v>
                </c:pt>
                <c:pt idx="7">
                  <c:v>12</c:v>
                </c:pt>
                <c:pt idx="8">
                  <c:v>11</c:v>
                </c:pt>
                <c:pt idx="9">
                  <c:v>11</c:v>
                </c:pt>
                <c:pt idx="10">
                  <c:v>17.2</c:v>
                </c:pt>
                <c:pt idx="11">
                  <c:v>19</c:v>
                </c:pt>
                <c:pt idx="12">
                  <c:v>13</c:v>
                </c:pt>
                <c:pt idx="13">
                  <c:v>12</c:v>
                </c:pt>
                <c:pt idx="14">
                  <c:v>21</c:v>
                </c:pt>
              </c:numCache>
            </c:numRef>
          </c:val>
        </c:ser>
        <c:dLbls>
          <c:showLegendKey val="0"/>
          <c:showVal val="0"/>
          <c:showCatName val="0"/>
          <c:showSerName val="0"/>
          <c:showPercent val="0"/>
          <c:showBubbleSize val="0"/>
        </c:dLbls>
        <c:axId val="162649984"/>
        <c:axId val="162651520"/>
      </c:areaChart>
      <c:catAx>
        <c:axId val="162649984"/>
        <c:scaling>
          <c:orientation val="minMax"/>
        </c:scaling>
        <c:delete val="1"/>
        <c:axPos val="b"/>
        <c:majorTickMark val="out"/>
        <c:minorTickMark val="none"/>
        <c:tickLblPos val="nextTo"/>
        <c:crossAx val="162651520"/>
        <c:crosses val="autoZero"/>
        <c:auto val="1"/>
        <c:lblAlgn val="ctr"/>
        <c:lblOffset val="100"/>
        <c:noMultiLvlLbl val="0"/>
      </c:catAx>
      <c:valAx>
        <c:axId val="162651520"/>
        <c:scaling>
          <c:orientation val="minMax"/>
          <c:max val="150"/>
        </c:scaling>
        <c:delete val="0"/>
        <c:axPos val="l"/>
        <c:majorGridlines/>
        <c:numFmt formatCode="General" sourceLinked="1"/>
        <c:majorTickMark val="none"/>
        <c:minorTickMark val="none"/>
        <c:tickLblPos val="none"/>
        <c:crossAx val="162649984"/>
        <c:crosses val="autoZero"/>
        <c:crossBetween val="midCat"/>
        <c:majorUnit val="150"/>
      </c:valAx>
    </c:plotArea>
    <c:plotVisOnly val="1"/>
    <c:dispBlanksAs val="zero"/>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345EE9-95A6-42F7-B4CB-9E7754CDD906}"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s-ES"/>
        </a:p>
      </dgm:t>
    </dgm:pt>
    <dgm:pt modelId="{E9B85492-5A13-4CE4-9274-805CA94CB4BE}">
      <dgm:prSet phldrT="[Texto]"/>
      <dgm:spPr/>
      <dgm:t>
        <a:bodyPr/>
        <a:lstStyle/>
        <a:p>
          <a:r>
            <a:rPr lang="es-ES" dirty="0" smtClean="0"/>
            <a:t>Código Fuente</a:t>
          </a:r>
          <a:endParaRPr lang="es-ES" dirty="0"/>
        </a:p>
      </dgm:t>
    </dgm:pt>
    <dgm:pt modelId="{8BA931E1-5D28-47E9-888F-C45E33AD8FBC}" type="parTrans" cxnId="{D395C6F8-CD14-4E0C-8025-6793960B86ED}">
      <dgm:prSet/>
      <dgm:spPr/>
      <dgm:t>
        <a:bodyPr/>
        <a:lstStyle/>
        <a:p>
          <a:endParaRPr lang="es-ES"/>
        </a:p>
      </dgm:t>
    </dgm:pt>
    <dgm:pt modelId="{F2F8A07E-E91E-45D1-BAA6-4539C53B436A}" type="sibTrans" cxnId="{D395C6F8-CD14-4E0C-8025-6793960B86ED}">
      <dgm:prSet/>
      <dgm:spPr/>
      <dgm:t>
        <a:bodyPr/>
        <a:lstStyle/>
        <a:p>
          <a:endParaRPr lang="es-ES"/>
        </a:p>
      </dgm:t>
    </dgm:pt>
    <dgm:pt modelId="{5361CB69-5BBE-4C24-A999-9C6154A4F23D}">
      <dgm:prSet phldrT="[Texto]"/>
      <dgm:spPr/>
      <dgm:t>
        <a:bodyPr/>
        <a:lstStyle/>
        <a:p>
          <a:r>
            <a:rPr lang="es-ES" dirty="0" smtClean="0"/>
            <a:t>Nativo</a:t>
          </a:r>
          <a:endParaRPr lang="es-ES" dirty="0"/>
        </a:p>
      </dgm:t>
    </dgm:pt>
    <dgm:pt modelId="{91D9B320-8ABD-46D9-9458-8E1CB572DED1}" type="parTrans" cxnId="{D80F8FFB-B763-4119-9668-D03925913002}">
      <dgm:prSet/>
      <dgm:spPr/>
      <dgm:t>
        <a:bodyPr/>
        <a:lstStyle/>
        <a:p>
          <a:endParaRPr lang="es-ES"/>
        </a:p>
      </dgm:t>
    </dgm:pt>
    <dgm:pt modelId="{2935F55A-E0AF-4E3E-951D-18F8A9E3C4A0}" type="sibTrans" cxnId="{D80F8FFB-B763-4119-9668-D03925913002}">
      <dgm:prSet/>
      <dgm:spPr/>
      <dgm:t>
        <a:bodyPr/>
        <a:lstStyle/>
        <a:p>
          <a:endParaRPr lang="es-ES"/>
        </a:p>
      </dgm:t>
    </dgm:pt>
    <dgm:pt modelId="{B9F52FC3-963B-4D91-8570-DD50988DA6BA}">
      <dgm:prSet phldrT="[Texto]"/>
      <dgm:spPr/>
      <dgm:t>
        <a:bodyPr/>
        <a:lstStyle/>
        <a:p>
          <a:r>
            <a:rPr lang="es-ES" dirty="0" err="1" smtClean="0"/>
            <a:t>iOS</a:t>
          </a:r>
          <a:endParaRPr lang="es-ES" dirty="0"/>
        </a:p>
      </dgm:t>
    </dgm:pt>
    <dgm:pt modelId="{0D5A131F-8C40-4A4F-8177-00DF8F1845A5}" type="parTrans" cxnId="{B84F1639-CC2C-4DD2-AB63-8F16367D7F3E}">
      <dgm:prSet/>
      <dgm:spPr/>
      <dgm:t>
        <a:bodyPr/>
        <a:lstStyle/>
        <a:p>
          <a:endParaRPr lang="es-ES"/>
        </a:p>
      </dgm:t>
    </dgm:pt>
    <dgm:pt modelId="{8C9EBFCA-3C7D-4712-AFFF-4DA86CAB7765}" type="sibTrans" cxnId="{B84F1639-CC2C-4DD2-AB63-8F16367D7F3E}">
      <dgm:prSet/>
      <dgm:spPr/>
      <dgm:t>
        <a:bodyPr/>
        <a:lstStyle/>
        <a:p>
          <a:endParaRPr lang="es-ES"/>
        </a:p>
      </dgm:t>
    </dgm:pt>
    <dgm:pt modelId="{DB2191E1-3106-48BE-8074-8494B6C0C655}">
      <dgm:prSet phldrT="[Texto]"/>
      <dgm:spPr/>
      <dgm:t>
        <a:bodyPr/>
        <a:lstStyle/>
        <a:p>
          <a:r>
            <a:rPr lang="es-ES" dirty="0" err="1" smtClean="0"/>
            <a:t>Android</a:t>
          </a:r>
          <a:endParaRPr lang="es-ES" dirty="0"/>
        </a:p>
      </dgm:t>
    </dgm:pt>
    <dgm:pt modelId="{A75659E2-3868-477B-9939-9C15BD7DA92C}" type="parTrans" cxnId="{6003AB9E-EAEF-4BF0-B205-6C45E25707CE}">
      <dgm:prSet/>
      <dgm:spPr/>
      <dgm:t>
        <a:bodyPr/>
        <a:lstStyle/>
        <a:p>
          <a:endParaRPr lang="es-ES"/>
        </a:p>
      </dgm:t>
    </dgm:pt>
    <dgm:pt modelId="{E29CB8BE-9804-4398-9FCE-FC521FB54A5A}" type="sibTrans" cxnId="{6003AB9E-EAEF-4BF0-B205-6C45E25707CE}">
      <dgm:prSet/>
      <dgm:spPr/>
      <dgm:t>
        <a:bodyPr/>
        <a:lstStyle/>
        <a:p>
          <a:endParaRPr lang="es-ES"/>
        </a:p>
      </dgm:t>
    </dgm:pt>
    <dgm:pt modelId="{83B14E99-F8D4-4B84-BAE0-30910BE0AE94}">
      <dgm:prSet phldrT="[Texto]"/>
      <dgm:spPr/>
      <dgm:t>
        <a:bodyPr/>
        <a:lstStyle/>
        <a:p>
          <a:r>
            <a:rPr lang="es-ES" dirty="0" smtClean="0"/>
            <a:t>Común</a:t>
          </a:r>
          <a:endParaRPr lang="es-ES" dirty="0"/>
        </a:p>
      </dgm:t>
    </dgm:pt>
    <dgm:pt modelId="{2C46031E-EBB5-431A-83AB-87EEBA10AC11}" type="parTrans" cxnId="{157B3DE1-2120-42F9-A716-43E9C34A9A84}">
      <dgm:prSet/>
      <dgm:spPr/>
      <dgm:t>
        <a:bodyPr/>
        <a:lstStyle/>
        <a:p>
          <a:endParaRPr lang="es-ES"/>
        </a:p>
      </dgm:t>
    </dgm:pt>
    <dgm:pt modelId="{0BD57E0E-83B6-42FB-8040-3A602D7BB41D}" type="sibTrans" cxnId="{157B3DE1-2120-42F9-A716-43E9C34A9A84}">
      <dgm:prSet/>
      <dgm:spPr/>
      <dgm:t>
        <a:bodyPr/>
        <a:lstStyle/>
        <a:p>
          <a:endParaRPr lang="es-ES"/>
        </a:p>
      </dgm:t>
    </dgm:pt>
    <dgm:pt modelId="{C178213E-21DB-41CB-A0BA-EA5577D33916}">
      <dgm:prSet phldrT="[Texto]"/>
      <dgm:spPr/>
      <dgm:t>
        <a:bodyPr/>
        <a:lstStyle/>
        <a:p>
          <a:r>
            <a:rPr lang="es-ES" dirty="0" smtClean="0"/>
            <a:t/>
          </a:r>
          <a:br>
            <a:rPr lang="es-ES" dirty="0" smtClean="0"/>
          </a:br>
          <a:r>
            <a:rPr lang="es-ES" dirty="0" err="1" smtClean="0"/>
            <a:t>Connect</a:t>
          </a:r>
          <a:endParaRPr lang="es-ES" dirty="0"/>
        </a:p>
      </dgm:t>
    </dgm:pt>
    <dgm:pt modelId="{001CECAF-D092-4920-8B3B-2E7C0A2C9DAC}" type="parTrans" cxnId="{D24290AE-F21D-4EA4-8F07-9F24D60A01CF}">
      <dgm:prSet/>
      <dgm:spPr/>
      <dgm:t>
        <a:bodyPr/>
        <a:lstStyle/>
        <a:p>
          <a:endParaRPr lang="es-ES"/>
        </a:p>
      </dgm:t>
    </dgm:pt>
    <dgm:pt modelId="{B3C0D131-0AF4-4FD4-B131-42BFA3048466}" type="sibTrans" cxnId="{D24290AE-F21D-4EA4-8F07-9F24D60A01CF}">
      <dgm:prSet/>
      <dgm:spPr/>
      <dgm:t>
        <a:bodyPr/>
        <a:lstStyle/>
        <a:p>
          <a:endParaRPr lang="es-ES"/>
        </a:p>
      </dgm:t>
    </dgm:pt>
    <dgm:pt modelId="{6386EB0F-6A66-4502-820D-E4B4481174D7}">
      <dgm:prSet phldrT="[Texto]"/>
      <dgm:spPr/>
      <dgm:t>
        <a:bodyPr/>
        <a:lstStyle/>
        <a:p>
          <a:r>
            <a:rPr lang="es-ES" dirty="0" err="1" smtClean="0"/>
            <a:t>Backend</a:t>
          </a:r>
          <a:endParaRPr lang="es-ES" dirty="0"/>
        </a:p>
      </dgm:t>
    </dgm:pt>
    <dgm:pt modelId="{DF6B720C-55B7-4B0B-A90A-03EAE97F6CFB}" type="parTrans" cxnId="{84E7C829-BCA3-4DD3-A65E-0262DE2C0525}">
      <dgm:prSet/>
      <dgm:spPr/>
      <dgm:t>
        <a:bodyPr/>
        <a:lstStyle/>
        <a:p>
          <a:endParaRPr lang="es-ES"/>
        </a:p>
      </dgm:t>
    </dgm:pt>
    <dgm:pt modelId="{42445686-8343-4692-AAC0-1153A7DCF727}" type="sibTrans" cxnId="{84E7C829-BCA3-4DD3-A65E-0262DE2C0525}">
      <dgm:prSet/>
      <dgm:spPr/>
      <dgm:t>
        <a:bodyPr/>
        <a:lstStyle/>
        <a:p>
          <a:endParaRPr lang="es-ES"/>
        </a:p>
      </dgm:t>
    </dgm:pt>
    <dgm:pt modelId="{73405961-B8D3-4B82-A3D7-CBAD48675AAC}">
      <dgm:prSet phldrT="[Texto]"/>
      <dgm:spPr/>
      <dgm:t>
        <a:bodyPr/>
        <a:lstStyle/>
        <a:p>
          <a:r>
            <a:rPr lang="es-ES" dirty="0" smtClean="0"/>
            <a:t/>
          </a:r>
          <a:br>
            <a:rPr lang="es-ES" dirty="0" smtClean="0"/>
          </a:br>
          <a:r>
            <a:rPr lang="es-ES" dirty="0" smtClean="0"/>
            <a:t>WIMF</a:t>
          </a:r>
          <a:endParaRPr lang="es-ES" dirty="0"/>
        </a:p>
      </dgm:t>
    </dgm:pt>
    <dgm:pt modelId="{8F36ECCD-EC83-4978-9AFE-17B0681239BF}" type="parTrans" cxnId="{197DC7D2-5301-4838-BBCD-2FCA3E53E41F}">
      <dgm:prSet/>
      <dgm:spPr/>
      <dgm:t>
        <a:bodyPr/>
        <a:lstStyle/>
        <a:p>
          <a:endParaRPr lang="es-ES"/>
        </a:p>
      </dgm:t>
    </dgm:pt>
    <dgm:pt modelId="{0B0B94D5-D3BD-4FD6-8A57-37EA39C8C6F1}" type="sibTrans" cxnId="{197DC7D2-5301-4838-BBCD-2FCA3E53E41F}">
      <dgm:prSet/>
      <dgm:spPr/>
      <dgm:t>
        <a:bodyPr/>
        <a:lstStyle/>
        <a:p>
          <a:endParaRPr lang="es-ES"/>
        </a:p>
      </dgm:t>
    </dgm:pt>
    <dgm:pt modelId="{FB0F5951-3909-4ECC-9B94-F756179DEF79}">
      <dgm:prSet phldrT="[Texto]"/>
      <dgm:spPr/>
      <dgm:t>
        <a:bodyPr/>
        <a:lstStyle/>
        <a:p>
          <a:r>
            <a:rPr lang="es-ES" dirty="0" smtClean="0"/>
            <a:t>Windows 8</a:t>
          </a:r>
          <a:endParaRPr lang="es-ES" dirty="0"/>
        </a:p>
      </dgm:t>
    </dgm:pt>
    <dgm:pt modelId="{D9D16214-BA7D-403B-8E17-378E0C30C367}" type="parTrans" cxnId="{01C2D048-D01B-486B-936F-EF30D09740FE}">
      <dgm:prSet/>
      <dgm:spPr/>
      <dgm:t>
        <a:bodyPr/>
        <a:lstStyle/>
        <a:p>
          <a:endParaRPr lang="es-ES"/>
        </a:p>
      </dgm:t>
    </dgm:pt>
    <dgm:pt modelId="{E63F9C5A-4B86-4D2A-8C64-1CDAC3A45471}" type="sibTrans" cxnId="{01C2D048-D01B-486B-936F-EF30D09740FE}">
      <dgm:prSet/>
      <dgm:spPr/>
      <dgm:t>
        <a:bodyPr/>
        <a:lstStyle/>
        <a:p>
          <a:endParaRPr lang="es-ES"/>
        </a:p>
      </dgm:t>
    </dgm:pt>
    <dgm:pt modelId="{17E072CD-F218-4D1B-82C9-3D4DD8A83C42}">
      <dgm:prSet phldrT="[Texto]"/>
      <dgm:spPr/>
      <dgm:t>
        <a:bodyPr/>
        <a:lstStyle/>
        <a:p>
          <a:r>
            <a:rPr lang="es-ES" dirty="0" smtClean="0"/>
            <a:t>Windows </a:t>
          </a:r>
          <a:r>
            <a:rPr lang="es-ES" dirty="0" err="1" smtClean="0"/>
            <a:t>Phone</a:t>
          </a:r>
          <a:endParaRPr lang="es-ES" dirty="0"/>
        </a:p>
      </dgm:t>
    </dgm:pt>
    <dgm:pt modelId="{941B00F2-8EC7-480E-B23A-AC41EE5E51FF}" type="parTrans" cxnId="{14DE80C6-6671-4FB8-BC65-56D31B71995A}">
      <dgm:prSet/>
      <dgm:spPr/>
      <dgm:t>
        <a:bodyPr/>
        <a:lstStyle/>
        <a:p>
          <a:endParaRPr lang="es-ES"/>
        </a:p>
      </dgm:t>
    </dgm:pt>
    <dgm:pt modelId="{8AA4BD62-D456-4E3F-BDE7-1B4162E0BC42}" type="sibTrans" cxnId="{14DE80C6-6671-4FB8-BC65-56D31B71995A}">
      <dgm:prSet/>
      <dgm:spPr/>
      <dgm:t>
        <a:bodyPr/>
        <a:lstStyle/>
        <a:p>
          <a:endParaRPr lang="es-ES"/>
        </a:p>
      </dgm:t>
    </dgm:pt>
    <dgm:pt modelId="{53D0D6A3-4EB8-43CC-939A-66C6D21FB3D9}" type="pres">
      <dgm:prSet presAssocID="{9B345EE9-95A6-42F7-B4CB-9E7754CDD906}" presName="diagram" presStyleCnt="0">
        <dgm:presLayoutVars>
          <dgm:chPref val="1"/>
          <dgm:dir/>
          <dgm:animOne val="branch"/>
          <dgm:animLvl val="lvl"/>
          <dgm:resizeHandles val="exact"/>
        </dgm:presLayoutVars>
      </dgm:prSet>
      <dgm:spPr/>
      <dgm:t>
        <a:bodyPr/>
        <a:lstStyle/>
        <a:p>
          <a:endParaRPr lang="es-ES"/>
        </a:p>
      </dgm:t>
    </dgm:pt>
    <dgm:pt modelId="{AED11501-0EC6-4A94-8C5A-166719E1090A}" type="pres">
      <dgm:prSet presAssocID="{E9B85492-5A13-4CE4-9274-805CA94CB4BE}" presName="root1" presStyleCnt="0"/>
      <dgm:spPr/>
    </dgm:pt>
    <dgm:pt modelId="{9CA02E45-9AA6-434C-9EDD-6CE1D6A9DD95}" type="pres">
      <dgm:prSet presAssocID="{E9B85492-5A13-4CE4-9274-805CA94CB4BE}" presName="LevelOneTextNode" presStyleLbl="node0" presStyleIdx="0" presStyleCnt="1" custLinFactNeighborX="-78300">
        <dgm:presLayoutVars>
          <dgm:chPref val="3"/>
        </dgm:presLayoutVars>
      </dgm:prSet>
      <dgm:spPr/>
      <dgm:t>
        <a:bodyPr/>
        <a:lstStyle/>
        <a:p>
          <a:endParaRPr lang="es-ES"/>
        </a:p>
      </dgm:t>
    </dgm:pt>
    <dgm:pt modelId="{66EBDD87-1857-4B86-9B43-561DDAED5FB1}" type="pres">
      <dgm:prSet presAssocID="{E9B85492-5A13-4CE4-9274-805CA94CB4BE}" presName="level2hierChild" presStyleCnt="0"/>
      <dgm:spPr/>
    </dgm:pt>
    <dgm:pt modelId="{326B3CD5-D7DA-4720-89C5-8A0C5DFBBB19}" type="pres">
      <dgm:prSet presAssocID="{91D9B320-8ABD-46D9-9458-8E1CB572DED1}" presName="conn2-1" presStyleLbl="parChTrans1D2" presStyleIdx="0" presStyleCnt="3"/>
      <dgm:spPr/>
      <dgm:t>
        <a:bodyPr/>
        <a:lstStyle/>
        <a:p>
          <a:endParaRPr lang="es-ES"/>
        </a:p>
      </dgm:t>
    </dgm:pt>
    <dgm:pt modelId="{8AFF7E6C-0EB0-4F63-82E4-5C770E573BF7}" type="pres">
      <dgm:prSet presAssocID="{91D9B320-8ABD-46D9-9458-8E1CB572DED1}" presName="connTx" presStyleLbl="parChTrans1D2" presStyleIdx="0" presStyleCnt="3"/>
      <dgm:spPr/>
      <dgm:t>
        <a:bodyPr/>
        <a:lstStyle/>
        <a:p>
          <a:endParaRPr lang="es-ES"/>
        </a:p>
      </dgm:t>
    </dgm:pt>
    <dgm:pt modelId="{C87CE66F-2367-4861-872D-F057180E2145}" type="pres">
      <dgm:prSet presAssocID="{5361CB69-5BBE-4C24-A999-9C6154A4F23D}" presName="root2" presStyleCnt="0"/>
      <dgm:spPr/>
    </dgm:pt>
    <dgm:pt modelId="{4BCDE687-E1D7-44F0-9B12-BA18638CA5CA}" type="pres">
      <dgm:prSet presAssocID="{5361CB69-5BBE-4C24-A999-9C6154A4F23D}" presName="LevelTwoTextNode" presStyleLbl="node2" presStyleIdx="0" presStyleCnt="3" custScaleX="90909" custLinFactNeighborX="-71821" custLinFactNeighborY="42649">
        <dgm:presLayoutVars>
          <dgm:chPref val="3"/>
        </dgm:presLayoutVars>
      </dgm:prSet>
      <dgm:spPr/>
      <dgm:t>
        <a:bodyPr/>
        <a:lstStyle/>
        <a:p>
          <a:endParaRPr lang="es-ES"/>
        </a:p>
      </dgm:t>
    </dgm:pt>
    <dgm:pt modelId="{2BB8BF96-0E06-4640-A776-47DA10EB8971}" type="pres">
      <dgm:prSet presAssocID="{5361CB69-5BBE-4C24-A999-9C6154A4F23D}" presName="level3hierChild" presStyleCnt="0"/>
      <dgm:spPr/>
    </dgm:pt>
    <dgm:pt modelId="{B45610A4-46D1-4552-965D-6BB4C5DA1011}" type="pres">
      <dgm:prSet presAssocID="{0D5A131F-8C40-4A4F-8177-00DF8F1845A5}" presName="conn2-1" presStyleLbl="parChTrans1D3" presStyleIdx="0" presStyleCnt="6"/>
      <dgm:spPr/>
      <dgm:t>
        <a:bodyPr/>
        <a:lstStyle/>
        <a:p>
          <a:endParaRPr lang="es-ES"/>
        </a:p>
      </dgm:t>
    </dgm:pt>
    <dgm:pt modelId="{BE28EDE8-152E-4667-95ED-10C7C83DA89E}" type="pres">
      <dgm:prSet presAssocID="{0D5A131F-8C40-4A4F-8177-00DF8F1845A5}" presName="connTx" presStyleLbl="parChTrans1D3" presStyleIdx="0" presStyleCnt="6"/>
      <dgm:spPr/>
      <dgm:t>
        <a:bodyPr/>
        <a:lstStyle/>
        <a:p>
          <a:endParaRPr lang="es-ES"/>
        </a:p>
      </dgm:t>
    </dgm:pt>
    <dgm:pt modelId="{DF459F56-68DB-402E-853D-4B1EC1686426}" type="pres">
      <dgm:prSet presAssocID="{B9F52FC3-963B-4D91-8570-DD50988DA6BA}" presName="root2" presStyleCnt="0"/>
      <dgm:spPr/>
    </dgm:pt>
    <dgm:pt modelId="{BA484888-0F73-4358-9027-9F1F2B965031}" type="pres">
      <dgm:prSet presAssocID="{B9F52FC3-963B-4D91-8570-DD50988DA6BA}" presName="LevelTwoTextNode" presStyleLbl="node3" presStyleIdx="0" presStyleCnt="6" custScaleX="90909" custLinFactY="14372" custLinFactNeighborX="-30995" custLinFactNeighborY="100000">
        <dgm:presLayoutVars>
          <dgm:chPref val="3"/>
        </dgm:presLayoutVars>
      </dgm:prSet>
      <dgm:spPr/>
      <dgm:t>
        <a:bodyPr/>
        <a:lstStyle/>
        <a:p>
          <a:endParaRPr lang="es-ES"/>
        </a:p>
      </dgm:t>
    </dgm:pt>
    <dgm:pt modelId="{EFCD93D5-38EF-4B46-852E-8E65557B99CA}" type="pres">
      <dgm:prSet presAssocID="{B9F52FC3-963B-4D91-8570-DD50988DA6BA}" presName="level3hierChild" presStyleCnt="0"/>
      <dgm:spPr/>
    </dgm:pt>
    <dgm:pt modelId="{85955971-650B-4B2F-8AD6-326AEF639CEB}" type="pres">
      <dgm:prSet presAssocID="{A75659E2-3868-477B-9939-9C15BD7DA92C}" presName="conn2-1" presStyleLbl="parChTrans1D3" presStyleIdx="1" presStyleCnt="6"/>
      <dgm:spPr/>
      <dgm:t>
        <a:bodyPr/>
        <a:lstStyle/>
        <a:p>
          <a:endParaRPr lang="es-ES"/>
        </a:p>
      </dgm:t>
    </dgm:pt>
    <dgm:pt modelId="{76CF1DF3-8346-4565-BF42-EE7242055555}" type="pres">
      <dgm:prSet presAssocID="{A75659E2-3868-477B-9939-9C15BD7DA92C}" presName="connTx" presStyleLbl="parChTrans1D3" presStyleIdx="1" presStyleCnt="6"/>
      <dgm:spPr/>
      <dgm:t>
        <a:bodyPr/>
        <a:lstStyle/>
        <a:p>
          <a:endParaRPr lang="es-ES"/>
        </a:p>
      </dgm:t>
    </dgm:pt>
    <dgm:pt modelId="{DDC2A316-516B-4B4F-80C5-C74C3A12E33D}" type="pres">
      <dgm:prSet presAssocID="{DB2191E1-3106-48BE-8074-8494B6C0C655}" presName="root2" presStyleCnt="0"/>
      <dgm:spPr/>
    </dgm:pt>
    <dgm:pt modelId="{AF010705-AB5D-45DD-B8AA-F94A17F3FFEF}" type="pres">
      <dgm:prSet presAssocID="{DB2191E1-3106-48BE-8074-8494B6C0C655}" presName="LevelTwoTextNode" presStyleLbl="node3" presStyleIdx="1" presStyleCnt="6" custScaleX="90909" custLinFactNeighborX="66783" custLinFactNeighborY="26849">
        <dgm:presLayoutVars>
          <dgm:chPref val="3"/>
        </dgm:presLayoutVars>
      </dgm:prSet>
      <dgm:spPr/>
      <dgm:t>
        <a:bodyPr/>
        <a:lstStyle/>
        <a:p>
          <a:endParaRPr lang="es-ES"/>
        </a:p>
      </dgm:t>
    </dgm:pt>
    <dgm:pt modelId="{2E58D9B1-451E-497F-BB30-A4AF3FAF2284}" type="pres">
      <dgm:prSet presAssocID="{DB2191E1-3106-48BE-8074-8494B6C0C655}" presName="level3hierChild" presStyleCnt="0"/>
      <dgm:spPr/>
    </dgm:pt>
    <dgm:pt modelId="{BD7C0EB7-E4F4-4200-BB74-E2F600CA28DA}" type="pres">
      <dgm:prSet presAssocID="{D9D16214-BA7D-403B-8E17-378E0C30C367}" presName="conn2-1" presStyleLbl="parChTrans1D3" presStyleIdx="2" presStyleCnt="6"/>
      <dgm:spPr/>
      <dgm:t>
        <a:bodyPr/>
        <a:lstStyle/>
        <a:p>
          <a:endParaRPr lang="es-ES"/>
        </a:p>
      </dgm:t>
    </dgm:pt>
    <dgm:pt modelId="{830ADC9E-3602-4017-B775-BE46E5108192}" type="pres">
      <dgm:prSet presAssocID="{D9D16214-BA7D-403B-8E17-378E0C30C367}" presName="connTx" presStyleLbl="parChTrans1D3" presStyleIdx="2" presStyleCnt="6"/>
      <dgm:spPr/>
      <dgm:t>
        <a:bodyPr/>
        <a:lstStyle/>
        <a:p>
          <a:endParaRPr lang="es-ES"/>
        </a:p>
      </dgm:t>
    </dgm:pt>
    <dgm:pt modelId="{B9BF77B7-3D7C-4A21-B107-9BBC7FFA8F1B}" type="pres">
      <dgm:prSet presAssocID="{FB0F5951-3909-4ECC-9B94-F756179DEF79}" presName="root2" presStyleCnt="0"/>
      <dgm:spPr/>
    </dgm:pt>
    <dgm:pt modelId="{CBC706FB-4BEE-4E1C-87BC-4420E98A7E7D}" type="pres">
      <dgm:prSet presAssocID="{FB0F5951-3909-4ECC-9B94-F756179DEF79}" presName="LevelTwoTextNode" presStyleLbl="node3" presStyleIdx="2" presStyleCnt="6" custScaleX="90909" custLinFactNeighborX="-30995" custLinFactNeighborY="-5718">
        <dgm:presLayoutVars>
          <dgm:chPref val="3"/>
        </dgm:presLayoutVars>
      </dgm:prSet>
      <dgm:spPr/>
      <dgm:t>
        <a:bodyPr/>
        <a:lstStyle/>
        <a:p>
          <a:endParaRPr lang="es-ES"/>
        </a:p>
      </dgm:t>
    </dgm:pt>
    <dgm:pt modelId="{57AF5EB1-9744-4B2B-ABC2-51B79A4096E9}" type="pres">
      <dgm:prSet presAssocID="{FB0F5951-3909-4ECC-9B94-F756179DEF79}" presName="level3hierChild" presStyleCnt="0"/>
      <dgm:spPr/>
    </dgm:pt>
    <dgm:pt modelId="{1BFF7F95-2D6A-4E04-BE26-6149163C5214}" type="pres">
      <dgm:prSet presAssocID="{941B00F2-8EC7-480E-B23A-AC41EE5E51FF}" presName="conn2-1" presStyleLbl="parChTrans1D3" presStyleIdx="3" presStyleCnt="6"/>
      <dgm:spPr/>
      <dgm:t>
        <a:bodyPr/>
        <a:lstStyle/>
        <a:p>
          <a:endParaRPr lang="es-ES"/>
        </a:p>
      </dgm:t>
    </dgm:pt>
    <dgm:pt modelId="{A79CF75A-2BFF-413B-9D69-B7EE76D03694}" type="pres">
      <dgm:prSet presAssocID="{941B00F2-8EC7-480E-B23A-AC41EE5E51FF}" presName="connTx" presStyleLbl="parChTrans1D3" presStyleIdx="3" presStyleCnt="6"/>
      <dgm:spPr/>
      <dgm:t>
        <a:bodyPr/>
        <a:lstStyle/>
        <a:p>
          <a:endParaRPr lang="es-ES"/>
        </a:p>
      </dgm:t>
    </dgm:pt>
    <dgm:pt modelId="{3CAFF2DA-B925-43AD-8CE3-71EC84B79E17}" type="pres">
      <dgm:prSet presAssocID="{17E072CD-F218-4D1B-82C9-3D4DD8A83C42}" presName="root2" presStyleCnt="0"/>
      <dgm:spPr/>
    </dgm:pt>
    <dgm:pt modelId="{57CE7D57-2BFD-44C6-980E-8B69B9F217E3}" type="pres">
      <dgm:prSet presAssocID="{17E072CD-F218-4D1B-82C9-3D4DD8A83C42}" presName="LevelTwoTextNode" presStyleLbl="node3" presStyleIdx="3" presStyleCnt="6" custScaleX="90909" custLinFactNeighborX="65177" custLinFactNeighborY="-897">
        <dgm:presLayoutVars>
          <dgm:chPref val="3"/>
        </dgm:presLayoutVars>
      </dgm:prSet>
      <dgm:spPr/>
      <dgm:t>
        <a:bodyPr/>
        <a:lstStyle/>
        <a:p>
          <a:endParaRPr lang="es-ES"/>
        </a:p>
      </dgm:t>
    </dgm:pt>
    <dgm:pt modelId="{4BC07401-8DE3-4221-A892-2B3FD885B9C4}" type="pres">
      <dgm:prSet presAssocID="{17E072CD-F218-4D1B-82C9-3D4DD8A83C42}" presName="level3hierChild" presStyleCnt="0"/>
      <dgm:spPr/>
    </dgm:pt>
    <dgm:pt modelId="{2974FF08-3544-4301-8DED-6DA10A576105}" type="pres">
      <dgm:prSet presAssocID="{2C46031E-EBB5-431A-83AB-87EEBA10AC11}" presName="conn2-1" presStyleLbl="parChTrans1D2" presStyleIdx="1" presStyleCnt="3"/>
      <dgm:spPr/>
      <dgm:t>
        <a:bodyPr/>
        <a:lstStyle/>
        <a:p>
          <a:endParaRPr lang="es-ES"/>
        </a:p>
      </dgm:t>
    </dgm:pt>
    <dgm:pt modelId="{9FC2EFBA-78EA-431C-A61D-BA1711D5401B}" type="pres">
      <dgm:prSet presAssocID="{2C46031E-EBB5-431A-83AB-87EEBA10AC11}" presName="connTx" presStyleLbl="parChTrans1D2" presStyleIdx="1" presStyleCnt="3"/>
      <dgm:spPr/>
      <dgm:t>
        <a:bodyPr/>
        <a:lstStyle/>
        <a:p>
          <a:endParaRPr lang="es-ES"/>
        </a:p>
      </dgm:t>
    </dgm:pt>
    <dgm:pt modelId="{9D9FAAF6-C245-4168-841E-69CF7F584F41}" type="pres">
      <dgm:prSet presAssocID="{83B14E99-F8D4-4B84-BAE0-30910BE0AE94}" presName="root2" presStyleCnt="0"/>
      <dgm:spPr/>
    </dgm:pt>
    <dgm:pt modelId="{1E74BCAB-A05B-4CC9-AB18-C95F85948A1B}" type="pres">
      <dgm:prSet presAssocID="{83B14E99-F8D4-4B84-BAE0-30910BE0AE94}" presName="LevelTwoTextNode" presStyleLbl="node2" presStyleIdx="1" presStyleCnt="3" custLinFactY="-46670" custLinFactNeighborX="-80912" custLinFactNeighborY="-100000">
        <dgm:presLayoutVars>
          <dgm:chPref val="3"/>
        </dgm:presLayoutVars>
      </dgm:prSet>
      <dgm:spPr/>
      <dgm:t>
        <a:bodyPr/>
        <a:lstStyle/>
        <a:p>
          <a:endParaRPr lang="es-ES"/>
        </a:p>
      </dgm:t>
    </dgm:pt>
    <dgm:pt modelId="{46904D1B-3503-4961-B736-EBB2347A9518}" type="pres">
      <dgm:prSet presAssocID="{83B14E99-F8D4-4B84-BAE0-30910BE0AE94}" presName="level3hierChild" presStyleCnt="0"/>
      <dgm:spPr/>
    </dgm:pt>
    <dgm:pt modelId="{A83CB7D7-9CB1-4EDC-AC45-7E93B21752D5}" type="pres">
      <dgm:prSet presAssocID="{001CECAF-D092-4920-8B3B-2E7C0A2C9DAC}" presName="conn2-1" presStyleLbl="parChTrans1D3" presStyleIdx="4" presStyleCnt="6"/>
      <dgm:spPr/>
      <dgm:t>
        <a:bodyPr/>
        <a:lstStyle/>
        <a:p>
          <a:endParaRPr lang="es-ES"/>
        </a:p>
      </dgm:t>
    </dgm:pt>
    <dgm:pt modelId="{5C8BFD16-DA1E-4A88-8AEF-B686029EF952}" type="pres">
      <dgm:prSet presAssocID="{001CECAF-D092-4920-8B3B-2E7C0A2C9DAC}" presName="connTx" presStyleLbl="parChTrans1D3" presStyleIdx="4" presStyleCnt="6"/>
      <dgm:spPr/>
      <dgm:t>
        <a:bodyPr/>
        <a:lstStyle/>
        <a:p>
          <a:endParaRPr lang="es-ES"/>
        </a:p>
      </dgm:t>
    </dgm:pt>
    <dgm:pt modelId="{3B79B664-189F-4F5A-BDD2-230D0D1A2BE0}" type="pres">
      <dgm:prSet presAssocID="{C178213E-21DB-41CB-A0BA-EA5577D33916}" presName="root2" presStyleCnt="0"/>
      <dgm:spPr/>
    </dgm:pt>
    <dgm:pt modelId="{4CA99A16-0F5F-4359-AAEE-BBB05D5A1C4D}" type="pres">
      <dgm:prSet presAssocID="{C178213E-21DB-41CB-A0BA-EA5577D33916}" presName="LevelTwoTextNode" presStyleLbl="node3" presStyleIdx="4" presStyleCnt="6" custLinFactNeighborX="-65957" custLinFactNeighborY="-47202">
        <dgm:presLayoutVars>
          <dgm:chPref val="3"/>
        </dgm:presLayoutVars>
      </dgm:prSet>
      <dgm:spPr/>
      <dgm:t>
        <a:bodyPr/>
        <a:lstStyle/>
        <a:p>
          <a:endParaRPr lang="es-ES"/>
        </a:p>
      </dgm:t>
    </dgm:pt>
    <dgm:pt modelId="{996A10BD-1388-41A1-BD9C-7EFDA2A8D48F}" type="pres">
      <dgm:prSet presAssocID="{C178213E-21DB-41CB-A0BA-EA5577D33916}" presName="level3hierChild" presStyleCnt="0"/>
      <dgm:spPr/>
    </dgm:pt>
    <dgm:pt modelId="{1A6F3BF9-E779-4D2E-A7DA-2CFEF1E4D84F}" type="pres">
      <dgm:prSet presAssocID="{8F36ECCD-EC83-4978-9AFE-17B0681239BF}" presName="conn2-1" presStyleLbl="parChTrans1D3" presStyleIdx="5" presStyleCnt="6"/>
      <dgm:spPr/>
      <dgm:t>
        <a:bodyPr/>
        <a:lstStyle/>
        <a:p>
          <a:endParaRPr lang="es-ES"/>
        </a:p>
      </dgm:t>
    </dgm:pt>
    <dgm:pt modelId="{98158F15-4BFE-4010-8E8E-E20FFEA16BD4}" type="pres">
      <dgm:prSet presAssocID="{8F36ECCD-EC83-4978-9AFE-17B0681239BF}" presName="connTx" presStyleLbl="parChTrans1D3" presStyleIdx="5" presStyleCnt="6"/>
      <dgm:spPr/>
      <dgm:t>
        <a:bodyPr/>
        <a:lstStyle/>
        <a:p>
          <a:endParaRPr lang="es-ES"/>
        </a:p>
      </dgm:t>
    </dgm:pt>
    <dgm:pt modelId="{BF1815F0-0E75-4AF9-B6CC-66541A6A21C5}" type="pres">
      <dgm:prSet presAssocID="{73405961-B8D3-4B82-A3D7-CBAD48675AAC}" presName="root2" presStyleCnt="0"/>
      <dgm:spPr/>
    </dgm:pt>
    <dgm:pt modelId="{3EDD8360-F3C7-40DE-BCC8-8FE7B7F15B1E}" type="pres">
      <dgm:prSet presAssocID="{73405961-B8D3-4B82-A3D7-CBAD48675AAC}" presName="LevelTwoTextNode" presStyleLbl="node3" presStyleIdx="5" presStyleCnt="6" custLinFactNeighborX="-65957" custLinFactNeighborY="-48464">
        <dgm:presLayoutVars>
          <dgm:chPref val="3"/>
        </dgm:presLayoutVars>
      </dgm:prSet>
      <dgm:spPr/>
      <dgm:t>
        <a:bodyPr/>
        <a:lstStyle/>
        <a:p>
          <a:endParaRPr lang="es-ES"/>
        </a:p>
      </dgm:t>
    </dgm:pt>
    <dgm:pt modelId="{74D081D9-F0A5-461E-B1A9-8B6CE868152C}" type="pres">
      <dgm:prSet presAssocID="{73405961-B8D3-4B82-A3D7-CBAD48675AAC}" presName="level3hierChild" presStyleCnt="0"/>
      <dgm:spPr/>
    </dgm:pt>
    <dgm:pt modelId="{935425CA-A437-4DDC-952E-43348BF3027B}" type="pres">
      <dgm:prSet presAssocID="{DF6B720C-55B7-4B0B-A90A-03EAE97F6CFB}" presName="conn2-1" presStyleLbl="parChTrans1D2" presStyleIdx="2" presStyleCnt="3"/>
      <dgm:spPr/>
      <dgm:t>
        <a:bodyPr/>
        <a:lstStyle/>
        <a:p>
          <a:endParaRPr lang="es-ES"/>
        </a:p>
      </dgm:t>
    </dgm:pt>
    <dgm:pt modelId="{38BDC01D-AF14-497A-8A71-B0676509C2F6}" type="pres">
      <dgm:prSet presAssocID="{DF6B720C-55B7-4B0B-A90A-03EAE97F6CFB}" presName="connTx" presStyleLbl="parChTrans1D2" presStyleIdx="2" presStyleCnt="3"/>
      <dgm:spPr/>
      <dgm:t>
        <a:bodyPr/>
        <a:lstStyle/>
        <a:p>
          <a:endParaRPr lang="es-ES"/>
        </a:p>
      </dgm:t>
    </dgm:pt>
    <dgm:pt modelId="{09858150-DC0A-4007-A8E2-9D1C751618E3}" type="pres">
      <dgm:prSet presAssocID="{6386EB0F-6A66-4502-820D-E4B4481174D7}" presName="root2" presStyleCnt="0"/>
      <dgm:spPr/>
    </dgm:pt>
    <dgm:pt modelId="{01237AE0-A6D5-4AF5-9FE3-DB0CB0A9D32C}" type="pres">
      <dgm:prSet presAssocID="{6386EB0F-6A66-4502-820D-E4B4481174D7}" presName="LevelTwoTextNode" presStyleLbl="node2" presStyleIdx="2" presStyleCnt="3" custLinFactY="-5964" custLinFactNeighborX="-83953" custLinFactNeighborY="-100000">
        <dgm:presLayoutVars>
          <dgm:chPref val="3"/>
        </dgm:presLayoutVars>
      </dgm:prSet>
      <dgm:spPr/>
      <dgm:t>
        <a:bodyPr/>
        <a:lstStyle/>
        <a:p>
          <a:endParaRPr lang="es-ES"/>
        </a:p>
      </dgm:t>
    </dgm:pt>
    <dgm:pt modelId="{1E54A6EB-4233-4303-BDD1-C7FD650770A2}" type="pres">
      <dgm:prSet presAssocID="{6386EB0F-6A66-4502-820D-E4B4481174D7}" presName="level3hierChild" presStyleCnt="0"/>
      <dgm:spPr/>
    </dgm:pt>
  </dgm:ptLst>
  <dgm:cxnLst>
    <dgm:cxn modelId="{01C2D048-D01B-486B-936F-EF30D09740FE}" srcId="{5361CB69-5BBE-4C24-A999-9C6154A4F23D}" destId="{FB0F5951-3909-4ECC-9B94-F756179DEF79}" srcOrd="2" destOrd="0" parTransId="{D9D16214-BA7D-403B-8E17-378E0C30C367}" sibTransId="{E63F9C5A-4B86-4D2A-8C64-1CDAC3A45471}"/>
    <dgm:cxn modelId="{197DC7D2-5301-4838-BBCD-2FCA3E53E41F}" srcId="{83B14E99-F8D4-4B84-BAE0-30910BE0AE94}" destId="{73405961-B8D3-4B82-A3D7-CBAD48675AAC}" srcOrd="1" destOrd="0" parTransId="{8F36ECCD-EC83-4978-9AFE-17B0681239BF}" sibTransId="{0B0B94D5-D3BD-4FD6-8A57-37EA39C8C6F1}"/>
    <dgm:cxn modelId="{EADD732A-30F1-4612-AC37-5DFEE57174DD}" type="presOf" srcId="{2C46031E-EBB5-431A-83AB-87EEBA10AC11}" destId="{9FC2EFBA-78EA-431C-A61D-BA1711D5401B}" srcOrd="1" destOrd="0" presId="urn:microsoft.com/office/officeart/2005/8/layout/hierarchy2"/>
    <dgm:cxn modelId="{14DE80C6-6671-4FB8-BC65-56D31B71995A}" srcId="{5361CB69-5BBE-4C24-A999-9C6154A4F23D}" destId="{17E072CD-F218-4D1B-82C9-3D4DD8A83C42}" srcOrd="3" destOrd="0" parTransId="{941B00F2-8EC7-480E-B23A-AC41EE5E51FF}" sibTransId="{8AA4BD62-D456-4E3F-BDE7-1B4162E0BC42}"/>
    <dgm:cxn modelId="{D395C6F8-CD14-4E0C-8025-6793960B86ED}" srcId="{9B345EE9-95A6-42F7-B4CB-9E7754CDD906}" destId="{E9B85492-5A13-4CE4-9274-805CA94CB4BE}" srcOrd="0" destOrd="0" parTransId="{8BA931E1-5D28-47E9-888F-C45E33AD8FBC}" sibTransId="{F2F8A07E-E91E-45D1-BAA6-4539C53B436A}"/>
    <dgm:cxn modelId="{9FB4178F-A243-429C-8F7C-4E044010BA07}" type="presOf" srcId="{A75659E2-3868-477B-9939-9C15BD7DA92C}" destId="{85955971-650B-4B2F-8AD6-326AEF639CEB}" srcOrd="0" destOrd="0" presId="urn:microsoft.com/office/officeart/2005/8/layout/hierarchy2"/>
    <dgm:cxn modelId="{B84F1639-CC2C-4DD2-AB63-8F16367D7F3E}" srcId="{5361CB69-5BBE-4C24-A999-9C6154A4F23D}" destId="{B9F52FC3-963B-4D91-8570-DD50988DA6BA}" srcOrd="0" destOrd="0" parTransId="{0D5A131F-8C40-4A4F-8177-00DF8F1845A5}" sibTransId="{8C9EBFCA-3C7D-4712-AFFF-4DA86CAB7765}"/>
    <dgm:cxn modelId="{C499CE97-8300-4943-A027-F5E14C066219}" type="presOf" srcId="{E9B85492-5A13-4CE4-9274-805CA94CB4BE}" destId="{9CA02E45-9AA6-434C-9EDD-6CE1D6A9DD95}" srcOrd="0" destOrd="0" presId="urn:microsoft.com/office/officeart/2005/8/layout/hierarchy2"/>
    <dgm:cxn modelId="{DEA6EF9D-4686-46B1-B7D1-BA032CE7A178}" type="presOf" srcId="{73405961-B8D3-4B82-A3D7-CBAD48675AAC}" destId="{3EDD8360-F3C7-40DE-BCC8-8FE7B7F15B1E}" srcOrd="0" destOrd="0" presId="urn:microsoft.com/office/officeart/2005/8/layout/hierarchy2"/>
    <dgm:cxn modelId="{F6FEBB1E-CD76-4AAD-82AB-2D3F75C66B74}" type="presOf" srcId="{001CECAF-D092-4920-8B3B-2E7C0A2C9DAC}" destId="{5C8BFD16-DA1E-4A88-8AEF-B686029EF952}" srcOrd="1" destOrd="0" presId="urn:microsoft.com/office/officeart/2005/8/layout/hierarchy2"/>
    <dgm:cxn modelId="{77838B79-AF57-4F7B-8980-5E3283E2490F}" type="presOf" srcId="{FB0F5951-3909-4ECC-9B94-F756179DEF79}" destId="{CBC706FB-4BEE-4E1C-87BC-4420E98A7E7D}" srcOrd="0" destOrd="0" presId="urn:microsoft.com/office/officeart/2005/8/layout/hierarchy2"/>
    <dgm:cxn modelId="{9B7129AF-4C1E-4C6D-918C-546528A95E6C}" type="presOf" srcId="{91D9B320-8ABD-46D9-9458-8E1CB572DED1}" destId="{8AFF7E6C-0EB0-4F63-82E4-5C770E573BF7}" srcOrd="1" destOrd="0" presId="urn:microsoft.com/office/officeart/2005/8/layout/hierarchy2"/>
    <dgm:cxn modelId="{38B0A5DF-423D-43E4-9608-506A7FD2AC18}" type="presOf" srcId="{17E072CD-F218-4D1B-82C9-3D4DD8A83C42}" destId="{57CE7D57-2BFD-44C6-980E-8B69B9F217E3}" srcOrd="0" destOrd="0" presId="urn:microsoft.com/office/officeart/2005/8/layout/hierarchy2"/>
    <dgm:cxn modelId="{84E7C829-BCA3-4DD3-A65E-0262DE2C0525}" srcId="{E9B85492-5A13-4CE4-9274-805CA94CB4BE}" destId="{6386EB0F-6A66-4502-820D-E4B4481174D7}" srcOrd="2" destOrd="0" parTransId="{DF6B720C-55B7-4B0B-A90A-03EAE97F6CFB}" sibTransId="{42445686-8343-4692-AAC0-1153A7DCF727}"/>
    <dgm:cxn modelId="{157B3DE1-2120-42F9-A716-43E9C34A9A84}" srcId="{E9B85492-5A13-4CE4-9274-805CA94CB4BE}" destId="{83B14E99-F8D4-4B84-BAE0-30910BE0AE94}" srcOrd="1" destOrd="0" parTransId="{2C46031E-EBB5-431A-83AB-87EEBA10AC11}" sibTransId="{0BD57E0E-83B6-42FB-8040-3A602D7BB41D}"/>
    <dgm:cxn modelId="{A99A1850-1163-4025-A617-A406DDB605BC}" type="presOf" srcId="{941B00F2-8EC7-480E-B23A-AC41EE5E51FF}" destId="{A79CF75A-2BFF-413B-9D69-B7EE76D03694}" srcOrd="1" destOrd="0" presId="urn:microsoft.com/office/officeart/2005/8/layout/hierarchy2"/>
    <dgm:cxn modelId="{6003AB9E-EAEF-4BF0-B205-6C45E25707CE}" srcId="{5361CB69-5BBE-4C24-A999-9C6154A4F23D}" destId="{DB2191E1-3106-48BE-8074-8494B6C0C655}" srcOrd="1" destOrd="0" parTransId="{A75659E2-3868-477B-9939-9C15BD7DA92C}" sibTransId="{E29CB8BE-9804-4398-9FCE-FC521FB54A5A}"/>
    <dgm:cxn modelId="{66592482-C529-404B-9E6A-D7D8CEC5FA95}" type="presOf" srcId="{0D5A131F-8C40-4A4F-8177-00DF8F1845A5}" destId="{B45610A4-46D1-4552-965D-6BB4C5DA1011}" srcOrd="0" destOrd="0" presId="urn:microsoft.com/office/officeart/2005/8/layout/hierarchy2"/>
    <dgm:cxn modelId="{4349E040-CFFD-4207-AC88-961409EA8598}" type="presOf" srcId="{DB2191E1-3106-48BE-8074-8494B6C0C655}" destId="{AF010705-AB5D-45DD-B8AA-F94A17F3FFEF}" srcOrd="0" destOrd="0" presId="urn:microsoft.com/office/officeart/2005/8/layout/hierarchy2"/>
    <dgm:cxn modelId="{0F8124A8-2EB5-41F0-B00E-9DDD6BF43FA2}" type="presOf" srcId="{2C46031E-EBB5-431A-83AB-87EEBA10AC11}" destId="{2974FF08-3544-4301-8DED-6DA10A576105}" srcOrd="0" destOrd="0" presId="urn:microsoft.com/office/officeart/2005/8/layout/hierarchy2"/>
    <dgm:cxn modelId="{04AE3B16-BCAE-4E28-80EE-81C23AC5368A}" type="presOf" srcId="{83B14E99-F8D4-4B84-BAE0-30910BE0AE94}" destId="{1E74BCAB-A05B-4CC9-AB18-C95F85948A1B}" srcOrd="0" destOrd="0" presId="urn:microsoft.com/office/officeart/2005/8/layout/hierarchy2"/>
    <dgm:cxn modelId="{D24290AE-F21D-4EA4-8F07-9F24D60A01CF}" srcId="{83B14E99-F8D4-4B84-BAE0-30910BE0AE94}" destId="{C178213E-21DB-41CB-A0BA-EA5577D33916}" srcOrd="0" destOrd="0" parTransId="{001CECAF-D092-4920-8B3B-2E7C0A2C9DAC}" sibTransId="{B3C0D131-0AF4-4FD4-B131-42BFA3048466}"/>
    <dgm:cxn modelId="{59E8D397-7DDF-40F5-9C7C-5EDBB4CA91A7}" type="presOf" srcId="{D9D16214-BA7D-403B-8E17-378E0C30C367}" destId="{830ADC9E-3602-4017-B775-BE46E5108192}" srcOrd="1" destOrd="0" presId="urn:microsoft.com/office/officeart/2005/8/layout/hierarchy2"/>
    <dgm:cxn modelId="{9653CDE0-C7D3-485E-B76A-5E109F50F27A}" type="presOf" srcId="{B9F52FC3-963B-4D91-8570-DD50988DA6BA}" destId="{BA484888-0F73-4358-9027-9F1F2B965031}" srcOrd="0" destOrd="0" presId="urn:microsoft.com/office/officeart/2005/8/layout/hierarchy2"/>
    <dgm:cxn modelId="{D80F8FFB-B763-4119-9668-D03925913002}" srcId="{E9B85492-5A13-4CE4-9274-805CA94CB4BE}" destId="{5361CB69-5BBE-4C24-A999-9C6154A4F23D}" srcOrd="0" destOrd="0" parTransId="{91D9B320-8ABD-46D9-9458-8E1CB572DED1}" sibTransId="{2935F55A-E0AF-4E3E-951D-18F8A9E3C4A0}"/>
    <dgm:cxn modelId="{C4BC8101-3FF9-407A-89BD-5A7FD1A3233B}" type="presOf" srcId="{D9D16214-BA7D-403B-8E17-378E0C30C367}" destId="{BD7C0EB7-E4F4-4200-BB74-E2F600CA28DA}" srcOrd="0" destOrd="0" presId="urn:microsoft.com/office/officeart/2005/8/layout/hierarchy2"/>
    <dgm:cxn modelId="{2EE3A114-87E1-4E2B-9F2B-7A5F717984BD}" type="presOf" srcId="{941B00F2-8EC7-480E-B23A-AC41EE5E51FF}" destId="{1BFF7F95-2D6A-4E04-BE26-6149163C5214}" srcOrd="0" destOrd="0" presId="urn:microsoft.com/office/officeart/2005/8/layout/hierarchy2"/>
    <dgm:cxn modelId="{91BE5521-2AEE-45D6-BD68-5F331E8786A7}" type="presOf" srcId="{DF6B720C-55B7-4B0B-A90A-03EAE97F6CFB}" destId="{38BDC01D-AF14-497A-8A71-B0676509C2F6}" srcOrd="1" destOrd="0" presId="urn:microsoft.com/office/officeart/2005/8/layout/hierarchy2"/>
    <dgm:cxn modelId="{A0F5E5CC-68A9-49D4-B19D-F9EC36C352DF}" type="presOf" srcId="{001CECAF-D092-4920-8B3B-2E7C0A2C9DAC}" destId="{A83CB7D7-9CB1-4EDC-AC45-7E93B21752D5}" srcOrd="0" destOrd="0" presId="urn:microsoft.com/office/officeart/2005/8/layout/hierarchy2"/>
    <dgm:cxn modelId="{391932A0-45FD-48C6-84A1-83DB783BA971}" type="presOf" srcId="{0D5A131F-8C40-4A4F-8177-00DF8F1845A5}" destId="{BE28EDE8-152E-4667-95ED-10C7C83DA89E}" srcOrd="1" destOrd="0" presId="urn:microsoft.com/office/officeart/2005/8/layout/hierarchy2"/>
    <dgm:cxn modelId="{44F721BF-E18E-492E-9CF9-E5BA1EC053A3}" type="presOf" srcId="{91D9B320-8ABD-46D9-9458-8E1CB572DED1}" destId="{326B3CD5-D7DA-4720-89C5-8A0C5DFBBB19}" srcOrd="0" destOrd="0" presId="urn:microsoft.com/office/officeart/2005/8/layout/hierarchy2"/>
    <dgm:cxn modelId="{DCAB9C01-C378-49A5-A779-CCD4A36EC5C3}" type="presOf" srcId="{A75659E2-3868-477B-9939-9C15BD7DA92C}" destId="{76CF1DF3-8346-4565-BF42-EE7242055555}" srcOrd="1" destOrd="0" presId="urn:microsoft.com/office/officeart/2005/8/layout/hierarchy2"/>
    <dgm:cxn modelId="{C9839FE0-A3BD-41BE-B339-A40D55BEB869}" type="presOf" srcId="{5361CB69-5BBE-4C24-A999-9C6154A4F23D}" destId="{4BCDE687-E1D7-44F0-9B12-BA18638CA5CA}" srcOrd="0" destOrd="0" presId="urn:microsoft.com/office/officeart/2005/8/layout/hierarchy2"/>
    <dgm:cxn modelId="{EC262482-BC90-48F9-B748-298B9721310F}" type="presOf" srcId="{9B345EE9-95A6-42F7-B4CB-9E7754CDD906}" destId="{53D0D6A3-4EB8-43CC-939A-66C6D21FB3D9}" srcOrd="0" destOrd="0" presId="urn:microsoft.com/office/officeart/2005/8/layout/hierarchy2"/>
    <dgm:cxn modelId="{0D78997B-37FE-46B1-85F4-793638584CD1}" type="presOf" srcId="{C178213E-21DB-41CB-A0BA-EA5577D33916}" destId="{4CA99A16-0F5F-4359-AAEE-BBB05D5A1C4D}" srcOrd="0" destOrd="0" presId="urn:microsoft.com/office/officeart/2005/8/layout/hierarchy2"/>
    <dgm:cxn modelId="{C645252B-7657-47EA-8F7F-90ABAE933390}" type="presOf" srcId="{6386EB0F-6A66-4502-820D-E4B4481174D7}" destId="{01237AE0-A6D5-4AF5-9FE3-DB0CB0A9D32C}" srcOrd="0" destOrd="0" presId="urn:microsoft.com/office/officeart/2005/8/layout/hierarchy2"/>
    <dgm:cxn modelId="{11535D75-04FF-4390-A94D-8BE29A4A5481}" type="presOf" srcId="{8F36ECCD-EC83-4978-9AFE-17B0681239BF}" destId="{98158F15-4BFE-4010-8E8E-E20FFEA16BD4}" srcOrd="1" destOrd="0" presId="urn:microsoft.com/office/officeart/2005/8/layout/hierarchy2"/>
    <dgm:cxn modelId="{7FCBBE9D-C1CD-4A7A-B1AD-B3DB68831508}" type="presOf" srcId="{DF6B720C-55B7-4B0B-A90A-03EAE97F6CFB}" destId="{935425CA-A437-4DDC-952E-43348BF3027B}" srcOrd="0" destOrd="0" presId="urn:microsoft.com/office/officeart/2005/8/layout/hierarchy2"/>
    <dgm:cxn modelId="{053F9AC3-4370-46B2-944E-7E983C824F09}" type="presOf" srcId="{8F36ECCD-EC83-4978-9AFE-17B0681239BF}" destId="{1A6F3BF9-E779-4D2E-A7DA-2CFEF1E4D84F}" srcOrd="0" destOrd="0" presId="urn:microsoft.com/office/officeart/2005/8/layout/hierarchy2"/>
    <dgm:cxn modelId="{E2868391-40B9-4703-8804-EB63B8F2C1F1}" type="presParOf" srcId="{53D0D6A3-4EB8-43CC-939A-66C6D21FB3D9}" destId="{AED11501-0EC6-4A94-8C5A-166719E1090A}" srcOrd="0" destOrd="0" presId="urn:microsoft.com/office/officeart/2005/8/layout/hierarchy2"/>
    <dgm:cxn modelId="{3ECD7AF9-33CE-46A5-9DFF-6B6156FF9F78}" type="presParOf" srcId="{AED11501-0EC6-4A94-8C5A-166719E1090A}" destId="{9CA02E45-9AA6-434C-9EDD-6CE1D6A9DD95}" srcOrd="0" destOrd="0" presId="urn:microsoft.com/office/officeart/2005/8/layout/hierarchy2"/>
    <dgm:cxn modelId="{6380EC4D-6B58-4CDC-A04F-CC657ECD0E86}" type="presParOf" srcId="{AED11501-0EC6-4A94-8C5A-166719E1090A}" destId="{66EBDD87-1857-4B86-9B43-561DDAED5FB1}" srcOrd="1" destOrd="0" presId="urn:microsoft.com/office/officeart/2005/8/layout/hierarchy2"/>
    <dgm:cxn modelId="{5F7DE53A-FFA8-4493-A8FA-5D9DBADB843B}" type="presParOf" srcId="{66EBDD87-1857-4B86-9B43-561DDAED5FB1}" destId="{326B3CD5-D7DA-4720-89C5-8A0C5DFBBB19}" srcOrd="0" destOrd="0" presId="urn:microsoft.com/office/officeart/2005/8/layout/hierarchy2"/>
    <dgm:cxn modelId="{ED65E410-FDD9-4F63-8980-0E2E66FF48B1}" type="presParOf" srcId="{326B3CD5-D7DA-4720-89C5-8A0C5DFBBB19}" destId="{8AFF7E6C-0EB0-4F63-82E4-5C770E573BF7}" srcOrd="0" destOrd="0" presId="urn:microsoft.com/office/officeart/2005/8/layout/hierarchy2"/>
    <dgm:cxn modelId="{BD28858C-8E9D-4B42-8DB3-46749DD8734D}" type="presParOf" srcId="{66EBDD87-1857-4B86-9B43-561DDAED5FB1}" destId="{C87CE66F-2367-4861-872D-F057180E2145}" srcOrd="1" destOrd="0" presId="urn:microsoft.com/office/officeart/2005/8/layout/hierarchy2"/>
    <dgm:cxn modelId="{43325456-B059-4DBF-AA88-74791F6D7FC9}" type="presParOf" srcId="{C87CE66F-2367-4861-872D-F057180E2145}" destId="{4BCDE687-E1D7-44F0-9B12-BA18638CA5CA}" srcOrd="0" destOrd="0" presId="urn:microsoft.com/office/officeart/2005/8/layout/hierarchy2"/>
    <dgm:cxn modelId="{4611CB80-681D-4EB5-94CB-2C40E34B017C}" type="presParOf" srcId="{C87CE66F-2367-4861-872D-F057180E2145}" destId="{2BB8BF96-0E06-4640-A776-47DA10EB8971}" srcOrd="1" destOrd="0" presId="urn:microsoft.com/office/officeart/2005/8/layout/hierarchy2"/>
    <dgm:cxn modelId="{ED104626-CB31-460B-89D0-3724E5BE57BB}" type="presParOf" srcId="{2BB8BF96-0E06-4640-A776-47DA10EB8971}" destId="{B45610A4-46D1-4552-965D-6BB4C5DA1011}" srcOrd="0" destOrd="0" presId="urn:microsoft.com/office/officeart/2005/8/layout/hierarchy2"/>
    <dgm:cxn modelId="{35D9B0D8-3CCC-4B3C-A2E7-45C1B7A8B57E}" type="presParOf" srcId="{B45610A4-46D1-4552-965D-6BB4C5DA1011}" destId="{BE28EDE8-152E-4667-95ED-10C7C83DA89E}" srcOrd="0" destOrd="0" presId="urn:microsoft.com/office/officeart/2005/8/layout/hierarchy2"/>
    <dgm:cxn modelId="{02AFE4C4-A19D-4CDE-B955-EBE0539113B9}" type="presParOf" srcId="{2BB8BF96-0E06-4640-A776-47DA10EB8971}" destId="{DF459F56-68DB-402E-853D-4B1EC1686426}" srcOrd="1" destOrd="0" presId="urn:microsoft.com/office/officeart/2005/8/layout/hierarchy2"/>
    <dgm:cxn modelId="{13C1599D-2E3C-4598-B576-BEECCA0F3D77}" type="presParOf" srcId="{DF459F56-68DB-402E-853D-4B1EC1686426}" destId="{BA484888-0F73-4358-9027-9F1F2B965031}" srcOrd="0" destOrd="0" presId="urn:microsoft.com/office/officeart/2005/8/layout/hierarchy2"/>
    <dgm:cxn modelId="{81C4C902-1A1C-4252-B7D8-1F363CF35290}" type="presParOf" srcId="{DF459F56-68DB-402E-853D-4B1EC1686426}" destId="{EFCD93D5-38EF-4B46-852E-8E65557B99CA}" srcOrd="1" destOrd="0" presId="urn:microsoft.com/office/officeart/2005/8/layout/hierarchy2"/>
    <dgm:cxn modelId="{5B660E4D-56F1-44FC-83EA-65269F0AA198}" type="presParOf" srcId="{2BB8BF96-0E06-4640-A776-47DA10EB8971}" destId="{85955971-650B-4B2F-8AD6-326AEF639CEB}" srcOrd="2" destOrd="0" presId="urn:microsoft.com/office/officeart/2005/8/layout/hierarchy2"/>
    <dgm:cxn modelId="{531E3040-9EF2-4221-BB4E-8A6F68B161B8}" type="presParOf" srcId="{85955971-650B-4B2F-8AD6-326AEF639CEB}" destId="{76CF1DF3-8346-4565-BF42-EE7242055555}" srcOrd="0" destOrd="0" presId="urn:microsoft.com/office/officeart/2005/8/layout/hierarchy2"/>
    <dgm:cxn modelId="{075B5D3A-7168-405F-9876-F8B99BF01843}" type="presParOf" srcId="{2BB8BF96-0E06-4640-A776-47DA10EB8971}" destId="{DDC2A316-516B-4B4F-80C5-C74C3A12E33D}" srcOrd="3" destOrd="0" presId="urn:microsoft.com/office/officeart/2005/8/layout/hierarchy2"/>
    <dgm:cxn modelId="{AE5227C6-FFD3-4FFC-A569-447818C0F94C}" type="presParOf" srcId="{DDC2A316-516B-4B4F-80C5-C74C3A12E33D}" destId="{AF010705-AB5D-45DD-B8AA-F94A17F3FFEF}" srcOrd="0" destOrd="0" presId="urn:microsoft.com/office/officeart/2005/8/layout/hierarchy2"/>
    <dgm:cxn modelId="{440C1BFA-7571-4902-AA49-F11BB2D50BCB}" type="presParOf" srcId="{DDC2A316-516B-4B4F-80C5-C74C3A12E33D}" destId="{2E58D9B1-451E-497F-BB30-A4AF3FAF2284}" srcOrd="1" destOrd="0" presId="urn:microsoft.com/office/officeart/2005/8/layout/hierarchy2"/>
    <dgm:cxn modelId="{A1BEFB1E-16DF-4F92-956A-737DF254EB97}" type="presParOf" srcId="{2BB8BF96-0E06-4640-A776-47DA10EB8971}" destId="{BD7C0EB7-E4F4-4200-BB74-E2F600CA28DA}" srcOrd="4" destOrd="0" presId="urn:microsoft.com/office/officeart/2005/8/layout/hierarchy2"/>
    <dgm:cxn modelId="{DDB641AB-10BA-4304-A36B-D46AE4807542}" type="presParOf" srcId="{BD7C0EB7-E4F4-4200-BB74-E2F600CA28DA}" destId="{830ADC9E-3602-4017-B775-BE46E5108192}" srcOrd="0" destOrd="0" presId="urn:microsoft.com/office/officeart/2005/8/layout/hierarchy2"/>
    <dgm:cxn modelId="{DDCBC0D9-2AA0-482D-99D1-DDF9C9DB71C8}" type="presParOf" srcId="{2BB8BF96-0E06-4640-A776-47DA10EB8971}" destId="{B9BF77B7-3D7C-4A21-B107-9BBC7FFA8F1B}" srcOrd="5" destOrd="0" presId="urn:microsoft.com/office/officeart/2005/8/layout/hierarchy2"/>
    <dgm:cxn modelId="{56D02290-1FE6-457E-A794-C3252EF24D81}" type="presParOf" srcId="{B9BF77B7-3D7C-4A21-B107-9BBC7FFA8F1B}" destId="{CBC706FB-4BEE-4E1C-87BC-4420E98A7E7D}" srcOrd="0" destOrd="0" presId="urn:microsoft.com/office/officeart/2005/8/layout/hierarchy2"/>
    <dgm:cxn modelId="{4E805C53-AA0A-4B6A-9B8D-DBEB5A1AC745}" type="presParOf" srcId="{B9BF77B7-3D7C-4A21-B107-9BBC7FFA8F1B}" destId="{57AF5EB1-9744-4B2B-ABC2-51B79A4096E9}" srcOrd="1" destOrd="0" presId="urn:microsoft.com/office/officeart/2005/8/layout/hierarchy2"/>
    <dgm:cxn modelId="{D2E3F64B-C89F-4259-BC81-0FD54C6D8B11}" type="presParOf" srcId="{2BB8BF96-0E06-4640-A776-47DA10EB8971}" destId="{1BFF7F95-2D6A-4E04-BE26-6149163C5214}" srcOrd="6" destOrd="0" presId="urn:microsoft.com/office/officeart/2005/8/layout/hierarchy2"/>
    <dgm:cxn modelId="{16596DFC-3D3A-49CB-826F-3784F3451281}" type="presParOf" srcId="{1BFF7F95-2D6A-4E04-BE26-6149163C5214}" destId="{A79CF75A-2BFF-413B-9D69-B7EE76D03694}" srcOrd="0" destOrd="0" presId="urn:microsoft.com/office/officeart/2005/8/layout/hierarchy2"/>
    <dgm:cxn modelId="{1B78383D-C6E3-4476-BC8C-D0C86C2ABFD1}" type="presParOf" srcId="{2BB8BF96-0E06-4640-A776-47DA10EB8971}" destId="{3CAFF2DA-B925-43AD-8CE3-71EC84B79E17}" srcOrd="7" destOrd="0" presId="urn:microsoft.com/office/officeart/2005/8/layout/hierarchy2"/>
    <dgm:cxn modelId="{CA915F1F-D42C-4DBD-99A0-77D51B938658}" type="presParOf" srcId="{3CAFF2DA-B925-43AD-8CE3-71EC84B79E17}" destId="{57CE7D57-2BFD-44C6-980E-8B69B9F217E3}" srcOrd="0" destOrd="0" presId="urn:microsoft.com/office/officeart/2005/8/layout/hierarchy2"/>
    <dgm:cxn modelId="{E03B13B4-63C3-4DF1-BA3D-A69A36EFC4D8}" type="presParOf" srcId="{3CAFF2DA-B925-43AD-8CE3-71EC84B79E17}" destId="{4BC07401-8DE3-4221-A892-2B3FD885B9C4}" srcOrd="1" destOrd="0" presId="urn:microsoft.com/office/officeart/2005/8/layout/hierarchy2"/>
    <dgm:cxn modelId="{B3A27D73-2727-4BF7-ADB4-37BF90AED874}" type="presParOf" srcId="{66EBDD87-1857-4B86-9B43-561DDAED5FB1}" destId="{2974FF08-3544-4301-8DED-6DA10A576105}" srcOrd="2" destOrd="0" presId="urn:microsoft.com/office/officeart/2005/8/layout/hierarchy2"/>
    <dgm:cxn modelId="{345D779E-6DC4-42C2-8339-83DAA0194B74}" type="presParOf" srcId="{2974FF08-3544-4301-8DED-6DA10A576105}" destId="{9FC2EFBA-78EA-431C-A61D-BA1711D5401B}" srcOrd="0" destOrd="0" presId="urn:microsoft.com/office/officeart/2005/8/layout/hierarchy2"/>
    <dgm:cxn modelId="{D98207C4-D01C-476B-85C5-39CC78766806}" type="presParOf" srcId="{66EBDD87-1857-4B86-9B43-561DDAED5FB1}" destId="{9D9FAAF6-C245-4168-841E-69CF7F584F41}" srcOrd="3" destOrd="0" presId="urn:microsoft.com/office/officeart/2005/8/layout/hierarchy2"/>
    <dgm:cxn modelId="{5165013C-1F40-4550-893D-357DBA5E215A}" type="presParOf" srcId="{9D9FAAF6-C245-4168-841E-69CF7F584F41}" destId="{1E74BCAB-A05B-4CC9-AB18-C95F85948A1B}" srcOrd="0" destOrd="0" presId="urn:microsoft.com/office/officeart/2005/8/layout/hierarchy2"/>
    <dgm:cxn modelId="{7EF4BEA1-26C0-45C2-92B5-67BFAD63438E}" type="presParOf" srcId="{9D9FAAF6-C245-4168-841E-69CF7F584F41}" destId="{46904D1B-3503-4961-B736-EBB2347A9518}" srcOrd="1" destOrd="0" presId="urn:microsoft.com/office/officeart/2005/8/layout/hierarchy2"/>
    <dgm:cxn modelId="{A4BD7D6B-03B0-4E6A-A6EF-7F31119CCD23}" type="presParOf" srcId="{46904D1B-3503-4961-B736-EBB2347A9518}" destId="{A83CB7D7-9CB1-4EDC-AC45-7E93B21752D5}" srcOrd="0" destOrd="0" presId="urn:microsoft.com/office/officeart/2005/8/layout/hierarchy2"/>
    <dgm:cxn modelId="{CCDD3EB0-D009-4832-B5BF-25A9CA980178}" type="presParOf" srcId="{A83CB7D7-9CB1-4EDC-AC45-7E93B21752D5}" destId="{5C8BFD16-DA1E-4A88-8AEF-B686029EF952}" srcOrd="0" destOrd="0" presId="urn:microsoft.com/office/officeart/2005/8/layout/hierarchy2"/>
    <dgm:cxn modelId="{648CF236-04E0-432A-B37E-AE0DBB1984F2}" type="presParOf" srcId="{46904D1B-3503-4961-B736-EBB2347A9518}" destId="{3B79B664-189F-4F5A-BDD2-230D0D1A2BE0}" srcOrd="1" destOrd="0" presId="urn:microsoft.com/office/officeart/2005/8/layout/hierarchy2"/>
    <dgm:cxn modelId="{06B686AF-74A5-4ECC-BD87-F8D66B68F98D}" type="presParOf" srcId="{3B79B664-189F-4F5A-BDD2-230D0D1A2BE0}" destId="{4CA99A16-0F5F-4359-AAEE-BBB05D5A1C4D}" srcOrd="0" destOrd="0" presId="urn:microsoft.com/office/officeart/2005/8/layout/hierarchy2"/>
    <dgm:cxn modelId="{960919A0-0751-4CBA-91C2-54F99236B8EA}" type="presParOf" srcId="{3B79B664-189F-4F5A-BDD2-230D0D1A2BE0}" destId="{996A10BD-1388-41A1-BD9C-7EFDA2A8D48F}" srcOrd="1" destOrd="0" presId="urn:microsoft.com/office/officeart/2005/8/layout/hierarchy2"/>
    <dgm:cxn modelId="{46E8B7AA-95E0-4948-BFAB-2BACA9F98099}" type="presParOf" srcId="{46904D1B-3503-4961-B736-EBB2347A9518}" destId="{1A6F3BF9-E779-4D2E-A7DA-2CFEF1E4D84F}" srcOrd="2" destOrd="0" presId="urn:microsoft.com/office/officeart/2005/8/layout/hierarchy2"/>
    <dgm:cxn modelId="{FC0AB3E5-2C35-45B6-938D-5843BA863E17}" type="presParOf" srcId="{1A6F3BF9-E779-4D2E-A7DA-2CFEF1E4D84F}" destId="{98158F15-4BFE-4010-8E8E-E20FFEA16BD4}" srcOrd="0" destOrd="0" presId="urn:microsoft.com/office/officeart/2005/8/layout/hierarchy2"/>
    <dgm:cxn modelId="{B754BCA2-8BE1-40DC-969D-4FE4AAEC2EB9}" type="presParOf" srcId="{46904D1B-3503-4961-B736-EBB2347A9518}" destId="{BF1815F0-0E75-4AF9-B6CC-66541A6A21C5}" srcOrd="3" destOrd="0" presId="urn:microsoft.com/office/officeart/2005/8/layout/hierarchy2"/>
    <dgm:cxn modelId="{D8038362-6F46-4512-A0FE-DF5D414CCD04}" type="presParOf" srcId="{BF1815F0-0E75-4AF9-B6CC-66541A6A21C5}" destId="{3EDD8360-F3C7-40DE-BCC8-8FE7B7F15B1E}" srcOrd="0" destOrd="0" presId="urn:microsoft.com/office/officeart/2005/8/layout/hierarchy2"/>
    <dgm:cxn modelId="{8038475E-7970-417B-8764-5C81C6C9257F}" type="presParOf" srcId="{BF1815F0-0E75-4AF9-B6CC-66541A6A21C5}" destId="{74D081D9-F0A5-461E-B1A9-8B6CE868152C}" srcOrd="1" destOrd="0" presId="urn:microsoft.com/office/officeart/2005/8/layout/hierarchy2"/>
    <dgm:cxn modelId="{FC7D6084-0498-4B3F-809A-40DA352EA117}" type="presParOf" srcId="{66EBDD87-1857-4B86-9B43-561DDAED5FB1}" destId="{935425CA-A437-4DDC-952E-43348BF3027B}" srcOrd="4" destOrd="0" presId="urn:microsoft.com/office/officeart/2005/8/layout/hierarchy2"/>
    <dgm:cxn modelId="{7D8868E9-434B-4245-88AE-9D0D4ECD3233}" type="presParOf" srcId="{935425CA-A437-4DDC-952E-43348BF3027B}" destId="{38BDC01D-AF14-497A-8A71-B0676509C2F6}" srcOrd="0" destOrd="0" presId="urn:microsoft.com/office/officeart/2005/8/layout/hierarchy2"/>
    <dgm:cxn modelId="{05201B87-4574-43BF-B8E5-5A9417CA94A3}" type="presParOf" srcId="{66EBDD87-1857-4B86-9B43-561DDAED5FB1}" destId="{09858150-DC0A-4007-A8E2-9D1C751618E3}" srcOrd="5" destOrd="0" presId="urn:microsoft.com/office/officeart/2005/8/layout/hierarchy2"/>
    <dgm:cxn modelId="{7CD109A4-9D1A-4929-9331-41727D4FFC4D}" type="presParOf" srcId="{09858150-DC0A-4007-A8E2-9D1C751618E3}" destId="{01237AE0-A6D5-4AF5-9FE3-DB0CB0A9D32C}" srcOrd="0" destOrd="0" presId="urn:microsoft.com/office/officeart/2005/8/layout/hierarchy2"/>
    <dgm:cxn modelId="{643781C5-2C87-49A2-8E19-D0D31B879A09}" type="presParOf" srcId="{09858150-DC0A-4007-A8E2-9D1C751618E3}" destId="{1E54A6EB-4233-4303-BDD1-C7FD650770A2}"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53D007D-72AD-4E6D-B8F6-314D9E2047AB}" type="doc">
      <dgm:prSet loTypeId="urn:microsoft.com/office/officeart/2005/8/layout/bList2" loCatId="list" qsTypeId="urn:microsoft.com/office/officeart/2005/8/quickstyle/simple1" qsCatId="simple" csTypeId="urn:microsoft.com/office/officeart/2005/8/colors/accent1_2" csCatId="accent1" phldr="1"/>
      <dgm:spPr/>
    </dgm:pt>
    <dgm:pt modelId="{EB1764F1-2125-4C70-B6C3-2AF79D99BD56}">
      <dgm:prSet phldrT="[Texto]"/>
      <dgm:spPr/>
      <dgm:t>
        <a:bodyPr/>
        <a:lstStyle/>
        <a:p>
          <a:r>
            <a:rPr lang="es-ES" dirty="0" smtClean="0"/>
            <a:t>Ambientes de Trabajo</a:t>
          </a:r>
          <a:endParaRPr lang="es-ES" dirty="0"/>
        </a:p>
      </dgm:t>
    </dgm:pt>
    <dgm:pt modelId="{53383F01-9493-4BD5-B978-FFC8BB1BFCD4}" type="parTrans" cxnId="{23CD1B35-86D4-4630-9619-CE1734A10193}">
      <dgm:prSet/>
      <dgm:spPr/>
      <dgm:t>
        <a:bodyPr/>
        <a:lstStyle/>
        <a:p>
          <a:endParaRPr lang="es-ES"/>
        </a:p>
      </dgm:t>
    </dgm:pt>
    <dgm:pt modelId="{5AB5CA5F-9B32-4181-97D8-A89A8A5DFB38}" type="sibTrans" cxnId="{23CD1B35-86D4-4630-9619-CE1734A10193}">
      <dgm:prSet/>
      <dgm:spPr/>
      <dgm:t>
        <a:bodyPr/>
        <a:lstStyle/>
        <a:p>
          <a:endParaRPr lang="es-ES"/>
        </a:p>
      </dgm:t>
    </dgm:pt>
    <dgm:pt modelId="{7990214D-147F-4D14-B314-307FFE64C1D0}">
      <dgm:prSet phldrT="[Texto]"/>
      <dgm:spPr/>
      <dgm:t>
        <a:bodyPr/>
        <a:lstStyle/>
        <a:p>
          <a:r>
            <a:rPr lang="es-ES" dirty="0" smtClean="0"/>
            <a:t>Herramientas de desarrollo</a:t>
          </a:r>
          <a:endParaRPr lang="es-ES" dirty="0"/>
        </a:p>
      </dgm:t>
    </dgm:pt>
    <dgm:pt modelId="{32DD9768-A739-404F-9A49-2A87DE64C267}" type="parTrans" cxnId="{B25504D7-675E-4574-A69C-13BC17016F84}">
      <dgm:prSet/>
      <dgm:spPr/>
      <dgm:t>
        <a:bodyPr/>
        <a:lstStyle/>
        <a:p>
          <a:endParaRPr lang="es-ES"/>
        </a:p>
      </dgm:t>
    </dgm:pt>
    <dgm:pt modelId="{5CD525F5-F694-48FC-A5AE-014E0BA1E990}" type="sibTrans" cxnId="{B25504D7-675E-4574-A69C-13BC17016F84}">
      <dgm:prSet/>
      <dgm:spPr/>
      <dgm:t>
        <a:bodyPr/>
        <a:lstStyle/>
        <a:p>
          <a:endParaRPr lang="es-ES"/>
        </a:p>
      </dgm:t>
    </dgm:pt>
    <dgm:pt modelId="{A237EF8E-8D22-43CA-9BAA-330B794D1B99}">
      <dgm:prSet/>
      <dgm:spPr/>
      <dgm:t>
        <a:bodyPr/>
        <a:lstStyle/>
        <a:p>
          <a:r>
            <a:rPr lang="es-ES" dirty="0" smtClean="0"/>
            <a:t>Mac OS Lion X.</a:t>
          </a:r>
          <a:endParaRPr lang="es-ES" dirty="0"/>
        </a:p>
      </dgm:t>
    </dgm:pt>
    <dgm:pt modelId="{9956087F-D013-4986-A514-AAB5084D3C51}" type="parTrans" cxnId="{23BDF347-C53B-4BCA-8145-2F1985146AD9}">
      <dgm:prSet/>
      <dgm:spPr/>
      <dgm:t>
        <a:bodyPr/>
        <a:lstStyle/>
        <a:p>
          <a:endParaRPr lang="es-ES"/>
        </a:p>
      </dgm:t>
    </dgm:pt>
    <dgm:pt modelId="{14E3D6D9-DCE6-42EA-9E8E-5001F8FDB46D}" type="sibTrans" cxnId="{23BDF347-C53B-4BCA-8145-2F1985146AD9}">
      <dgm:prSet/>
      <dgm:spPr/>
      <dgm:t>
        <a:bodyPr/>
        <a:lstStyle/>
        <a:p>
          <a:endParaRPr lang="es-ES"/>
        </a:p>
      </dgm:t>
    </dgm:pt>
    <dgm:pt modelId="{63D4E873-1944-4DAB-BE55-E071D25EB4AD}">
      <dgm:prSet/>
      <dgm:spPr/>
      <dgm:t>
        <a:bodyPr/>
        <a:lstStyle/>
        <a:p>
          <a:r>
            <a:rPr lang="es-ES" dirty="0" smtClean="0"/>
            <a:t>Windows 8 PRO.</a:t>
          </a:r>
          <a:endParaRPr lang="es-ES" dirty="0"/>
        </a:p>
      </dgm:t>
    </dgm:pt>
    <dgm:pt modelId="{60A86C92-E814-49B5-9BE0-11E755F8A9F8}" type="parTrans" cxnId="{6FBE37CC-B867-4BA3-B0E6-7AEDE166A081}">
      <dgm:prSet/>
      <dgm:spPr/>
      <dgm:t>
        <a:bodyPr/>
        <a:lstStyle/>
        <a:p>
          <a:endParaRPr lang="es-ES"/>
        </a:p>
      </dgm:t>
    </dgm:pt>
    <dgm:pt modelId="{1C7195D0-C175-40F9-89CE-681472F8D11A}" type="sibTrans" cxnId="{6FBE37CC-B867-4BA3-B0E6-7AEDE166A081}">
      <dgm:prSet/>
      <dgm:spPr/>
      <dgm:t>
        <a:bodyPr/>
        <a:lstStyle/>
        <a:p>
          <a:endParaRPr lang="es-ES"/>
        </a:p>
      </dgm:t>
    </dgm:pt>
    <dgm:pt modelId="{4FB1429E-5A6F-442B-9155-42BF46E751C1}">
      <dgm:prSet/>
      <dgm:spPr/>
      <dgm:t>
        <a:bodyPr/>
        <a:lstStyle/>
        <a:p>
          <a:r>
            <a:rPr lang="es-ES" dirty="0" smtClean="0"/>
            <a:t>VS 2012 PRO.</a:t>
          </a:r>
          <a:endParaRPr lang="es-ES" dirty="0"/>
        </a:p>
      </dgm:t>
    </dgm:pt>
    <dgm:pt modelId="{DFEDF5B9-04EA-4439-8267-B57359216CB9}" type="parTrans" cxnId="{D2C5F329-E15D-49A6-B701-EFAB76FF9926}">
      <dgm:prSet/>
      <dgm:spPr/>
      <dgm:t>
        <a:bodyPr/>
        <a:lstStyle/>
        <a:p>
          <a:endParaRPr lang="es-ES"/>
        </a:p>
      </dgm:t>
    </dgm:pt>
    <dgm:pt modelId="{C7C06DA5-2F62-4F86-B0B2-E0626E012AEB}" type="sibTrans" cxnId="{D2C5F329-E15D-49A6-B701-EFAB76FF9926}">
      <dgm:prSet/>
      <dgm:spPr/>
      <dgm:t>
        <a:bodyPr/>
        <a:lstStyle/>
        <a:p>
          <a:endParaRPr lang="es-ES"/>
        </a:p>
      </dgm:t>
    </dgm:pt>
    <dgm:pt modelId="{94BE60E7-923C-456F-886A-DEBFE21EBC87}">
      <dgm:prSet/>
      <dgm:spPr/>
      <dgm:t>
        <a:bodyPr/>
        <a:lstStyle/>
        <a:p>
          <a:r>
            <a:rPr lang="es-ES" dirty="0" smtClean="0"/>
            <a:t>VS 2012 Express + WP8 SDK.</a:t>
          </a:r>
          <a:endParaRPr lang="es-ES" dirty="0"/>
        </a:p>
      </dgm:t>
    </dgm:pt>
    <dgm:pt modelId="{9E464A9D-5A8A-45B8-9523-595372F823A1}" type="parTrans" cxnId="{7CC22A41-627B-4CEA-B470-ACBB8BACCEA1}">
      <dgm:prSet/>
      <dgm:spPr/>
      <dgm:t>
        <a:bodyPr/>
        <a:lstStyle/>
        <a:p>
          <a:endParaRPr lang="es-ES"/>
        </a:p>
      </dgm:t>
    </dgm:pt>
    <dgm:pt modelId="{58952F5B-60C5-4FA0-A6BA-EBC860B71706}" type="sibTrans" cxnId="{7CC22A41-627B-4CEA-B470-ACBB8BACCEA1}">
      <dgm:prSet/>
      <dgm:spPr/>
      <dgm:t>
        <a:bodyPr/>
        <a:lstStyle/>
        <a:p>
          <a:endParaRPr lang="es-ES"/>
        </a:p>
      </dgm:t>
    </dgm:pt>
    <dgm:pt modelId="{EE40A1B6-250F-4749-A6C0-543E1B425F58}">
      <dgm:prSet/>
      <dgm:spPr/>
      <dgm:t>
        <a:bodyPr/>
        <a:lstStyle/>
        <a:p>
          <a:r>
            <a:rPr lang="es-ES" dirty="0" smtClean="0"/>
            <a:t>XCODE.</a:t>
          </a:r>
          <a:endParaRPr lang="es-ES" dirty="0"/>
        </a:p>
      </dgm:t>
    </dgm:pt>
    <dgm:pt modelId="{326DC1FE-276F-40EE-A8F2-75CDF437DF3E}" type="parTrans" cxnId="{27240047-8DA6-44C9-B26A-54DF382EB4FC}">
      <dgm:prSet/>
      <dgm:spPr/>
      <dgm:t>
        <a:bodyPr/>
        <a:lstStyle/>
        <a:p>
          <a:endParaRPr lang="es-ES"/>
        </a:p>
      </dgm:t>
    </dgm:pt>
    <dgm:pt modelId="{F009C28C-04A8-4B2A-8A9F-D3150F04DAF3}" type="sibTrans" cxnId="{27240047-8DA6-44C9-B26A-54DF382EB4FC}">
      <dgm:prSet/>
      <dgm:spPr/>
      <dgm:t>
        <a:bodyPr/>
        <a:lstStyle/>
        <a:p>
          <a:endParaRPr lang="es-ES"/>
        </a:p>
      </dgm:t>
    </dgm:pt>
    <dgm:pt modelId="{504FDEFC-976C-432C-9510-D3727118E99B}">
      <dgm:prSet/>
      <dgm:spPr/>
      <dgm:t>
        <a:bodyPr/>
        <a:lstStyle/>
        <a:p>
          <a:r>
            <a:rPr lang="es-ES" dirty="0" smtClean="0"/>
            <a:t>ECLIPSE.</a:t>
          </a:r>
          <a:endParaRPr lang="es-ES" dirty="0"/>
        </a:p>
      </dgm:t>
    </dgm:pt>
    <dgm:pt modelId="{2956E631-BC5C-41B8-9813-7F79D94D8E23}" type="parTrans" cxnId="{3EDCC05F-043F-4160-A809-A5AF2F426A97}">
      <dgm:prSet/>
      <dgm:spPr/>
      <dgm:t>
        <a:bodyPr/>
        <a:lstStyle/>
        <a:p>
          <a:endParaRPr lang="es-ES"/>
        </a:p>
      </dgm:t>
    </dgm:pt>
    <dgm:pt modelId="{82995512-0247-47B3-AA37-51C2B7832068}" type="sibTrans" cxnId="{3EDCC05F-043F-4160-A809-A5AF2F426A97}">
      <dgm:prSet/>
      <dgm:spPr/>
      <dgm:t>
        <a:bodyPr/>
        <a:lstStyle/>
        <a:p>
          <a:endParaRPr lang="es-ES"/>
        </a:p>
      </dgm:t>
    </dgm:pt>
    <dgm:pt modelId="{C2500D58-F6D9-41DF-ACFA-C65B89152D3A}" type="pres">
      <dgm:prSet presAssocID="{553D007D-72AD-4E6D-B8F6-314D9E2047AB}" presName="diagram" presStyleCnt="0">
        <dgm:presLayoutVars>
          <dgm:dir/>
          <dgm:animLvl val="lvl"/>
          <dgm:resizeHandles val="exact"/>
        </dgm:presLayoutVars>
      </dgm:prSet>
      <dgm:spPr/>
    </dgm:pt>
    <dgm:pt modelId="{C6F50816-783C-43A9-B91E-FF6C76054E8F}" type="pres">
      <dgm:prSet presAssocID="{EB1764F1-2125-4C70-B6C3-2AF79D99BD56}" presName="compNode" presStyleCnt="0"/>
      <dgm:spPr/>
    </dgm:pt>
    <dgm:pt modelId="{97480EE6-31DD-4CE3-9A21-FBACEADB6480}" type="pres">
      <dgm:prSet presAssocID="{EB1764F1-2125-4C70-B6C3-2AF79D99BD56}" presName="childRect" presStyleLbl="bgAcc1" presStyleIdx="0" presStyleCnt="2">
        <dgm:presLayoutVars>
          <dgm:bulletEnabled val="1"/>
        </dgm:presLayoutVars>
      </dgm:prSet>
      <dgm:spPr/>
      <dgm:t>
        <a:bodyPr/>
        <a:lstStyle/>
        <a:p>
          <a:endParaRPr lang="es-ES"/>
        </a:p>
      </dgm:t>
    </dgm:pt>
    <dgm:pt modelId="{91B9705F-8F31-40AD-B325-6955478E0794}" type="pres">
      <dgm:prSet presAssocID="{EB1764F1-2125-4C70-B6C3-2AF79D99BD56}" presName="parentText" presStyleLbl="node1" presStyleIdx="0" presStyleCnt="0">
        <dgm:presLayoutVars>
          <dgm:chMax val="0"/>
          <dgm:bulletEnabled val="1"/>
        </dgm:presLayoutVars>
      </dgm:prSet>
      <dgm:spPr/>
      <dgm:t>
        <a:bodyPr/>
        <a:lstStyle/>
        <a:p>
          <a:endParaRPr lang="es-ES"/>
        </a:p>
      </dgm:t>
    </dgm:pt>
    <dgm:pt modelId="{B2890A1F-C65C-4B7A-8B8E-FA8E2E84A66B}" type="pres">
      <dgm:prSet presAssocID="{EB1764F1-2125-4C70-B6C3-2AF79D99BD56}" presName="parentRect" presStyleLbl="alignNode1" presStyleIdx="0" presStyleCnt="2"/>
      <dgm:spPr/>
      <dgm:t>
        <a:bodyPr/>
        <a:lstStyle/>
        <a:p>
          <a:endParaRPr lang="es-ES"/>
        </a:p>
      </dgm:t>
    </dgm:pt>
    <dgm:pt modelId="{622B0D36-D966-43C3-9311-868131749105}" type="pres">
      <dgm:prSet presAssocID="{EB1764F1-2125-4C70-B6C3-2AF79D99BD56}" presName="adorn" presStyleLbl="fgAccFollowNode1" presStyleIdx="0" presStyleCnt="2"/>
      <dgm:spPr/>
    </dgm:pt>
    <dgm:pt modelId="{14CB2152-8F1C-45DC-8115-45EF2634B79D}" type="pres">
      <dgm:prSet presAssocID="{5AB5CA5F-9B32-4181-97D8-A89A8A5DFB38}" presName="sibTrans" presStyleLbl="sibTrans2D1" presStyleIdx="0" presStyleCnt="0"/>
      <dgm:spPr/>
      <dgm:t>
        <a:bodyPr/>
        <a:lstStyle/>
        <a:p>
          <a:endParaRPr lang="es-ES"/>
        </a:p>
      </dgm:t>
    </dgm:pt>
    <dgm:pt modelId="{BE14E2E0-F906-4AAF-BEF2-4AEF3CB47871}" type="pres">
      <dgm:prSet presAssocID="{7990214D-147F-4D14-B314-307FFE64C1D0}" presName="compNode" presStyleCnt="0"/>
      <dgm:spPr/>
    </dgm:pt>
    <dgm:pt modelId="{5558B049-70A1-4344-8F2B-D77165B909B1}" type="pres">
      <dgm:prSet presAssocID="{7990214D-147F-4D14-B314-307FFE64C1D0}" presName="childRect" presStyleLbl="bgAcc1" presStyleIdx="1" presStyleCnt="2">
        <dgm:presLayoutVars>
          <dgm:bulletEnabled val="1"/>
        </dgm:presLayoutVars>
      </dgm:prSet>
      <dgm:spPr/>
      <dgm:t>
        <a:bodyPr/>
        <a:lstStyle/>
        <a:p>
          <a:endParaRPr lang="es-ES"/>
        </a:p>
      </dgm:t>
    </dgm:pt>
    <dgm:pt modelId="{491F9B87-5C70-4E51-90E4-1CB616E0112A}" type="pres">
      <dgm:prSet presAssocID="{7990214D-147F-4D14-B314-307FFE64C1D0}" presName="parentText" presStyleLbl="node1" presStyleIdx="0" presStyleCnt="0">
        <dgm:presLayoutVars>
          <dgm:chMax val="0"/>
          <dgm:bulletEnabled val="1"/>
        </dgm:presLayoutVars>
      </dgm:prSet>
      <dgm:spPr/>
      <dgm:t>
        <a:bodyPr/>
        <a:lstStyle/>
        <a:p>
          <a:endParaRPr lang="es-ES"/>
        </a:p>
      </dgm:t>
    </dgm:pt>
    <dgm:pt modelId="{B0951704-FF6B-4A1A-82B1-11752F9AD5A6}" type="pres">
      <dgm:prSet presAssocID="{7990214D-147F-4D14-B314-307FFE64C1D0}" presName="parentRect" presStyleLbl="alignNode1" presStyleIdx="1" presStyleCnt="2"/>
      <dgm:spPr/>
      <dgm:t>
        <a:bodyPr/>
        <a:lstStyle/>
        <a:p>
          <a:endParaRPr lang="es-ES"/>
        </a:p>
      </dgm:t>
    </dgm:pt>
    <dgm:pt modelId="{EE39DF96-F896-4098-94D9-B13DE38DD8D5}" type="pres">
      <dgm:prSet presAssocID="{7990214D-147F-4D14-B314-307FFE64C1D0}" presName="adorn" presStyleLbl="fgAccFollowNode1" presStyleIdx="1" presStyleCnt="2"/>
      <dgm:spPr/>
    </dgm:pt>
  </dgm:ptLst>
  <dgm:cxnLst>
    <dgm:cxn modelId="{9D10D4C8-B28A-466F-8ADB-83818A025CA0}" type="presOf" srcId="{63D4E873-1944-4DAB-BE55-E071D25EB4AD}" destId="{97480EE6-31DD-4CE3-9A21-FBACEADB6480}" srcOrd="0" destOrd="1" presId="urn:microsoft.com/office/officeart/2005/8/layout/bList2"/>
    <dgm:cxn modelId="{9D72F127-B794-4BCF-BFA0-E0B60F07E5BD}" type="presOf" srcId="{EE40A1B6-250F-4749-A6C0-543E1B425F58}" destId="{5558B049-70A1-4344-8F2B-D77165B909B1}" srcOrd="0" destOrd="2" presId="urn:microsoft.com/office/officeart/2005/8/layout/bList2"/>
    <dgm:cxn modelId="{3EDCC05F-043F-4160-A809-A5AF2F426A97}" srcId="{7990214D-147F-4D14-B314-307FFE64C1D0}" destId="{504FDEFC-976C-432C-9510-D3727118E99B}" srcOrd="3" destOrd="0" parTransId="{2956E631-BC5C-41B8-9813-7F79D94D8E23}" sibTransId="{82995512-0247-47B3-AA37-51C2B7832068}"/>
    <dgm:cxn modelId="{6FBE37CC-B867-4BA3-B0E6-7AEDE166A081}" srcId="{EB1764F1-2125-4C70-B6C3-2AF79D99BD56}" destId="{63D4E873-1944-4DAB-BE55-E071D25EB4AD}" srcOrd="1" destOrd="0" parTransId="{60A86C92-E814-49B5-9BE0-11E755F8A9F8}" sibTransId="{1C7195D0-C175-40F9-89CE-681472F8D11A}"/>
    <dgm:cxn modelId="{2736EFF4-70E9-4D43-8901-B36BB38A47BA}" type="presOf" srcId="{EB1764F1-2125-4C70-B6C3-2AF79D99BD56}" destId="{91B9705F-8F31-40AD-B325-6955478E0794}" srcOrd="0" destOrd="0" presId="urn:microsoft.com/office/officeart/2005/8/layout/bList2"/>
    <dgm:cxn modelId="{A0EDB94A-EC62-4707-AD9E-43C8DE5A1D0B}" type="presOf" srcId="{4FB1429E-5A6F-442B-9155-42BF46E751C1}" destId="{5558B049-70A1-4344-8F2B-D77165B909B1}" srcOrd="0" destOrd="0" presId="urn:microsoft.com/office/officeart/2005/8/layout/bList2"/>
    <dgm:cxn modelId="{23BDF347-C53B-4BCA-8145-2F1985146AD9}" srcId="{EB1764F1-2125-4C70-B6C3-2AF79D99BD56}" destId="{A237EF8E-8D22-43CA-9BAA-330B794D1B99}" srcOrd="0" destOrd="0" parTransId="{9956087F-D013-4986-A514-AAB5084D3C51}" sibTransId="{14E3D6D9-DCE6-42EA-9E8E-5001F8FDB46D}"/>
    <dgm:cxn modelId="{B22EF6A0-5427-4465-B14B-B1BC7624C56E}" type="presOf" srcId="{94BE60E7-923C-456F-886A-DEBFE21EBC87}" destId="{5558B049-70A1-4344-8F2B-D77165B909B1}" srcOrd="0" destOrd="1" presId="urn:microsoft.com/office/officeart/2005/8/layout/bList2"/>
    <dgm:cxn modelId="{E523BEC9-5CCA-4051-821A-60A5940866E9}" type="presOf" srcId="{504FDEFC-976C-432C-9510-D3727118E99B}" destId="{5558B049-70A1-4344-8F2B-D77165B909B1}" srcOrd="0" destOrd="3" presId="urn:microsoft.com/office/officeart/2005/8/layout/bList2"/>
    <dgm:cxn modelId="{23CD1B35-86D4-4630-9619-CE1734A10193}" srcId="{553D007D-72AD-4E6D-B8F6-314D9E2047AB}" destId="{EB1764F1-2125-4C70-B6C3-2AF79D99BD56}" srcOrd="0" destOrd="0" parTransId="{53383F01-9493-4BD5-B978-FFC8BB1BFCD4}" sibTransId="{5AB5CA5F-9B32-4181-97D8-A89A8A5DFB38}"/>
    <dgm:cxn modelId="{7CC22A41-627B-4CEA-B470-ACBB8BACCEA1}" srcId="{7990214D-147F-4D14-B314-307FFE64C1D0}" destId="{94BE60E7-923C-456F-886A-DEBFE21EBC87}" srcOrd="1" destOrd="0" parTransId="{9E464A9D-5A8A-45B8-9523-595372F823A1}" sibTransId="{58952F5B-60C5-4FA0-A6BA-EBC860B71706}"/>
    <dgm:cxn modelId="{E36D03D0-7896-4C33-9517-4BDD9B334729}" type="presOf" srcId="{A237EF8E-8D22-43CA-9BAA-330B794D1B99}" destId="{97480EE6-31DD-4CE3-9A21-FBACEADB6480}" srcOrd="0" destOrd="0" presId="urn:microsoft.com/office/officeart/2005/8/layout/bList2"/>
    <dgm:cxn modelId="{B25504D7-675E-4574-A69C-13BC17016F84}" srcId="{553D007D-72AD-4E6D-B8F6-314D9E2047AB}" destId="{7990214D-147F-4D14-B314-307FFE64C1D0}" srcOrd="1" destOrd="0" parTransId="{32DD9768-A739-404F-9A49-2A87DE64C267}" sibTransId="{5CD525F5-F694-48FC-A5AE-014E0BA1E990}"/>
    <dgm:cxn modelId="{27240047-8DA6-44C9-B26A-54DF382EB4FC}" srcId="{7990214D-147F-4D14-B314-307FFE64C1D0}" destId="{EE40A1B6-250F-4749-A6C0-543E1B425F58}" srcOrd="2" destOrd="0" parTransId="{326DC1FE-276F-40EE-A8F2-75CDF437DF3E}" sibTransId="{F009C28C-04A8-4B2A-8A9F-D3150F04DAF3}"/>
    <dgm:cxn modelId="{19B2C0A7-4842-4FFB-B757-6B20E5445497}" type="presOf" srcId="{7990214D-147F-4D14-B314-307FFE64C1D0}" destId="{491F9B87-5C70-4E51-90E4-1CB616E0112A}" srcOrd="0" destOrd="0" presId="urn:microsoft.com/office/officeart/2005/8/layout/bList2"/>
    <dgm:cxn modelId="{0D9EE000-1000-410D-8D6F-61B10942324E}" type="presOf" srcId="{7990214D-147F-4D14-B314-307FFE64C1D0}" destId="{B0951704-FF6B-4A1A-82B1-11752F9AD5A6}" srcOrd="1" destOrd="0" presId="urn:microsoft.com/office/officeart/2005/8/layout/bList2"/>
    <dgm:cxn modelId="{D80A67D4-31D4-479C-93B4-4C95E707FB07}" type="presOf" srcId="{EB1764F1-2125-4C70-B6C3-2AF79D99BD56}" destId="{B2890A1F-C65C-4B7A-8B8E-FA8E2E84A66B}" srcOrd="1" destOrd="0" presId="urn:microsoft.com/office/officeart/2005/8/layout/bList2"/>
    <dgm:cxn modelId="{D2C5F329-E15D-49A6-B701-EFAB76FF9926}" srcId="{7990214D-147F-4D14-B314-307FFE64C1D0}" destId="{4FB1429E-5A6F-442B-9155-42BF46E751C1}" srcOrd="0" destOrd="0" parTransId="{DFEDF5B9-04EA-4439-8267-B57359216CB9}" sibTransId="{C7C06DA5-2F62-4F86-B0B2-E0626E012AEB}"/>
    <dgm:cxn modelId="{13335F30-BA7B-4AFB-A1BC-55D18EA3E94F}" type="presOf" srcId="{553D007D-72AD-4E6D-B8F6-314D9E2047AB}" destId="{C2500D58-F6D9-41DF-ACFA-C65B89152D3A}" srcOrd="0" destOrd="0" presId="urn:microsoft.com/office/officeart/2005/8/layout/bList2"/>
    <dgm:cxn modelId="{AC50DE23-0A74-4809-A996-DAAEAE6F32F5}" type="presOf" srcId="{5AB5CA5F-9B32-4181-97D8-A89A8A5DFB38}" destId="{14CB2152-8F1C-45DC-8115-45EF2634B79D}" srcOrd="0" destOrd="0" presId="urn:microsoft.com/office/officeart/2005/8/layout/bList2"/>
    <dgm:cxn modelId="{3014D008-7628-4D53-9893-3EB2A113EF4E}" type="presParOf" srcId="{C2500D58-F6D9-41DF-ACFA-C65B89152D3A}" destId="{C6F50816-783C-43A9-B91E-FF6C76054E8F}" srcOrd="0" destOrd="0" presId="urn:microsoft.com/office/officeart/2005/8/layout/bList2"/>
    <dgm:cxn modelId="{B4C895C3-C6EA-4BAA-8458-B290BE4CC28F}" type="presParOf" srcId="{C6F50816-783C-43A9-B91E-FF6C76054E8F}" destId="{97480EE6-31DD-4CE3-9A21-FBACEADB6480}" srcOrd="0" destOrd="0" presId="urn:microsoft.com/office/officeart/2005/8/layout/bList2"/>
    <dgm:cxn modelId="{54F31592-9717-407F-BA7B-1296D450A40B}" type="presParOf" srcId="{C6F50816-783C-43A9-B91E-FF6C76054E8F}" destId="{91B9705F-8F31-40AD-B325-6955478E0794}" srcOrd="1" destOrd="0" presId="urn:microsoft.com/office/officeart/2005/8/layout/bList2"/>
    <dgm:cxn modelId="{E27A8869-D58F-417D-B5C8-D15B0229CE1D}" type="presParOf" srcId="{C6F50816-783C-43A9-B91E-FF6C76054E8F}" destId="{B2890A1F-C65C-4B7A-8B8E-FA8E2E84A66B}" srcOrd="2" destOrd="0" presId="urn:microsoft.com/office/officeart/2005/8/layout/bList2"/>
    <dgm:cxn modelId="{EA08F0E0-36EB-44DD-993F-2476BA90471B}" type="presParOf" srcId="{C6F50816-783C-43A9-B91E-FF6C76054E8F}" destId="{622B0D36-D966-43C3-9311-868131749105}" srcOrd="3" destOrd="0" presId="urn:microsoft.com/office/officeart/2005/8/layout/bList2"/>
    <dgm:cxn modelId="{6BC2572E-385F-4E43-B4B3-FE5713F3899E}" type="presParOf" srcId="{C2500D58-F6D9-41DF-ACFA-C65B89152D3A}" destId="{14CB2152-8F1C-45DC-8115-45EF2634B79D}" srcOrd="1" destOrd="0" presId="urn:microsoft.com/office/officeart/2005/8/layout/bList2"/>
    <dgm:cxn modelId="{2377B314-2A07-433A-98B8-F3CB18EA979A}" type="presParOf" srcId="{C2500D58-F6D9-41DF-ACFA-C65B89152D3A}" destId="{BE14E2E0-F906-4AAF-BEF2-4AEF3CB47871}" srcOrd="2" destOrd="0" presId="urn:microsoft.com/office/officeart/2005/8/layout/bList2"/>
    <dgm:cxn modelId="{9EFB3AE5-4451-4ADC-8224-1E20BB2BAFD0}" type="presParOf" srcId="{BE14E2E0-F906-4AAF-BEF2-4AEF3CB47871}" destId="{5558B049-70A1-4344-8F2B-D77165B909B1}" srcOrd="0" destOrd="0" presId="urn:microsoft.com/office/officeart/2005/8/layout/bList2"/>
    <dgm:cxn modelId="{CE84FA4A-0054-4B19-A35B-A67FA748D5BE}" type="presParOf" srcId="{BE14E2E0-F906-4AAF-BEF2-4AEF3CB47871}" destId="{491F9B87-5C70-4E51-90E4-1CB616E0112A}" srcOrd="1" destOrd="0" presId="urn:microsoft.com/office/officeart/2005/8/layout/bList2"/>
    <dgm:cxn modelId="{6B18E95B-0802-40E2-B229-10FD26CF931F}" type="presParOf" srcId="{BE14E2E0-F906-4AAF-BEF2-4AEF3CB47871}" destId="{B0951704-FF6B-4A1A-82B1-11752F9AD5A6}" srcOrd="2" destOrd="0" presId="urn:microsoft.com/office/officeart/2005/8/layout/bList2"/>
    <dgm:cxn modelId="{C9DB920E-E235-4B7A-A1E0-948D71E538E0}" type="presParOf" srcId="{BE14E2E0-F906-4AAF-BEF2-4AEF3CB47871}" destId="{EE39DF96-F896-4098-94D9-B13DE38DD8D5}" srcOrd="3" destOrd="0" presId="urn:microsoft.com/office/officeart/2005/8/layout/b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A02E45-9AA6-434C-9EDD-6CE1D6A9DD95}">
      <dsp:nvSpPr>
        <dsp:cNvPr id="0" name=""/>
        <dsp:cNvSpPr/>
      </dsp:nvSpPr>
      <dsp:spPr>
        <a:xfrm>
          <a:off x="71840" y="2233054"/>
          <a:ext cx="1109265" cy="55463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ES" sz="1700" kern="1200" dirty="0" smtClean="0"/>
            <a:t>Código Fuente</a:t>
          </a:r>
          <a:endParaRPr lang="es-ES" sz="1700" kern="1200" dirty="0"/>
        </a:p>
      </dsp:txBody>
      <dsp:txXfrm>
        <a:off x="88085" y="2249299"/>
        <a:ext cx="1076775" cy="522142"/>
      </dsp:txXfrm>
    </dsp:sp>
    <dsp:sp modelId="{326B3CD5-D7DA-4720-89C5-8A0C5DFBBB19}">
      <dsp:nvSpPr>
        <dsp:cNvPr id="0" name=""/>
        <dsp:cNvSpPr/>
      </dsp:nvSpPr>
      <dsp:spPr>
        <a:xfrm rot="17783354">
          <a:off x="858900" y="1978533"/>
          <a:ext cx="1159986" cy="24565"/>
        </a:xfrm>
        <a:custGeom>
          <a:avLst/>
          <a:gdLst/>
          <a:ahLst/>
          <a:cxnLst/>
          <a:rect l="0" t="0" r="0" b="0"/>
          <a:pathLst>
            <a:path>
              <a:moveTo>
                <a:pt x="0" y="12282"/>
              </a:moveTo>
              <a:lnTo>
                <a:pt x="1159986" y="1228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1409894" y="1961816"/>
        <a:ext cx="57999" cy="57999"/>
      </dsp:txXfrm>
    </dsp:sp>
    <dsp:sp modelId="{4BCDE687-E1D7-44F0-9B12-BA18638CA5CA}">
      <dsp:nvSpPr>
        <dsp:cNvPr id="0" name=""/>
        <dsp:cNvSpPr/>
      </dsp:nvSpPr>
      <dsp:spPr>
        <a:xfrm>
          <a:off x="1696681" y="1193944"/>
          <a:ext cx="1008422" cy="55463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ES" sz="1700" kern="1200" dirty="0" smtClean="0"/>
            <a:t>Nativo</a:t>
          </a:r>
          <a:endParaRPr lang="es-ES" sz="1700" kern="1200" dirty="0"/>
        </a:p>
      </dsp:txBody>
      <dsp:txXfrm>
        <a:off x="1712926" y="1210189"/>
        <a:ext cx="975932" cy="522142"/>
      </dsp:txXfrm>
    </dsp:sp>
    <dsp:sp modelId="{B45610A4-46D1-4552-965D-6BB4C5DA1011}">
      <dsp:nvSpPr>
        <dsp:cNvPr id="0" name=""/>
        <dsp:cNvSpPr/>
      </dsp:nvSpPr>
      <dsp:spPr>
        <a:xfrm rot="19683587">
          <a:off x="2625124" y="1179506"/>
          <a:ext cx="1056533" cy="24565"/>
        </a:xfrm>
        <a:custGeom>
          <a:avLst/>
          <a:gdLst/>
          <a:ahLst/>
          <a:cxnLst/>
          <a:rect l="0" t="0" r="0" b="0"/>
          <a:pathLst>
            <a:path>
              <a:moveTo>
                <a:pt x="0" y="12282"/>
              </a:moveTo>
              <a:lnTo>
                <a:pt x="1056533" y="122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3126977" y="1165376"/>
        <a:ext cx="52826" cy="52826"/>
      </dsp:txXfrm>
    </dsp:sp>
    <dsp:sp modelId="{BA484888-0F73-4358-9027-9F1F2B965031}">
      <dsp:nvSpPr>
        <dsp:cNvPr id="0" name=""/>
        <dsp:cNvSpPr/>
      </dsp:nvSpPr>
      <dsp:spPr>
        <a:xfrm>
          <a:off x="3601678" y="635001"/>
          <a:ext cx="1008422" cy="55463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ES" sz="1700" kern="1200" dirty="0" err="1" smtClean="0"/>
            <a:t>iOS</a:t>
          </a:r>
          <a:endParaRPr lang="es-ES" sz="1700" kern="1200" dirty="0"/>
        </a:p>
      </dsp:txBody>
      <dsp:txXfrm>
        <a:off x="3617923" y="651246"/>
        <a:ext cx="975932" cy="522142"/>
      </dsp:txXfrm>
    </dsp:sp>
    <dsp:sp modelId="{85955971-650B-4B2F-8AD6-326AEF639CEB}">
      <dsp:nvSpPr>
        <dsp:cNvPr id="0" name=""/>
        <dsp:cNvSpPr/>
      </dsp:nvSpPr>
      <dsp:spPr>
        <a:xfrm rot="20904224">
          <a:off x="2684462" y="1255705"/>
          <a:ext cx="2022474" cy="24565"/>
        </a:xfrm>
        <a:custGeom>
          <a:avLst/>
          <a:gdLst/>
          <a:ahLst/>
          <a:cxnLst/>
          <a:rect l="0" t="0" r="0" b="0"/>
          <a:pathLst>
            <a:path>
              <a:moveTo>
                <a:pt x="0" y="12282"/>
              </a:moveTo>
              <a:lnTo>
                <a:pt x="2022474" y="122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s-ES" sz="700" kern="1200"/>
        </a:p>
      </dsp:txBody>
      <dsp:txXfrm>
        <a:off x="3645138" y="1217425"/>
        <a:ext cx="101123" cy="101123"/>
      </dsp:txXfrm>
    </dsp:sp>
    <dsp:sp modelId="{AF010705-AB5D-45DD-B8AA-F94A17F3FFEF}">
      <dsp:nvSpPr>
        <dsp:cNvPr id="0" name=""/>
        <dsp:cNvSpPr/>
      </dsp:nvSpPr>
      <dsp:spPr>
        <a:xfrm>
          <a:off x="4686296" y="787398"/>
          <a:ext cx="1008422" cy="55463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ES" sz="1700" kern="1200" dirty="0" err="1" smtClean="0"/>
            <a:t>Android</a:t>
          </a:r>
          <a:endParaRPr lang="es-ES" sz="1700" kern="1200" dirty="0"/>
        </a:p>
      </dsp:txBody>
      <dsp:txXfrm>
        <a:off x="4702541" y="803643"/>
        <a:ext cx="975932" cy="522142"/>
      </dsp:txXfrm>
    </dsp:sp>
    <dsp:sp modelId="{BD7C0EB7-E4F4-4200-BB74-E2F600CA28DA}">
      <dsp:nvSpPr>
        <dsp:cNvPr id="0" name=""/>
        <dsp:cNvSpPr/>
      </dsp:nvSpPr>
      <dsp:spPr>
        <a:xfrm rot="194019">
          <a:off x="2704388" y="1484305"/>
          <a:ext cx="898004" cy="24565"/>
        </a:xfrm>
        <a:custGeom>
          <a:avLst/>
          <a:gdLst/>
          <a:ahLst/>
          <a:cxnLst/>
          <a:rect l="0" t="0" r="0" b="0"/>
          <a:pathLst>
            <a:path>
              <a:moveTo>
                <a:pt x="0" y="12282"/>
              </a:moveTo>
              <a:lnTo>
                <a:pt x="898004" y="122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3130941" y="1474137"/>
        <a:ext cx="44900" cy="44900"/>
      </dsp:txXfrm>
    </dsp:sp>
    <dsp:sp modelId="{CBC706FB-4BEE-4E1C-87BC-4420E98A7E7D}">
      <dsp:nvSpPr>
        <dsp:cNvPr id="0" name=""/>
        <dsp:cNvSpPr/>
      </dsp:nvSpPr>
      <dsp:spPr>
        <a:xfrm>
          <a:off x="3601678" y="1244598"/>
          <a:ext cx="1008422" cy="55463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ES" sz="1700" kern="1200" dirty="0" smtClean="0"/>
            <a:t>Windows 8</a:t>
          </a:r>
          <a:endParaRPr lang="es-ES" sz="1700" kern="1200" dirty="0"/>
        </a:p>
      </dsp:txBody>
      <dsp:txXfrm>
        <a:off x="3617923" y="1260843"/>
        <a:ext cx="975932" cy="522142"/>
      </dsp:txXfrm>
    </dsp:sp>
    <dsp:sp modelId="{1BFF7F95-2D6A-4E04-BE26-6149163C5214}">
      <dsp:nvSpPr>
        <dsp:cNvPr id="0" name=""/>
        <dsp:cNvSpPr/>
      </dsp:nvSpPr>
      <dsp:spPr>
        <a:xfrm rot="1200943">
          <a:off x="2641996" y="1816588"/>
          <a:ext cx="2089591" cy="24565"/>
        </a:xfrm>
        <a:custGeom>
          <a:avLst/>
          <a:gdLst/>
          <a:ahLst/>
          <a:cxnLst/>
          <a:rect l="0" t="0" r="0" b="0"/>
          <a:pathLst>
            <a:path>
              <a:moveTo>
                <a:pt x="0" y="12282"/>
              </a:moveTo>
              <a:lnTo>
                <a:pt x="2089591" y="122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s-ES" sz="700" kern="1200"/>
        </a:p>
      </dsp:txBody>
      <dsp:txXfrm>
        <a:off x="3634552" y="1776631"/>
        <a:ext cx="104479" cy="104479"/>
      </dsp:txXfrm>
    </dsp:sp>
    <dsp:sp modelId="{57CE7D57-2BFD-44C6-980E-8B69B9F217E3}">
      <dsp:nvSpPr>
        <dsp:cNvPr id="0" name=""/>
        <dsp:cNvSpPr/>
      </dsp:nvSpPr>
      <dsp:spPr>
        <a:xfrm>
          <a:off x="4668481" y="1909165"/>
          <a:ext cx="1008422" cy="55463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ES" sz="1700" kern="1200" dirty="0" smtClean="0"/>
            <a:t>Windows </a:t>
          </a:r>
          <a:r>
            <a:rPr lang="es-ES" sz="1700" kern="1200" dirty="0" err="1" smtClean="0"/>
            <a:t>Phone</a:t>
          </a:r>
          <a:endParaRPr lang="es-ES" sz="1700" kern="1200" dirty="0"/>
        </a:p>
      </dsp:txBody>
      <dsp:txXfrm>
        <a:off x="4684726" y="1925410"/>
        <a:ext cx="975932" cy="522142"/>
      </dsp:txXfrm>
    </dsp:sp>
    <dsp:sp modelId="{2974FF08-3544-4301-8DED-6DA10A576105}">
      <dsp:nvSpPr>
        <dsp:cNvPr id="0" name=""/>
        <dsp:cNvSpPr/>
      </dsp:nvSpPr>
      <dsp:spPr>
        <a:xfrm rot="20222748">
          <a:off x="1163274" y="2410261"/>
          <a:ext cx="450395" cy="24565"/>
        </a:xfrm>
        <a:custGeom>
          <a:avLst/>
          <a:gdLst/>
          <a:ahLst/>
          <a:cxnLst/>
          <a:rect l="0" t="0" r="0" b="0"/>
          <a:pathLst>
            <a:path>
              <a:moveTo>
                <a:pt x="0" y="12282"/>
              </a:moveTo>
              <a:lnTo>
                <a:pt x="450395" y="1228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1377212" y="2411284"/>
        <a:ext cx="22519" cy="22519"/>
      </dsp:txXfrm>
    </dsp:sp>
    <dsp:sp modelId="{1E74BCAB-A05B-4CC9-AB18-C95F85948A1B}">
      <dsp:nvSpPr>
        <dsp:cNvPr id="0" name=""/>
        <dsp:cNvSpPr/>
      </dsp:nvSpPr>
      <dsp:spPr>
        <a:xfrm>
          <a:off x="1595838" y="2057402"/>
          <a:ext cx="1109265" cy="55463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ES" sz="1700" kern="1200" dirty="0" smtClean="0"/>
            <a:t>Común</a:t>
          </a:r>
          <a:endParaRPr lang="es-ES" sz="1700" kern="1200" dirty="0"/>
        </a:p>
      </dsp:txBody>
      <dsp:txXfrm>
        <a:off x="1612083" y="2073647"/>
        <a:ext cx="1076775" cy="522142"/>
      </dsp:txXfrm>
    </dsp:sp>
    <dsp:sp modelId="{A83CB7D7-9CB1-4EDC-AC45-7E93B21752D5}">
      <dsp:nvSpPr>
        <dsp:cNvPr id="0" name=""/>
        <dsp:cNvSpPr/>
      </dsp:nvSpPr>
      <dsp:spPr>
        <a:xfrm rot="1253930">
          <a:off x="2683639" y="2438820"/>
          <a:ext cx="652525" cy="24565"/>
        </a:xfrm>
        <a:custGeom>
          <a:avLst/>
          <a:gdLst/>
          <a:ahLst/>
          <a:cxnLst/>
          <a:rect l="0" t="0" r="0" b="0"/>
          <a:pathLst>
            <a:path>
              <a:moveTo>
                <a:pt x="0" y="12282"/>
              </a:moveTo>
              <a:lnTo>
                <a:pt x="652525" y="122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2993589" y="2434789"/>
        <a:ext cx="32626" cy="32626"/>
      </dsp:txXfrm>
    </dsp:sp>
    <dsp:sp modelId="{4CA99A16-0F5F-4359-AAEE-BBB05D5A1C4D}">
      <dsp:nvSpPr>
        <dsp:cNvPr id="0" name=""/>
        <dsp:cNvSpPr/>
      </dsp:nvSpPr>
      <dsp:spPr>
        <a:xfrm>
          <a:off x="3314700" y="2290170"/>
          <a:ext cx="1109265" cy="55463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ES" sz="1700" kern="1200" dirty="0" smtClean="0"/>
            <a:t/>
          </a:r>
          <a:br>
            <a:rPr lang="es-ES" sz="1700" kern="1200" dirty="0" smtClean="0"/>
          </a:br>
          <a:r>
            <a:rPr lang="es-ES" sz="1700" kern="1200" dirty="0" err="1" smtClean="0"/>
            <a:t>Connect</a:t>
          </a:r>
          <a:endParaRPr lang="es-ES" sz="1700" kern="1200" dirty="0"/>
        </a:p>
      </dsp:txBody>
      <dsp:txXfrm>
        <a:off x="3330945" y="2306415"/>
        <a:ext cx="1076775" cy="522142"/>
      </dsp:txXfrm>
    </dsp:sp>
    <dsp:sp modelId="{1A6F3BF9-E779-4D2E-A7DA-2CFEF1E4D84F}">
      <dsp:nvSpPr>
        <dsp:cNvPr id="0" name=""/>
        <dsp:cNvSpPr/>
      </dsp:nvSpPr>
      <dsp:spPr>
        <a:xfrm rot="3286946">
          <a:off x="2481364" y="2754234"/>
          <a:ext cx="1057074" cy="24565"/>
        </a:xfrm>
        <a:custGeom>
          <a:avLst/>
          <a:gdLst/>
          <a:ahLst/>
          <a:cxnLst/>
          <a:rect l="0" t="0" r="0" b="0"/>
          <a:pathLst>
            <a:path>
              <a:moveTo>
                <a:pt x="0" y="12282"/>
              </a:moveTo>
              <a:lnTo>
                <a:pt x="1057074" y="1228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2983475" y="2740089"/>
        <a:ext cx="52853" cy="52853"/>
      </dsp:txXfrm>
    </dsp:sp>
    <dsp:sp modelId="{3EDD8360-F3C7-40DE-BCC8-8FE7B7F15B1E}">
      <dsp:nvSpPr>
        <dsp:cNvPr id="0" name=""/>
        <dsp:cNvSpPr/>
      </dsp:nvSpPr>
      <dsp:spPr>
        <a:xfrm>
          <a:off x="3314700" y="2920998"/>
          <a:ext cx="1109265" cy="55463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ES" sz="1700" kern="1200" dirty="0" smtClean="0"/>
            <a:t/>
          </a:r>
          <a:br>
            <a:rPr lang="es-ES" sz="1700" kern="1200" dirty="0" smtClean="0"/>
          </a:br>
          <a:r>
            <a:rPr lang="es-ES" sz="1700" kern="1200" dirty="0" smtClean="0"/>
            <a:t>WIMF</a:t>
          </a:r>
          <a:endParaRPr lang="es-ES" sz="1700" kern="1200" dirty="0"/>
        </a:p>
      </dsp:txBody>
      <dsp:txXfrm>
        <a:off x="3330945" y="2937243"/>
        <a:ext cx="1076775" cy="522142"/>
      </dsp:txXfrm>
    </dsp:sp>
    <dsp:sp modelId="{935425CA-A437-4DDC-952E-43348BF3027B}">
      <dsp:nvSpPr>
        <dsp:cNvPr id="0" name=""/>
        <dsp:cNvSpPr/>
      </dsp:nvSpPr>
      <dsp:spPr>
        <a:xfrm rot="3661278">
          <a:off x="978404" y="2842060"/>
          <a:ext cx="786401" cy="24565"/>
        </a:xfrm>
        <a:custGeom>
          <a:avLst/>
          <a:gdLst/>
          <a:ahLst/>
          <a:cxnLst/>
          <a:rect l="0" t="0" r="0" b="0"/>
          <a:pathLst>
            <a:path>
              <a:moveTo>
                <a:pt x="0" y="12282"/>
              </a:moveTo>
              <a:lnTo>
                <a:pt x="786401" y="1228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1351945" y="2834682"/>
        <a:ext cx="39320" cy="39320"/>
      </dsp:txXfrm>
    </dsp:sp>
    <dsp:sp modelId="{01237AE0-A6D5-4AF5-9FE3-DB0CB0A9D32C}">
      <dsp:nvSpPr>
        <dsp:cNvPr id="0" name=""/>
        <dsp:cNvSpPr/>
      </dsp:nvSpPr>
      <dsp:spPr>
        <a:xfrm>
          <a:off x="1562105" y="2920998"/>
          <a:ext cx="1109265" cy="55463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s-ES" sz="1700" kern="1200" dirty="0" err="1" smtClean="0"/>
            <a:t>Backend</a:t>
          </a:r>
          <a:endParaRPr lang="es-ES" sz="1700" kern="1200" dirty="0"/>
        </a:p>
      </dsp:txBody>
      <dsp:txXfrm>
        <a:off x="1578350" y="2937243"/>
        <a:ext cx="1076775" cy="5221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480EE6-31DD-4CE3-9A21-FBACEADB6480}">
      <dsp:nvSpPr>
        <dsp:cNvPr id="0" name=""/>
        <dsp:cNvSpPr/>
      </dsp:nvSpPr>
      <dsp:spPr>
        <a:xfrm>
          <a:off x="2001" y="384034"/>
          <a:ext cx="2164016" cy="1615392"/>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130" tIns="72390" rIns="24130" bIns="24130" numCol="1" spcCol="1270" anchor="t" anchorCtr="0">
          <a:noAutofit/>
        </a:bodyPr>
        <a:lstStyle/>
        <a:p>
          <a:pPr marL="171450" lvl="1" indent="-171450" algn="l" defTabSz="844550">
            <a:lnSpc>
              <a:spcPct val="90000"/>
            </a:lnSpc>
            <a:spcBef>
              <a:spcPct val="0"/>
            </a:spcBef>
            <a:spcAft>
              <a:spcPct val="15000"/>
            </a:spcAft>
            <a:buChar char="••"/>
          </a:pPr>
          <a:r>
            <a:rPr lang="es-ES" sz="1900" kern="1200" dirty="0" smtClean="0"/>
            <a:t>Mac OS Lion X.</a:t>
          </a:r>
          <a:endParaRPr lang="es-ES" sz="1900" kern="1200" dirty="0"/>
        </a:p>
        <a:p>
          <a:pPr marL="171450" lvl="1" indent="-171450" algn="l" defTabSz="844550">
            <a:lnSpc>
              <a:spcPct val="90000"/>
            </a:lnSpc>
            <a:spcBef>
              <a:spcPct val="0"/>
            </a:spcBef>
            <a:spcAft>
              <a:spcPct val="15000"/>
            </a:spcAft>
            <a:buChar char="••"/>
          </a:pPr>
          <a:r>
            <a:rPr lang="es-ES" sz="1900" kern="1200" dirty="0" smtClean="0"/>
            <a:t>Windows 8 PRO.</a:t>
          </a:r>
          <a:endParaRPr lang="es-ES" sz="1900" kern="1200" dirty="0"/>
        </a:p>
      </dsp:txBody>
      <dsp:txXfrm>
        <a:off x="39852" y="421885"/>
        <a:ext cx="2088314" cy="1577541"/>
      </dsp:txXfrm>
    </dsp:sp>
    <dsp:sp modelId="{B2890A1F-C65C-4B7A-8B8E-FA8E2E84A66B}">
      <dsp:nvSpPr>
        <dsp:cNvPr id="0" name=""/>
        <dsp:cNvSpPr/>
      </dsp:nvSpPr>
      <dsp:spPr>
        <a:xfrm>
          <a:off x="2001" y="1999426"/>
          <a:ext cx="2164016" cy="694618"/>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25400" bIns="0" numCol="1" spcCol="1270" anchor="ctr" anchorCtr="0">
          <a:noAutofit/>
        </a:bodyPr>
        <a:lstStyle/>
        <a:p>
          <a:pPr lvl="0" algn="l" defTabSz="889000">
            <a:lnSpc>
              <a:spcPct val="90000"/>
            </a:lnSpc>
            <a:spcBef>
              <a:spcPct val="0"/>
            </a:spcBef>
            <a:spcAft>
              <a:spcPct val="35000"/>
            </a:spcAft>
          </a:pPr>
          <a:r>
            <a:rPr lang="es-ES" sz="2000" kern="1200" dirty="0" smtClean="0"/>
            <a:t>Ambientes de Trabajo</a:t>
          </a:r>
          <a:endParaRPr lang="es-ES" sz="2000" kern="1200" dirty="0"/>
        </a:p>
      </dsp:txBody>
      <dsp:txXfrm>
        <a:off x="2001" y="1999426"/>
        <a:ext cx="1523954" cy="694618"/>
      </dsp:txXfrm>
    </dsp:sp>
    <dsp:sp modelId="{622B0D36-D966-43C3-9311-868131749105}">
      <dsp:nvSpPr>
        <dsp:cNvPr id="0" name=""/>
        <dsp:cNvSpPr/>
      </dsp:nvSpPr>
      <dsp:spPr>
        <a:xfrm>
          <a:off x="1587173" y="2109760"/>
          <a:ext cx="757405" cy="757405"/>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558B049-70A1-4344-8F2B-D77165B909B1}">
      <dsp:nvSpPr>
        <dsp:cNvPr id="0" name=""/>
        <dsp:cNvSpPr/>
      </dsp:nvSpPr>
      <dsp:spPr>
        <a:xfrm>
          <a:off x="2532221" y="384034"/>
          <a:ext cx="2164016" cy="1615392"/>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130" tIns="72390" rIns="24130" bIns="24130" numCol="1" spcCol="1270" anchor="t" anchorCtr="0">
          <a:noAutofit/>
        </a:bodyPr>
        <a:lstStyle/>
        <a:p>
          <a:pPr marL="171450" lvl="1" indent="-171450" algn="l" defTabSz="844550">
            <a:lnSpc>
              <a:spcPct val="90000"/>
            </a:lnSpc>
            <a:spcBef>
              <a:spcPct val="0"/>
            </a:spcBef>
            <a:spcAft>
              <a:spcPct val="15000"/>
            </a:spcAft>
            <a:buChar char="••"/>
          </a:pPr>
          <a:r>
            <a:rPr lang="es-ES" sz="1900" kern="1200" dirty="0" smtClean="0"/>
            <a:t>VS 2012 PRO.</a:t>
          </a:r>
          <a:endParaRPr lang="es-ES" sz="1900" kern="1200" dirty="0"/>
        </a:p>
        <a:p>
          <a:pPr marL="171450" lvl="1" indent="-171450" algn="l" defTabSz="844550">
            <a:lnSpc>
              <a:spcPct val="90000"/>
            </a:lnSpc>
            <a:spcBef>
              <a:spcPct val="0"/>
            </a:spcBef>
            <a:spcAft>
              <a:spcPct val="15000"/>
            </a:spcAft>
            <a:buChar char="••"/>
          </a:pPr>
          <a:r>
            <a:rPr lang="es-ES" sz="1900" kern="1200" dirty="0" smtClean="0"/>
            <a:t>VS 2012 Express + WP8 SDK.</a:t>
          </a:r>
          <a:endParaRPr lang="es-ES" sz="1900" kern="1200" dirty="0"/>
        </a:p>
        <a:p>
          <a:pPr marL="171450" lvl="1" indent="-171450" algn="l" defTabSz="844550">
            <a:lnSpc>
              <a:spcPct val="90000"/>
            </a:lnSpc>
            <a:spcBef>
              <a:spcPct val="0"/>
            </a:spcBef>
            <a:spcAft>
              <a:spcPct val="15000"/>
            </a:spcAft>
            <a:buChar char="••"/>
          </a:pPr>
          <a:r>
            <a:rPr lang="es-ES" sz="1900" kern="1200" dirty="0" smtClean="0"/>
            <a:t>XCODE.</a:t>
          </a:r>
          <a:endParaRPr lang="es-ES" sz="1900" kern="1200" dirty="0"/>
        </a:p>
        <a:p>
          <a:pPr marL="171450" lvl="1" indent="-171450" algn="l" defTabSz="844550">
            <a:lnSpc>
              <a:spcPct val="90000"/>
            </a:lnSpc>
            <a:spcBef>
              <a:spcPct val="0"/>
            </a:spcBef>
            <a:spcAft>
              <a:spcPct val="15000"/>
            </a:spcAft>
            <a:buChar char="••"/>
          </a:pPr>
          <a:r>
            <a:rPr lang="es-ES" sz="1900" kern="1200" dirty="0" smtClean="0"/>
            <a:t>ECLIPSE.</a:t>
          </a:r>
          <a:endParaRPr lang="es-ES" sz="1900" kern="1200" dirty="0"/>
        </a:p>
      </dsp:txBody>
      <dsp:txXfrm>
        <a:off x="2570072" y="421885"/>
        <a:ext cx="2088314" cy="1577541"/>
      </dsp:txXfrm>
    </dsp:sp>
    <dsp:sp modelId="{B0951704-FF6B-4A1A-82B1-11752F9AD5A6}">
      <dsp:nvSpPr>
        <dsp:cNvPr id="0" name=""/>
        <dsp:cNvSpPr/>
      </dsp:nvSpPr>
      <dsp:spPr>
        <a:xfrm>
          <a:off x="2532221" y="1999426"/>
          <a:ext cx="2164016" cy="694618"/>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25400" bIns="0" numCol="1" spcCol="1270" anchor="ctr" anchorCtr="0">
          <a:noAutofit/>
        </a:bodyPr>
        <a:lstStyle/>
        <a:p>
          <a:pPr lvl="0" algn="l" defTabSz="889000">
            <a:lnSpc>
              <a:spcPct val="90000"/>
            </a:lnSpc>
            <a:spcBef>
              <a:spcPct val="0"/>
            </a:spcBef>
            <a:spcAft>
              <a:spcPct val="35000"/>
            </a:spcAft>
          </a:pPr>
          <a:r>
            <a:rPr lang="es-ES" sz="2000" kern="1200" dirty="0" smtClean="0"/>
            <a:t>Herramientas de desarrollo</a:t>
          </a:r>
          <a:endParaRPr lang="es-ES" sz="2000" kern="1200" dirty="0"/>
        </a:p>
      </dsp:txBody>
      <dsp:txXfrm>
        <a:off x="2532221" y="1999426"/>
        <a:ext cx="1523954" cy="694618"/>
      </dsp:txXfrm>
    </dsp:sp>
    <dsp:sp modelId="{EE39DF96-F896-4098-94D9-B13DE38DD8D5}">
      <dsp:nvSpPr>
        <dsp:cNvPr id="0" name=""/>
        <dsp:cNvSpPr/>
      </dsp:nvSpPr>
      <dsp:spPr>
        <a:xfrm>
          <a:off x="4117392" y="2109760"/>
          <a:ext cx="757405" cy="757405"/>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3713"/>
          </a:xfrm>
          <a:prstGeom prst="rect">
            <a:avLst/>
          </a:prstGeom>
        </p:spPr>
        <p:txBody>
          <a:bodyPr vert="horz" lIns="91440" tIns="45720" rIns="91440" bIns="45720" rtlCol="0"/>
          <a:lstStyle>
            <a:lvl1pPr algn="r">
              <a:defRPr sz="1200"/>
            </a:lvl1pPr>
          </a:lstStyle>
          <a:p>
            <a:fld id="{446C4294-1B13-4267-9CFC-4A4479B53A82}" type="datetimeFigureOut">
              <a:rPr lang="en-US" smtClean="0"/>
              <a:t>12/5/2013</a:t>
            </a:fld>
            <a:endParaRPr lang="en-US"/>
          </a:p>
        </p:txBody>
      </p:sp>
      <p:sp>
        <p:nvSpPr>
          <p:cNvPr id="4" name="Slide Image Placeholder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690269"/>
            <a:ext cx="5438140" cy="444341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a:defRPr sz="1200"/>
            </a:lvl1pPr>
          </a:lstStyle>
          <a:p>
            <a:fld id="{169AED39-E5D2-41F9-AE49-DD654753724B}" type="slidenum">
              <a:rPr lang="en-US" smtClean="0"/>
              <a:t>‹Nº›</a:t>
            </a:fld>
            <a:endParaRPr lang="en-US"/>
          </a:p>
        </p:txBody>
      </p:sp>
    </p:spTree>
    <p:extLst>
      <p:ext uri="{BB962C8B-B14F-4D97-AF65-F5344CB8AC3E}">
        <p14:creationId xmlns:p14="http://schemas.microsoft.com/office/powerpoint/2010/main" val="14540347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Y" dirty="0" smtClean="0"/>
              <a:t>Damos</a:t>
            </a:r>
            <a:r>
              <a:rPr lang="es-UY" baseline="0" dirty="0" smtClean="0"/>
              <a:t> comienzo a la muestra del Proyecto de Ingeniería de Software del Grupo 6. Mi nombre es </a:t>
            </a:r>
            <a:r>
              <a:rPr lang="es-UY" baseline="0" dirty="0" err="1" smtClean="0"/>
              <a:t>Dario</a:t>
            </a:r>
            <a:r>
              <a:rPr lang="es-UY" baseline="0" dirty="0" smtClean="0"/>
              <a:t> </a:t>
            </a:r>
            <a:r>
              <a:rPr lang="es-UY" baseline="0" dirty="0" err="1" smtClean="0"/>
              <a:t>Britos</a:t>
            </a:r>
            <a:r>
              <a:rPr lang="es-UY" baseline="0" dirty="0" smtClean="0"/>
              <a:t> y junto con Samuel Noble vamos a realizar la presentación del proceso llevado a cabo para el proyecto que hemos dado en llamar “</a:t>
            </a:r>
            <a:r>
              <a:rPr lang="es-UY" baseline="0" dirty="0" err="1" smtClean="0"/>
              <a:t>Connect</a:t>
            </a:r>
            <a:r>
              <a:rPr lang="es-UY" baseline="0" dirty="0" smtClean="0"/>
              <a:t>! – </a:t>
            </a:r>
            <a:r>
              <a:rPr lang="es-UY" baseline="0" dirty="0" err="1" smtClean="0"/>
              <a:t>Where</a:t>
            </a:r>
            <a:r>
              <a:rPr lang="es-UY" baseline="0" dirty="0" smtClean="0"/>
              <a:t> </a:t>
            </a:r>
            <a:r>
              <a:rPr lang="es-UY" baseline="0" dirty="0" err="1" smtClean="0"/>
              <a:t>is</a:t>
            </a:r>
            <a:r>
              <a:rPr lang="es-UY" baseline="0" dirty="0" smtClean="0"/>
              <a:t> </a:t>
            </a:r>
            <a:r>
              <a:rPr lang="es-UY" baseline="0" dirty="0" err="1" smtClean="0"/>
              <a:t>my</a:t>
            </a:r>
            <a:r>
              <a:rPr lang="es-UY" baseline="0" dirty="0" smtClean="0"/>
              <a:t> </a:t>
            </a:r>
            <a:r>
              <a:rPr lang="es-UY" baseline="0" dirty="0" err="1" smtClean="0"/>
              <a:t>friend</a:t>
            </a:r>
            <a:r>
              <a:rPr lang="es-UY" baseline="0" dirty="0" smtClean="0"/>
              <a:t>?”</a:t>
            </a:r>
          </a:p>
          <a:p>
            <a:r>
              <a:rPr lang="es-UY" baseline="0" dirty="0" smtClean="0"/>
              <a:t>Nuestro cliente es Marcelo Guerra, (saludo a Marcelo, consulto si se escucha bien).</a:t>
            </a:r>
          </a:p>
          <a:p>
            <a:r>
              <a:rPr lang="es-UY" baseline="0" dirty="0" smtClean="0"/>
              <a:t>Y nuestro director, Federico </a:t>
            </a:r>
            <a:r>
              <a:rPr lang="es-UY" baseline="0" dirty="0" err="1" smtClean="0"/>
              <a:t>Piedrabuena</a:t>
            </a:r>
            <a:r>
              <a:rPr lang="es-UY" baseline="0" dirty="0" smtClean="0"/>
              <a:t>.</a:t>
            </a:r>
            <a:endParaRPr lang="en-US" dirty="0"/>
          </a:p>
        </p:txBody>
      </p:sp>
      <p:sp>
        <p:nvSpPr>
          <p:cNvPr id="4" name="Slide Number Placeholder 3"/>
          <p:cNvSpPr>
            <a:spLocks noGrp="1"/>
          </p:cNvSpPr>
          <p:nvPr>
            <p:ph type="sldNum" sz="quarter" idx="10"/>
          </p:nvPr>
        </p:nvSpPr>
        <p:spPr/>
        <p:txBody>
          <a:bodyPr/>
          <a:lstStyle/>
          <a:p>
            <a:fld id="{169AED39-E5D2-41F9-AE49-DD654753724B}" type="slidenum">
              <a:rPr lang="en-US" smtClean="0"/>
              <a:t>1</a:t>
            </a:fld>
            <a:endParaRPr lang="en-US"/>
          </a:p>
        </p:txBody>
      </p:sp>
    </p:spTree>
    <p:extLst>
      <p:ext uri="{BB962C8B-B14F-4D97-AF65-F5344CB8AC3E}">
        <p14:creationId xmlns:p14="http://schemas.microsoft.com/office/powerpoint/2010/main" val="8239041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s-ES" sz="1200" b="0" i="0" u="none" strike="noStrike" kern="1200" dirty="0" smtClean="0">
                <a:solidFill>
                  <a:schemeClr val="tx1"/>
                </a:solidFill>
                <a:effectLst/>
                <a:latin typeface="+mn-lt"/>
                <a:ea typeface="+mn-ea"/>
                <a:cs typeface="+mn-cs"/>
              </a:rPr>
              <a:t>Y por último</a:t>
            </a:r>
            <a:r>
              <a:rPr lang="es-ES" sz="1200" b="0" i="0" u="none" strike="noStrike" kern="1200" baseline="0" dirty="0" smtClean="0">
                <a:solidFill>
                  <a:schemeClr val="tx1"/>
                </a:solidFill>
                <a:effectLst/>
                <a:latin typeface="+mn-lt"/>
                <a:ea typeface="+mn-ea"/>
                <a:cs typeface="+mn-cs"/>
              </a:rPr>
              <a:t>, </a:t>
            </a:r>
            <a:r>
              <a:rPr lang="es-ES" sz="1200" b="0" i="0" u="none" strike="noStrike" kern="1200" dirty="0" smtClean="0">
                <a:solidFill>
                  <a:schemeClr val="tx1"/>
                </a:solidFill>
                <a:effectLst/>
                <a:latin typeface="+mn-lt"/>
                <a:ea typeface="+mn-ea"/>
                <a:cs typeface="+mn-cs"/>
              </a:rPr>
              <a:t>la fase de transición quedó</a:t>
            </a:r>
            <a:r>
              <a:rPr lang="es-ES" sz="1200" b="0" i="0" u="none" strike="noStrike" kern="1200" baseline="0" dirty="0" smtClean="0">
                <a:solidFill>
                  <a:schemeClr val="tx1"/>
                </a:solidFill>
                <a:effectLst/>
                <a:latin typeface="+mn-lt"/>
                <a:ea typeface="+mn-ea"/>
                <a:cs typeface="+mn-cs"/>
              </a:rPr>
              <a:t> reducida al máximo, y el único hito que tuvo fue la de realizar la entrega final al clienta.</a:t>
            </a:r>
            <a:endParaRPr lang="es-ES" b="0" dirty="0" smtClean="0">
              <a:effectLst/>
            </a:endParaRPr>
          </a:p>
        </p:txBody>
      </p:sp>
      <p:sp>
        <p:nvSpPr>
          <p:cNvPr id="4" name="Slide Number Placeholder 3"/>
          <p:cNvSpPr>
            <a:spLocks noGrp="1"/>
          </p:cNvSpPr>
          <p:nvPr>
            <p:ph type="sldNum" sz="quarter" idx="10"/>
          </p:nvPr>
        </p:nvSpPr>
        <p:spPr/>
        <p:txBody>
          <a:bodyPr/>
          <a:lstStyle/>
          <a:p>
            <a:fld id="{169AED39-E5D2-41F9-AE49-DD654753724B}" type="slidenum">
              <a:rPr lang="en-US" smtClean="0"/>
              <a:t>10</a:t>
            </a:fld>
            <a:endParaRPr lang="en-US"/>
          </a:p>
        </p:txBody>
      </p:sp>
    </p:spTree>
    <p:extLst>
      <p:ext uri="{BB962C8B-B14F-4D97-AF65-F5344CB8AC3E}">
        <p14:creationId xmlns:p14="http://schemas.microsoft.com/office/powerpoint/2010/main" val="2902650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rtl="0"/>
            <a:r>
              <a:rPr lang="es-ES" sz="1200" b="1" i="0" u="none" strike="noStrike" kern="1200" dirty="0" smtClean="0">
                <a:solidFill>
                  <a:schemeClr val="tx1"/>
                </a:solidFill>
                <a:effectLst/>
                <a:latin typeface="+mn-lt"/>
                <a:ea typeface="+mn-ea"/>
                <a:cs typeface="+mn-cs"/>
              </a:rPr>
              <a:t>Entregas a tiempo</a:t>
            </a:r>
            <a:endParaRPr lang="es-ES" b="0" dirty="0" smtClean="0">
              <a:effectLst/>
            </a:endParaRPr>
          </a:p>
          <a:p>
            <a:pPr rtl="0"/>
            <a:r>
              <a:rPr lang="es-ES" sz="1200" b="0" i="0" u="none" strike="noStrike" kern="1200" dirty="0" smtClean="0">
                <a:solidFill>
                  <a:schemeClr val="tx1"/>
                </a:solidFill>
                <a:effectLst/>
                <a:latin typeface="+mn-lt"/>
                <a:ea typeface="+mn-ea"/>
                <a:cs typeface="+mn-cs"/>
              </a:rPr>
              <a:t>El equipo de analistas trabajó intensamente desde los primeros días del proyecto. Se trataron de evacuar la mayor cantidad de dudas sobre lo que deseaba el cliente y se pusieron manos a la obra con la documentación y organización de la misma.</a:t>
            </a:r>
            <a:endParaRPr lang="es-ES" b="0" dirty="0" smtClean="0">
              <a:effectLst/>
            </a:endParaRPr>
          </a:p>
          <a:p>
            <a:pPr rtl="0"/>
            <a:r>
              <a:rPr lang="es-ES" sz="1200" b="0" i="0" u="none" strike="noStrike" kern="1200" dirty="0" smtClean="0">
                <a:solidFill>
                  <a:schemeClr val="tx1"/>
                </a:solidFill>
                <a:effectLst/>
                <a:latin typeface="+mn-lt"/>
                <a:ea typeface="+mn-ea"/>
                <a:cs typeface="+mn-cs"/>
              </a:rPr>
              <a:t>Sus entregas contaron con la aceptación por parte del cliente, y el continuo trabajo nos resultó favorable a todos los integrantes, tanto para consultas de los casos y del análisis en general, como para la finalización del análisis y una posible primera aproximación al alcance.</a:t>
            </a:r>
            <a:endParaRPr lang="es-ES" b="0" dirty="0" smtClean="0">
              <a:effectLst/>
            </a:endParaRPr>
          </a:p>
          <a:p>
            <a:pPr rtl="0"/>
            <a:r>
              <a:rPr lang="es-ES" sz="1200" b="0" i="0" u="none" strike="noStrike" kern="1200" dirty="0" smtClean="0">
                <a:solidFill>
                  <a:schemeClr val="tx1"/>
                </a:solidFill>
                <a:effectLst/>
                <a:latin typeface="+mn-lt"/>
                <a:ea typeface="+mn-ea"/>
                <a:cs typeface="+mn-cs"/>
              </a:rPr>
              <a:t>El equipo logró realizar rápida y concienzudamente el análisis del producto y abrió una puerta al resto del grupo para saber de mejor manera como proseguir.</a:t>
            </a:r>
            <a:endParaRPr lang="es-ES" b="0" dirty="0" smtClean="0">
              <a:effectLst/>
            </a:endParaRPr>
          </a:p>
          <a:p>
            <a:pPr rtl="0"/>
            <a:r>
              <a:rPr lang="es-ES" sz="1200" b="1" i="0" u="none" strike="noStrike" kern="1200" dirty="0" smtClean="0">
                <a:solidFill>
                  <a:schemeClr val="tx1"/>
                </a:solidFill>
                <a:effectLst/>
                <a:latin typeface="+mn-lt"/>
                <a:ea typeface="+mn-ea"/>
                <a:cs typeface="+mn-cs"/>
              </a:rPr>
              <a:t>Especificación de los casos de uso</a:t>
            </a:r>
            <a:endParaRPr lang="es-ES" b="0" dirty="0" smtClean="0">
              <a:effectLst/>
            </a:endParaRPr>
          </a:p>
          <a:p>
            <a:pPr rtl="0"/>
            <a:r>
              <a:rPr lang="es-ES" sz="1200" b="0" i="0" u="none" strike="noStrike" kern="1200" dirty="0" smtClean="0">
                <a:solidFill>
                  <a:schemeClr val="tx1"/>
                </a:solidFill>
                <a:effectLst/>
                <a:latin typeface="+mn-lt"/>
                <a:ea typeface="+mn-ea"/>
                <a:cs typeface="+mn-cs"/>
              </a:rPr>
              <a:t>Para trabajar, por parte de los implementadores, investigadores y analistas, se les dio más tiempo a los </a:t>
            </a:r>
            <a:r>
              <a:rPr lang="es-ES" sz="1200" b="0" i="0" u="none" strike="noStrike" kern="1200" dirty="0" err="1" smtClean="0">
                <a:solidFill>
                  <a:schemeClr val="tx1"/>
                </a:solidFill>
                <a:effectLst/>
                <a:latin typeface="+mn-lt"/>
                <a:ea typeface="+mn-ea"/>
                <a:cs typeface="+mn-cs"/>
              </a:rPr>
              <a:t>ultimos</a:t>
            </a:r>
            <a:r>
              <a:rPr lang="es-ES" sz="1200" b="0" i="0" u="none" strike="noStrike" kern="1200" dirty="0" smtClean="0">
                <a:solidFill>
                  <a:schemeClr val="tx1"/>
                </a:solidFill>
                <a:effectLst/>
                <a:latin typeface="+mn-lt"/>
                <a:ea typeface="+mn-ea"/>
                <a:cs typeface="+mn-cs"/>
              </a:rPr>
              <a:t> para que especificaran de manera más exacta lo necesario de construir y probar en cada caso de uso. Para</a:t>
            </a:r>
            <a:r>
              <a:rPr lang="es-ES" sz="1200" b="0" i="0" u="none" strike="noStrike" kern="1200" baseline="0" dirty="0" smtClean="0">
                <a:solidFill>
                  <a:schemeClr val="tx1"/>
                </a:solidFill>
                <a:effectLst/>
                <a:latin typeface="+mn-lt"/>
                <a:ea typeface="+mn-ea"/>
                <a:cs typeface="+mn-cs"/>
              </a:rPr>
              <a:t> realizar la expansión de los casos de uso </a:t>
            </a:r>
            <a:r>
              <a:rPr lang="es-ES" sz="1200" b="0" i="0" u="none" strike="noStrike" kern="1200" dirty="0" smtClean="0">
                <a:solidFill>
                  <a:schemeClr val="tx1"/>
                </a:solidFill>
                <a:effectLst/>
                <a:latin typeface="+mn-lt"/>
                <a:ea typeface="+mn-ea"/>
                <a:cs typeface="+mn-cs"/>
              </a:rPr>
              <a:t>se tomaron algunos recursos de entre los analistas.</a:t>
            </a:r>
            <a:endParaRPr lang="es-ES" b="0" dirty="0" smtClean="0">
              <a:effectLst/>
            </a:endParaRPr>
          </a:p>
          <a:p>
            <a:pPr rtl="0"/>
            <a:r>
              <a:rPr lang="es-ES" sz="1200" b="1" i="0" u="none" strike="noStrike" kern="1200" dirty="0" smtClean="0">
                <a:solidFill>
                  <a:schemeClr val="tx1"/>
                </a:solidFill>
                <a:effectLst/>
                <a:latin typeface="+mn-lt"/>
                <a:ea typeface="+mn-ea"/>
                <a:cs typeface="+mn-cs"/>
              </a:rPr>
              <a:t>Buenos resultados y relación con el cliente</a:t>
            </a:r>
            <a:endParaRPr lang="es-ES" b="0" dirty="0" smtClean="0">
              <a:effectLst/>
            </a:endParaRPr>
          </a:p>
          <a:p>
            <a:pPr rtl="0"/>
            <a:r>
              <a:rPr lang="es-ES" sz="1200" b="0" i="0" u="none" strike="noStrike" kern="1200" dirty="0" smtClean="0">
                <a:solidFill>
                  <a:schemeClr val="tx1"/>
                </a:solidFill>
                <a:effectLst/>
                <a:latin typeface="+mn-lt"/>
                <a:ea typeface="+mn-ea"/>
                <a:cs typeface="+mn-cs"/>
              </a:rPr>
              <a:t>Pero siempre es bueno aclarar, que siendo una de las etapas en que la participación y colaboración con el cliente es la más necesaria, tuvimos un muy buen </a:t>
            </a:r>
            <a:r>
              <a:rPr lang="es-ES" sz="1200" b="0" i="0" u="none" strike="noStrike" kern="1200" dirty="0" err="1" smtClean="0">
                <a:solidFill>
                  <a:schemeClr val="tx1"/>
                </a:solidFill>
                <a:effectLst/>
                <a:latin typeface="+mn-lt"/>
                <a:ea typeface="+mn-ea"/>
                <a:cs typeface="+mn-cs"/>
              </a:rPr>
              <a:t>feedback</a:t>
            </a:r>
            <a:r>
              <a:rPr lang="es-ES" sz="1200" b="0" i="0" u="none" strike="noStrike" kern="1200" dirty="0" smtClean="0">
                <a:solidFill>
                  <a:schemeClr val="tx1"/>
                </a:solidFill>
                <a:effectLst/>
                <a:latin typeface="+mn-lt"/>
                <a:ea typeface="+mn-ea"/>
                <a:cs typeface="+mn-cs"/>
              </a:rPr>
              <a:t> del mismo a nuestras propuestas y nuestras preguntas. Lo más importante fue lo rápido y conciso en las respuestas y la disponibilidad en todo este trayecto.</a:t>
            </a:r>
            <a:endParaRPr lang="es-ES" b="0" dirty="0" smtClean="0">
              <a:effectLst/>
            </a:endParaRPr>
          </a:p>
        </p:txBody>
      </p:sp>
      <p:sp>
        <p:nvSpPr>
          <p:cNvPr id="4" name="3 Marcador de número de diapositiva"/>
          <p:cNvSpPr>
            <a:spLocks noGrp="1"/>
          </p:cNvSpPr>
          <p:nvPr>
            <p:ph type="sldNum" sz="quarter" idx="10"/>
          </p:nvPr>
        </p:nvSpPr>
        <p:spPr/>
        <p:txBody>
          <a:bodyPr/>
          <a:lstStyle/>
          <a:p>
            <a:fld id="{169AED39-E5D2-41F9-AE49-DD654753724B}" type="slidenum">
              <a:rPr lang="en-US" smtClean="0"/>
              <a:t>11</a:t>
            </a:fld>
            <a:endParaRPr lang="en-US"/>
          </a:p>
        </p:txBody>
      </p:sp>
    </p:spTree>
    <p:extLst>
      <p:ext uri="{BB962C8B-B14F-4D97-AF65-F5344CB8AC3E}">
        <p14:creationId xmlns:p14="http://schemas.microsoft.com/office/powerpoint/2010/main" val="1568961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s-ES" sz="1200" b="0" i="0" u="none" strike="noStrike" kern="1200" dirty="0" smtClean="0">
                <a:solidFill>
                  <a:schemeClr val="tx1"/>
                </a:solidFill>
                <a:effectLst/>
                <a:latin typeface="+mn-lt"/>
                <a:ea typeface="+mn-ea"/>
                <a:cs typeface="+mn-cs"/>
              </a:rPr>
              <a:t>Como pudimos ver en la línea de tiempo, la fase inicial recorrió las primeras 5 semanas, mientras que la de elaboración duró 6 semanas (pasándose en 1 y 2 semanas el tiempo estimado por defecto en el MUM). Finalmente, las fases de construcción y transición fueron reducidas a la mitad.</a:t>
            </a:r>
            <a:r>
              <a:rPr lang="es-ES" dirty="0" smtClean="0"/>
              <a:t/>
            </a:r>
            <a:br>
              <a:rPr lang="es-ES" dirty="0" smtClean="0"/>
            </a:br>
            <a:endParaRPr lang="en-US" dirty="0"/>
          </a:p>
        </p:txBody>
      </p:sp>
      <p:sp>
        <p:nvSpPr>
          <p:cNvPr id="4" name="Slide Number Placeholder 3"/>
          <p:cNvSpPr>
            <a:spLocks noGrp="1"/>
          </p:cNvSpPr>
          <p:nvPr>
            <p:ph type="sldNum" sz="quarter" idx="10"/>
          </p:nvPr>
        </p:nvSpPr>
        <p:spPr/>
        <p:txBody>
          <a:bodyPr/>
          <a:lstStyle/>
          <a:p>
            <a:fld id="{169AED39-E5D2-41F9-AE49-DD654753724B}" type="slidenum">
              <a:rPr lang="en-US" smtClean="0"/>
              <a:t>12</a:t>
            </a:fld>
            <a:endParaRPr lang="en-US"/>
          </a:p>
        </p:txBody>
      </p:sp>
    </p:spTree>
    <p:extLst>
      <p:ext uri="{BB962C8B-B14F-4D97-AF65-F5344CB8AC3E}">
        <p14:creationId xmlns:p14="http://schemas.microsoft.com/office/powerpoint/2010/main" val="23047172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s-ES" sz="1200" b="0" i="0" u="none" strike="noStrike" kern="1200" dirty="0" smtClean="0">
                <a:solidFill>
                  <a:schemeClr val="tx1"/>
                </a:solidFill>
                <a:effectLst/>
                <a:latin typeface="+mn-lt"/>
                <a:ea typeface="+mn-ea"/>
                <a:cs typeface="+mn-cs"/>
              </a:rPr>
              <a:t>Y como ya hemos viajado por muchos de los acontecimientos más sobresalientes de las semanas que han acontecido, mucho de lo anterior dicho se ve reflejado en las horas dadas por el grupo en cada etapa del proyecto.</a:t>
            </a:r>
            <a:endParaRPr lang="es-ES" b="0" dirty="0" smtClean="0">
              <a:effectLst/>
            </a:endParaRPr>
          </a:p>
          <a:p>
            <a:pPr rtl="0"/>
            <a:r>
              <a:rPr lang="es-ES" sz="1200" b="0" i="0" u="none" strike="noStrike" kern="1200" dirty="0" smtClean="0">
                <a:solidFill>
                  <a:schemeClr val="tx1"/>
                </a:solidFill>
                <a:effectLst/>
                <a:latin typeface="+mn-lt"/>
                <a:ea typeface="+mn-ea"/>
                <a:cs typeface="+mn-cs"/>
              </a:rPr>
              <a:t>Tomando puntos clave vemos que en las primeras etapas del proyecto, las horas de los integrantes eran relativamente pocas, y en su mayoría eran la causa del bajo registro de las mismas. Esto nos dio como resultado un bajo número de horas, aunque las horas reales sabemos fueron mayores.</a:t>
            </a:r>
            <a:endParaRPr lang="es-ES" b="0" dirty="0" smtClean="0">
              <a:effectLst/>
            </a:endParaRPr>
          </a:p>
          <a:p>
            <a:pPr rtl="0"/>
            <a:r>
              <a:rPr lang="es-ES" sz="1200" b="0" i="0" u="none" strike="noStrike" kern="1200" dirty="0" smtClean="0">
                <a:solidFill>
                  <a:schemeClr val="tx1"/>
                </a:solidFill>
                <a:effectLst/>
                <a:latin typeface="+mn-lt"/>
                <a:ea typeface="+mn-ea"/>
                <a:cs typeface="+mn-cs"/>
              </a:rPr>
              <a:t>Luego conseguimos un pico alto entre las semanas 7 y 9, cuna del cambio de conducta y organización que hemos hablado. El trabajo en esta etapa fue principalmente destinado a mejorar en estos aspectos y sentar una base para el resto del proyecto. Estas semanas permitieron un mayor orden interno, y una performance mejorada para el desarrollo y la documentación futura. Las horas que se invirtieron de más, fueron destinadas principalmente a charlas, nuevos </a:t>
            </a:r>
            <a:r>
              <a:rPr lang="es-ES" sz="1200" b="0" i="0" u="none" strike="noStrike" kern="1200" dirty="0" err="1" smtClean="0">
                <a:solidFill>
                  <a:schemeClr val="tx1"/>
                </a:solidFill>
                <a:effectLst/>
                <a:latin typeface="+mn-lt"/>
                <a:ea typeface="+mn-ea"/>
                <a:cs typeface="+mn-cs"/>
              </a:rPr>
              <a:t>templates</a:t>
            </a:r>
            <a:r>
              <a:rPr lang="es-ES" sz="1200" b="0" i="0" u="none" strike="noStrike" kern="1200" dirty="0" smtClean="0">
                <a:solidFill>
                  <a:schemeClr val="tx1"/>
                </a:solidFill>
                <a:effectLst/>
                <a:latin typeface="+mn-lt"/>
                <a:ea typeface="+mn-ea"/>
                <a:cs typeface="+mn-cs"/>
              </a:rPr>
              <a:t> de planillas, más tiempo para estimaciones, reuniones más productivas, seguimiento más cercano del grupo.</a:t>
            </a:r>
            <a:endParaRPr lang="es-ES" b="0" dirty="0" smtClean="0">
              <a:effectLst/>
            </a:endParaRPr>
          </a:p>
          <a:p>
            <a:pPr rtl="0"/>
            <a:r>
              <a:rPr lang="es-ES" sz="1200" b="0" i="0" u="none" strike="noStrike" kern="1200" dirty="0" smtClean="0">
                <a:solidFill>
                  <a:schemeClr val="tx1"/>
                </a:solidFill>
                <a:effectLst/>
                <a:latin typeface="+mn-lt"/>
                <a:ea typeface="+mn-ea"/>
                <a:cs typeface="+mn-cs"/>
              </a:rPr>
              <a:t>Todo el esfuerzo hecho se ve reflejado en las siguientes semanas, mejor </a:t>
            </a:r>
            <a:r>
              <a:rPr lang="es-ES" sz="1200" b="0" i="0" u="none" strike="noStrike" kern="1200" dirty="0" err="1" smtClean="0">
                <a:solidFill>
                  <a:schemeClr val="tx1"/>
                </a:solidFill>
                <a:effectLst/>
                <a:latin typeface="+mn-lt"/>
                <a:ea typeface="+mn-ea"/>
                <a:cs typeface="+mn-cs"/>
              </a:rPr>
              <a:t>timing</a:t>
            </a:r>
            <a:r>
              <a:rPr lang="es-ES" sz="1200" b="0" i="0" u="none" strike="noStrike" kern="1200" dirty="0" smtClean="0">
                <a:solidFill>
                  <a:schemeClr val="tx1"/>
                </a:solidFill>
                <a:effectLst/>
                <a:latin typeface="+mn-lt"/>
                <a:ea typeface="+mn-ea"/>
                <a:cs typeface="+mn-cs"/>
              </a:rPr>
              <a:t> con las tareas, mejor documentación (más calidad, más completos), mejores estimaciones, menor seguimiento de los responsables y más comunicación de quienes realizan las tareas a quienes las siguen.</a:t>
            </a:r>
            <a:endParaRPr lang="es-ES" dirty="0" smtClean="0"/>
          </a:p>
          <a:p>
            <a:endParaRPr lang="en-US" dirty="0"/>
          </a:p>
        </p:txBody>
      </p:sp>
      <p:sp>
        <p:nvSpPr>
          <p:cNvPr id="4" name="Slide Number Placeholder 3"/>
          <p:cNvSpPr>
            <a:spLocks noGrp="1"/>
          </p:cNvSpPr>
          <p:nvPr>
            <p:ph type="sldNum" sz="quarter" idx="10"/>
          </p:nvPr>
        </p:nvSpPr>
        <p:spPr/>
        <p:txBody>
          <a:bodyPr/>
          <a:lstStyle/>
          <a:p>
            <a:fld id="{169AED39-E5D2-41F9-AE49-DD654753724B}" type="slidenum">
              <a:rPr lang="en-US" smtClean="0"/>
              <a:t>13</a:t>
            </a:fld>
            <a:endParaRPr lang="en-US"/>
          </a:p>
        </p:txBody>
      </p:sp>
    </p:spTree>
    <p:extLst>
      <p:ext uri="{BB962C8B-B14F-4D97-AF65-F5344CB8AC3E}">
        <p14:creationId xmlns:p14="http://schemas.microsoft.com/office/powerpoint/2010/main" val="2304717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s-ES" sz="1200" b="0" i="0" u="none" strike="noStrike" kern="1200" dirty="0" smtClean="0">
                <a:solidFill>
                  <a:schemeClr val="tx1"/>
                </a:solidFill>
                <a:effectLst/>
                <a:latin typeface="+mn-lt"/>
                <a:ea typeface="+mn-ea"/>
                <a:cs typeface="+mn-cs"/>
              </a:rPr>
              <a:t>El aprendizaje de nuestra propia performance a medida que nuestro equipo iba fortaleciéndose en usar las herramientas designadas, y que íbamos posicionándonos en nuestros lugares casi definitivos, fuimos afinando las estimaciones de líneas y tiempo de código para las distintas aplicaciones que realizamos.</a:t>
            </a:r>
            <a:endParaRPr lang="es-ES" b="0" dirty="0" smtClean="0">
              <a:effectLst/>
            </a:endParaRPr>
          </a:p>
          <a:p>
            <a:pPr rtl="0"/>
            <a:r>
              <a:rPr lang="es-ES" sz="1200" b="0" i="0" u="none" strike="noStrike" kern="1200" dirty="0" smtClean="0">
                <a:solidFill>
                  <a:schemeClr val="tx1"/>
                </a:solidFill>
                <a:effectLst/>
                <a:latin typeface="+mn-lt"/>
                <a:ea typeface="+mn-ea"/>
                <a:cs typeface="+mn-cs"/>
              </a:rPr>
              <a:t>Aunque muchos cambios grandes surgieron al final del proyecto, fuera de las estimaciones iniciales, pudimos notar un acercamiento fantástico con lo que pudimos ver en las etapas iniciales con los prototipos y pruebas con </a:t>
            </a:r>
            <a:r>
              <a:rPr lang="es-ES" sz="1200" b="0" i="0" u="none" strike="noStrike" kern="1200" dirty="0" err="1" smtClean="0">
                <a:solidFill>
                  <a:schemeClr val="tx1"/>
                </a:solidFill>
                <a:effectLst/>
                <a:latin typeface="+mn-lt"/>
                <a:ea typeface="+mn-ea"/>
                <a:cs typeface="+mn-cs"/>
              </a:rPr>
              <a:t>PhoneGAP</a:t>
            </a:r>
            <a:r>
              <a:rPr lang="es-ES" sz="1200" b="0" i="0" u="none" strike="noStrike" kern="1200" dirty="0" smtClean="0">
                <a:solidFill>
                  <a:schemeClr val="tx1"/>
                </a:solidFill>
                <a:effectLst/>
                <a:latin typeface="+mn-lt"/>
                <a:ea typeface="+mn-ea"/>
                <a:cs typeface="+mn-cs"/>
              </a:rPr>
              <a:t>, y nuestras proyecciones según la complejidad y los casos similares que habíamos desarrollado (además comparamos lo mismo con otros proyectos).</a:t>
            </a:r>
            <a:endParaRPr lang="es-ES" b="0" dirty="0" smtClean="0">
              <a:effectLst/>
            </a:endParaRPr>
          </a:p>
          <a:p>
            <a:r>
              <a:rPr lang="es-ES" dirty="0" smtClean="0"/>
              <a:t/>
            </a:r>
            <a:br>
              <a:rPr lang="es-ES" dirty="0" smtClean="0"/>
            </a:br>
            <a:endParaRPr lang="en-US" dirty="0"/>
          </a:p>
        </p:txBody>
      </p:sp>
      <p:sp>
        <p:nvSpPr>
          <p:cNvPr id="4" name="Slide Number Placeholder 3"/>
          <p:cNvSpPr>
            <a:spLocks noGrp="1"/>
          </p:cNvSpPr>
          <p:nvPr>
            <p:ph type="sldNum" sz="quarter" idx="10"/>
          </p:nvPr>
        </p:nvSpPr>
        <p:spPr/>
        <p:txBody>
          <a:bodyPr/>
          <a:lstStyle/>
          <a:p>
            <a:fld id="{169AED39-E5D2-41F9-AE49-DD654753724B}" type="slidenum">
              <a:rPr lang="en-US" smtClean="0"/>
              <a:t>14</a:t>
            </a:fld>
            <a:endParaRPr lang="en-US"/>
          </a:p>
        </p:txBody>
      </p:sp>
    </p:spTree>
    <p:extLst>
      <p:ext uri="{BB962C8B-B14F-4D97-AF65-F5344CB8AC3E}">
        <p14:creationId xmlns:p14="http://schemas.microsoft.com/office/powerpoint/2010/main" val="2304717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rtl="0"/>
            <a:r>
              <a:rPr lang="es-ES" sz="1200" b="0" i="0" u="none" strike="noStrike" kern="1200" dirty="0" smtClean="0">
                <a:solidFill>
                  <a:schemeClr val="tx1"/>
                </a:solidFill>
                <a:effectLst/>
                <a:latin typeface="+mn-lt"/>
                <a:ea typeface="+mn-ea"/>
                <a:cs typeface="+mn-cs"/>
              </a:rPr>
              <a:t>Por otro lado, tenemos el SQA, otro de los roles que logró un trabajo remarcable en tiempo, esfuerzo y resultados.</a:t>
            </a:r>
            <a:endParaRPr lang="es-ES" b="0" dirty="0" smtClean="0">
              <a:effectLst/>
            </a:endParaRPr>
          </a:p>
          <a:p>
            <a:pPr rtl="0"/>
            <a:r>
              <a:rPr lang="es-ES" sz="1200" b="0" i="0" u="none" strike="noStrike" kern="1200" dirty="0" smtClean="0">
                <a:solidFill>
                  <a:schemeClr val="tx1"/>
                </a:solidFill>
                <a:effectLst/>
                <a:latin typeface="+mn-lt"/>
                <a:ea typeface="+mn-ea"/>
                <a:cs typeface="+mn-cs"/>
              </a:rPr>
              <a:t>Sus trabajos planificados se lograron en más de un 90% y logró modificar para bien muchos de los hábitos, y control de la documentación y proceso en todos los demás integrantes.</a:t>
            </a:r>
            <a:endParaRPr lang="es-ES" b="0" dirty="0" smtClean="0">
              <a:effectLst/>
            </a:endParaRPr>
          </a:p>
          <a:p>
            <a:pPr rtl="0"/>
            <a:r>
              <a:rPr lang="es-ES" sz="1200" b="0" i="0" u="none" strike="noStrike" kern="1200" dirty="0" smtClean="0">
                <a:solidFill>
                  <a:schemeClr val="tx1"/>
                </a:solidFill>
                <a:effectLst/>
                <a:latin typeface="+mn-lt"/>
                <a:ea typeface="+mn-ea"/>
                <a:cs typeface="+mn-cs"/>
              </a:rPr>
              <a:t>El SQA del equipo ha sabido establecerse como un pilar en muchos aspectos relacionados a la calidad en el proceso, para guiar al equipo con las entregas, con la calidad de lo entregable y con la situación general.</a:t>
            </a:r>
            <a:endParaRPr lang="es-ES" b="0" dirty="0" smtClean="0">
              <a:effectLst/>
            </a:endParaRPr>
          </a:p>
          <a:p>
            <a:pPr rtl="0"/>
            <a:r>
              <a:rPr lang="es-ES" sz="1200" b="0" i="0" u="none" strike="noStrike" kern="1200" dirty="0" smtClean="0">
                <a:solidFill>
                  <a:schemeClr val="tx1"/>
                </a:solidFill>
                <a:effectLst/>
                <a:latin typeface="+mn-lt"/>
                <a:ea typeface="+mn-ea"/>
                <a:cs typeface="+mn-cs"/>
              </a:rPr>
              <a:t>Dada la naturaleza de todos los acontecimientos y cómo se desarrolló el proyecto, no se logró trabajar en la revisión técnica del producto.</a:t>
            </a:r>
            <a:endParaRPr lang="es-ES" b="0" dirty="0" smtClean="0">
              <a:effectLst/>
            </a:endParaRPr>
          </a:p>
          <a:p>
            <a:pPr rtl="0"/>
            <a:r>
              <a:rPr lang="es-ES" sz="1200" b="0" i="0" u="none" strike="noStrike" kern="1200" dirty="0" smtClean="0">
                <a:solidFill>
                  <a:schemeClr val="tx1"/>
                </a:solidFill>
                <a:effectLst/>
                <a:latin typeface="+mn-lt"/>
                <a:ea typeface="+mn-ea"/>
                <a:cs typeface="+mn-cs"/>
              </a:rPr>
              <a:t>Entre las mejoras al grupo, fue la de mantenernos al tanto de algunas de las entregas críticas del equipo y cómo realizarlas, por ejemplo, dando nuevos </a:t>
            </a:r>
            <a:r>
              <a:rPr lang="es-ES" sz="1200" b="0" i="0" u="none" strike="noStrike" kern="1200" dirty="0" err="1" smtClean="0">
                <a:solidFill>
                  <a:schemeClr val="tx1"/>
                </a:solidFill>
                <a:effectLst/>
                <a:latin typeface="+mn-lt"/>
                <a:ea typeface="+mn-ea"/>
                <a:cs typeface="+mn-cs"/>
              </a:rPr>
              <a:t>templates</a:t>
            </a:r>
            <a:r>
              <a:rPr lang="es-ES" sz="1200" b="0" i="0" u="none" strike="noStrike" kern="1200" dirty="0" smtClean="0">
                <a:solidFill>
                  <a:schemeClr val="tx1"/>
                </a:solidFill>
                <a:effectLst/>
                <a:latin typeface="+mn-lt"/>
                <a:ea typeface="+mn-ea"/>
                <a:cs typeface="+mn-cs"/>
              </a:rPr>
              <a:t> para las mismas y mantenernos informados de los errores que cometíamos en todos los niveles que alcanzaba analizar.</a:t>
            </a:r>
            <a:endParaRPr lang="es-ES" b="0" dirty="0" smtClean="0">
              <a:effectLst/>
            </a:endParaRPr>
          </a:p>
          <a:p>
            <a:r>
              <a:rPr lang="es-ES" dirty="0" smtClean="0"/>
              <a:t/>
            </a:r>
            <a:br>
              <a:rPr lang="es-ES" dirty="0" smtClean="0"/>
            </a:br>
            <a:endParaRPr lang="es-ES" dirty="0"/>
          </a:p>
        </p:txBody>
      </p:sp>
      <p:sp>
        <p:nvSpPr>
          <p:cNvPr id="4" name="3 Marcador de número de diapositiva"/>
          <p:cNvSpPr>
            <a:spLocks noGrp="1"/>
          </p:cNvSpPr>
          <p:nvPr>
            <p:ph type="sldNum" sz="quarter" idx="10"/>
          </p:nvPr>
        </p:nvSpPr>
        <p:spPr/>
        <p:txBody>
          <a:bodyPr/>
          <a:lstStyle/>
          <a:p>
            <a:fld id="{169AED39-E5D2-41F9-AE49-DD654753724B}" type="slidenum">
              <a:rPr lang="en-US" smtClean="0"/>
              <a:t>15</a:t>
            </a:fld>
            <a:endParaRPr lang="en-US"/>
          </a:p>
        </p:txBody>
      </p:sp>
    </p:spTree>
    <p:extLst>
      <p:ext uri="{BB962C8B-B14F-4D97-AF65-F5344CB8AC3E}">
        <p14:creationId xmlns:p14="http://schemas.microsoft.com/office/powerpoint/2010/main" val="41084279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rtl="0"/>
            <a:r>
              <a:rPr lang="es-ES" sz="1200" b="0" i="0" u="none" strike="noStrike" kern="1200" dirty="0" smtClean="0">
                <a:solidFill>
                  <a:schemeClr val="tx1"/>
                </a:solidFill>
                <a:effectLst/>
                <a:latin typeface="+mn-lt"/>
                <a:ea typeface="+mn-ea"/>
                <a:cs typeface="+mn-cs"/>
              </a:rPr>
              <a:t>Rápidamente podemos apreciar en la siguiente tabla lo mucho que nos apegamos al proceso en muchos niveles, tanto en calidad como en continuidad con respecto a lo debido en el proceso. Entre las cosas más importantes podemos ver claramente que la comunicación, implementación e implantación no fueron muy acorde al proceso.</a:t>
            </a:r>
            <a:endParaRPr lang="es-ES" b="0" dirty="0" smtClean="0">
              <a:effectLst/>
            </a:endParaRPr>
          </a:p>
          <a:p>
            <a:pPr rtl="0"/>
            <a:r>
              <a:rPr lang="es-ES" sz="1200" b="0" i="0" u="none" strike="noStrike" kern="1200" dirty="0" smtClean="0">
                <a:solidFill>
                  <a:schemeClr val="tx1"/>
                </a:solidFill>
                <a:effectLst/>
                <a:latin typeface="+mn-lt"/>
                <a:ea typeface="+mn-ea"/>
                <a:cs typeface="+mn-cs"/>
              </a:rPr>
              <a:t>Esto se ve reflejado también en la cantidad y completitud de las entregas de estos documentos.</a:t>
            </a:r>
            <a:endParaRPr lang="es-ES" b="0" dirty="0" smtClean="0">
              <a:effectLst/>
            </a:endParaRPr>
          </a:p>
          <a:p>
            <a:pPr rtl="0"/>
            <a:r>
              <a:rPr lang="es-ES" sz="1200" b="0" i="0" u="none" strike="noStrike" kern="1200" dirty="0" smtClean="0">
                <a:solidFill>
                  <a:schemeClr val="tx1"/>
                </a:solidFill>
                <a:effectLst/>
                <a:latin typeface="+mn-lt"/>
                <a:ea typeface="+mn-ea"/>
                <a:cs typeface="+mn-cs"/>
              </a:rPr>
              <a:t>Aunque se mejoró en gran medida muchos de los aspectos de estas tres disciplinas, mucha de la información, documentación o trabajo anteriores a la semana 7 no fueron generados, reportados o documentados de la forma más correcta.</a:t>
            </a:r>
            <a:endParaRPr lang="es-ES" b="0" dirty="0" smtClean="0">
              <a:effectLst/>
            </a:endParaRPr>
          </a:p>
          <a:p>
            <a:pPr rtl="0"/>
            <a:r>
              <a:rPr lang="es-ES" sz="1200" b="0" i="0" u="none" strike="noStrike" kern="1200" dirty="0" smtClean="0">
                <a:solidFill>
                  <a:schemeClr val="tx1"/>
                </a:solidFill>
                <a:effectLst/>
                <a:latin typeface="+mn-lt"/>
                <a:ea typeface="+mn-ea"/>
                <a:cs typeface="+mn-cs"/>
              </a:rPr>
              <a:t>A medida que iba transcurriendo el tiempo del proyecto, nos íbamos auto evaluando y fue en base a estas mismas evaluaciones que pudimos mejorar en estos aspectos.</a:t>
            </a:r>
            <a:endParaRPr lang="es-ES" b="0" dirty="0" smtClean="0">
              <a:effectLst/>
            </a:endParaRPr>
          </a:p>
          <a:p>
            <a:r>
              <a:rPr lang="es-ES" dirty="0" smtClean="0"/>
              <a:t/>
            </a:r>
            <a:br>
              <a:rPr lang="es-ES" dirty="0" smtClean="0"/>
            </a:br>
            <a:endParaRPr lang="es-ES" dirty="0"/>
          </a:p>
        </p:txBody>
      </p:sp>
      <p:sp>
        <p:nvSpPr>
          <p:cNvPr id="4" name="3 Marcador de número de diapositiva"/>
          <p:cNvSpPr>
            <a:spLocks noGrp="1"/>
          </p:cNvSpPr>
          <p:nvPr>
            <p:ph type="sldNum" sz="quarter" idx="10"/>
          </p:nvPr>
        </p:nvSpPr>
        <p:spPr/>
        <p:txBody>
          <a:bodyPr/>
          <a:lstStyle/>
          <a:p>
            <a:fld id="{169AED39-E5D2-41F9-AE49-DD654753724B}" type="slidenum">
              <a:rPr lang="en-US" smtClean="0"/>
              <a:t>16</a:t>
            </a:fld>
            <a:endParaRPr lang="en-US"/>
          </a:p>
        </p:txBody>
      </p:sp>
    </p:spTree>
    <p:extLst>
      <p:ext uri="{BB962C8B-B14F-4D97-AF65-F5344CB8AC3E}">
        <p14:creationId xmlns:p14="http://schemas.microsoft.com/office/powerpoint/2010/main" val="434826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s-ES" sz="1200" b="0" i="0" u="none" strike="noStrike" kern="1200" dirty="0" smtClean="0">
                <a:solidFill>
                  <a:schemeClr val="tx1"/>
                </a:solidFill>
                <a:effectLst/>
                <a:latin typeface="+mn-lt"/>
                <a:ea typeface="+mn-ea"/>
                <a:cs typeface="+mn-cs"/>
              </a:rPr>
              <a:t>Luego de SQA, tenemos nuestro responsable de SCM, una revolución para conseguirnos todo lo necesario para trabajar. Por un lado, se instaló una distribución de TFS en una máquina virtual AZURE, donde además se </a:t>
            </a:r>
            <a:r>
              <a:rPr lang="es-ES" sz="1200" b="0" i="0" u="none" strike="noStrike" kern="1200" dirty="0" err="1" smtClean="0">
                <a:solidFill>
                  <a:schemeClr val="tx1"/>
                </a:solidFill>
                <a:effectLst/>
                <a:latin typeface="+mn-lt"/>
                <a:ea typeface="+mn-ea"/>
                <a:cs typeface="+mn-cs"/>
              </a:rPr>
              <a:t>disponibilizó</a:t>
            </a:r>
            <a:r>
              <a:rPr lang="es-ES" sz="1200" b="0" i="0" u="none" strike="noStrike" kern="1200" dirty="0" smtClean="0">
                <a:solidFill>
                  <a:schemeClr val="tx1"/>
                </a:solidFill>
                <a:effectLst/>
                <a:latin typeface="+mn-lt"/>
                <a:ea typeface="+mn-ea"/>
                <a:cs typeface="+mn-cs"/>
              </a:rPr>
              <a:t> un repositorio de código fuente. Si bien no se utilizó TFS en todo su potencial, algunas tareas se vieron solucionadas con esta herramienta, como por ejemplo la asignación inicial y tracking de las tareas surgidas en el plan de proyecto.</a:t>
            </a:r>
            <a:endParaRPr lang="es-ES" b="0" dirty="0" smtClean="0">
              <a:effectLst/>
            </a:endParaRPr>
          </a:p>
          <a:p>
            <a:pPr rtl="0"/>
            <a:r>
              <a:rPr lang="es-ES" sz="1200" b="0" i="0" u="none" strike="noStrike" kern="1200" dirty="0" smtClean="0">
                <a:solidFill>
                  <a:schemeClr val="tx1"/>
                </a:solidFill>
                <a:effectLst/>
                <a:latin typeface="+mn-lt"/>
                <a:ea typeface="+mn-ea"/>
                <a:cs typeface="+mn-cs"/>
              </a:rPr>
              <a:t>El repositorio de código fuente se dividió en secciones compartidas donde residen por una parte el código común y 2 versiones de la UI (una para WP8/W8 y otra para </a:t>
            </a:r>
            <a:r>
              <a:rPr lang="es-ES" sz="1200" b="0" i="0" u="none" strike="noStrike" kern="1200" dirty="0" err="1" smtClean="0">
                <a:solidFill>
                  <a:schemeClr val="tx1"/>
                </a:solidFill>
                <a:effectLst/>
                <a:latin typeface="+mn-lt"/>
                <a:ea typeface="+mn-ea"/>
                <a:cs typeface="+mn-cs"/>
              </a:rPr>
              <a:t>Android</a:t>
            </a:r>
            <a:r>
              <a:rPr lang="es-ES" sz="1200" b="0" i="0" u="none" strike="noStrike" kern="1200" dirty="0" smtClean="0">
                <a:solidFill>
                  <a:schemeClr val="tx1"/>
                </a:solidFill>
                <a:effectLst/>
                <a:latin typeface="+mn-lt"/>
                <a:ea typeface="+mn-ea"/>
                <a:cs typeface="+mn-cs"/>
              </a:rPr>
              <a:t>/</a:t>
            </a:r>
            <a:r>
              <a:rPr lang="es-ES" sz="1200" b="0" i="0" u="none" strike="noStrike" kern="1200" dirty="0" err="1" smtClean="0">
                <a:solidFill>
                  <a:schemeClr val="tx1"/>
                </a:solidFill>
                <a:effectLst/>
                <a:latin typeface="+mn-lt"/>
                <a:ea typeface="+mn-ea"/>
                <a:cs typeface="+mn-cs"/>
              </a:rPr>
              <a:t>iOS</a:t>
            </a:r>
            <a:r>
              <a:rPr lang="es-ES" sz="1200" b="0" i="0" u="none" strike="noStrike" kern="1200" dirty="0" smtClean="0">
                <a:solidFill>
                  <a:schemeClr val="tx1"/>
                </a:solidFill>
                <a:effectLst/>
                <a:latin typeface="+mn-lt"/>
                <a:ea typeface="+mn-ea"/>
                <a:cs typeface="+mn-cs"/>
              </a:rPr>
              <a:t>), y por otra parte código específico de plataforma donde se encuentran los proyectos puntuales para cada entorno de desarrollo.</a:t>
            </a:r>
            <a:endParaRPr lang="es-ES" b="0" dirty="0" smtClean="0">
              <a:effectLst/>
            </a:endParaRPr>
          </a:p>
          <a:p>
            <a:r>
              <a:rPr lang="es-ES" dirty="0" smtClean="0"/>
              <a:t/>
            </a:r>
            <a:br>
              <a:rPr lang="es-ES" dirty="0" smtClean="0"/>
            </a:br>
            <a:endParaRPr lang="en-US" dirty="0"/>
          </a:p>
        </p:txBody>
      </p:sp>
      <p:sp>
        <p:nvSpPr>
          <p:cNvPr id="4" name="Slide Number Placeholder 3"/>
          <p:cNvSpPr>
            <a:spLocks noGrp="1"/>
          </p:cNvSpPr>
          <p:nvPr>
            <p:ph type="sldNum" sz="quarter" idx="10"/>
          </p:nvPr>
        </p:nvSpPr>
        <p:spPr/>
        <p:txBody>
          <a:bodyPr/>
          <a:lstStyle/>
          <a:p>
            <a:fld id="{169AED39-E5D2-41F9-AE49-DD654753724B}" type="slidenum">
              <a:rPr lang="en-US" smtClean="0"/>
              <a:t>17</a:t>
            </a:fld>
            <a:endParaRPr lang="en-US"/>
          </a:p>
        </p:txBody>
      </p:sp>
    </p:spTree>
    <p:extLst>
      <p:ext uri="{BB962C8B-B14F-4D97-AF65-F5344CB8AC3E}">
        <p14:creationId xmlns:p14="http://schemas.microsoft.com/office/powerpoint/2010/main" val="43662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s-ES" sz="1200" b="0" i="0" u="none" strike="noStrike" kern="1200" dirty="0" smtClean="0">
                <a:solidFill>
                  <a:schemeClr val="tx1"/>
                </a:solidFill>
                <a:effectLst/>
                <a:latin typeface="+mn-lt"/>
                <a:ea typeface="+mn-ea"/>
                <a:cs typeface="+mn-cs"/>
              </a:rPr>
              <a:t>Los ambientes de desarrollo y de pruebas fueron preparados con todas las herramientas necesarias para el desarrollo y ejecución de las distintas distribuciones de las aplicaciones. Dichos ambientes se distribuyeron a los desarrolladores / verificadores al comienzo de la fase 2 y en general no presentaron mayores inconvenientes, salvo de performance debido al hardware que consumen dichos entornos virtuales.</a:t>
            </a:r>
            <a:endParaRPr lang="es-ES" b="0" dirty="0" smtClean="0">
              <a:effectLst/>
            </a:endParaRPr>
          </a:p>
          <a:p>
            <a:pPr rtl="0"/>
            <a:r>
              <a:rPr lang="es-ES" sz="1200" b="0" i="0" u="none" strike="noStrike" kern="1200" dirty="0" smtClean="0">
                <a:solidFill>
                  <a:schemeClr val="tx1"/>
                </a:solidFill>
                <a:effectLst/>
                <a:latin typeface="+mn-lt"/>
                <a:ea typeface="+mn-ea"/>
                <a:cs typeface="+mn-cs"/>
              </a:rPr>
              <a:t>Las liberaciones fueron planificadas en un principio para ser en paralelo, y dado el fracaso de este método se puso en práctica un plan de mitigación de riesgos que cambió este plan de liberaciones a un esquema de liberaciones semanales de una aplicación por vez, dicho de otra forma, lo hicimos con liberaciones en serie. Dicho plan resultó satisfactorio y generó menos problemas a la hora de los "ida y vuelta" a verificación.</a:t>
            </a:r>
            <a:endParaRPr lang="es-ES" b="0" dirty="0" smtClean="0">
              <a:effectLst/>
            </a:endParaRPr>
          </a:p>
          <a:p>
            <a:pPr rtl="0"/>
            <a:r>
              <a:rPr lang="es-ES" sz="1200" b="0" i="0" u="none" strike="noStrike" kern="1200" dirty="0" smtClean="0">
                <a:solidFill>
                  <a:schemeClr val="tx1"/>
                </a:solidFill>
                <a:effectLst/>
                <a:latin typeface="+mn-lt"/>
                <a:ea typeface="+mn-ea"/>
                <a:cs typeface="+mn-cs"/>
              </a:rPr>
              <a:t>Para verificar las aplicaciones en cuestión, la formación de los verificadores fue un trabajo de gran porte, dado que éstos debieron instalar y manejar los entornos específicos a un nivel muy próximo al del equipo de desarrollo, lo cuál causó una curva inicial de aprendizaje sumamente pronunciada y propuso importantes demoras en la puesta en funcionamiento del equipo de verificación.</a:t>
            </a:r>
            <a:endParaRPr lang="es-ES" b="0" dirty="0" smtClean="0">
              <a:effectLst/>
            </a:endParaRPr>
          </a:p>
          <a:p>
            <a:r>
              <a:rPr lang="es-ES" dirty="0" smtClean="0"/>
              <a:t/>
            </a:r>
            <a:br>
              <a:rPr lang="es-ES" dirty="0" smtClean="0"/>
            </a:br>
            <a:endParaRPr lang="es-E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69AED39-E5D2-41F9-AE49-DD654753724B}" type="slidenum">
              <a:rPr lang="en-US" smtClean="0"/>
              <a:t>18</a:t>
            </a:fld>
            <a:endParaRPr lang="en-US"/>
          </a:p>
        </p:txBody>
      </p:sp>
    </p:spTree>
    <p:extLst>
      <p:ext uri="{BB962C8B-B14F-4D97-AF65-F5344CB8AC3E}">
        <p14:creationId xmlns:p14="http://schemas.microsoft.com/office/powerpoint/2010/main" val="436620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s-ES" sz="1200" b="0" i="0" u="none" strike="noStrike" kern="1200" dirty="0" smtClean="0">
                <a:solidFill>
                  <a:schemeClr val="tx1"/>
                </a:solidFill>
                <a:effectLst/>
                <a:latin typeface="+mn-lt"/>
                <a:ea typeface="+mn-ea"/>
                <a:cs typeface="+mn-cs"/>
              </a:rPr>
              <a:t>En otro ángulo de los roles, tenemos al grupo de verificación.</a:t>
            </a:r>
            <a:endParaRPr lang="es-ES" b="0" dirty="0" smtClean="0">
              <a:effectLst/>
            </a:endParaRPr>
          </a:p>
          <a:p>
            <a:pPr rtl="0"/>
            <a:r>
              <a:rPr lang="es-ES" sz="1200" b="0" i="0" u="none" strike="noStrike" kern="1200" dirty="0" smtClean="0">
                <a:solidFill>
                  <a:schemeClr val="tx1"/>
                </a:solidFill>
                <a:effectLst/>
                <a:latin typeface="+mn-lt"/>
                <a:ea typeface="+mn-ea"/>
                <a:cs typeface="+mn-cs"/>
              </a:rPr>
              <a:t>Respecto a la metodología de verificación aplicada la misma se basó en la definición de casos de prueba, los cuales se definieron en base a los casos de uso establecidos para el sistema. </a:t>
            </a:r>
            <a:endParaRPr lang="es-ES" b="0" dirty="0" smtClean="0">
              <a:effectLst/>
            </a:endParaRPr>
          </a:p>
          <a:p>
            <a:pPr rtl="0"/>
            <a:r>
              <a:rPr lang="es-ES" sz="1200" b="0" i="0" u="none" strike="noStrike" kern="1200" dirty="0" smtClean="0">
                <a:solidFill>
                  <a:schemeClr val="tx1"/>
                </a:solidFill>
                <a:effectLst/>
                <a:latin typeface="+mn-lt"/>
                <a:ea typeface="+mn-ea"/>
                <a:cs typeface="+mn-cs"/>
              </a:rPr>
              <a:t>Estos se fueron definiendo en orden respecto al plan de desarrollo, teniendo </a:t>
            </a:r>
            <a:r>
              <a:rPr lang="es-ES" sz="1200" b="0" i="0" u="none" strike="noStrike" kern="1200" dirty="0" err="1" smtClean="0">
                <a:solidFill>
                  <a:schemeClr val="tx1"/>
                </a:solidFill>
                <a:effectLst/>
                <a:latin typeface="+mn-lt"/>
                <a:ea typeface="+mn-ea"/>
                <a:cs typeface="+mn-cs"/>
              </a:rPr>
              <a:t>asi</a:t>
            </a:r>
            <a:r>
              <a:rPr lang="es-ES" sz="1200" b="0" i="0" u="none" strike="noStrike" kern="1200" dirty="0" smtClean="0">
                <a:solidFill>
                  <a:schemeClr val="tx1"/>
                </a:solidFill>
                <a:effectLst/>
                <a:latin typeface="+mn-lt"/>
                <a:ea typeface="+mn-ea"/>
                <a:cs typeface="+mn-cs"/>
              </a:rPr>
              <a:t> a groso modo dos verificaciones donde se abarca la gran mayoría del sistema, y por último se tuvo una tercera verificación que constó de verificar todas las funcionalidades del sistema, haciendo énfasis donde en las anteriores instancias se detectaron errores.</a:t>
            </a:r>
            <a:endParaRPr lang="es-ES" b="0" dirty="0" smtClean="0">
              <a:effectLst/>
            </a:endParaRPr>
          </a:p>
          <a:p>
            <a:pPr rtl="0"/>
            <a:r>
              <a:rPr lang="es-ES" sz="1200" b="0" i="0" u="none" strike="noStrike" kern="1200" dirty="0" smtClean="0">
                <a:solidFill>
                  <a:schemeClr val="tx1"/>
                </a:solidFill>
                <a:effectLst/>
                <a:latin typeface="+mn-lt"/>
                <a:ea typeface="+mn-ea"/>
                <a:cs typeface="+mn-cs"/>
              </a:rPr>
              <a:t>Para reforzar los casos de prueba definidos, se complementó con el apoyo</a:t>
            </a:r>
            <a:r>
              <a:rPr lang="es-ES" sz="1200" b="0" i="0" u="none" strike="noStrike" kern="1200" baseline="0" dirty="0" smtClean="0">
                <a:solidFill>
                  <a:schemeClr val="tx1"/>
                </a:solidFill>
                <a:effectLst/>
                <a:latin typeface="+mn-lt"/>
                <a:ea typeface="+mn-ea"/>
                <a:cs typeface="+mn-cs"/>
              </a:rPr>
              <a:t> </a:t>
            </a:r>
            <a:r>
              <a:rPr lang="es-ES" sz="1200" b="0" i="0" u="none" strike="noStrike" kern="1200" dirty="0" smtClean="0">
                <a:solidFill>
                  <a:schemeClr val="tx1"/>
                </a:solidFill>
                <a:effectLst/>
                <a:latin typeface="+mn-lt"/>
                <a:ea typeface="+mn-ea"/>
                <a:cs typeface="+mn-cs"/>
              </a:rPr>
              <a:t>de pruebas unitarias, de integración y exploratorias.</a:t>
            </a:r>
            <a:endParaRPr lang="es-ES" b="0" dirty="0" smtClean="0">
              <a:effectLst/>
            </a:endParaRPr>
          </a:p>
          <a:p>
            <a:endParaRPr lang="en-US" dirty="0"/>
          </a:p>
        </p:txBody>
      </p:sp>
      <p:sp>
        <p:nvSpPr>
          <p:cNvPr id="4" name="Slide Number Placeholder 3"/>
          <p:cNvSpPr>
            <a:spLocks noGrp="1"/>
          </p:cNvSpPr>
          <p:nvPr>
            <p:ph type="sldNum" sz="quarter" idx="10"/>
          </p:nvPr>
        </p:nvSpPr>
        <p:spPr/>
        <p:txBody>
          <a:bodyPr/>
          <a:lstStyle/>
          <a:p>
            <a:fld id="{169AED39-E5D2-41F9-AE49-DD654753724B}" type="slidenum">
              <a:rPr lang="en-US" smtClean="0"/>
              <a:t>19</a:t>
            </a:fld>
            <a:endParaRPr lang="en-US"/>
          </a:p>
        </p:txBody>
      </p:sp>
    </p:spTree>
    <p:extLst>
      <p:ext uri="{BB962C8B-B14F-4D97-AF65-F5344CB8AC3E}">
        <p14:creationId xmlns:p14="http://schemas.microsoft.com/office/powerpoint/2010/main" val="436620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s-ES" sz="1200" b="0" i="0" u="none" strike="noStrike" kern="1200" dirty="0" smtClean="0">
                <a:solidFill>
                  <a:schemeClr val="tx1"/>
                </a:solidFill>
                <a:effectLst/>
                <a:latin typeface="+mn-lt"/>
                <a:ea typeface="+mn-ea"/>
                <a:cs typeface="+mn-cs"/>
              </a:rPr>
              <a:t>Vamos a comenzar con una agenda, para lo que será la presentación del proceso.</a:t>
            </a:r>
            <a:endParaRPr lang="es-ES" b="0" dirty="0" smtClean="0">
              <a:effectLst/>
            </a:endParaRPr>
          </a:p>
          <a:p>
            <a:pPr rtl="0"/>
            <a:r>
              <a:rPr lang="es-ES" sz="1200" b="0" i="0" u="none" strike="noStrike" kern="1200" dirty="0" smtClean="0">
                <a:solidFill>
                  <a:schemeClr val="tx1"/>
                </a:solidFill>
                <a:effectLst/>
                <a:latin typeface="+mn-lt"/>
                <a:ea typeface="+mn-ea"/>
                <a:cs typeface="+mn-cs"/>
              </a:rPr>
              <a:t>Primero</a:t>
            </a:r>
            <a:r>
              <a:rPr lang="es-ES" sz="1200" b="0" i="0" u="none" strike="noStrike" kern="1200" baseline="0" dirty="0" smtClean="0">
                <a:solidFill>
                  <a:schemeClr val="tx1"/>
                </a:solidFill>
                <a:effectLst/>
                <a:latin typeface="+mn-lt"/>
                <a:ea typeface="+mn-ea"/>
                <a:cs typeface="+mn-cs"/>
              </a:rPr>
              <a:t> tenemos una introducción al proyecto</a:t>
            </a:r>
            <a:r>
              <a:rPr lang="es-ES" sz="1200" b="0" i="0" u="none" strike="noStrike" kern="1200" dirty="0" smtClean="0">
                <a:solidFill>
                  <a:schemeClr val="tx1"/>
                </a:solidFill>
                <a:effectLst/>
                <a:latin typeface="+mn-lt"/>
                <a:ea typeface="+mn-ea"/>
                <a:cs typeface="+mn-cs"/>
              </a:rPr>
              <a:t>.</a:t>
            </a:r>
            <a:endParaRPr lang="es-ES" b="0" dirty="0" smtClean="0">
              <a:effectLst/>
            </a:endParaRPr>
          </a:p>
          <a:p>
            <a:pPr rtl="0"/>
            <a:r>
              <a:rPr lang="es-ES" sz="1200" b="0" i="0" u="none" strike="noStrike" kern="1200" dirty="0" smtClean="0">
                <a:solidFill>
                  <a:schemeClr val="tx1"/>
                </a:solidFill>
                <a:effectLst/>
                <a:latin typeface="+mn-lt"/>
                <a:ea typeface="+mn-ea"/>
                <a:cs typeface="+mn-cs"/>
              </a:rPr>
              <a:t>Luego pasaremos por las fases del mismo, observando tiempos, hitos</a:t>
            </a:r>
            <a:r>
              <a:rPr lang="es-ES" sz="1200" b="0" i="0" u="none" strike="noStrike" kern="1200" baseline="0" dirty="0" smtClean="0">
                <a:solidFill>
                  <a:schemeClr val="tx1"/>
                </a:solidFill>
                <a:effectLst/>
                <a:latin typeface="+mn-lt"/>
                <a:ea typeface="+mn-ea"/>
                <a:cs typeface="+mn-cs"/>
              </a:rPr>
              <a:t> y</a:t>
            </a:r>
            <a:r>
              <a:rPr lang="es-ES" sz="1200" b="0" i="0" u="none" strike="noStrike" kern="1200" dirty="0" smtClean="0">
                <a:solidFill>
                  <a:schemeClr val="tx1"/>
                </a:solidFill>
                <a:effectLst/>
                <a:latin typeface="+mn-lt"/>
                <a:ea typeface="+mn-ea"/>
                <a:cs typeface="+mn-cs"/>
              </a:rPr>
              <a:t> objetivos.</a:t>
            </a:r>
            <a:endParaRPr lang="es-ES" b="0" dirty="0" smtClean="0">
              <a:effectLst/>
            </a:endParaRPr>
          </a:p>
          <a:p>
            <a:pPr rtl="0"/>
            <a:r>
              <a:rPr lang="es-ES" sz="1200" b="0" i="0" u="none" strike="noStrike" kern="1200" dirty="0" smtClean="0">
                <a:solidFill>
                  <a:schemeClr val="tx1"/>
                </a:solidFill>
                <a:effectLst/>
                <a:latin typeface="+mn-lt"/>
                <a:ea typeface="+mn-ea"/>
                <a:cs typeface="+mn-cs"/>
              </a:rPr>
              <a:t>Nos detendremos a evaluar la etapa de análisis y hacer mención de lo que fue la relación con el </a:t>
            </a:r>
            <a:r>
              <a:rPr lang="es-ES" sz="1200" b="0" i="0" u="none" strike="noStrike" kern="1200" smtClean="0">
                <a:solidFill>
                  <a:schemeClr val="tx1"/>
                </a:solidFill>
                <a:effectLst/>
                <a:latin typeface="+mn-lt"/>
                <a:ea typeface="+mn-ea"/>
                <a:cs typeface="+mn-cs"/>
              </a:rPr>
              <a:t>cliente.</a:t>
            </a:r>
            <a:r>
              <a:rPr lang="es-ES" dirty="0" smtClean="0"/>
              <a:t/>
            </a:r>
            <a:br>
              <a:rPr lang="es-ES" dirty="0" smtClean="0"/>
            </a:br>
            <a:endParaRPr lang="es-UY" baseline="0" dirty="0" smtClean="0"/>
          </a:p>
        </p:txBody>
      </p:sp>
      <p:sp>
        <p:nvSpPr>
          <p:cNvPr id="4" name="Slide Number Placeholder 3"/>
          <p:cNvSpPr>
            <a:spLocks noGrp="1"/>
          </p:cNvSpPr>
          <p:nvPr>
            <p:ph type="sldNum" sz="quarter" idx="10"/>
          </p:nvPr>
        </p:nvSpPr>
        <p:spPr/>
        <p:txBody>
          <a:bodyPr/>
          <a:lstStyle/>
          <a:p>
            <a:fld id="{169AED39-E5D2-41F9-AE49-DD654753724B}" type="slidenum">
              <a:rPr lang="en-US" smtClean="0"/>
              <a:t>2</a:t>
            </a:fld>
            <a:endParaRPr lang="en-US"/>
          </a:p>
        </p:txBody>
      </p:sp>
    </p:spTree>
    <p:extLst>
      <p:ext uri="{BB962C8B-B14F-4D97-AF65-F5344CB8AC3E}">
        <p14:creationId xmlns:p14="http://schemas.microsoft.com/office/powerpoint/2010/main" val="780838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s-ES" sz="1200" b="0" i="0" u="none" strike="noStrike" kern="1200" dirty="0" smtClean="0">
                <a:solidFill>
                  <a:schemeClr val="tx1"/>
                </a:solidFill>
                <a:effectLst/>
                <a:latin typeface="+mn-lt"/>
                <a:ea typeface="+mn-ea"/>
                <a:cs typeface="+mn-cs"/>
              </a:rPr>
              <a:t>Como podemos ver, las versiones verificadas con resultados más que útiles para seguir el desarrollo fueron las 0.0.2, 0.0.4 y 0.0.4.2. El número de errores fue muy similar entre versiones (principalmente las 2 y 4 dado que estas versiones fueron testeadas sin</a:t>
            </a:r>
            <a:r>
              <a:rPr lang="es-ES" sz="1200" b="0" i="0" u="none" strike="noStrike" kern="1200" baseline="0" dirty="0" smtClean="0">
                <a:solidFill>
                  <a:schemeClr val="tx1"/>
                </a:solidFill>
                <a:effectLst/>
                <a:latin typeface="+mn-lt"/>
                <a:ea typeface="+mn-ea"/>
                <a:cs typeface="+mn-cs"/>
              </a:rPr>
              <a:t> </a:t>
            </a:r>
            <a:r>
              <a:rPr lang="es-ES" sz="1200" b="0" i="0" u="none" strike="noStrike" kern="1200" dirty="0" smtClean="0">
                <a:solidFill>
                  <a:schemeClr val="tx1"/>
                </a:solidFill>
                <a:effectLst/>
                <a:latin typeface="+mn-lt"/>
                <a:ea typeface="+mn-ea"/>
                <a:cs typeface="+mn-cs"/>
              </a:rPr>
              <a:t>resolver los errores de diseño), principalmente porque algunos de los bugs eran menores, y muchos de los recursos fueron destinados a los errores de mayor prioridad y al desarrollo de los casos de uso y el cambio de las interfaces gráficas.</a:t>
            </a:r>
            <a:endParaRPr lang="es-ES" b="0" dirty="0" smtClean="0">
              <a:effectLst/>
            </a:endParaRPr>
          </a:p>
          <a:p>
            <a:pPr rtl="0"/>
            <a:r>
              <a:rPr lang="es-ES" sz="1200" b="0" i="0" u="none" strike="noStrike" kern="1200" dirty="0" smtClean="0">
                <a:solidFill>
                  <a:schemeClr val="tx1"/>
                </a:solidFill>
                <a:effectLst/>
                <a:latin typeface="+mn-lt"/>
                <a:ea typeface="+mn-ea"/>
                <a:cs typeface="+mn-cs"/>
              </a:rPr>
              <a:t>Algo a destacar es que la mayoría de los errores son comunes a todas las plataformas, por lo que se registró el mismo error para cada plataforma.</a:t>
            </a:r>
            <a:endParaRPr lang="es-ES" b="0" dirty="0" smtClean="0">
              <a:effectLst/>
            </a:endParaRPr>
          </a:p>
          <a:p>
            <a:r>
              <a:rPr lang="es-ES" dirty="0" smtClean="0"/>
              <a:t/>
            </a:r>
            <a:br>
              <a:rPr lang="es-ES" dirty="0" smtClean="0"/>
            </a:br>
            <a:endParaRPr lang="en-US" dirty="0"/>
          </a:p>
        </p:txBody>
      </p:sp>
      <p:sp>
        <p:nvSpPr>
          <p:cNvPr id="4" name="Slide Number Placeholder 3"/>
          <p:cNvSpPr>
            <a:spLocks noGrp="1"/>
          </p:cNvSpPr>
          <p:nvPr>
            <p:ph type="sldNum" sz="quarter" idx="10"/>
          </p:nvPr>
        </p:nvSpPr>
        <p:spPr/>
        <p:txBody>
          <a:bodyPr/>
          <a:lstStyle/>
          <a:p>
            <a:fld id="{169AED39-E5D2-41F9-AE49-DD654753724B}" type="slidenum">
              <a:rPr lang="en-US" smtClean="0"/>
              <a:t>20</a:t>
            </a:fld>
            <a:endParaRPr lang="en-US"/>
          </a:p>
        </p:txBody>
      </p:sp>
    </p:spTree>
    <p:extLst>
      <p:ext uri="{BB962C8B-B14F-4D97-AF65-F5344CB8AC3E}">
        <p14:creationId xmlns:p14="http://schemas.microsoft.com/office/powerpoint/2010/main" val="42018016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smtClean="0"/>
              <a:t>No fuimos un grupo de elite, vale la pena aclararlo.  </a:t>
            </a:r>
          </a:p>
          <a:p>
            <a:r>
              <a:rPr lang="es-ES" dirty="0" smtClean="0"/>
              <a:t>El equipo</a:t>
            </a:r>
            <a:r>
              <a:rPr lang="es-ES" baseline="0" dirty="0" smtClean="0"/>
              <a:t> se mostró muy informal y perdido en las primeras etapas del proyecto. </a:t>
            </a:r>
            <a:endParaRPr lang="es-ES" dirty="0" smtClean="0"/>
          </a:p>
          <a:p>
            <a:r>
              <a:rPr lang="es-ES" dirty="0" smtClean="0"/>
              <a:t>Hubieron muchos problemas de</a:t>
            </a:r>
            <a:r>
              <a:rPr lang="es-ES" baseline="0" dirty="0" smtClean="0"/>
              <a:t> comunicación.</a:t>
            </a:r>
            <a:endParaRPr lang="es-ES" dirty="0" smtClean="0"/>
          </a:p>
          <a:p>
            <a:r>
              <a:rPr lang="es-ES" dirty="0" smtClean="0"/>
              <a:t>Nos</a:t>
            </a:r>
            <a:r>
              <a:rPr lang="es-ES" baseline="0" dirty="0" smtClean="0"/>
              <a:t> costo mas tiempo de lo esperado adaptarnos al proceso. </a:t>
            </a:r>
          </a:p>
          <a:p>
            <a:r>
              <a:rPr lang="es-ES" baseline="0" dirty="0" smtClean="0"/>
              <a:t>El proceso nos sirvió para marcar el paso, lo vimos luego de comenzada la fase de elaboración, que las cosas empezaron a moverse mas “aceitadas”. Ahí nos dimos cuenta de lo que es el proceso en si, y que realmente aporta para organizar el trabajo de equipos grandes.</a:t>
            </a:r>
          </a:p>
          <a:p>
            <a:endParaRPr lang="es-E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s-ES" baseline="0" dirty="0" smtClean="0"/>
              <a:t>La nomenclatura de la documentación, y </a:t>
            </a:r>
            <a:r>
              <a:rPr lang="es-ES" baseline="0" dirty="0" err="1" smtClean="0"/>
              <a:t>descontracturar</a:t>
            </a:r>
            <a:r>
              <a:rPr lang="es-ES" baseline="0" dirty="0" smtClean="0"/>
              <a:t> el diseño de la misma.</a:t>
            </a:r>
          </a:p>
          <a:p>
            <a:endParaRPr lang="es-ES" dirty="0" smtClean="0"/>
          </a:p>
          <a:p>
            <a:endParaRPr lang="es-ES" dirty="0" smtClean="0"/>
          </a:p>
          <a:p>
            <a:r>
              <a:rPr lang="es-ES" dirty="0" smtClean="0"/>
              <a:t>Nos</a:t>
            </a:r>
            <a:r>
              <a:rPr lang="es-ES" baseline="0" dirty="0" smtClean="0"/>
              <a:t> hubiese sido muy útil, una introducción al MUM, con un ejemplo practico, mostrando las interacciones entre los roles. Mostrando a grandes rasgos los objetivos de las fases, como encarar los cambios de iteración y demás.</a:t>
            </a:r>
          </a:p>
          <a:p>
            <a:r>
              <a:rPr lang="es-ES" baseline="0" dirty="0" smtClean="0"/>
              <a:t>Esto ahorraría tiempo de incertidumbre, y permitiría a los estudiantes estar mas tiempo “rodando” en el proceso, en vez de estar viendo “como es que giran esos engranajes”</a:t>
            </a:r>
          </a:p>
          <a:p>
            <a:endParaRPr lang="es-ES" baseline="0" dirty="0" smtClean="0"/>
          </a:p>
          <a:p>
            <a:r>
              <a:rPr lang="es-ES" baseline="0" dirty="0" smtClean="0"/>
              <a:t>Nos tomamos el atrevimiento de agregar un link, a un video, donde se explica, en no mas de 10 minutos, lo que es el proceso SCRUM. </a:t>
            </a:r>
          </a:p>
          <a:p>
            <a:r>
              <a:rPr lang="es-ES" baseline="0" dirty="0" smtClean="0"/>
              <a:t>Los diferentes roles, como interactúan entre si, para lograr los objetivos. </a:t>
            </a:r>
          </a:p>
          <a:p>
            <a:r>
              <a:rPr lang="es-ES" baseline="0" dirty="0" smtClean="0"/>
              <a:t>Muestra claramente las responsabilidades e interacciones.</a:t>
            </a:r>
          </a:p>
          <a:p>
            <a:endParaRPr lang="es-ES" baseline="0" dirty="0" smtClean="0"/>
          </a:p>
          <a:p>
            <a:r>
              <a:rPr lang="es-ES" baseline="0" dirty="0" smtClean="0"/>
              <a:t>Sabemos que MUM, es un proceso mucho mas complejo que SCRUM. Y que </a:t>
            </a:r>
            <a:r>
              <a:rPr lang="es-ES" baseline="0" dirty="0" err="1" smtClean="0"/>
              <a:t>quizas</a:t>
            </a:r>
            <a:r>
              <a:rPr lang="es-ES" baseline="0" dirty="0" smtClean="0"/>
              <a:t> con un video de 10 minutos no se abarca todo.</a:t>
            </a:r>
          </a:p>
          <a:p>
            <a:r>
              <a:rPr lang="es-ES" baseline="0" dirty="0" smtClean="0"/>
              <a:t>Pero lo que queremos transmitir, es que, eso que esta en el video, para MUM, nos hubiese permitido estar mas tiempo SOBRE el proceso y menos tiempo tratando de SUBIRNOS al proceso</a:t>
            </a:r>
          </a:p>
          <a:p>
            <a:endParaRPr lang="es-ES" baseline="0" dirty="0" smtClean="0"/>
          </a:p>
          <a:p>
            <a:endParaRPr lang="es-ES" dirty="0" smtClean="0"/>
          </a:p>
          <a:p>
            <a:endParaRPr lang="es-ES" dirty="0"/>
          </a:p>
        </p:txBody>
      </p:sp>
      <p:sp>
        <p:nvSpPr>
          <p:cNvPr id="4" name="3 Marcador de número de diapositiva"/>
          <p:cNvSpPr>
            <a:spLocks noGrp="1"/>
          </p:cNvSpPr>
          <p:nvPr>
            <p:ph type="sldNum" sz="quarter" idx="10"/>
          </p:nvPr>
        </p:nvSpPr>
        <p:spPr/>
        <p:txBody>
          <a:bodyPr/>
          <a:lstStyle/>
          <a:p>
            <a:fld id="{169AED39-E5D2-41F9-AE49-DD654753724B}" type="slidenum">
              <a:rPr lang="en-US" smtClean="0"/>
              <a:t>21</a:t>
            </a:fld>
            <a:endParaRPr lang="en-US"/>
          </a:p>
        </p:txBody>
      </p:sp>
    </p:spTree>
    <p:extLst>
      <p:ext uri="{BB962C8B-B14F-4D97-AF65-F5344CB8AC3E}">
        <p14:creationId xmlns:p14="http://schemas.microsoft.com/office/powerpoint/2010/main" val="16646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Y" dirty="0" smtClean="0"/>
              <a:t>De gestión de proyecto, donde veremos tamaños de software, horas invertidas y productividad.</a:t>
            </a:r>
          </a:p>
          <a:p>
            <a:r>
              <a:rPr lang="es-UY" dirty="0" smtClean="0"/>
              <a:t>Hablaremos de lo que fue SQA,</a:t>
            </a:r>
            <a:r>
              <a:rPr lang="es-UY" baseline="0" dirty="0" smtClean="0"/>
              <a:t> SCM.</a:t>
            </a:r>
          </a:p>
          <a:p>
            <a:r>
              <a:rPr lang="es-UY" baseline="0" dirty="0" smtClean="0"/>
              <a:t>Dedicaremos un tiempo a hablar de Verificación, mostrando metodología y resultados.</a:t>
            </a:r>
          </a:p>
          <a:p>
            <a:r>
              <a:rPr lang="es-UY" baseline="0" dirty="0" smtClean="0"/>
              <a:t>Y finalmente las conclusiones.</a:t>
            </a:r>
          </a:p>
        </p:txBody>
      </p:sp>
      <p:sp>
        <p:nvSpPr>
          <p:cNvPr id="4" name="Slide Number Placeholder 3"/>
          <p:cNvSpPr>
            <a:spLocks noGrp="1"/>
          </p:cNvSpPr>
          <p:nvPr>
            <p:ph type="sldNum" sz="quarter" idx="10"/>
          </p:nvPr>
        </p:nvSpPr>
        <p:spPr/>
        <p:txBody>
          <a:bodyPr/>
          <a:lstStyle/>
          <a:p>
            <a:fld id="{169AED39-E5D2-41F9-AE49-DD654753724B}" type="slidenum">
              <a:rPr lang="en-US" smtClean="0"/>
              <a:t>3</a:t>
            </a:fld>
            <a:endParaRPr lang="en-US"/>
          </a:p>
        </p:txBody>
      </p:sp>
    </p:spTree>
    <p:extLst>
      <p:ext uri="{BB962C8B-B14F-4D97-AF65-F5344CB8AC3E}">
        <p14:creationId xmlns:p14="http://schemas.microsoft.com/office/powerpoint/2010/main" val="448949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Y" dirty="0" smtClean="0"/>
              <a:t>Nuestro proyecto comenzó siendo en “C-C++”, dado que el</a:t>
            </a:r>
            <a:r>
              <a:rPr lang="es-UY" baseline="0" dirty="0" smtClean="0"/>
              <a:t> requerimiento principal del cliente, era tener aplicaciones con código común, a las 4 plataformas (</a:t>
            </a:r>
            <a:r>
              <a:rPr lang="es-UY" baseline="0" dirty="0" err="1" smtClean="0"/>
              <a:t>Android</a:t>
            </a:r>
            <a:r>
              <a:rPr lang="es-UY" baseline="0" dirty="0" smtClean="0"/>
              <a:t>, </a:t>
            </a:r>
            <a:r>
              <a:rPr lang="es-UY" baseline="0" dirty="0" err="1" smtClean="0"/>
              <a:t>Iphone</a:t>
            </a:r>
            <a:r>
              <a:rPr lang="es-UY" baseline="0" dirty="0" smtClean="0"/>
              <a:t>, Windows8 y Windows </a:t>
            </a:r>
            <a:r>
              <a:rPr lang="es-UY" baseline="0" dirty="0" err="1" smtClean="0"/>
              <a:t>Phone</a:t>
            </a:r>
            <a:r>
              <a:rPr lang="es-UY" baseline="0" dirty="0" smtClean="0"/>
              <a:t>). Como todas soportan </a:t>
            </a:r>
            <a:r>
              <a:rPr lang="es-UY" baseline="0" dirty="0" err="1" smtClean="0"/>
              <a:t>c++</a:t>
            </a:r>
            <a:r>
              <a:rPr lang="es-UY" baseline="0" dirty="0" smtClean="0"/>
              <a:t> en mayor o menor medida; ese lenguaje fue el propuesto en un principio.</a:t>
            </a:r>
          </a:p>
          <a:p>
            <a:r>
              <a:rPr lang="es-UY" baseline="0" dirty="0" smtClean="0"/>
              <a:t>Comenzamos siendo 16 integrantes.</a:t>
            </a:r>
          </a:p>
          <a:p>
            <a:r>
              <a:rPr lang="es-UY" baseline="0" dirty="0" smtClean="0"/>
              <a:t>Bajo la premisa de que «</a:t>
            </a:r>
            <a:r>
              <a:rPr lang="es-ES" sz="1200" b="0" i="0" kern="1200" dirty="0" smtClean="0">
                <a:solidFill>
                  <a:schemeClr val="tx1"/>
                </a:solidFill>
                <a:effectLst/>
                <a:latin typeface="+mn-lt"/>
                <a:ea typeface="+mn-ea"/>
                <a:cs typeface="+mn-cs"/>
              </a:rPr>
              <a:t>La mayoría de la aplicación</a:t>
            </a:r>
            <a:r>
              <a:rPr lang="es-ES" sz="1200" b="0" i="0" kern="1200" baseline="0" dirty="0" smtClean="0">
                <a:solidFill>
                  <a:schemeClr val="tx1"/>
                </a:solidFill>
                <a:effectLst/>
                <a:latin typeface="+mn-lt"/>
                <a:ea typeface="+mn-ea"/>
                <a:cs typeface="+mn-cs"/>
              </a:rPr>
              <a:t> </a:t>
            </a:r>
            <a:r>
              <a:rPr lang="es-ES" sz="1200" b="0" i="0" kern="1200" dirty="0" smtClean="0">
                <a:solidFill>
                  <a:schemeClr val="tx1"/>
                </a:solidFill>
                <a:effectLst/>
                <a:latin typeface="+mn-lt"/>
                <a:ea typeface="+mn-ea"/>
                <a:cs typeface="+mn-cs"/>
              </a:rPr>
              <a:t>se desarrollara en C++, y que para las partes que no es posible implementar en ese</a:t>
            </a:r>
            <a:r>
              <a:rPr lang="es-ES" sz="1200" b="0" i="0" kern="1200" baseline="0" dirty="0" smtClean="0">
                <a:solidFill>
                  <a:schemeClr val="tx1"/>
                </a:solidFill>
                <a:effectLst/>
                <a:latin typeface="+mn-lt"/>
                <a:ea typeface="+mn-ea"/>
                <a:cs typeface="+mn-cs"/>
              </a:rPr>
              <a:t> núcleo </a:t>
            </a:r>
            <a:r>
              <a:rPr lang="es-ES" sz="1200" b="0" i="0" kern="1200" dirty="0" smtClean="0">
                <a:solidFill>
                  <a:schemeClr val="tx1"/>
                </a:solidFill>
                <a:effectLst/>
                <a:latin typeface="+mn-lt"/>
                <a:ea typeface="+mn-ea"/>
                <a:cs typeface="+mn-cs"/>
              </a:rPr>
              <a:t>se utilizará el lenguaje nativo de la plataforma</a:t>
            </a:r>
            <a:r>
              <a:rPr lang="es-UY" sz="1200" b="0" i="0" kern="1200" baseline="0" dirty="0" smtClean="0">
                <a:solidFill>
                  <a:schemeClr val="tx1"/>
                </a:solidFill>
                <a:effectLst/>
                <a:latin typeface="+mn-lt"/>
                <a:ea typeface="+mn-ea"/>
                <a:cs typeface="+mn-cs"/>
              </a:rPr>
              <a:t>» comenzó el proyecto.</a:t>
            </a:r>
            <a:endParaRPr lang="es-UY" baseline="0" dirty="0" smtClean="0"/>
          </a:p>
        </p:txBody>
      </p:sp>
      <p:sp>
        <p:nvSpPr>
          <p:cNvPr id="4" name="Slide Number Placeholder 3"/>
          <p:cNvSpPr>
            <a:spLocks noGrp="1"/>
          </p:cNvSpPr>
          <p:nvPr>
            <p:ph type="sldNum" sz="quarter" idx="10"/>
          </p:nvPr>
        </p:nvSpPr>
        <p:spPr/>
        <p:txBody>
          <a:bodyPr/>
          <a:lstStyle/>
          <a:p>
            <a:fld id="{169AED39-E5D2-41F9-AE49-DD654753724B}" type="slidenum">
              <a:rPr lang="en-US" smtClean="0"/>
              <a:t>4</a:t>
            </a:fld>
            <a:endParaRPr lang="en-US"/>
          </a:p>
        </p:txBody>
      </p:sp>
    </p:spTree>
    <p:extLst>
      <p:ext uri="{BB962C8B-B14F-4D97-AF65-F5344CB8AC3E}">
        <p14:creationId xmlns:p14="http://schemas.microsoft.com/office/powerpoint/2010/main" val="21568325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Y" dirty="0" smtClean="0"/>
              <a:t>Las fases del proyecto.</a:t>
            </a:r>
            <a:r>
              <a:rPr lang="es-UY" baseline="0" dirty="0" smtClean="0"/>
              <a:t> Se transitó por las 4 fases (no prescindimos de ninguna), como se verá más adelante, las que se tuvieron que extender con respecto a lo que estipula el MUM fueron la inicial y la de elaboración.</a:t>
            </a:r>
            <a:endParaRPr lang="en-US" dirty="0"/>
          </a:p>
        </p:txBody>
      </p:sp>
      <p:sp>
        <p:nvSpPr>
          <p:cNvPr id="4" name="Slide Number Placeholder 3"/>
          <p:cNvSpPr>
            <a:spLocks noGrp="1"/>
          </p:cNvSpPr>
          <p:nvPr>
            <p:ph type="sldNum" sz="quarter" idx="10"/>
          </p:nvPr>
        </p:nvSpPr>
        <p:spPr/>
        <p:txBody>
          <a:bodyPr/>
          <a:lstStyle/>
          <a:p>
            <a:fld id="{169AED39-E5D2-41F9-AE49-DD654753724B}" type="slidenum">
              <a:rPr lang="en-US" smtClean="0"/>
              <a:t>5</a:t>
            </a:fld>
            <a:endParaRPr lang="en-US"/>
          </a:p>
        </p:txBody>
      </p:sp>
    </p:spTree>
    <p:extLst>
      <p:ext uri="{BB962C8B-B14F-4D97-AF65-F5344CB8AC3E}">
        <p14:creationId xmlns:p14="http://schemas.microsoft.com/office/powerpoint/2010/main" val="34885527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s-ES" sz="1200" b="1" i="0" u="none" strike="noStrike" kern="1200" dirty="0" smtClean="0">
                <a:solidFill>
                  <a:schemeClr val="tx1"/>
                </a:solidFill>
                <a:effectLst/>
                <a:latin typeface="+mn-lt"/>
                <a:ea typeface="+mn-ea"/>
                <a:cs typeface="+mn-cs"/>
              </a:rPr>
              <a:t>Baja del SQA</a:t>
            </a:r>
            <a:endParaRPr lang="es-ES" b="0" dirty="0" smtClean="0">
              <a:effectLst/>
            </a:endParaRPr>
          </a:p>
          <a:p>
            <a:pPr rtl="0"/>
            <a:r>
              <a:rPr lang="es-ES" sz="1200" b="0" i="0" u="none" strike="noStrike" kern="1200" dirty="0" smtClean="0">
                <a:solidFill>
                  <a:schemeClr val="tx1"/>
                </a:solidFill>
                <a:effectLst/>
                <a:latin typeface="+mn-lt"/>
                <a:ea typeface="+mn-ea"/>
                <a:cs typeface="+mn-cs"/>
              </a:rPr>
              <a:t>Partimos con la baja de un compañero por la </a:t>
            </a:r>
            <a:r>
              <a:rPr lang="es-ES" sz="1200" b="0" i="0" u="none" strike="noStrike" kern="1200" dirty="0" err="1" smtClean="0">
                <a:solidFill>
                  <a:schemeClr val="tx1"/>
                </a:solidFill>
                <a:effectLst/>
                <a:latin typeface="+mn-lt"/>
                <a:ea typeface="+mn-ea"/>
                <a:cs typeface="+mn-cs"/>
              </a:rPr>
              <a:t>previatura</a:t>
            </a:r>
            <a:r>
              <a:rPr lang="es-ES" sz="1200" b="0" i="0" u="none" strike="noStrike" kern="1200" dirty="0" smtClean="0">
                <a:solidFill>
                  <a:schemeClr val="tx1"/>
                </a:solidFill>
                <a:effectLst/>
                <a:latin typeface="+mn-lt"/>
                <a:ea typeface="+mn-ea"/>
                <a:cs typeface="+mn-cs"/>
              </a:rPr>
              <a:t> de P4. Lo que nos obligó</a:t>
            </a:r>
            <a:r>
              <a:rPr lang="es-ES" sz="1200" b="0" i="0" u="none" strike="noStrike" kern="1200" baseline="0" dirty="0" smtClean="0">
                <a:solidFill>
                  <a:schemeClr val="tx1"/>
                </a:solidFill>
                <a:effectLst/>
                <a:latin typeface="+mn-lt"/>
                <a:ea typeface="+mn-ea"/>
                <a:cs typeface="+mn-cs"/>
              </a:rPr>
              <a:t> a una reorganización de roles, perdiendo a un especialista técnico.</a:t>
            </a:r>
            <a:endParaRPr lang="es-ES" b="0" dirty="0" smtClean="0">
              <a:effectLst/>
            </a:endParaRPr>
          </a:p>
          <a:p>
            <a:pPr rtl="0"/>
            <a:r>
              <a:rPr lang="es-ES" b="0" dirty="0" smtClean="0">
                <a:effectLst/>
              </a:rPr>
              <a:t/>
            </a:r>
            <a:br>
              <a:rPr lang="es-ES" b="0" dirty="0" smtClean="0">
                <a:effectLst/>
              </a:rPr>
            </a:br>
            <a:r>
              <a:rPr lang="es-ES" sz="1200" b="1" i="0" u="none" strike="noStrike" kern="1200" dirty="0" smtClean="0">
                <a:solidFill>
                  <a:schemeClr val="tx1"/>
                </a:solidFill>
                <a:effectLst/>
                <a:latin typeface="+mn-lt"/>
                <a:ea typeface="+mn-ea"/>
                <a:cs typeface="+mn-cs"/>
              </a:rPr>
              <a:t>Objetivos</a:t>
            </a:r>
            <a:endParaRPr lang="es-ES" b="0" dirty="0" smtClean="0">
              <a:effectLst/>
            </a:endParaRPr>
          </a:p>
          <a:p>
            <a:pPr rtl="0"/>
            <a:r>
              <a:rPr lang="es-ES" sz="1200" b="0" i="0" u="none" strike="noStrike" kern="1200" dirty="0" smtClean="0">
                <a:solidFill>
                  <a:schemeClr val="tx1"/>
                </a:solidFill>
                <a:effectLst/>
                <a:latin typeface="+mn-lt"/>
                <a:ea typeface="+mn-ea"/>
                <a:cs typeface="+mn-cs"/>
              </a:rPr>
              <a:t>Los objetivos base, fueron el relevamiento de requerimientos, y la </a:t>
            </a:r>
            <a:r>
              <a:rPr lang="es-ES" sz="1200" b="0" i="0" u="none" strike="noStrike" kern="1200" dirty="0" err="1" smtClean="0">
                <a:solidFill>
                  <a:schemeClr val="tx1"/>
                </a:solidFill>
                <a:effectLst/>
                <a:latin typeface="+mn-lt"/>
                <a:ea typeface="+mn-ea"/>
                <a:cs typeface="+mn-cs"/>
              </a:rPr>
              <a:t>prototipación</a:t>
            </a:r>
            <a:r>
              <a:rPr lang="es-ES" sz="1200" b="0" i="0" u="none" strike="noStrike" kern="1200" dirty="0" smtClean="0">
                <a:solidFill>
                  <a:schemeClr val="tx1"/>
                </a:solidFill>
                <a:effectLst/>
                <a:latin typeface="+mn-lt"/>
                <a:ea typeface="+mn-ea"/>
                <a:cs typeface="+mn-cs"/>
              </a:rPr>
              <a:t> para definir un primer alcance. Otro objetivo no tan visible a lo que es el MUM, es la estabilización del grupo en lo que es trabajar siguiendo un proceso de trabajo.</a:t>
            </a:r>
            <a:endParaRPr lang="es-ES" b="0" dirty="0" smtClean="0">
              <a:effectLst/>
            </a:endParaRPr>
          </a:p>
          <a:p>
            <a:pPr rtl="0"/>
            <a:r>
              <a:rPr lang="es-ES" b="0" dirty="0" smtClean="0">
                <a:effectLst/>
              </a:rPr>
              <a:t/>
            </a:r>
            <a:br>
              <a:rPr lang="es-ES" b="0" dirty="0" smtClean="0">
                <a:effectLst/>
              </a:rPr>
            </a:br>
            <a:r>
              <a:rPr lang="es-ES" sz="1200" b="1" i="0" u="none" strike="noStrike" kern="1200" dirty="0" smtClean="0">
                <a:solidFill>
                  <a:schemeClr val="tx1"/>
                </a:solidFill>
                <a:effectLst/>
                <a:latin typeface="+mn-lt"/>
                <a:ea typeface="+mn-ea"/>
                <a:cs typeface="+mn-cs"/>
              </a:rPr>
              <a:t>Análisis de requerimientos</a:t>
            </a:r>
            <a:endParaRPr lang="es-ES" b="0" dirty="0" smtClean="0">
              <a:effectLst/>
            </a:endParaRPr>
          </a:p>
          <a:p>
            <a:pPr rtl="0"/>
            <a:r>
              <a:rPr lang="es-ES" sz="1200" b="0" i="0" u="none" strike="noStrike" kern="1200" dirty="0" smtClean="0">
                <a:solidFill>
                  <a:schemeClr val="tx1"/>
                </a:solidFill>
                <a:effectLst/>
                <a:latin typeface="+mn-lt"/>
                <a:ea typeface="+mn-ea"/>
                <a:cs typeface="+mn-cs"/>
              </a:rPr>
              <a:t>El análisis de requerimientos fue sobre ruedas, en parte gracias a la disponibilidad del cliente y la claridad del mismo, y en parte gracias al equipo de analistas.</a:t>
            </a:r>
            <a:endParaRPr lang="es-ES" b="0" dirty="0" smtClean="0">
              <a:effectLst/>
            </a:endParaRPr>
          </a:p>
          <a:p>
            <a:pPr rtl="0"/>
            <a:r>
              <a:rPr lang="es-ES" sz="1200" b="1" i="0" u="none" strike="noStrike" kern="1200" dirty="0" smtClean="0">
                <a:solidFill>
                  <a:schemeClr val="tx1"/>
                </a:solidFill>
                <a:effectLst/>
                <a:latin typeface="+mn-lt"/>
                <a:ea typeface="+mn-ea"/>
                <a:cs typeface="+mn-cs"/>
              </a:rPr>
              <a:t>*Paréntesis de relación con el cliente. </a:t>
            </a:r>
            <a:r>
              <a:rPr lang="es-ES" sz="1200" b="0" i="0" u="none" strike="noStrike" kern="1200" dirty="0" smtClean="0">
                <a:solidFill>
                  <a:schemeClr val="tx1"/>
                </a:solidFill>
                <a:effectLst/>
                <a:latin typeface="+mn-lt"/>
                <a:ea typeface="+mn-ea"/>
                <a:cs typeface="+mn-cs"/>
              </a:rPr>
              <a:t>Tuvimos la suerte de tener un cliente claro a la hora de especificar los requerimientos, que sabía lo que quería, y </a:t>
            </a:r>
            <a:r>
              <a:rPr lang="es-ES" sz="1200" b="0" i="0" u="none" strike="noStrike" kern="1200" dirty="0" err="1" smtClean="0">
                <a:solidFill>
                  <a:schemeClr val="tx1"/>
                </a:solidFill>
                <a:effectLst/>
                <a:latin typeface="+mn-lt"/>
                <a:ea typeface="+mn-ea"/>
                <a:cs typeface="+mn-cs"/>
              </a:rPr>
              <a:t>ademas</a:t>
            </a:r>
            <a:r>
              <a:rPr lang="es-ES" sz="1200" b="0" i="0" u="none" strike="noStrike" kern="1200" dirty="0" smtClean="0">
                <a:solidFill>
                  <a:schemeClr val="tx1"/>
                </a:solidFill>
                <a:effectLst/>
                <a:latin typeface="+mn-lt"/>
                <a:ea typeface="+mn-ea"/>
                <a:cs typeface="+mn-cs"/>
              </a:rPr>
              <a:t>, al pertenecer al rubro del desarrollo de software, nos dio la libertad de utilizar lenguaje técnico. En esta fase pautamos reuniones semanales, con excelente disponibilidad de su parte. </a:t>
            </a:r>
            <a:endParaRPr lang="es-ES" b="0" dirty="0" smtClean="0">
              <a:effectLst/>
            </a:endParaRPr>
          </a:p>
          <a:p>
            <a:pPr rtl="0"/>
            <a:r>
              <a:rPr lang="es-ES" sz="1200" b="0" i="0" u="none" strike="noStrike" kern="1200" dirty="0" smtClean="0">
                <a:solidFill>
                  <a:schemeClr val="tx1"/>
                </a:solidFill>
                <a:effectLst/>
                <a:latin typeface="+mn-lt"/>
                <a:ea typeface="+mn-ea"/>
                <a:cs typeface="+mn-cs"/>
              </a:rPr>
              <a:t>Cabe destacar que la primer </a:t>
            </a:r>
            <a:r>
              <a:rPr lang="es-ES" sz="1200" b="0" i="0" u="none" strike="noStrike" kern="1200" dirty="0" err="1" smtClean="0">
                <a:solidFill>
                  <a:schemeClr val="tx1"/>
                </a:solidFill>
                <a:effectLst/>
                <a:latin typeface="+mn-lt"/>
                <a:ea typeface="+mn-ea"/>
                <a:cs typeface="+mn-cs"/>
              </a:rPr>
              <a:t>reunion</a:t>
            </a:r>
            <a:r>
              <a:rPr lang="es-ES" sz="1200" b="0" i="0" u="none" strike="noStrike" kern="1200" dirty="0" smtClean="0">
                <a:solidFill>
                  <a:schemeClr val="tx1"/>
                </a:solidFill>
                <a:effectLst/>
                <a:latin typeface="+mn-lt"/>
                <a:ea typeface="+mn-ea"/>
                <a:cs typeface="+mn-cs"/>
              </a:rPr>
              <a:t> fue bastante desorganizada. Marcelo nos comentó al respecto, y acto seguido, pautamos una serie de formalidades para las reuniones futuras, las cuales cambiaron totalmente la dinámica de las reuniones, la claridad, las duraciones (</a:t>
            </a:r>
            <a:r>
              <a:rPr lang="es-ES" sz="1200" b="0" i="0" u="none" strike="noStrike" kern="1200" dirty="0" err="1" smtClean="0">
                <a:solidFill>
                  <a:schemeClr val="tx1"/>
                </a:solidFill>
                <a:effectLst/>
                <a:latin typeface="+mn-lt"/>
                <a:ea typeface="+mn-ea"/>
                <a:cs typeface="+mn-cs"/>
              </a:rPr>
              <a:t>obteniamos</a:t>
            </a:r>
            <a:r>
              <a:rPr lang="es-ES" sz="1200" b="0" i="0" u="none" strike="noStrike" kern="1200" dirty="0" smtClean="0">
                <a:solidFill>
                  <a:schemeClr val="tx1"/>
                </a:solidFill>
                <a:effectLst/>
                <a:latin typeface="+mn-lt"/>
                <a:ea typeface="+mn-ea"/>
                <a:cs typeface="+mn-cs"/>
              </a:rPr>
              <a:t> la información más clara y en menor tiempo) y el provecho que le </a:t>
            </a:r>
            <a:r>
              <a:rPr lang="es-ES" sz="1200" b="0" i="0" u="none" strike="noStrike" kern="1200" dirty="0" err="1" smtClean="0">
                <a:solidFill>
                  <a:schemeClr val="tx1"/>
                </a:solidFill>
                <a:effectLst/>
                <a:latin typeface="+mn-lt"/>
                <a:ea typeface="+mn-ea"/>
                <a:cs typeface="+mn-cs"/>
              </a:rPr>
              <a:t>sacabamos</a:t>
            </a:r>
            <a:r>
              <a:rPr lang="es-ES" sz="1200" b="0" i="0" u="none" strike="noStrike" kern="1200" dirty="0" smtClean="0">
                <a:solidFill>
                  <a:schemeClr val="tx1"/>
                </a:solidFill>
                <a:effectLst/>
                <a:latin typeface="+mn-lt"/>
                <a:ea typeface="+mn-ea"/>
                <a:cs typeface="+mn-cs"/>
              </a:rPr>
              <a:t> a dichas instancias.</a:t>
            </a:r>
            <a:endParaRPr lang="es-ES" b="0" dirty="0" smtClean="0">
              <a:effectLst/>
            </a:endParaRPr>
          </a:p>
          <a:p>
            <a:pPr rtl="0"/>
            <a:r>
              <a:rPr lang="es-ES" sz="1200" b="0" i="0" u="none" strike="noStrike" kern="1200" dirty="0" smtClean="0">
                <a:solidFill>
                  <a:schemeClr val="tx1"/>
                </a:solidFill>
                <a:effectLst/>
                <a:latin typeface="+mn-lt"/>
                <a:ea typeface="+mn-ea"/>
                <a:cs typeface="+mn-cs"/>
              </a:rPr>
              <a:t>En resumen, cliente claro, ideas claras, Análisis de requerimientos, sobre ruedas</a:t>
            </a:r>
            <a:endParaRPr lang="es-ES" b="0" dirty="0" smtClean="0">
              <a:effectLst/>
            </a:endParaRPr>
          </a:p>
          <a:p>
            <a:pPr rtl="0"/>
            <a:r>
              <a:rPr lang="es-ES" b="0" dirty="0" smtClean="0">
                <a:effectLst/>
              </a:rPr>
              <a:t/>
            </a:r>
            <a:br>
              <a:rPr lang="es-ES" b="0" dirty="0" smtClean="0">
                <a:effectLst/>
              </a:rPr>
            </a:br>
            <a:r>
              <a:rPr lang="es-ES" sz="1200" b="1" i="0" u="none" strike="noStrike" kern="1200" dirty="0" err="1" smtClean="0">
                <a:solidFill>
                  <a:schemeClr val="tx1"/>
                </a:solidFill>
                <a:effectLst/>
                <a:latin typeface="+mn-lt"/>
                <a:ea typeface="+mn-ea"/>
                <a:cs typeface="+mn-cs"/>
              </a:rPr>
              <a:t>Prototipacion</a:t>
            </a:r>
            <a:endParaRPr lang="es-ES" b="0" dirty="0" smtClean="0">
              <a:effectLst/>
            </a:endParaRPr>
          </a:p>
          <a:p>
            <a:pPr rtl="0"/>
            <a:r>
              <a:rPr lang="es-ES" sz="1200" b="0" i="0" u="none" strike="noStrike" kern="1200" dirty="0" smtClean="0">
                <a:solidFill>
                  <a:schemeClr val="tx1"/>
                </a:solidFill>
                <a:effectLst/>
                <a:latin typeface="+mn-lt"/>
                <a:ea typeface="+mn-ea"/>
                <a:cs typeface="+mn-cs"/>
              </a:rPr>
              <a:t>La </a:t>
            </a:r>
            <a:r>
              <a:rPr lang="es-ES" sz="1200" b="0" i="0" u="none" strike="noStrike" kern="1200" dirty="0" err="1" smtClean="0">
                <a:solidFill>
                  <a:schemeClr val="tx1"/>
                </a:solidFill>
                <a:effectLst/>
                <a:latin typeface="+mn-lt"/>
                <a:ea typeface="+mn-ea"/>
                <a:cs typeface="+mn-cs"/>
              </a:rPr>
              <a:t>prototipación</a:t>
            </a:r>
            <a:r>
              <a:rPr lang="es-ES" sz="1200" b="0" i="0" u="none" strike="noStrike" kern="1200" dirty="0" smtClean="0">
                <a:solidFill>
                  <a:schemeClr val="tx1"/>
                </a:solidFill>
                <a:effectLst/>
                <a:latin typeface="+mn-lt"/>
                <a:ea typeface="+mn-ea"/>
                <a:cs typeface="+mn-cs"/>
              </a:rPr>
              <a:t> en cambio, fue tarea más compleja. La complejidad la ponía claramente, el requerimiento de código común a las 4 plataformas.</a:t>
            </a:r>
            <a:endParaRPr lang="es-ES" b="0" dirty="0" smtClean="0">
              <a:effectLst/>
            </a:endParaRPr>
          </a:p>
          <a:p>
            <a:pPr rtl="0"/>
            <a:r>
              <a:rPr lang="es-ES" sz="1200" b="0" i="0" u="none" strike="noStrike" kern="1200" dirty="0" smtClean="0">
                <a:solidFill>
                  <a:schemeClr val="tx1"/>
                </a:solidFill>
                <a:effectLst/>
                <a:latin typeface="+mn-lt"/>
                <a:ea typeface="+mn-ea"/>
                <a:cs typeface="+mn-cs"/>
              </a:rPr>
              <a:t>Se comenzó con un </a:t>
            </a:r>
            <a:r>
              <a:rPr lang="es-ES" sz="1200" b="0" i="0" u="none" strike="noStrike" kern="1200" dirty="0" err="1" smtClean="0">
                <a:solidFill>
                  <a:schemeClr val="tx1"/>
                </a:solidFill>
                <a:effectLst/>
                <a:latin typeface="+mn-lt"/>
                <a:ea typeface="+mn-ea"/>
                <a:cs typeface="+mn-cs"/>
              </a:rPr>
              <a:t>framework</a:t>
            </a:r>
            <a:r>
              <a:rPr lang="es-ES" sz="1200" b="0" i="0" u="none" strike="noStrike" kern="1200" dirty="0" smtClean="0">
                <a:solidFill>
                  <a:schemeClr val="tx1"/>
                </a:solidFill>
                <a:effectLst/>
                <a:latin typeface="+mn-lt"/>
                <a:ea typeface="+mn-ea"/>
                <a:cs typeface="+mn-cs"/>
              </a:rPr>
              <a:t> llamado </a:t>
            </a:r>
            <a:r>
              <a:rPr lang="es-ES" sz="1200" b="0" i="0" u="none" strike="noStrike" kern="1200" dirty="0" err="1" smtClean="0">
                <a:solidFill>
                  <a:schemeClr val="tx1"/>
                </a:solidFill>
                <a:effectLst/>
                <a:latin typeface="+mn-lt"/>
                <a:ea typeface="+mn-ea"/>
                <a:cs typeface="+mn-cs"/>
              </a:rPr>
              <a:t>MoSync</a:t>
            </a:r>
            <a:r>
              <a:rPr lang="es-ES" sz="1200" b="0" i="0" u="none" strike="noStrike" kern="1200" dirty="0" smtClean="0">
                <a:solidFill>
                  <a:schemeClr val="tx1"/>
                </a:solidFill>
                <a:effectLst/>
                <a:latin typeface="+mn-lt"/>
                <a:ea typeface="+mn-ea"/>
                <a:cs typeface="+mn-cs"/>
              </a:rPr>
              <a:t>, que </a:t>
            </a:r>
            <a:r>
              <a:rPr lang="es-ES" sz="1200" b="0" i="0" u="none" strike="noStrike" kern="1200" dirty="0" err="1" smtClean="0">
                <a:solidFill>
                  <a:schemeClr val="tx1"/>
                </a:solidFill>
                <a:effectLst/>
                <a:latin typeface="+mn-lt"/>
                <a:ea typeface="+mn-ea"/>
                <a:cs typeface="+mn-cs"/>
              </a:rPr>
              <a:t>cumplia</a:t>
            </a:r>
            <a:r>
              <a:rPr lang="es-ES" sz="1200" b="0" i="0" u="none" strike="noStrike" kern="1200" dirty="0" smtClean="0">
                <a:solidFill>
                  <a:schemeClr val="tx1"/>
                </a:solidFill>
                <a:effectLst/>
                <a:latin typeface="+mn-lt"/>
                <a:ea typeface="+mn-ea"/>
                <a:cs typeface="+mn-cs"/>
              </a:rPr>
              <a:t> TODOS los requerimientos del cliente. A priori prometía cubrir las 4 plataformas solicitadas, programando bajo C++ (que era </a:t>
            </a:r>
            <a:r>
              <a:rPr lang="es-ES" sz="1200" b="0" i="0" u="none" strike="noStrike" kern="1200" dirty="0" err="1" smtClean="0">
                <a:solidFill>
                  <a:schemeClr val="tx1"/>
                </a:solidFill>
                <a:effectLst/>
                <a:latin typeface="+mn-lt"/>
                <a:ea typeface="+mn-ea"/>
                <a:cs typeface="+mn-cs"/>
              </a:rPr>
              <a:t>tambien</a:t>
            </a:r>
            <a:r>
              <a:rPr lang="es-ES" sz="1200" b="0" i="0" u="none" strike="noStrike" kern="1200" dirty="0" smtClean="0">
                <a:solidFill>
                  <a:schemeClr val="tx1"/>
                </a:solidFill>
                <a:effectLst/>
                <a:latin typeface="+mn-lt"/>
                <a:ea typeface="+mn-ea"/>
                <a:cs typeface="+mn-cs"/>
              </a:rPr>
              <a:t> requerimiento).</a:t>
            </a:r>
            <a:endParaRPr lang="es-ES" b="0" dirty="0" smtClean="0">
              <a:effectLst/>
            </a:endParaRPr>
          </a:p>
          <a:p>
            <a:pPr rtl="0"/>
            <a:r>
              <a:rPr lang="es-ES" sz="1200" b="0" i="0" u="none" strike="noStrike" kern="1200" dirty="0" smtClean="0">
                <a:solidFill>
                  <a:schemeClr val="tx1"/>
                </a:solidFill>
                <a:effectLst/>
                <a:latin typeface="+mn-lt"/>
                <a:ea typeface="+mn-ea"/>
                <a:cs typeface="+mn-cs"/>
              </a:rPr>
              <a:t>A medida que avanzó la investigación, comenzaron a aparecer problemas en dos plataformas (W8 y </a:t>
            </a:r>
            <a:r>
              <a:rPr lang="es-ES" sz="1200" b="0" i="0" u="none" strike="noStrike" kern="1200" dirty="0" err="1" smtClean="0">
                <a:solidFill>
                  <a:schemeClr val="tx1"/>
                </a:solidFill>
                <a:effectLst/>
                <a:latin typeface="+mn-lt"/>
                <a:ea typeface="+mn-ea"/>
                <a:cs typeface="+mn-cs"/>
              </a:rPr>
              <a:t>WPhone</a:t>
            </a:r>
            <a:r>
              <a:rPr lang="es-ES" sz="1200" b="0" i="0" u="none" strike="noStrike" kern="1200" dirty="0" smtClean="0">
                <a:solidFill>
                  <a:schemeClr val="tx1"/>
                </a:solidFill>
                <a:effectLst/>
                <a:latin typeface="+mn-lt"/>
                <a:ea typeface="+mn-ea"/>
                <a:cs typeface="+mn-cs"/>
              </a:rPr>
              <a:t>), y algunas funcionalidades que no brindaba las cuales eran críticas para cubrir los requerimientos.</a:t>
            </a:r>
            <a:endParaRPr lang="es-ES" b="0" dirty="0" smtClean="0">
              <a:effectLst/>
            </a:endParaRPr>
          </a:p>
          <a:p>
            <a:pPr rtl="0"/>
            <a:r>
              <a:rPr lang="es-ES" sz="1200" b="0" i="0" u="none" strike="noStrike" kern="1200" dirty="0" smtClean="0">
                <a:solidFill>
                  <a:schemeClr val="tx1"/>
                </a:solidFill>
                <a:effectLst/>
                <a:latin typeface="+mn-lt"/>
                <a:ea typeface="+mn-ea"/>
                <a:cs typeface="+mn-cs"/>
              </a:rPr>
              <a:t>A esta altura, teníamos dos opciones: 1- Renegociar con el cliente, y recortar dos de las plataformas 2 – Investigar otro </a:t>
            </a:r>
            <a:r>
              <a:rPr lang="es-ES" sz="1200" b="0" i="0" u="none" strike="noStrike" kern="1200" dirty="0" err="1" smtClean="0">
                <a:solidFill>
                  <a:schemeClr val="tx1"/>
                </a:solidFill>
                <a:effectLst/>
                <a:latin typeface="+mn-lt"/>
                <a:ea typeface="+mn-ea"/>
                <a:cs typeface="+mn-cs"/>
              </a:rPr>
              <a:t>framework</a:t>
            </a:r>
            <a:r>
              <a:rPr lang="es-ES" sz="1200" b="0" i="0" u="none" strike="noStrike" kern="1200" dirty="0" smtClean="0">
                <a:solidFill>
                  <a:schemeClr val="tx1"/>
                </a:solidFill>
                <a:effectLst/>
                <a:latin typeface="+mn-lt"/>
                <a:ea typeface="+mn-ea"/>
                <a:cs typeface="+mn-cs"/>
              </a:rPr>
              <a:t> 3</a:t>
            </a:r>
            <a:r>
              <a:rPr lang="es-ES" sz="1200" b="0" i="0" u="none" strike="noStrike" kern="1200" baseline="0" dirty="0" smtClean="0">
                <a:solidFill>
                  <a:schemeClr val="tx1"/>
                </a:solidFill>
                <a:effectLst/>
                <a:latin typeface="+mn-lt"/>
                <a:ea typeface="+mn-ea"/>
                <a:cs typeface="+mn-cs"/>
              </a:rPr>
              <a:t> – Comenzar </a:t>
            </a:r>
            <a:r>
              <a:rPr lang="es-ES" sz="1200" b="0" i="0" u="none" strike="noStrike" kern="1200" baseline="0" dirty="0" err="1" smtClean="0">
                <a:solidFill>
                  <a:schemeClr val="tx1"/>
                </a:solidFill>
                <a:effectLst/>
                <a:latin typeface="+mn-lt"/>
                <a:ea typeface="+mn-ea"/>
                <a:cs typeface="+mn-cs"/>
              </a:rPr>
              <a:t>prototipación</a:t>
            </a:r>
            <a:r>
              <a:rPr lang="es-ES" sz="1200" b="0" i="0" u="none" strike="noStrike" kern="1200" baseline="0" dirty="0" smtClean="0">
                <a:solidFill>
                  <a:schemeClr val="tx1"/>
                </a:solidFill>
                <a:effectLst/>
                <a:latin typeface="+mn-lt"/>
                <a:ea typeface="+mn-ea"/>
                <a:cs typeface="+mn-cs"/>
              </a:rPr>
              <a:t> 100% nativa</a:t>
            </a:r>
            <a:r>
              <a:rPr lang="es-ES" sz="1200" b="0" i="0" u="none" strike="noStrike" kern="1200" dirty="0" smtClean="0">
                <a:solidFill>
                  <a:schemeClr val="tx1"/>
                </a:solidFill>
                <a:effectLst/>
                <a:latin typeface="+mn-lt"/>
                <a:ea typeface="+mn-ea"/>
                <a:cs typeface="+mn-cs"/>
              </a:rPr>
              <a:t>.</a:t>
            </a:r>
          </a:p>
          <a:p>
            <a:pPr rtl="0"/>
            <a:r>
              <a:rPr lang="es-ES" sz="1200" b="0" i="0" u="none" strike="noStrike" kern="1200" dirty="0" smtClean="0">
                <a:solidFill>
                  <a:schemeClr val="tx1"/>
                </a:solidFill>
                <a:effectLst/>
                <a:latin typeface="+mn-lt"/>
                <a:ea typeface="+mn-ea"/>
                <a:cs typeface="+mn-cs"/>
              </a:rPr>
              <a:t>Tratando de seguir</a:t>
            </a:r>
            <a:r>
              <a:rPr lang="es-ES" sz="1200" b="0" i="0" u="none" strike="noStrike" kern="1200" baseline="0" dirty="0" smtClean="0">
                <a:solidFill>
                  <a:schemeClr val="tx1"/>
                </a:solidFill>
                <a:effectLst/>
                <a:latin typeface="+mn-lt"/>
                <a:ea typeface="+mn-ea"/>
                <a:cs typeface="+mn-cs"/>
              </a:rPr>
              <a:t> por el desafío que nos planteó el cliente decidimos intentar con otro </a:t>
            </a:r>
            <a:r>
              <a:rPr lang="es-ES" sz="1200" b="0" i="0" u="none" strike="noStrike" kern="1200" baseline="0" dirty="0" err="1" smtClean="0">
                <a:solidFill>
                  <a:schemeClr val="tx1"/>
                </a:solidFill>
                <a:effectLst/>
                <a:latin typeface="+mn-lt"/>
                <a:ea typeface="+mn-ea"/>
                <a:cs typeface="+mn-cs"/>
              </a:rPr>
              <a:t>framework</a:t>
            </a:r>
            <a:r>
              <a:rPr lang="es-ES" sz="1200" b="0" i="0" u="none" strike="noStrike" kern="1200" baseline="0" dirty="0" smtClean="0">
                <a:solidFill>
                  <a:schemeClr val="tx1"/>
                </a:solidFill>
                <a:effectLst/>
                <a:latin typeface="+mn-lt"/>
                <a:ea typeface="+mn-ea"/>
                <a:cs typeface="+mn-cs"/>
              </a:rPr>
              <a:t> mientras en paralelo seguíamos intentando con versiones Beta de </a:t>
            </a:r>
            <a:r>
              <a:rPr lang="es-ES" sz="1200" b="0" i="0" u="none" strike="noStrike" kern="1200" baseline="0" dirty="0" err="1" smtClean="0">
                <a:solidFill>
                  <a:schemeClr val="tx1"/>
                </a:solidFill>
                <a:effectLst/>
                <a:latin typeface="+mn-lt"/>
                <a:ea typeface="+mn-ea"/>
                <a:cs typeface="+mn-cs"/>
              </a:rPr>
              <a:t>MoSync</a:t>
            </a:r>
            <a:r>
              <a:rPr lang="es-ES" sz="1200" b="0" i="0" u="none" strike="noStrike" kern="1200" baseline="0" dirty="0" smtClean="0">
                <a:solidFill>
                  <a:schemeClr val="tx1"/>
                </a:solidFill>
                <a:effectLst/>
                <a:latin typeface="+mn-lt"/>
                <a:ea typeface="+mn-ea"/>
                <a:cs typeface="+mn-cs"/>
              </a:rPr>
              <a:t>.</a:t>
            </a:r>
            <a:endParaRPr lang="es-ES" b="0" dirty="0" smtClean="0">
              <a:effectLst/>
            </a:endParaRPr>
          </a:p>
          <a:p>
            <a:pPr rtl="0"/>
            <a:endParaRPr lang="es-ES" sz="1200" b="1" i="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69AED39-E5D2-41F9-AE49-DD654753724B}" type="slidenum">
              <a:rPr lang="en-US" smtClean="0"/>
              <a:t>6</a:t>
            </a:fld>
            <a:endParaRPr lang="en-US"/>
          </a:p>
        </p:txBody>
      </p:sp>
    </p:spTree>
    <p:extLst>
      <p:ext uri="{BB962C8B-B14F-4D97-AF65-F5344CB8AC3E}">
        <p14:creationId xmlns:p14="http://schemas.microsoft.com/office/powerpoint/2010/main" val="2838762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s-ES" sz="1200" b="1" i="0" u="none" strike="noStrike" kern="1200" dirty="0" smtClean="0">
                <a:solidFill>
                  <a:schemeClr val="tx1"/>
                </a:solidFill>
                <a:effectLst/>
                <a:latin typeface="+mn-lt"/>
                <a:ea typeface="+mn-ea"/>
                <a:cs typeface="+mn-cs"/>
              </a:rPr>
              <a:t>*Baja ET</a:t>
            </a:r>
            <a:endParaRPr lang="es-ES" b="0" dirty="0" smtClean="0">
              <a:effectLst/>
            </a:endParaRPr>
          </a:p>
          <a:p>
            <a:pPr rtl="0"/>
            <a:r>
              <a:rPr lang="es-ES" sz="1200" b="0" i="0" u="none" strike="noStrike" kern="1200" dirty="0" smtClean="0">
                <a:solidFill>
                  <a:schemeClr val="tx1"/>
                </a:solidFill>
                <a:effectLst/>
                <a:latin typeface="+mn-lt"/>
                <a:ea typeface="+mn-ea"/>
                <a:cs typeface="+mn-cs"/>
              </a:rPr>
              <a:t>A todo esto se le suma la baja de un ET, por bajo-nulo rendimiento</a:t>
            </a:r>
            <a:endParaRPr lang="es-ES" b="0" dirty="0" smtClean="0">
              <a:effectLst/>
            </a:endParaRPr>
          </a:p>
          <a:p>
            <a:pPr rtl="0"/>
            <a:r>
              <a:rPr lang="es-ES" sz="1200" b="0" i="0" u="none" strike="noStrike" kern="1200" dirty="0" smtClean="0">
                <a:solidFill>
                  <a:schemeClr val="tx1"/>
                </a:solidFill>
                <a:effectLst/>
                <a:latin typeface="+mn-lt"/>
                <a:ea typeface="+mn-ea"/>
                <a:cs typeface="+mn-cs"/>
              </a:rPr>
              <a:t>Para esto, hubo que asignar tareas de Especialista Técnico, a dos de los analistas, de modo de cubrir todas las líneas. </a:t>
            </a:r>
            <a:endParaRPr lang="es-ES" b="0" dirty="0" smtClean="0">
              <a:effectLst/>
            </a:endParaRPr>
          </a:p>
          <a:p>
            <a:pPr rtl="0"/>
            <a:r>
              <a:rPr lang="es-ES" b="0" dirty="0" smtClean="0">
                <a:effectLst/>
              </a:rPr>
              <a:t/>
            </a:r>
            <a:br>
              <a:rPr lang="es-ES" b="0" dirty="0" smtClean="0">
                <a:effectLst/>
              </a:rPr>
            </a:br>
            <a:r>
              <a:rPr lang="es-ES" sz="1200" b="1" i="0" u="none" strike="noStrike" kern="1200" dirty="0" smtClean="0">
                <a:solidFill>
                  <a:schemeClr val="tx1"/>
                </a:solidFill>
                <a:effectLst/>
                <a:latin typeface="+mn-lt"/>
                <a:ea typeface="+mn-ea"/>
                <a:cs typeface="+mn-cs"/>
              </a:rPr>
              <a:t>Recorte de </a:t>
            </a:r>
            <a:r>
              <a:rPr lang="es-ES" sz="1200" b="1" i="0" u="none" strike="noStrike" kern="1200" dirty="0" err="1" smtClean="0">
                <a:solidFill>
                  <a:schemeClr val="tx1"/>
                </a:solidFill>
                <a:effectLst/>
                <a:latin typeface="+mn-lt"/>
                <a:ea typeface="+mn-ea"/>
                <a:cs typeface="+mn-cs"/>
              </a:rPr>
              <a:t>facebook</a:t>
            </a:r>
            <a:endParaRPr lang="es-ES" b="0" dirty="0" smtClean="0">
              <a:effectLst/>
            </a:endParaRPr>
          </a:p>
          <a:p>
            <a:pPr rtl="0"/>
            <a:r>
              <a:rPr lang="es-ES" sz="1200" b="0" i="0" u="none" strike="noStrike" kern="1200" dirty="0" smtClean="0">
                <a:solidFill>
                  <a:schemeClr val="tx1"/>
                </a:solidFill>
                <a:effectLst/>
                <a:latin typeface="+mn-lt"/>
                <a:ea typeface="+mn-ea"/>
                <a:cs typeface="+mn-cs"/>
              </a:rPr>
              <a:t>El resultado de la </a:t>
            </a:r>
            <a:r>
              <a:rPr lang="es-ES" sz="1200" b="0" i="0" u="none" strike="noStrike" kern="1200" dirty="0" err="1" smtClean="0">
                <a:solidFill>
                  <a:schemeClr val="tx1"/>
                </a:solidFill>
                <a:effectLst/>
                <a:latin typeface="+mn-lt"/>
                <a:ea typeface="+mn-ea"/>
                <a:cs typeface="+mn-cs"/>
              </a:rPr>
              <a:t>prototipación</a:t>
            </a:r>
            <a:r>
              <a:rPr lang="es-ES" sz="1200" b="0" i="0" u="none" strike="noStrike" kern="1200" dirty="0" smtClean="0">
                <a:solidFill>
                  <a:schemeClr val="tx1"/>
                </a:solidFill>
                <a:effectLst/>
                <a:latin typeface="+mn-lt"/>
                <a:ea typeface="+mn-ea"/>
                <a:cs typeface="+mn-cs"/>
              </a:rPr>
              <a:t> nos dejó como decisión</a:t>
            </a:r>
            <a:r>
              <a:rPr lang="es-ES" sz="1200" b="0" i="0" u="none" strike="noStrike" kern="1200" baseline="0" dirty="0" smtClean="0">
                <a:solidFill>
                  <a:schemeClr val="tx1"/>
                </a:solidFill>
                <a:effectLst/>
                <a:latin typeface="+mn-lt"/>
                <a:ea typeface="+mn-ea"/>
                <a:cs typeface="+mn-cs"/>
              </a:rPr>
              <a:t> utilizar este segundo </a:t>
            </a:r>
            <a:r>
              <a:rPr lang="es-ES" sz="1200" b="0" i="0" u="none" strike="noStrike" kern="1200" baseline="0" dirty="0" err="1" smtClean="0">
                <a:solidFill>
                  <a:schemeClr val="tx1"/>
                </a:solidFill>
                <a:effectLst/>
                <a:latin typeface="+mn-lt"/>
                <a:ea typeface="+mn-ea"/>
                <a:cs typeface="+mn-cs"/>
              </a:rPr>
              <a:t>framework</a:t>
            </a:r>
            <a:r>
              <a:rPr lang="es-ES" sz="1200" b="0" i="0" u="none" strike="noStrike" kern="1200" baseline="0" dirty="0" smtClean="0">
                <a:solidFill>
                  <a:schemeClr val="tx1"/>
                </a:solidFill>
                <a:effectLst/>
                <a:latin typeface="+mn-lt"/>
                <a:ea typeface="+mn-ea"/>
                <a:cs typeface="+mn-cs"/>
              </a:rPr>
              <a:t> con la salvedad de que hubo que negociar con Marcelo el recorte de la red social Facebook, dado que no nos permitía realizar envíos de solicitud de amistad.</a:t>
            </a:r>
            <a:endParaRPr lang="es-ES" sz="1200" b="0" i="0" u="none" strike="noStrike" kern="1200" dirty="0" smtClean="0">
              <a:solidFill>
                <a:schemeClr val="tx1"/>
              </a:solidFill>
              <a:effectLst/>
              <a:latin typeface="+mn-lt"/>
              <a:ea typeface="+mn-ea"/>
              <a:cs typeface="+mn-cs"/>
            </a:endParaRPr>
          </a:p>
          <a:p>
            <a:pPr rtl="0"/>
            <a:endParaRPr lang="es-ES" sz="1200" b="1" i="0" u="none" strike="noStrike" kern="1200" dirty="0" smtClean="0">
              <a:solidFill>
                <a:schemeClr val="tx1"/>
              </a:solidFill>
              <a:effectLst/>
              <a:latin typeface="+mn-lt"/>
              <a:ea typeface="+mn-ea"/>
              <a:cs typeface="+mn-cs"/>
            </a:endParaRPr>
          </a:p>
          <a:p>
            <a:pPr rtl="0"/>
            <a:r>
              <a:rPr lang="es-ES" sz="1200" b="1" i="0" u="none" strike="noStrike" kern="1200" dirty="0" smtClean="0">
                <a:solidFill>
                  <a:schemeClr val="tx1"/>
                </a:solidFill>
                <a:effectLst/>
                <a:latin typeface="+mn-lt"/>
                <a:ea typeface="+mn-ea"/>
                <a:cs typeface="+mn-cs"/>
              </a:rPr>
              <a:t>Organización</a:t>
            </a:r>
            <a:endParaRPr lang="es-ES" b="0" dirty="0" smtClean="0">
              <a:effectLst/>
            </a:endParaRPr>
          </a:p>
          <a:p>
            <a:pPr rtl="0"/>
            <a:r>
              <a:rPr lang="es-ES" sz="1200" b="0" i="0" u="none" strike="noStrike" kern="1200" dirty="0" smtClean="0">
                <a:solidFill>
                  <a:schemeClr val="tx1"/>
                </a:solidFill>
                <a:effectLst/>
                <a:latin typeface="+mn-lt"/>
                <a:ea typeface="+mn-ea"/>
                <a:cs typeface="+mn-cs"/>
              </a:rPr>
              <a:t>Para completar con los objetivos marcados, la organización del grupo no era la mejor, lo cual fue un debe, a saldar en la siguiente fase, con prioridad máxima.</a:t>
            </a:r>
          </a:p>
          <a:p>
            <a:pPr rtl="0"/>
            <a:r>
              <a:rPr lang="es-ES" sz="1200" b="0" i="0" u="none" strike="noStrike" kern="1200" baseline="0" dirty="0" smtClean="0">
                <a:solidFill>
                  <a:schemeClr val="tx1"/>
                </a:solidFill>
                <a:effectLst/>
                <a:latin typeface="+mn-lt"/>
                <a:ea typeface="+mn-ea"/>
                <a:cs typeface="+mn-cs"/>
              </a:rPr>
              <a:t>El punto amarillo hace referencia a cuando el director hizo </a:t>
            </a:r>
            <a:r>
              <a:rPr lang="es-ES" sz="1200" b="0" i="0" u="none" strike="noStrike" kern="1200" baseline="0" dirty="0" err="1" smtClean="0">
                <a:solidFill>
                  <a:schemeClr val="tx1"/>
                </a:solidFill>
                <a:effectLst/>
                <a:latin typeface="+mn-lt"/>
                <a:ea typeface="+mn-ea"/>
                <a:cs typeface="+mn-cs"/>
              </a:rPr>
              <a:t>incapié</a:t>
            </a:r>
            <a:r>
              <a:rPr lang="es-ES" sz="1200" b="0" i="0" u="none" strike="noStrike" kern="1200" baseline="0" dirty="0" smtClean="0">
                <a:solidFill>
                  <a:schemeClr val="tx1"/>
                </a:solidFill>
                <a:effectLst/>
                <a:latin typeface="+mn-lt"/>
                <a:ea typeface="+mn-ea"/>
                <a:cs typeface="+mn-cs"/>
              </a:rPr>
              <a:t> fuerte en los problemas que tenía el grupo de organización.</a:t>
            </a:r>
            <a:endParaRPr lang="es-ES" baseline="0" dirty="0" smtClean="0"/>
          </a:p>
        </p:txBody>
      </p:sp>
      <p:sp>
        <p:nvSpPr>
          <p:cNvPr id="4" name="Slide Number Placeholder 3"/>
          <p:cNvSpPr>
            <a:spLocks noGrp="1"/>
          </p:cNvSpPr>
          <p:nvPr>
            <p:ph type="sldNum" sz="quarter" idx="10"/>
          </p:nvPr>
        </p:nvSpPr>
        <p:spPr/>
        <p:txBody>
          <a:bodyPr/>
          <a:lstStyle/>
          <a:p>
            <a:fld id="{169AED39-E5D2-41F9-AE49-DD654753724B}" type="slidenum">
              <a:rPr lang="en-US" smtClean="0"/>
              <a:t>7</a:t>
            </a:fld>
            <a:endParaRPr lang="en-US"/>
          </a:p>
        </p:txBody>
      </p:sp>
    </p:spTree>
    <p:extLst>
      <p:ext uri="{BB962C8B-B14F-4D97-AF65-F5344CB8AC3E}">
        <p14:creationId xmlns:p14="http://schemas.microsoft.com/office/powerpoint/2010/main" val="2838762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s-ES" sz="1200" b="1" i="0" u="none" strike="noStrike" kern="1200" dirty="0" smtClean="0">
                <a:solidFill>
                  <a:schemeClr val="tx1"/>
                </a:solidFill>
                <a:effectLst/>
                <a:latin typeface="+mn-lt"/>
                <a:ea typeface="+mn-ea"/>
                <a:cs typeface="+mn-cs"/>
              </a:rPr>
              <a:t>Objetivos</a:t>
            </a:r>
            <a:endParaRPr lang="es-ES" b="0" dirty="0" smtClean="0">
              <a:effectLst/>
            </a:endParaRPr>
          </a:p>
          <a:p>
            <a:pPr rtl="0"/>
            <a:r>
              <a:rPr lang="es-ES" sz="1200" b="0" i="0" u="none" strike="noStrike" kern="1200" dirty="0" smtClean="0">
                <a:solidFill>
                  <a:schemeClr val="tx1"/>
                </a:solidFill>
                <a:effectLst/>
                <a:latin typeface="+mn-lt"/>
                <a:ea typeface="+mn-ea"/>
                <a:cs typeface="+mn-cs"/>
              </a:rPr>
              <a:t>El objetivo de esta fase, fue estabilizar la arquitectura, y estabilizarse como organización grupal, deuda que arrastramos desde la fase anterior.</a:t>
            </a:r>
          </a:p>
          <a:p>
            <a:pPr rtl="0"/>
            <a:endParaRPr lang="es-ES" b="0" dirty="0" smtClean="0">
              <a:effectLst/>
            </a:endParaRPr>
          </a:p>
          <a:p>
            <a:pPr rtl="0"/>
            <a:r>
              <a:rPr lang="es-ES" sz="1200" b="1" i="0" u="none" strike="noStrike" kern="1200" dirty="0" err="1" smtClean="0">
                <a:solidFill>
                  <a:schemeClr val="tx1"/>
                </a:solidFill>
                <a:effectLst/>
                <a:latin typeface="+mn-lt"/>
                <a:ea typeface="+mn-ea"/>
                <a:cs typeface="+mn-cs"/>
              </a:rPr>
              <a:t>Organizacion</a:t>
            </a:r>
            <a:r>
              <a:rPr lang="es-ES" sz="1200" b="1" i="0" u="none" strike="noStrike" kern="1200" dirty="0" smtClean="0">
                <a:solidFill>
                  <a:schemeClr val="tx1"/>
                </a:solidFill>
                <a:effectLst/>
                <a:latin typeface="+mn-lt"/>
                <a:ea typeface="+mn-ea"/>
                <a:cs typeface="+mn-cs"/>
              </a:rPr>
              <a:t> grupal</a:t>
            </a:r>
            <a:endParaRPr lang="es-ES" b="0" dirty="0" smtClean="0">
              <a:effectLst/>
            </a:endParaRPr>
          </a:p>
          <a:p>
            <a:pPr marL="171450" indent="-171450" rtl="0">
              <a:buFont typeface="Arial" charset="0"/>
              <a:buChar char="•"/>
            </a:pPr>
            <a:r>
              <a:rPr lang="es-ES" sz="1200" b="1" i="0" u="none" strike="noStrike" kern="1200" dirty="0" smtClean="0">
                <a:solidFill>
                  <a:schemeClr val="tx1"/>
                </a:solidFill>
                <a:effectLst/>
                <a:latin typeface="+mn-lt"/>
                <a:ea typeface="+mn-ea"/>
                <a:cs typeface="+mn-cs"/>
              </a:rPr>
              <a:t>Registro, estimación</a:t>
            </a:r>
            <a:r>
              <a:rPr lang="es-ES" sz="1200" b="1" i="0" u="none" strike="noStrike" kern="1200" baseline="0" dirty="0" smtClean="0">
                <a:solidFill>
                  <a:schemeClr val="tx1"/>
                </a:solidFill>
                <a:effectLst/>
                <a:latin typeface="+mn-lt"/>
                <a:ea typeface="+mn-ea"/>
                <a:cs typeface="+mn-cs"/>
              </a:rPr>
              <a:t> de tareas.</a:t>
            </a:r>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s-ES" sz="1200" b="0" i="0" u="none" strike="noStrike" kern="1200" dirty="0" smtClean="0">
                <a:solidFill>
                  <a:schemeClr val="tx1"/>
                </a:solidFill>
                <a:effectLst/>
                <a:latin typeface="+mn-lt"/>
                <a:ea typeface="+mn-ea"/>
                <a:cs typeface="+mn-cs"/>
              </a:rPr>
              <a:t>Comenzamos un proceso de maduración y cambio de conducta frente a los trabajos</a:t>
            </a:r>
            <a:r>
              <a:rPr lang="es-ES" sz="1200" b="0" i="0" u="none" strike="noStrike" kern="1200" baseline="0" dirty="0" smtClean="0">
                <a:solidFill>
                  <a:schemeClr val="tx1"/>
                </a:solidFill>
                <a:effectLst/>
                <a:latin typeface="+mn-lt"/>
                <a:ea typeface="+mn-ea"/>
                <a:cs typeface="+mn-cs"/>
              </a:rPr>
              <a:t> de estimación y registro de tareas</a:t>
            </a:r>
            <a:r>
              <a:rPr lang="es-ES" sz="1200" b="0" i="0" u="none" strike="noStrike" kern="1200" dirty="0" smtClean="0">
                <a:solidFill>
                  <a:schemeClr val="tx1"/>
                </a:solidFill>
                <a:effectLst/>
                <a:latin typeface="+mn-lt"/>
                <a:ea typeface="+mn-ea"/>
                <a:cs typeface="+mn-cs"/>
              </a:rPr>
              <a:t>.  </a:t>
            </a:r>
            <a:endParaRPr lang="es-ES" sz="1200" b="0" i="0" u="none" strike="noStrike" kern="1200" baseline="0" dirty="0" smtClean="0">
              <a:solidFill>
                <a:schemeClr val="tx1"/>
              </a:solidFill>
              <a:effectLst/>
              <a:latin typeface="+mn-lt"/>
              <a:ea typeface="+mn-ea"/>
              <a:cs typeface="+mn-cs"/>
            </a:endParaRPr>
          </a:p>
          <a:p>
            <a:pPr marL="171450" indent="-171450" rtl="0">
              <a:buFont typeface="Arial" charset="0"/>
              <a:buChar char="•"/>
            </a:pPr>
            <a:r>
              <a:rPr lang="es-ES" sz="1200" b="1" i="0" u="none" strike="noStrike" kern="1200" baseline="0" dirty="0" smtClean="0">
                <a:solidFill>
                  <a:schemeClr val="tx1"/>
                </a:solidFill>
                <a:effectLst/>
                <a:latin typeface="+mn-lt"/>
                <a:ea typeface="+mn-ea"/>
                <a:cs typeface="+mn-cs"/>
              </a:rPr>
              <a:t>Mejoras en los mecanismos de comunicación.</a:t>
            </a:r>
          </a:p>
          <a:p>
            <a:pPr marL="0" indent="0" rtl="0">
              <a:buFont typeface="Arial" charset="0"/>
              <a:buNone/>
            </a:pPr>
            <a:r>
              <a:rPr lang="es-ES" sz="1200" b="0" i="0" u="none" strike="noStrike" kern="1200" baseline="0" dirty="0" smtClean="0">
                <a:solidFill>
                  <a:schemeClr val="tx1"/>
                </a:solidFill>
                <a:effectLst/>
                <a:latin typeface="+mn-lt"/>
                <a:ea typeface="+mn-ea"/>
                <a:cs typeface="+mn-cs"/>
              </a:rPr>
              <a:t>Fuimos un grupo que trabajamos a distancia y nos comunicamos mediante un grupo de mails. Lo que hubo que definir es una conducta de notificación constante a los responsables de cada área. Lo cual mejoró enormemente todo lo que fue tareas de gestión.</a:t>
            </a:r>
          </a:p>
          <a:p>
            <a:pPr marL="171450" indent="-171450" rtl="0">
              <a:buFont typeface="Arial" charset="0"/>
              <a:buChar char="•"/>
            </a:pPr>
            <a:r>
              <a:rPr lang="es-ES" sz="1200" b="1" i="0" u="none" strike="noStrike" kern="1200" dirty="0" smtClean="0">
                <a:solidFill>
                  <a:schemeClr val="tx1"/>
                </a:solidFill>
                <a:effectLst/>
                <a:latin typeface="+mn-lt"/>
                <a:ea typeface="+mn-ea"/>
                <a:cs typeface="+mn-cs"/>
              </a:rPr>
              <a:t>Mejoras</a:t>
            </a:r>
            <a:r>
              <a:rPr lang="es-ES" sz="1200" b="1" i="0" u="none" strike="noStrike" kern="1200" baseline="0" dirty="0" smtClean="0">
                <a:solidFill>
                  <a:schemeClr val="tx1"/>
                </a:solidFill>
                <a:effectLst/>
                <a:latin typeface="+mn-lt"/>
                <a:ea typeface="+mn-ea"/>
                <a:cs typeface="+mn-cs"/>
              </a:rPr>
              <a:t> referentes a la documentación.</a:t>
            </a:r>
          </a:p>
          <a:p>
            <a:pPr marL="0" indent="0" rtl="0">
              <a:buFont typeface="Arial" charset="0"/>
              <a:buNone/>
            </a:pPr>
            <a:r>
              <a:rPr lang="es-ES" sz="1200" b="0" i="0" u="none" strike="noStrike" kern="1200" baseline="0" dirty="0" smtClean="0">
                <a:solidFill>
                  <a:schemeClr val="tx1"/>
                </a:solidFill>
                <a:effectLst/>
                <a:latin typeface="+mn-lt"/>
                <a:ea typeface="+mn-ea"/>
                <a:cs typeface="+mn-cs"/>
              </a:rPr>
              <a:t>Se pautó día límite de entrega para dar tiempo suficiente al SQA para realizar las revisiones. Y se hizo un cambio importante en lo que respecta a la calidad y presentación de la documentación. Internamente hicimos una nomenclatura de los documentos más amigable de la que plantea el MUM, aunque en las entregas semanales se renombraban los documentos de acuerdo a lo establecido en el plan de configuración.</a:t>
            </a:r>
          </a:p>
          <a:p>
            <a:pPr rtl="0"/>
            <a:r>
              <a:rPr lang="es-ES" b="0" dirty="0" smtClean="0">
                <a:effectLst/>
              </a:rPr>
              <a:t/>
            </a:r>
            <a:br>
              <a:rPr lang="es-ES" b="0" dirty="0" smtClean="0">
                <a:effectLst/>
              </a:rPr>
            </a:br>
            <a:r>
              <a:rPr lang="es-ES" sz="1200" b="1" i="0" u="none" strike="noStrike" kern="1200" dirty="0" smtClean="0">
                <a:solidFill>
                  <a:schemeClr val="tx1"/>
                </a:solidFill>
                <a:effectLst/>
                <a:latin typeface="+mn-lt"/>
                <a:ea typeface="+mn-ea"/>
                <a:cs typeface="+mn-cs"/>
              </a:rPr>
              <a:t>Estabilización de la arquitectura, implementación CU críticos</a:t>
            </a:r>
          </a:p>
          <a:p>
            <a:pPr rtl="0"/>
            <a:r>
              <a:rPr lang="es-ES" sz="1200" b="0" i="0" u="none" strike="noStrike" kern="1200" dirty="0" smtClean="0">
                <a:solidFill>
                  <a:schemeClr val="tx1"/>
                </a:solidFill>
                <a:effectLst/>
                <a:latin typeface="+mn-lt"/>
                <a:ea typeface="+mn-ea"/>
                <a:cs typeface="+mn-cs"/>
              </a:rPr>
              <a:t>Las</a:t>
            </a:r>
            <a:r>
              <a:rPr lang="es-ES" sz="1200" b="0" i="0" u="none" strike="noStrike" kern="1200" baseline="0" dirty="0" smtClean="0">
                <a:solidFill>
                  <a:schemeClr val="tx1"/>
                </a:solidFill>
                <a:effectLst/>
                <a:latin typeface="+mn-lt"/>
                <a:ea typeface="+mn-ea"/>
                <a:cs typeface="+mn-cs"/>
              </a:rPr>
              <a:t> iteraciones de la fase de elaboración fueron marcadas por las dos liberaciones de los sistemas que cubren la totalidad de los casos de uso críticos para la arquitectura.</a:t>
            </a:r>
            <a:endParaRPr lang="es-ES" b="0" dirty="0" smtClean="0">
              <a:effectLst/>
            </a:endParaRPr>
          </a:p>
          <a:p>
            <a:pPr rtl="0"/>
            <a:r>
              <a:rPr lang="es-ES" sz="1200" b="0" i="0" u="none" strike="noStrike" kern="1200" dirty="0" smtClean="0">
                <a:solidFill>
                  <a:schemeClr val="tx1"/>
                </a:solidFill>
                <a:effectLst/>
                <a:latin typeface="+mn-lt"/>
                <a:ea typeface="+mn-ea"/>
                <a:cs typeface="+mn-cs"/>
              </a:rPr>
              <a:t>Se puede ver en el punto azul la liberación</a:t>
            </a:r>
            <a:r>
              <a:rPr lang="es-ES" sz="1200" b="0" i="0" u="none" strike="noStrike" kern="1200" baseline="0" dirty="0" smtClean="0">
                <a:solidFill>
                  <a:schemeClr val="tx1"/>
                </a:solidFill>
                <a:effectLst/>
                <a:latin typeface="+mn-lt"/>
                <a:ea typeface="+mn-ea"/>
                <a:cs typeface="+mn-cs"/>
              </a:rPr>
              <a:t> 2 y en el punto violeta la liberación 3.</a:t>
            </a:r>
          </a:p>
          <a:p>
            <a:pPr rtl="0"/>
            <a:r>
              <a:rPr lang="es-ES" sz="1200" b="0" i="0" u="none" strike="noStrike" kern="1200" baseline="0" dirty="0" smtClean="0">
                <a:solidFill>
                  <a:schemeClr val="tx1"/>
                </a:solidFill>
                <a:effectLst/>
                <a:latin typeface="+mn-lt"/>
                <a:ea typeface="+mn-ea"/>
                <a:cs typeface="+mn-cs"/>
              </a:rPr>
              <a:t>Como se verá, ambas iteraciones son de tres semanas y no de dos como estipulaba el MUM. La primer liberación tuvo problemas de configuración de ambiente y la segunda tuvo problemas de integración.</a:t>
            </a:r>
          </a:p>
          <a:p>
            <a:pPr rtl="0"/>
            <a:endParaRPr lang="es-ES" sz="1200" b="0" i="0" u="none" strike="noStrike" kern="1200" baseline="0" dirty="0" smtClean="0">
              <a:solidFill>
                <a:schemeClr val="tx1"/>
              </a:solidFill>
              <a:effectLst/>
              <a:latin typeface="+mn-lt"/>
              <a:ea typeface="+mn-ea"/>
              <a:cs typeface="+mn-cs"/>
            </a:endParaRPr>
          </a:p>
          <a:p>
            <a:pPr rtl="0"/>
            <a:r>
              <a:rPr lang="es-ES" sz="1200" b="0" i="0" u="none" strike="noStrike" kern="1200" baseline="0" dirty="0" smtClean="0">
                <a:solidFill>
                  <a:schemeClr val="tx1"/>
                </a:solidFill>
                <a:effectLst/>
                <a:latin typeface="+mn-lt"/>
                <a:ea typeface="+mn-ea"/>
                <a:cs typeface="+mn-cs"/>
              </a:rPr>
              <a:t>A esta altura tuvimos una semana más en la inicial y en esta fase se consumieron dos semanas más. Son semanas que se están sacando de fases siguientes. Esto lo tuvimos en cuenta sabiendo que los casos críticos para la arquitectura cubrían el 75% por lo que la fase de construcción no iba a estar tan cargada, y dado nuestro proyecto la fase de transición no requería el tiempo estipulado por el MUM.</a:t>
            </a:r>
            <a:endParaRPr lang="es-ES" sz="1200" b="0" i="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69AED39-E5D2-41F9-AE49-DD654753724B}" type="slidenum">
              <a:rPr lang="en-US" smtClean="0"/>
              <a:t>8</a:t>
            </a:fld>
            <a:endParaRPr lang="en-US"/>
          </a:p>
        </p:txBody>
      </p:sp>
    </p:spTree>
    <p:extLst>
      <p:ext uri="{BB962C8B-B14F-4D97-AF65-F5344CB8AC3E}">
        <p14:creationId xmlns:p14="http://schemas.microsoft.com/office/powerpoint/2010/main" val="18691702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s-ES" sz="1200" b="1" i="0" u="none" strike="noStrike" kern="1200" dirty="0" smtClean="0">
                <a:solidFill>
                  <a:schemeClr val="tx1"/>
                </a:solidFill>
                <a:effectLst/>
                <a:latin typeface="+mn-lt"/>
                <a:ea typeface="+mn-ea"/>
                <a:cs typeface="+mn-cs"/>
              </a:rPr>
              <a:t>Objetivos</a:t>
            </a:r>
          </a:p>
          <a:p>
            <a:pPr rtl="0"/>
            <a:r>
              <a:rPr lang="es-ES" sz="1200" b="0" i="0" u="none" strike="noStrike" kern="1200" dirty="0" smtClean="0">
                <a:solidFill>
                  <a:schemeClr val="tx1"/>
                </a:solidFill>
                <a:effectLst/>
                <a:latin typeface="+mn-lt"/>
                <a:ea typeface="+mn-ea"/>
                <a:cs typeface="+mn-cs"/>
              </a:rPr>
              <a:t>Los objetivos</a:t>
            </a:r>
            <a:r>
              <a:rPr lang="es-ES" sz="1200" b="0" i="0" u="none" strike="noStrike" kern="1200" baseline="0" dirty="0" smtClean="0">
                <a:solidFill>
                  <a:schemeClr val="tx1"/>
                </a:solidFill>
                <a:effectLst/>
                <a:latin typeface="+mn-lt"/>
                <a:ea typeface="+mn-ea"/>
                <a:cs typeface="+mn-cs"/>
              </a:rPr>
              <a:t> principales de esta fase fueros los de c</a:t>
            </a:r>
            <a:r>
              <a:rPr lang="es-ES" sz="1200" b="0" i="0" u="none" strike="noStrike" kern="1200" dirty="0" smtClean="0">
                <a:solidFill>
                  <a:schemeClr val="tx1"/>
                </a:solidFill>
                <a:effectLst/>
                <a:latin typeface="+mn-lt"/>
                <a:ea typeface="+mn-ea"/>
                <a:cs typeface="+mn-cs"/>
              </a:rPr>
              <a:t>ompletar</a:t>
            </a:r>
            <a:r>
              <a:rPr lang="es-ES" sz="1200" b="0" i="0" u="none" strike="noStrike" kern="1200" baseline="0" dirty="0" smtClean="0">
                <a:solidFill>
                  <a:schemeClr val="tx1"/>
                </a:solidFill>
                <a:effectLst/>
                <a:latin typeface="+mn-lt"/>
                <a:ea typeface="+mn-ea"/>
                <a:cs typeface="+mn-cs"/>
              </a:rPr>
              <a:t> la implementación de los casos de uso y el aumento de la calidad del sistema.</a:t>
            </a:r>
            <a:endParaRPr lang="es-ES" sz="1200" b="0" i="0" u="none" strike="noStrike" kern="1200" dirty="0" smtClean="0">
              <a:solidFill>
                <a:schemeClr val="tx1"/>
              </a:solidFill>
              <a:effectLst/>
              <a:latin typeface="+mn-lt"/>
              <a:ea typeface="+mn-ea"/>
              <a:cs typeface="+mn-cs"/>
            </a:endParaRPr>
          </a:p>
          <a:p>
            <a:pPr rtl="0"/>
            <a:r>
              <a:rPr lang="es-ES" sz="1200" b="0" i="0" u="none" strike="noStrike" kern="1200" dirty="0" smtClean="0">
                <a:solidFill>
                  <a:schemeClr val="tx1"/>
                </a:solidFill>
                <a:effectLst/>
                <a:latin typeface="+mn-lt"/>
                <a:ea typeface="+mn-ea"/>
                <a:cs typeface="+mn-cs"/>
              </a:rPr>
              <a:t>La</a:t>
            </a:r>
            <a:r>
              <a:rPr lang="es-ES" sz="1200" b="0" i="0" u="none" strike="noStrike" kern="1200" baseline="0" dirty="0" smtClean="0">
                <a:solidFill>
                  <a:schemeClr val="tx1"/>
                </a:solidFill>
                <a:effectLst/>
                <a:latin typeface="+mn-lt"/>
                <a:ea typeface="+mn-ea"/>
                <a:cs typeface="+mn-cs"/>
              </a:rPr>
              <a:t> fase de construcción tuvo una duración de dos semanas y media. En la primera iteración se lograron completar la totalidad de los casos de uso y dicha v</a:t>
            </a:r>
            <a:r>
              <a:rPr lang="es-ES" sz="1200" b="0" i="0" u="none" strike="noStrike" kern="1200" dirty="0" smtClean="0">
                <a:solidFill>
                  <a:schemeClr val="tx1"/>
                </a:solidFill>
                <a:effectLst/>
                <a:latin typeface="+mn-lt"/>
                <a:ea typeface="+mn-ea"/>
                <a:cs typeface="+mn-cs"/>
              </a:rPr>
              <a:t>ersión fue presentada al cliente, el cual quedó conforme con las funcionalidades, pero acotó que la UI en Windows </a:t>
            </a:r>
            <a:r>
              <a:rPr lang="es-ES" sz="1200" b="0" i="0" u="none" strike="noStrike" kern="1200" dirty="0" err="1" smtClean="0">
                <a:solidFill>
                  <a:schemeClr val="tx1"/>
                </a:solidFill>
                <a:effectLst/>
                <a:latin typeface="+mn-lt"/>
                <a:ea typeface="+mn-ea"/>
                <a:cs typeface="+mn-cs"/>
              </a:rPr>
              <a:t>Phone</a:t>
            </a:r>
            <a:r>
              <a:rPr lang="es-ES" sz="1200" b="0" i="0" u="none" strike="noStrike" kern="1200" dirty="0" smtClean="0">
                <a:solidFill>
                  <a:schemeClr val="tx1"/>
                </a:solidFill>
                <a:effectLst/>
                <a:latin typeface="+mn-lt"/>
                <a:ea typeface="+mn-ea"/>
                <a:cs typeface="+mn-cs"/>
              </a:rPr>
              <a:t> y Windows 8 no eran suficientemente “Nativas”.</a:t>
            </a:r>
          </a:p>
          <a:p>
            <a:pPr rtl="0"/>
            <a:r>
              <a:rPr lang="es-ES" sz="1200" b="0" i="0" u="none" strike="noStrike" kern="1200" dirty="0" smtClean="0">
                <a:solidFill>
                  <a:schemeClr val="tx1"/>
                </a:solidFill>
                <a:effectLst/>
                <a:latin typeface="+mn-lt"/>
                <a:ea typeface="+mn-ea"/>
                <a:cs typeface="+mn-cs"/>
              </a:rPr>
              <a:t>Esto nos aumentó la</a:t>
            </a:r>
            <a:r>
              <a:rPr lang="es-ES" sz="1200" b="0" i="0" u="none" strike="noStrike" kern="1200" baseline="0" dirty="0" smtClean="0">
                <a:solidFill>
                  <a:schemeClr val="tx1"/>
                </a:solidFill>
                <a:effectLst/>
                <a:latin typeface="+mn-lt"/>
                <a:ea typeface="+mn-ea"/>
                <a:cs typeface="+mn-cs"/>
              </a:rPr>
              <a:t> carga de trabajo, obligándonos a extender la fase de construcción y reduciendo al máximo lo que sería la fase de transición.</a:t>
            </a:r>
          </a:p>
          <a:p>
            <a:pPr rtl="0"/>
            <a:r>
              <a:rPr lang="es-ES" sz="1200" b="0" i="0" u="none" strike="noStrike" kern="1200" baseline="0" dirty="0" smtClean="0">
                <a:solidFill>
                  <a:schemeClr val="tx1"/>
                </a:solidFill>
                <a:effectLst/>
                <a:latin typeface="+mn-lt"/>
                <a:ea typeface="+mn-ea"/>
                <a:cs typeface="+mn-cs"/>
              </a:rPr>
              <a:t>Al final de la fase, se liberó la última versión del producto.</a:t>
            </a:r>
            <a:endParaRPr lang="es-ES" b="0" dirty="0" smtClean="0">
              <a:effectLst/>
            </a:endParaRPr>
          </a:p>
        </p:txBody>
      </p:sp>
      <p:sp>
        <p:nvSpPr>
          <p:cNvPr id="4" name="Slide Number Placeholder 3"/>
          <p:cNvSpPr>
            <a:spLocks noGrp="1"/>
          </p:cNvSpPr>
          <p:nvPr>
            <p:ph type="sldNum" sz="quarter" idx="10"/>
          </p:nvPr>
        </p:nvSpPr>
        <p:spPr/>
        <p:txBody>
          <a:bodyPr/>
          <a:lstStyle/>
          <a:p>
            <a:fld id="{169AED39-E5D2-41F9-AE49-DD654753724B}" type="slidenum">
              <a:rPr lang="en-US" smtClean="0"/>
              <a:t>9</a:t>
            </a:fld>
            <a:endParaRPr lang="en-US"/>
          </a:p>
        </p:txBody>
      </p:sp>
    </p:spTree>
    <p:extLst>
      <p:ext uri="{BB962C8B-B14F-4D97-AF65-F5344CB8AC3E}">
        <p14:creationId xmlns:p14="http://schemas.microsoft.com/office/powerpoint/2010/main" val="28976311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197BD10-44FC-49E6-BC42-B8CE47817A38}" type="datetimeFigureOut">
              <a:rPr lang="en-US"/>
              <a:pPr>
                <a:defRPr/>
              </a:pPr>
              <a:t>12/5/2013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70A70D9-38BF-49FD-AD5A-B713615A55ED}" type="slidenum">
              <a:rPr lang="en-US"/>
              <a:pPr>
                <a:defRPr/>
              </a:pPr>
              <a:t>‹Nº›</a:t>
            </a:fld>
            <a:endParaRPr lang="en-US"/>
          </a:p>
        </p:txBody>
      </p:sp>
    </p:spTree>
    <p:extLst>
      <p:ext uri="{BB962C8B-B14F-4D97-AF65-F5344CB8AC3E}">
        <p14:creationId xmlns:p14="http://schemas.microsoft.com/office/powerpoint/2010/main" val="2512266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0B6CC8C-B910-4DA3-B5C6-78534F9F1CCE}" type="datetimeFigureOut">
              <a:rPr lang="en-US"/>
              <a:pPr>
                <a:defRPr/>
              </a:pPr>
              <a:t>12/5/2013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956F82D-ED9C-49D2-B1EB-9681A78642E9}" type="slidenum">
              <a:rPr lang="en-US"/>
              <a:pPr>
                <a:defRPr/>
              </a:pPr>
              <a:t>‹Nº›</a:t>
            </a:fld>
            <a:endParaRPr lang="en-US"/>
          </a:p>
        </p:txBody>
      </p:sp>
    </p:spTree>
    <p:extLst>
      <p:ext uri="{BB962C8B-B14F-4D97-AF65-F5344CB8AC3E}">
        <p14:creationId xmlns:p14="http://schemas.microsoft.com/office/powerpoint/2010/main" val="25446812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B24E4C6-016D-4CB8-A221-CBCE4ABBFC3D}" type="datetimeFigureOut">
              <a:rPr lang="en-US"/>
              <a:pPr>
                <a:defRPr/>
              </a:pPr>
              <a:t>12/5/2013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2ED25FF-D74A-49BB-A730-0520F657E109}" type="slidenum">
              <a:rPr lang="en-US"/>
              <a:pPr>
                <a:defRPr/>
              </a:pPr>
              <a:t>‹Nº›</a:t>
            </a:fld>
            <a:endParaRPr lang="en-US"/>
          </a:p>
        </p:txBody>
      </p:sp>
    </p:spTree>
    <p:extLst>
      <p:ext uri="{BB962C8B-B14F-4D97-AF65-F5344CB8AC3E}">
        <p14:creationId xmlns:p14="http://schemas.microsoft.com/office/powerpoint/2010/main" val="1193862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1F5FAEA-F63A-4DD4-9F29-DF8DFE3F4BD7}" type="datetimeFigureOut">
              <a:rPr lang="en-US"/>
              <a:pPr>
                <a:defRPr/>
              </a:pPr>
              <a:t>12/5/2013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EC50FF5-7E2D-45F0-905D-7FF045D42D59}" type="slidenum">
              <a:rPr lang="en-US"/>
              <a:pPr>
                <a:defRPr/>
              </a:pPr>
              <a:t>‹Nº›</a:t>
            </a:fld>
            <a:endParaRPr lang="en-US"/>
          </a:p>
        </p:txBody>
      </p:sp>
    </p:spTree>
    <p:extLst>
      <p:ext uri="{BB962C8B-B14F-4D97-AF65-F5344CB8AC3E}">
        <p14:creationId xmlns:p14="http://schemas.microsoft.com/office/powerpoint/2010/main" val="4239471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507DC40-D455-44E8-A727-9DE385DFC2BD}" type="datetimeFigureOut">
              <a:rPr lang="en-US"/>
              <a:pPr>
                <a:defRPr/>
              </a:pPr>
              <a:t>12/5/2013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DFE4429-BE27-4BA8-9BA3-9C47E6DD8C13}" type="slidenum">
              <a:rPr lang="en-US"/>
              <a:pPr>
                <a:defRPr/>
              </a:pPr>
              <a:t>‹Nº›</a:t>
            </a:fld>
            <a:endParaRPr lang="en-US"/>
          </a:p>
        </p:txBody>
      </p:sp>
    </p:spTree>
    <p:extLst>
      <p:ext uri="{BB962C8B-B14F-4D97-AF65-F5344CB8AC3E}">
        <p14:creationId xmlns:p14="http://schemas.microsoft.com/office/powerpoint/2010/main" val="2417374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24B3CD2-5EF0-46D8-A38A-218ACCFAE571}" type="datetimeFigureOut">
              <a:rPr lang="en-US"/>
              <a:pPr>
                <a:defRPr/>
              </a:pPr>
              <a:t>12/5/2013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BB93AC9-140B-4DA6-8F6E-BBBAF257C81D}" type="slidenum">
              <a:rPr lang="en-US"/>
              <a:pPr>
                <a:defRPr/>
              </a:pPr>
              <a:t>‹Nº›</a:t>
            </a:fld>
            <a:endParaRPr lang="en-US"/>
          </a:p>
        </p:txBody>
      </p:sp>
    </p:spTree>
    <p:extLst>
      <p:ext uri="{BB962C8B-B14F-4D97-AF65-F5344CB8AC3E}">
        <p14:creationId xmlns:p14="http://schemas.microsoft.com/office/powerpoint/2010/main" val="269152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3CA6AD5A-DDA6-4082-88D8-6A2339F36262}" type="datetimeFigureOut">
              <a:rPr lang="en-US"/>
              <a:pPr>
                <a:defRPr/>
              </a:pPr>
              <a:t>12/5/2013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77636E1-95E0-4FD5-8E59-D3F082F4E3BE}" type="slidenum">
              <a:rPr lang="en-US"/>
              <a:pPr>
                <a:defRPr/>
              </a:pPr>
              <a:t>‹Nº›</a:t>
            </a:fld>
            <a:endParaRPr lang="en-US"/>
          </a:p>
        </p:txBody>
      </p:sp>
    </p:spTree>
    <p:extLst>
      <p:ext uri="{BB962C8B-B14F-4D97-AF65-F5344CB8AC3E}">
        <p14:creationId xmlns:p14="http://schemas.microsoft.com/office/powerpoint/2010/main" val="18154804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2A1A7BA-A016-4463-8E73-871B1E0C6BBD}" type="datetimeFigureOut">
              <a:rPr lang="en-US"/>
              <a:pPr>
                <a:defRPr/>
              </a:pPr>
              <a:t>12/5/2013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DD72D13-052B-4122-8C44-4D2D1758CBB1}" type="slidenum">
              <a:rPr lang="en-US"/>
              <a:pPr>
                <a:defRPr/>
              </a:pPr>
              <a:t>‹Nº›</a:t>
            </a:fld>
            <a:endParaRPr lang="en-US"/>
          </a:p>
        </p:txBody>
      </p:sp>
    </p:spTree>
    <p:extLst>
      <p:ext uri="{BB962C8B-B14F-4D97-AF65-F5344CB8AC3E}">
        <p14:creationId xmlns:p14="http://schemas.microsoft.com/office/powerpoint/2010/main" val="3848600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A6B2FC0-6D37-41DA-A64A-F31F42AF07B4}" type="datetimeFigureOut">
              <a:rPr lang="en-US"/>
              <a:pPr>
                <a:defRPr/>
              </a:pPr>
              <a:t>12/5/2013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E77B23C-E76A-4D93-817B-3E6658031795}" type="slidenum">
              <a:rPr lang="en-US"/>
              <a:pPr>
                <a:defRPr/>
              </a:pPr>
              <a:t>‹Nº›</a:t>
            </a:fld>
            <a:endParaRPr lang="en-US"/>
          </a:p>
        </p:txBody>
      </p:sp>
    </p:spTree>
    <p:extLst>
      <p:ext uri="{BB962C8B-B14F-4D97-AF65-F5344CB8AC3E}">
        <p14:creationId xmlns:p14="http://schemas.microsoft.com/office/powerpoint/2010/main" val="2444755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E5DE261-1AB2-4D61-9DFF-18AA70169E9D}" type="datetimeFigureOut">
              <a:rPr lang="en-US"/>
              <a:pPr>
                <a:defRPr/>
              </a:pPr>
              <a:t>12/5/2013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3DEE52F-6A44-4086-898D-1D84A600D649}" type="slidenum">
              <a:rPr lang="en-US"/>
              <a:pPr>
                <a:defRPr/>
              </a:pPr>
              <a:t>‹Nº›</a:t>
            </a:fld>
            <a:endParaRPr lang="en-US"/>
          </a:p>
        </p:txBody>
      </p:sp>
    </p:spTree>
    <p:extLst>
      <p:ext uri="{BB962C8B-B14F-4D97-AF65-F5344CB8AC3E}">
        <p14:creationId xmlns:p14="http://schemas.microsoft.com/office/powerpoint/2010/main" val="190413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7BE2D46-612E-48F2-ADCF-ADB6CDFE8B76}" type="datetimeFigureOut">
              <a:rPr lang="en-US"/>
              <a:pPr>
                <a:defRPr/>
              </a:pPr>
              <a:t>12/5/2013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0F2AAD8-C41A-4200-A30C-204ABF29E34E}" type="slidenum">
              <a:rPr lang="en-US"/>
              <a:pPr>
                <a:defRPr/>
              </a:pPr>
              <a:t>‹Nº›</a:t>
            </a:fld>
            <a:endParaRPr lang="en-US"/>
          </a:p>
        </p:txBody>
      </p:sp>
    </p:spTree>
    <p:extLst>
      <p:ext uri="{BB962C8B-B14F-4D97-AF65-F5344CB8AC3E}">
        <p14:creationId xmlns:p14="http://schemas.microsoft.com/office/powerpoint/2010/main" val="66745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E2979E36-7EEB-4D9B-B230-0467A6A4833D}" type="datetimeFigureOut">
              <a:rPr lang="en-US"/>
              <a:pPr>
                <a:defRPr/>
              </a:pPr>
              <a:t>12/5/2013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7C171A3E-F249-4674-A608-070966A7DE8E}" type="slidenum">
              <a:rPr lang="en-US"/>
              <a:pPr>
                <a:defRPr/>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13.xml.rels><?xml version="1.0" encoding="UTF-8" standalone="yes"?>
<Relationships xmlns="http://schemas.openxmlformats.org/package/2006/relationships"><Relationship Id="rId8" Type="http://schemas.openxmlformats.org/officeDocument/2006/relationships/chart" Target="../charts/chart6.xml"/><Relationship Id="rId13" Type="http://schemas.openxmlformats.org/officeDocument/2006/relationships/chart" Target="../charts/chart11.xml"/><Relationship Id="rId3" Type="http://schemas.openxmlformats.org/officeDocument/2006/relationships/image" Target="../media/image2.png"/><Relationship Id="rId7" Type="http://schemas.openxmlformats.org/officeDocument/2006/relationships/chart" Target="../charts/chart5.xml"/><Relationship Id="rId12"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chart" Target="../charts/chart4.xml"/><Relationship Id="rId11" Type="http://schemas.openxmlformats.org/officeDocument/2006/relationships/chart" Target="../charts/chart9.xml"/><Relationship Id="rId5" Type="http://schemas.openxmlformats.org/officeDocument/2006/relationships/chart" Target="../charts/chart3.xml"/><Relationship Id="rId10" Type="http://schemas.openxmlformats.org/officeDocument/2006/relationships/chart" Target="../charts/chart8.xml"/><Relationship Id="rId4" Type="http://schemas.openxmlformats.org/officeDocument/2006/relationships/chart" Target="../charts/chart2.xml"/><Relationship Id="rId9" Type="http://schemas.openxmlformats.org/officeDocument/2006/relationships/chart" Target="../charts/char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chart" Target="../charts/char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chart" Target="../charts/char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chart" Target="../charts/chart14.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www.youtube.com/watch?v=XU0llRltyFM"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 y="-9525"/>
            <a:ext cx="9150350" cy="688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1" name="Title 1"/>
          <p:cNvSpPr txBox="1">
            <a:spLocks/>
          </p:cNvSpPr>
          <p:nvPr/>
        </p:nvSpPr>
        <p:spPr bwMode="auto">
          <a:xfrm>
            <a:off x="2501900" y="2578100"/>
            <a:ext cx="66421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3600" dirty="0">
                <a:solidFill>
                  <a:schemeClr val="bg1"/>
                </a:solidFill>
              </a:rPr>
              <a:t>Connect! Where is my friend?</a:t>
            </a:r>
          </a:p>
        </p:txBody>
      </p:sp>
      <p:sp>
        <p:nvSpPr>
          <p:cNvPr id="2052" name="Title 1"/>
          <p:cNvSpPr txBox="1">
            <a:spLocks/>
          </p:cNvSpPr>
          <p:nvPr/>
        </p:nvSpPr>
        <p:spPr bwMode="auto">
          <a:xfrm>
            <a:off x="3225800" y="3317875"/>
            <a:ext cx="59182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3600" dirty="0">
                <a:solidFill>
                  <a:schemeClr val="bg1"/>
                </a:solidFill>
              </a:rPr>
              <a:t>Marcelo Guerra (Microsoft)</a:t>
            </a:r>
          </a:p>
        </p:txBody>
      </p:sp>
      <p:sp>
        <p:nvSpPr>
          <p:cNvPr id="2053" name="Title 1"/>
          <p:cNvSpPr txBox="1">
            <a:spLocks/>
          </p:cNvSpPr>
          <p:nvPr/>
        </p:nvSpPr>
        <p:spPr bwMode="auto">
          <a:xfrm>
            <a:off x="3873500" y="4041775"/>
            <a:ext cx="52705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3600" dirty="0">
                <a:solidFill>
                  <a:schemeClr val="bg1"/>
                </a:solidFill>
              </a:rPr>
              <a:t>Federico </a:t>
            </a:r>
            <a:r>
              <a:rPr lang="en-US" sz="3600" dirty="0" err="1">
                <a:solidFill>
                  <a:schemeClr val="bg1"/>
                </a:solidFill>
              </a:rPr>
              <a:t>Piedrabuena</a:t>
            </a:r>
            <a:endParaRPr lang="en-US" sz="3600" dirty="0">
              <a:solidFill>
                <a:schemeClr val="bg1"/>
              </a:solidFill>
            </a:endParaRPr>
          </a:p>
        </p:txBody>
      </p:sp>
      <p:sp>
        <p:nvSpPr>
          <p:cNvPr id="2054" name="Title 1"/>
          <p:cNvSpPr txBox="1">
            <a:spLocks/>
          </p:cNvSpPr>
          <p:nvPr/>
        </p:nvSpPr>
        <p:spPr bwMode="auto">
          <a:xfrm>
            <a:off x="1917700" y="1841500"/>
            <a:ext cx="72136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3600" dirty="0" err="1">
                <a:solidFill>
                  <a:schemeClr val="bg1"/>
                </a:solidFill>
              </a:rPr>
              <a:t>Grupo</a:t>
            </a:r>
            <a:r>
              <a:rPr lang="en-US" sz="3600" dirty="0">
                <a:solidFill>
                  <a:schemeClr val="bg1"/>
                </a:solidFill>
              </a:rPr>
              <a:t> 6</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right)">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wipe(right)">
                                      <p:cBhvr>
                                        <p:cTn id="12" dur="500"/>
                                        <p:tgtEl>
                                          <p:spTgt spid="20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2053"/>
                                        </p:tgtEl>
                                        <p:attrNameLst>
                                          <p:attrName>style.visibility</p:attrName>
                                        </p:attrNameLst>
                                      </p:cBhvr>
                                      <p:to>
                                        <p:strVal val="visible"/>
                                      </p:to>
                                    </p:set>
                                    <p:animEffect transition="in" filter="wipe(right)">
                                      <p:cBhvr>
                                        <p:cTn id="17"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2052" grpId="0" animBg="1"/>
      <p:bldP spid="205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0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263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ES" sz="3600" dirty="0" smtClean="0">
                <a:solidFill>
                  <a:schemeClr val="bg1"/>
                </a:solidFill>
              </a:rPr>
              <a:t>Fase de Transición</a:t>
            </a:r>
            <a:endParaRPr lang="es-ES" sz="3600" dirty="0">
              <a:solidFill>
                <a:schemeClr val="bg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941052438"/>
              </p:ext>
            </p:extLst>
          </p:nvPr>
        </p:nvGraphicFramePr>
        <p:xfrm>
          <a:off x="1917698" y="2422525"/>
          <a:ext cx="7226302" cy="821055"/>
        </p:xfrm>
        <a:graphic>
          <a:graphicData uri="http://schemas.openxmlformats.org/drawingml/2006/table">
            <a:tbl>
              <a:tblPr>
                <a:tableStyleId>{5C22544A-7EE6-4342-B048-85BDC9FD1C3A}</a:tableStyleId>
              </a:tblPr>
              <a:tblGrid>
                <a:gridCol w="1492010"/>
                <a:gridCol w="1433573"/>
                <a:gridCol w="1433573"/>
                <a:gridCol w="1433573"/>
                <a:gridCol w="1433573"/>
              </a:tblGrid>
              <a:tr h="216526">
                <a:tc gridSpan="5">
                  <a:txBody>
                    <a:bodyPr/>
                    <a:lstStyle/>
                    <a:p>
                      <a:pPr algn="ctr" fontAlgn="b"/>
                      <a:r>
                        <a:rPr lang="es-ES" sz="1600" u="none" strike="noStrike" dirty="0" smtClean="0">
                          <a:effectLst/>
                        </a:rPr>
                        <a:t>Iteración 1</a:t>
                      </a:r>
                      <a:endParaRPr lang="es-ES" sz="16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F0"/>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r h="242574">
                <a:tc>
                  <a:txBody>
                    <a:bodyPr/>
                    <a:lstStyle/>
                    <a:p>
                      <a:endParaRPr lang="en-US"/>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solidFill>
                            <a:schemeClr val="bg1"/>
                          </a:solidFill>
                          <a:effectLst/>
                        </a:rPr>
                        <a:t>J</a:t>
                      </a:r>
                      <a:endParaRPr lang="es-ES" sz="1400" b="0" i="0" u="none" strike="noStrike" dirty="0">
                        <a:solidFill>
                          <a:schemeClr val="bg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50"/>
                    </a:solidFill>
                  </a:tcPr>
                </a:tc>
                <a:tc>
                  <a:txBody>
                    <a:bodyPr/>
                    <a:lstStyle/>
                    <a:p>
                      <a:pPr algn="ctr" fontAlgn="b"/>
                      <a:r>
                        <a:rPr lang="es-ES" sz="1400" u="none" strike="noStrike" dirty="0">
                          <a:effectLst/>
                        </a:rPr>
                        <a:t>V</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effectLst/>
                        </a:rPr>
                        <a:t>S</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effectLst/>
                        </a:rPr>
                        <a:t>D</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42574">
                <a:tc>
                  <a:txBody>
                    <a:bodyPr/>
                    <a:lstStyle/>
                    <a:p>
                      <a:endParaRPr lang="en-US"/>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solidFill>
                            <a:schemeClr val="bg1"/>
                          </a:solidFill>
                          <a:effectLst/>
                        </a:rPr>
                        <a:t>21</a:t>
                      </a:r>
                      <a:endParaRPr lang="es-ES" sz="1400" b="0" i="0" u="none" strike="noStrike" dirty="0">
                        <a:solidFill>
                          <a:schemeClr val="bg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50"/>
                    </a:solidFill>
                  </a:tcPr>
                </a:tc>
                <a:tc>
                  <a:txBody>
                    <a:bodyPr/>
                    <a:lstStyle/>
                    <a:p>
                      <a:pPr algn="ctr" fontAlgn="b"/>
                      <a:r>
                        <a:rPr lang="es-ES" sz="1400" u="none" strike="noStrike" dirty="0">
                          <a:effectLst/>
                        </a:rPr>
                        <a:t>22</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effectLst/>
                        </a:rPr>
                        <a:t>23</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effectLst/>
                        </a:rPr>
                        <a:t>24</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5" name="Rectangle 4"/>
          <p:cNvSpPr/>
          <p:nvPr/>
        </p:nvSpPr>
        <p:spPr>
          <a:xfrm>
            <a:off x="1905000" y="4338935"/>
            <a:ext cx="6934200" cy="461665"/>
          </a:xfrm>
          <a:prstGeom prst="rect">
            <a:avLst/>
          </a:prstGeom>
        </p:spPr>
        <p:txBody>
          <a:bodyPr wrap="square">
            <a:spAutoFit/>
          </a:bodyPr>
          <a:lstStyle/>
          <a:p>
            <a:pPr marL="342900" indent="-342900">
              <a:buFont typeface="Arial" pitchFamily="34" charset="0"/>
              <a:buChar char="•"/>
            </a:pPr>
            <a:r>
              <a:rPr lang="es-ES" sz="2400" dirty="0">
                <a:solidFill>
                  <a:schemeClr val="tx2"/>
                </a:solidFill>
              </a:rPr>
              <a:t>Preparación de entrega final al cliente</a:t>
            </a:r>
            <a:r>
              <a:rPr lang="es-ES" sz="2400" dirty="0" smtClean="0">
                <a:solidFill>
                  <a:schemeClr val="tx2"/>
                </a:solidFill>
              </a:rPr>
              <a:t>.</a:t>
            </a:r>
            <a:endParaRPr lang="es-ES" sz="2400" dirty="0">
              <a:solidFill>
                <a:schemeClr val="tx2"/>
              </a:solidFill>
            </a:endParaRPr>
          </a:p>
        </p:txBody>
      </p:sp>
      <p:sp>
        <p:nvSpPr>
          <p:cNvPr id="7" name="6 Rectángulo"/>
          <p:cNvSpPr/>
          <p:nvPr/>
        </p:nvSpPr>
        <p:spPr>
          <a:xfrm>
            <a:off x="7162800" y="4495800"/>
            <a:ext cx="152400" cy="152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99478454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1270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136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3600" dirty="0" err="1" smtClean="0">
                <a:solidFill>
                  <a:schemeClr val="bg1"/>
                </a:solidFill>
              </a:rPr>
              <a:t>Análisis</a:t>
            </a:r>
            <a:r>
              <a:rPr lang="en-US" sz="3600" dirty="0" smtClean="0">
                <a:solidFill>
                  <a:schemeClr val="bg1"/>
                </a:solidFill>
              </a:rPr>
              <a:t> de </a:t>
            </a:r>
            <a:r>
              <a:rPr lang="en-US" sz="3600" dirty="0" err="1" smtClean="0">
                <a:solidFill>
                  <a:schemeClr val="bg1"/>
                </a:solidFill>
              </a:rPr>
              <a:t>requerimientos</a:t>
            </a:r>
            <a:endParaRPr lang="en-US" sz="3600" dirty="0">
              <a:solidFill>
                <a:schemeClr val="bg1"/>
              </a:solidFill>
            </a:endParaRPr>
          </a:p>
        </p:txBody>
      </p:sp>
      <p:sp>
        <p:nvSpPr>
          <p:cNvPr id="4" name="Rectangle 4"/>
          <p:cNvSpPr/>
          <p:nvPr/>
        </p:nvSpPr>
        <p:spPr>
          <a:xfrm>
            <a:off x="1905000" y="2609671"/>
            <a:ext cx="6934200" cy="1200329"/>
          </a:xfrm>
          <a:prstGeom prst="rect">
            <a:avLst/>
          </a:prstGeom>
        </p:spPr>
        <p:txBody>
          <a:bodyPr wrap="square">
            <a:spAutoFit/>
          </a:bodyPr>
          <a:lstStyle/>
          <a:p>
            <a:pPr marL="342900" indent="-342900">
              <a:buFont typeface="Arial" pitchFamily="34" charset="0"/>
              <a:buChar char="•"/>
            </a:pPr>
            <a:r>
              <a:rPr lang="es-ES" sz="2400" dirty="0" smtClean="0">
                <a:solidFill>
                  <a:schemeClr val="tx2"/>
                </a:solidFill>
              </a:rPr>
              <a:t>Entregas a tiempo.</a:t>
            </a:r>
          </a:p>
          <a:p>
            <a:pPr marL="342900" indent="-342900">
              <a:buFont typeface="Arial" pitchFamily="34" charset="0"/>
              <a:buChar char="•"/>
            </a:pPr>
            <a:r>
              <a:rPr lang="es-ES" sz="2400" dirty="0" smtClean="0">
                <a:solidFill>
                  <a:schemeClr val="tx2"/>
                </a:solidFill>
              </a:rPr>
              <a:t>Especificación de los casos de uso.</a:t>
            </a:r>
          </a:p>
          <a:p>
            <a:pPr marL="342900" indent="-342900">
              <a:buFont typeface="Arial" pitchFamily="34" charset="0"/>
              <a:buChar char="•"/>
            </a:pPr>
            <a:r>
              <a:rPr lang="es-ES" sz="2400" dirty="0" smtClean="0">
                <a:solidFill>
                  <a:schemeClr val="tx2"/>
                </a:solidFill>
              </a:rPr>
              <a:t>Buenos resultados y relación con cliente.</a:t>
            </a:r>
            <a:endParaRPr lang="es-ES" sz="2400" dirty="0">
              <a:solidFill>
                <a:schemeClr val="tx2"/>
              </a:solidFill>
            </a:endParaRPr>
          </a:p>
        </p:txBody>
      </p:sp>
    </p:spTree>
    <p:extLst>
      <p:ext uri="{BB962C8B-B14F-4D97-AF65-F5344CB8AC3E}">
        <p14:creationId xmlns:p14="http://schemas.microsoft.com/office/powerpoint/2010/main" val="210077818"/>
      </p:ext>
    </p:extLst>
  </p:cSld>
  <p:clrMapOvr>
    <a:masterClrMapping/>
  </p:clrMapOvr>
  <p:transition spd="slow">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1270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136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3600" dirty="0" err="1" smtClean="0">
                <a:solidFill>
                  <a:schemeClr val="bg1"/>
                </a:solidFill>
              </a:rPr>
              <a:t>Gestión</a:t>
            </a:r>
            <a:r>
              <a:rPr lang="en-US" sz="3600" dirty="0" smtClean="0">
                <a:solidFill>
                  <a:schemeClr val="bg1"/>
                </a:solidFill>
              </a:rPr>
              <a:t> del </a:t>
            </a:r>
            <a:r>
              <a:rPr lang="en-US" sz="3600" dirty="0" err="1" smtClean="0">
                <a:solidFill>
                  <a:schemeClr val="bg1"/>
                </a:solidFill>
              </a:rPr>
              <a:t>proyecto</a:t>
            </a:r>
            <a:endParaRPr lang="en-US" sz="3600" dirty="0">
              <a:solidFill>
                <a:schemeClr val="bg1"/>
              </a:solidFill>
            </a:endParaRPr>
          </a:p>
        </p:txBody>
      </p:sp>
      <p:graphicFrame>
        <p:nvGraphicFramePr>
          <p:cNvPr id="4" name="3 Marcador de contenido"/>
          <p:cNvGraphicFramePr>
            <a:graphicFrameLocks/>
          </p:cNvGraphicFramePr>
          <p:nvPr>
            <p:extLst>
              <p:ext uri="{D42A27DB-BD31-4B8C-83A1-F6EECF244321}">
                <p14:modId xmlns:p14="http://schemas.microsoft.com/office/powerpoint/2010/main" val="2649255055"/>
              </p:ext>
            </p:extLst>
          </p:nvPr>
        </p:nvGraphicFramePr>
        <p:xfrm>
          <a:off x="1371600" y="2514600"/>
          <a:ext cx="7137400" cy="35687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035587638"/>
      </p:ext>
    </p:extLst>
  </p:cSld>
  <p:clrMapOvr>
    <a:masterClrMapping/>
  </p:clrMapOvr>
  <p:transition spd="slow">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1270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762000"/>
            <a:ext cx="72136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3600" dirty="0" err="1" smtClean="0">
                <a:solidFill>
                  <a:schemeClr val="bg1"/>
                </a:solidFill>
              </a:rPr>
              <a:t>Gestión</a:t>
            </a:r>
            <a:r>
              <a:rPr lang="en-US" sz="3600" dirty="0" smtClean="0">
                <a:solidFill>
                  <a:schemeClr val="bg1"/>
                </a:solidFill>
              </a:rPr>
              <a:t> del </a:t>
            </a:r>
            <a:r>
              <a:rPr lang="en-US" sz="3600" dirty="0" err="1" smtClean="0">
                <a:solidFill>
                  <a:schemeClr val="bg1"/>
                </a:solidFill>
              </a:rPr>
              <a:t>proyecto</a:t>
            </a:r>
            <a:endParaRPr lang="en-US" sz="3600" dirty="0">
              <a:solidFill>
                <a:schemeClr val="bg1"/>
              </a:solidFill>
            </a:endParaRPr>
          </a:p>
        </p:txBody>
      </p:sp>
      <p:grpSp>
        <p:nvGrpSpPr>
          <p:cNvPr id="18" name="11 Grupo"/>
          <p:cNvGrpSpPr>
            <a:grpSpLocks/>
          </p:cNvGrpSpPr>
          <p:nvPr/>
        </p:nvGrpSpPr>
        <p:grpSpPr bwMode="auto">
          <a:xfrm>
            <a:off x="1219200" y="1447800"/>
            <a:ext cx="7772400" cy="4410072"/>
            <a:chOff x="0" y="0"/>
            <a:chExt cx="10372725" cy="9353550"/>
          </a:xfrm>
        </p:grpSpPr>
        <p:graphicFrame>
          <p:nvGraphicFramePr>
            <p:cNvPr id="19" name="1 Gráfico"/>
            <p:cNvGraphicFramePr>
              <a:graphicFrameLocks/>
            </p:cNvGraphicFramePr>
            <p:nvPr/>
          </p:nvGraphicFramePr>
          <p:xfrm>
            <a:off x="0" y="0"/>
            <a:ext cx="10372725" cy="9429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3 Gráfico"/>
            <p:cNvGraphicFramePr>
              <a:graphicFrameLocks/>
            </p:cNvGraphicFramePr>
            <p:nvPr/>
          </p:nvGraphicFramePr>
          <p:xfrm>
            <a:off x="0" y="942975"/>
            <a:ext cx="10372725" cy="9429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1" name="4 Gráfico"/>
            <p:cNvGraphicFramePr>
              <a:graphicFrameLocks/>
            </p:cNvGraphicFramePr>
            <p:nvPr/>
          </p:nvGraphicFramePr>
          <p:xfrm>
            <a:off x="0" y="1876425"/>
            <a:ext cx="10372725" cy="94297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2" name="5 Gráfico"/>
            <p:cNvGraphicFramePr>
              <a:graphicFrameLocks/>
            </p:cNvGraphicFramePr>
            <p:nvPr/>
          </p:nvGraphicFramePr>
          <p:xfrm>
            <a:off x="0" y="2800350"/>
            <a:ext cx="10372725" cy="942975"/>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3" name="6 Gráfico"/>
            <p:cNvGraphicFramePr>
              <a:graphicFrameLocks/>
            </p:cNvGraphicFramePr>
            <p:nvPr/>
          </p:nvGraphicFramePr>
          <p:xfrm>
            <a:off x="0" y="3733800"/>
            <a:ext cx="10372725" cy="942975"/>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24" name="7 Gráfico"/>
            <p:cNvGraphicFramePr>
              <a:graphicFrameLocks/>
            </p:cNvGraphicFramePr>
            <p:nvPr/>
          </p:nvGraphicFramePr>
          <p:xfrm>
            <a:off x="0" y="4667250"/>
            <a:ext cx="10372725" cy="942975"/>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25" name="8 Gráfico"/>
            <p:cNvGraphicFramePr>
              <a:graphicFrameLocks/>
            </p:cNvGraphicFramePr>
            <p:nvPr/>
          </p:nvGraphicFramePr>
          <p:xfrm>
            <a:off x="0" y="5600700"/>
            <a:ext cx="10372725" cy="942975"/>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26" name="9 Gráfico"/>
            <p:cNvGraphicFramePr>
              <a:graphicFrameLocks/>
            </p:cNvGraphicFramePr>
            <p:nvPr/>
          </p:nvGraphicFramePr>
          <p:xfrm>
            <a:off x="0" y="6534150"/>
            <a:ext cx="10372725" cy="942975"/>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27" name="10 Gráfico"/>
            <p:cNvGraphicFramePr>
              <a:graphicFrameLocks/>
            </p:cNvGraphicFramePr>
            <p:nvPr/>
          </p:nvGraphicFramePr>
          <p:xfrm>
            <a:off x="0" y="7477125"/>
            <a:ext cx="10372725" cy="942975"/>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28" name="11 Gráfico"/>
            <p:cNvGraphicFramePr>
              <a:graphicFrameLocks/>
            </p:cNvGraphicFramePr>
            <p:nvPr/>
          </p:nvGraphicFramePr>
          <p:xfrm>
            <a:off x="0" y="8410575"/>
            <a:ext cx="10372725" cy="942975"/>
          </p:xfrm>
          <a:graphic>
            <a:graphicData uri="http://schemas.openxmlformats.org/drawingml/2006/chart">
              <c:chart xmlns:c="http://schemas.openxmlformats.org/drawingml/2006/chart" xmlns:r="http://schemas.openxmlformats.org/officeDocument/2006/relationships" r:id="rId13"/>
            </a:graphicData>
          </a:graphic>
        </p:graphicFrame>
      </p:grpSp>
    </p:spTree>
    <p:extLst>
      <p:ext uri="{BB962C8B-B14F-4D97-AF65-F5344CB8AC3E}">
        <p14:creationId xmlns:p14="http://schemas.microsoft.com/office/powerpoint/2010/main" val="1678454006"/>
      </p:ext>
    </p:extLst>
  </p:cSld>
  <p:clrMapOvr>
    <a:masterClrMapping/>
  </p:clrMapOvr>
  <p:transition spd="slow">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1270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136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3600" dirty="0" err="1" smtClean="0">
                <a:solidFill>
                  <a:schemeClr val="bg1"/>
                </a:solidFill>
              </a:rPr>
              <a:t>Gestión</a:t>
            </a:r>
            <a:r>
              <a:rPr lang="en-US" sz="3600" dirty="0" smtClean="0">
                <a:solidFill>
                  <a:schemeClr val="bg1"/>
                </a:solidFill>
              </a:rPr>
              <a:t> del </a:t>
            </a:r>
            <a:r>
              <a:rPr lang="en-US" sz="3600" dirty="0" err="1" smtClean="0">
                <a:solidFill>
                  <a:schemeClr val="bg1"/>
                </a:solidFill>
              </a:rPr>
              <a:t>proyecto</a:t>
            </a:r>
            <a:endParaRPr lang="en-US" sz="3600" dirty="0">
              <a:solidFill>
                <a:schemeClr val="bg1"/>
              </a:solidFill>
            </a:endParaRPr>
          </a:p>
        </p:txBody>
      </p:sp>
      <p:graphicFrame>
        <p:nvGraphicFramePr>
          <p:cNvPr id="2" name="1 Gráfico"/>
          <p:cNvGraphicFramePr/>
          <p:nvPr>
            <p:extLst>
              <p:ext uri="{D42A27DB-BD31-4B8C-83A1-F6EECF244321}">
                <p14:modId xmlns:p14="http://schemas.microsoft.com/office/powerpoint/2010/main" val="4006627837"/>
              </p:ext>
            </p:extLst>
          </p:nvPr>
        </p:nvGraphicFramePr>
        <p:xfrm>
          <a:off x="2667000" y="2422525"/>
          <a:ext cx="5434013" cy="362267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826954811"/>
      </p:ext>
    </p:extLst>
  </p:cSld>
  <p:clrMapOvr>
    <a:masterClrMapping/>
  </p:clrMapOvr>
  <p:transition spd="slow">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1270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136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UY" sz="3600" dirty="0" smtClean="0">
                <a:solidFill>
                  <a:schemeClr val="bg1"/>
                </a:solidFill>
              </a:rPr>
              <a:t>SQA</a:t>
            </a:r>
            <a:endParaRPr lang="en-US" sz="3600" dirty="0">
              <a:solidFill>
                <a:schemeClr val="bg1"/>
              </a:solidFill>
            </a:endParaRPr>
          </a:p>
        </p:txBody>
      </p:sp>
      <p:graphicFrame>
        <p:nvGraphicFramePr>
          <p:cNvPr id="2" name="1 Gráfico"/>
          <p:cNvGraphicFramePr/>
          <p:nvPr>
            <p:extLst>
              <p:ext uri="{D42A27DB-BD31-4B8C-83A1-F6EECF244321}">
                <p14:modId xmlns:p14="http://schemas.microsoft.com/office/powerpoint/2010/main" val="3469538834"/>
              </p:ext>
            </p:extLst>
          </p:nvPr>
        </p:nvGraphicFramePr>
        <p:xfrm>
          <a:off x="2057400" y="2435225"/>
          <a:ext cx="6858000" cy="357238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761463099"/>
      </p:ext>
    </p:extLst>
  </p:cSld>
  <p:clrMapOvr>
    <a:masterClrMapping/>
  </p:clrMapOvr>
  <p:transition spd="slow">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1270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136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UY" sz="3600" dirty="0" smtClean="0">
                <a:solidFill>
                  <a:schemeClr val="bg1"/>
                </a:solidFill>
              </a:rPr>
              <a:t>SQA</a:t>
            </a:r>
            <a:endParaRPr lang="en-US" sz="3600" dirty="0">
              <a:solidFill>
                <a:schemeClr val="bg1"/>
              </a:solidFill>
            </a:endParaRPr>
          </a:p>
        </p:txBody>
      </p:sp>
      <p:graphicFrame>
        <p:nvGraphicFramePr>
          <p:cNvPr id="3" name="2 Tabla"/>
          <p:cNvGraphicFramePr>
            <a:graphicFrameLocks noGrp="1"/>
          </p:cNvGraphicFramePr>
          <p:nvPr>
            <p:extLst>
              <p:ext uri="{D42A27DB-BD31-4B8C-83A1-F6EECF244321}">
                <p14:modId xmlns:p14="http://schemas.microsoft.com/office/powerpoint/2010/main" val="1851459831"/>
              </p:ext>
            </p:extLst>
          </p:nvPr>
        </p:nvGraphicFramePr>
        <p:xfrm>
          <a:off x="1447800" y="2527680"/>
          <a:ext cx="7391400" cy="3291840"/>
        </p:xfrm>
        <a:graphic>
          <a:graphicData uri="http://schemas.openxmlformats.org/drawingml/2006/table">
            <a:tbl>
              <a:tblPr firstRow="1" bandRow="1">
                <a:tableStyleId>{5C22544A-7EE6-4342-B048-85BDC9FD1C3A}</a:tableStyleId>
              </a:tblPr>
              <a:tblGrid>
                <a:gridCol w="1847850"/>
                <a:gridCol w="1847850"/>
                <a:gridCol w="1847850"/>
                <a:gridCol w="1847850"/>
              </a:tblGrid>
              <a:tr h="0">
                <a:tc>
                  <a:txBody>
                    <a:bodyPr/>
                    <a:lstStyle/>
                    <a:p>
                      <a:r>
                        <a:rPr lang="es-ES" dirty="0" smtClean="0"/>
                        <a:t>Disciplina</a:t>
                      </a:r>
                      <a:endParaRPr lang="es-ES" dirty="0"/>
                    </a:p>
                  </a:txBody>
                  <a:tcPr/>
                </a:tc>
                <a:tc>
                  <a:txBody>
                    <a:bodyPr/>
                    <a:lstStyle/>
                    <a:p>
                      <a:r>
                        <a:rPr lang="es-ES" dirty="0" smtClean="0"/>
                        <a:t>Apego al proceso</a:t>
                      </a:r>
                      <a:endParaRPr lang="es-ES" dirty="0"/>
                    </a:p>
                  </a:txBody>
                  <a:tcPr/>
                </a:tc>
                <a:tc>
                  <a:txBody>
                    <a:bodyPr/>
                    <a:lstStyle/>
                    <a:p>
                      <a:r>
                        <a:rPr lang="es-ES" dirty="0" smtClean="0"/>
                        <a:t>Disciplina</a:t>
                      </a:r>
                      <a:endParaRPr lang="es-ES" dirty="0"/>
                    </a:p>
                  </a:txBody>
                  <a:tcPr/>
                </a:tc>
                <a:tc>
                  <a:txBody>
                    <a:bodyPr/>
                    <a:lstStyle/>
                    <a:p>
                      <a:r>
                        <a:rPr lang="es-ES" dirty="0" smtClean="0"/>
                        <a:t>Apego al proceso</a:t>
                      </a:r>
                      <a:endParaRPr lang="es-ES" dirty="0"/>
                    </a:p>
                  </a:txBody>
                  <a:tcPr/>
                </a:tc>
              </a:tr>
              <a:tr h="0">
                <a:tc>
                  <a:txBody>
                    <a:bodyPr/>
                    <a:lstStyle/>
                    <a:p>
                      <a:r>
                        <a:rPr lang="es-ES" dirty="0" smtClean="0"/>
                        <a:t>Gestión de Proyecto</a:t>
                      </a:r>
                      <a:endParaRPr lang="es-ES" dirty="0"/>
                    </a:p>
                  </a:txBody>
                  <a:tcPr/>
                </a:tc>
                <a:tc>
                  <a:txBody>
                    <a:bodyPr/>
                    <a:lstStyle/>
                    <a:p>
                      <a:r>
                        <a:rPr lang="es-ES" dirty="0" smtClean="0"/>
                        <a:t>Alto</a:t>
                      </a:r>
                      <a:endParaRPr lang="es-ES" dirty="0"/>
                    </a:p>
                  </a:txBody>
                  <a:tcPr/>
                </a:tc>
                <a:tc>
                  <a:txBody>
                    <a:bodyPr/>
                    <a:lstStyle/>
                    <a:p>
                      <a:r>
                        <a:rPr lang="es-ES" dirty="0" smtClean="0"/>
                        <a:t>Diseño</a:t>
                      </a:r>
                      <a:endParaRPr lang="es-ES" dirty="0"/>
                    </a:p>
                  </a:txBody>
                  <a:tcPr/>
                </a:tc>
                <a:tc>
                  <a:txBody>
                    <a:bodyPr/>
                    <a:lstStyle/>
                    <a:p>
                      <a:r>
                        <a:rPr lang="es-ES" dirty="0" smtClean="0"/>
                        <a:t>Alto</a:t>
                      </a:r>
                      <a:endParaRPr lang="es-ES" dirty="0"/>
                    </a:p>
                  </a:txBody>
                  <a:tcPr/>
                </a:tc>
              </a:tr>
              <a:tr h="0">
                <a:tc>
                  <a:txBody>
                    <a:bodyPr/>
                    <a:lstStyle/>
                    <a:p>
                      <a:r>
                        <a:rPr lang="es-ES" dirty="0" smtClean="0"/>
                        <a:t>Gestión de Configuración</a:t>
                      </a:r>
                      <a:endParaRPr lang="es-ES" dirty="0"/>
                    </a:p>
                  </a:txBody>
                  <a:tcPr/>
                </a:tc>
                <a:tc>
                  <a:txBody>
                    <a:bodyPr/>
                    <a:lstStyle/>
                    <a:p>
                      <a:r>
                        <a:rPr lang="es-ES" dirty="0" smtClean="0"/>
                        <a:t>Alto</a:t>
                      </a:r>
                      <a:endParaRPr lang="es-ES" dirty="0"/>
                    </a:p>
                  </a:txBody>
                  <a:tcPr/>
                </a:tc>
                <a:tc>
                  <a:txBody>
                    <a:bodyPr/>
                    <a:lstStyle/>
                    <a:p>
                      <a:r>
                        <a:rPr lang="es-ES" dirty="0" smtClean="0"/>
                        <a:t>Implementación</a:t>
                      </a:r>
                      <a:endParaRPr lang="es-ES" dirty="0"/>
                    </a:p>
                  </a:txBody>
                  <a:tcPr/>
                </a:tc>
                <a:tc>
                  <a:txBody>
                    <a:bodyPr/>
                    <a:lstStyle/>
                    <a:p>
                      <a:r>
                        <a:rPr lang="es-ES" b="1" dirty="0" smtClean="0"/>
                        <a:t>Bajo</a:t>
                      </a:r>
                      <a:endParaRPr lang="es-ES" b="1" dirty="0"/>
                    </a:p>
                  </a:txBody>
                  <a:tcPr/>
                </a:tc>
              </a:tr>
              <a:tr h="0">
                <a:tc>
                  <a:txBody>
                    <a:bodyPr/>
                    <a:lstStyle/>
                    <a:p>
                      <a:r>
                        <a:rPr lang="es-ES" dirty="0" smtClean="0"/>
                        <a:t>Gestión de Calidad</a:t>
                      </a:r>
                      <a:endParaRPr lang="es-ES" dirty="0"/>
                    </a:p>
                  </a:txBody>
                  <a:tcPr/>
                </a:tc>
                <a:tc>
                  <a:txBody>
                    <a:bodyPr/>
                    <a:lstStyle/>
                    <a:p>
                      <a:r>
                        <a:rPr lang="es-ES" dirty="0" smtClean="0"/>
                        <a:t>Alto</a:t>
                      </a:r>
                      <a:endParaRPr lang="es-ES" dirty="0"/>
                    </a:p>
                  </a:txBody>
                  <a:tcPr/>
                </a:tc>
                <a:tc>
                  <a:txBody>
                    <a:bodyPr/>
                    <a:lstStyle/>
                    <a:p>
                      <a:r>
                        <a:rPr lang="es-ES" dirty="0" smtClean="0"/>
                        <a:t>Implantación</a:t>
                      </a:r>
                      <a:endParaRPr lang="es-ES" dirty="0"/>
                    </a:p>
                  </a:txBody>
                  <a:tcPr/>
                </a:tc>
                <a:tc>
                  <a:txBody>
                    <a:bodyPr/>
                    <a:lstStyle/>
                    <a:p>
                      <a:r>
                        <a:rPr lang="es-ES" b="1" dirty="0" smtClean="0"/>
                        <a:t>Bajo</a:t>
                      </a:r>
                      <a:endParaRPr lang="es-ES" b="1" dirty="0"/>
                    </a:p>
                  </a:txBody>
                  <a:tcPr/>
                </a:tc>
              </a:tr>
              <a:tr h="0">
                <a:tc>
                  <a:txBody>
                    <a:bodyPr/>
                    <a:lstStyle/>
                    <a:p>
                      <a:r>
                        <a:rPr lang="es-ES" dirty="0" smtClean="0"/>
                        <a:t>Gestión de Comunicación</a:t>
                      </a:r>
                      <a:endParaRPr lang="es-ES" dirty="0"/>
                    </a:p>
                  </a:txBody>
                  <a:tcPr/>
                </a:tc>
                <a:tc>
                  <a:txBody>
                    <a:bodyPr/>
                    <a:lstStyle/>
                    <a:p>
                      <a:r>
                        <a:rPr lang="es-ES" b="1" dirty="0" smtClean="0"/>
                        <a:t>Bajo</a:t>
                      </a:r>
                      <a:endParaRPr lang="es-ES" b="1" dirty="0"/>
                    </a:p>
                  </a:txBody>
                  <a:tcPr/>
                </a:tc>
                <a:tc>
                  <a:txBody>
                    <a:bodyPr/>
                    <a:lstStyle/>
                    <a:p>
                      <a:r>
                        <a:rPr lang="es-ES" dirty="0" smtClean="0"/>
                        <a:t>Verificación</a:t>
                      </a:r>
                      <a:endParaRPr lang="es-ES" dirty="0"/>
                    </a:p>
                  </a:txBody>
                  <a:tcPr/>
                </a:tc>
                <a:tc>
                  <a:txBody>
                    <a:bodyPr/>
                    <a:lstStyle/>
                    <a:p>
                      <a:r>
                        <a:rPr lang="es-ES" dirty="0" smtClean="0"/>
                        <a:t>Alto</a:t>
                      </a:r>
                      <a:endParaRPr lang="es-ES" dirty="0"/>
                    </a:p>
                  </a:txBody>
                  <a:tcPr/>
                </a:tc>
              </a:tr>
              <a:tr h="0">
                <a:tc>
                  <a:txBody>
                    <a:bodyPr/>
                    <a:lstStyle/>
                    <a:p>
                      <a:r>
                        <a:rPr lang="es-ES" dirty="0" smtClean="0"/>
                        <a:t>Requerimientos</a:t>
                      </a:r>
                      <a:endParaRPr lang="es-ES" dirty="0"/>
                    </a:p>
                  </a:txBody>
                  <a:tcPr/>
                </a:tc>
                <a:tc>
                  <a:txBody>
                    <a:bodyPr/>
                    <a:lstStyle/>
                    <a:p>
                      <a:r>
                        <a:rPr lang="es-ES" dirty="0" smtClean="0"/>
                        <a:t>Alto</a:t>
                      </a:r>
                      <a:endParaRPr lang="es-ES" dirty="0"/>
                    </a:p>
                  </a:txBody>
                  <a:tcPr/>
                </a:tc>
                <a:tc>
                  <a:txBody>
                    <a:bodyPr/>
                    <a:lstStyle/>
                    <a:p>
                      <a:endParaRPr lang="es-ES" dirty="0"/>
                    </a:p>
                  </a:txBody>
                  <a:tcPr/>
                </a:tc>
                <a:tc>
                  <a:txBody>
                    <a:bodyPr/>
                    <a:lstStyle/>
                    <a:p>
                      <a:endParaRPr lang="es-ES" dirty="0"/>
                    </a:p>
                  </a:txBody>
                  <a:tcPr/>
                </a:tc>
              </a:tr>
            </a:tbl>
          </a:graphicData>
        </a:graphic>
      </p:graphicFrame>
    </p:spTree>
    <p:extLst>
      <p:ext uri="{BB962C8B-B14F-4D97-AF65-F5344CB8AC3E}">
        <p14:creationId xmlns:p14="http://schemas.microsoft.com/office/powerpoint/2010/main" val="4213409048"/>
      </p:ext>
    </p:extLst>
  </p:cSld>
  <p:clrMapOvr>
    <a:masterClrMapping/>
  </p:clrMapOvr>
  <p:transition spd="slow">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1270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136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UY" sz="3600" dirty="0" smtClean="0">
                <a:solidFill>
                  <a:schemeClr val="bg1"/>
                </a:solidFill>
              </a:rPr>
              <a:t>SCM</a:t>
            </a:r>
            <a:endParaRPr lang="en-US" sz="3600" dirty="0">
              <a:solidFill>
                <a:schemeClr val="bg1"/>
              </a:solidFill>
            </a:endParaRPr>
          </a:p>
        </p:txBody>
      </p:sp>
      <p:sp>
        <p:nvSpPr>
          <p:cNvPr id="4" name="Rectangle 3"/>
          <p:cNvSpPr/>
          <p:nvPr/>
        </p:nvSpPr>
        <p:spPr>
          <a:xfrm>
            <a:off x="1905000" y="2551837"/>
            <a:ext cx="6934200" cy="461665"/>
          </a:xfrm>
          <a:prstGeom prst="rect">
            <a:avLst/>
          </a:prstGeom>
        </p:spPr>
        <p:txBody>
          <a:bodyPr wrap="square">
            <a:spAutoFit/>
          </a:bodyPr>
          <a:lstStyle/>
          <a:p>
            <a:pPr marL="342900" lvl="0" indent="-342900">
              <a:spcBef>
                <a:spcPct val="20000"/>
              </a:spcBef>
              <a:buClr>
                <a:srgbClr val="B4CCE2"/>
              </a:buClr>
              <a:buFontTx/>
              <a:buChar char="•"/>
            </a:pPr>
            <a:r>
              <a:rPr lang="es-ES" sz="2400" kern="0" dirty="0">
                <a:solidFill>
                  <a:srgbClr val="183883"/>
                </a:solidFill>
                <a:latin typeface="Arial"/>
              </a:rPr>
              <a:t>TFS : </a:t>
            </a:r>
            <a:r>
              <a:rPr lang="es-ES" sz="2400" kern="0" dirty="0" smtClean="0">
                <a:solidFill>
                  <a:srgbClr val="183883"/>
                </a:solidFill>
                <a:latin typeface="Arial"/>
              </a:rPr>
              <a:t>Repositorio y tracking del proyecto.</a:t>
            </a:r>
            <a:endParaRPr lang="es-UY" sz="2400" kern="0" dirty="0" smtClean="0">
              <a:solidFill>
                <a:srgbClr val="183883"/>
              </a:solidFill>
              <a:latin typeface="Arial"/>
            </a:endParaRPr>
          </a:p>
        </p:txBody>
      </p:sp>
      <p:graphicFrame>
        <p:nvGraphicFramePr>
          <p:cNvPr id="3" name="2 Diagrama"/>
          <p:cNvGraphicFramePr/>
          <p:nvPr>
            <p:extLst>
              <p:ext uri="{D42A27DB-BD31-4B8C-83A1-F6EECF244321}">
                <p14:modId xmlns:p14="http://schemas.microsoft.com/office/powerpoint/2010/main" val="3874862121"/>
              </p:ext>
            </p:extLst>
          </p:nvPr>
        </p:nvGraphicFramePr>
        <p:xfrm>
          <a:off x="2476500" y="2413000"/>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91313711"/>
      </p:ext>
    </p:extLst>
  </p:cSld>
  <p:clrMapOvr>
    <a:masterClrMapping/>
  </p:clrMapOvr>
  <p:transition spd="slow">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1270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136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UY" sz="3600" dirty="0" smtClean="0">
                <a:solidFill>
                  <a:schemeClr val="bg1"/>
                </a:solidFill>
              </a:rPr>
              <a:t>SCM</a:t>
            </a:r>
            <a:endParaRPr lang="en-US" sz="3600" dirty="0">
              <a:solidFill>
                <a:schemeClr val="bg1"/>
              </a:solidFill>
            </a:endParaRPr>
          </a:p>
        </p:txBody>
      </p:sp>
      <p:sp>
        <p:nvSpPr>
          <p:cNvPr id="4" name="Rectangle 3"/>
          <p:cNvSpPr/>
          <p:nvPr/>
        </p:nvSpPr>
        <p:spPr>
          <a:xfrm>
            <a:off x="1905000" y="2551837"/>
            <a:ext cx="6934200" cy="3564053"/>
          </a:xfrm>
          <a:prstGeom prst="rect">
            <a:avLst/>
          </a:prstGeom>
        </p:spPr>
        <p:txBody>
          <a:bodyPr wrap="square">
            <a:spAutoFit/>
          </a:bodyPr>
          <a:lstStyle/>
          <a:p>
            <a:pPr marL="342900" lvl="0" indent="-342900">
              <a:spcBef>
                <a:spcPct val="20000"/>
              </a:spcBef>
              <a:buClr>
                <a:srgbClr val="B4CCE2"/>
              </a:buClr>
              <a:buFontTx/>
              <a:buChar char="•"/>
            </a:pPr>
            <a:endParaRPr lang="es-ES" sz="2400" kern="0" dirty="0" smtClean="0">
              <a:solidFill>
                <a:srgbClr val="183883"/>
              </a:solidFill>
              <a:latin typeface="Arial"/>
            </a:endParaRPr>
          </a:p>
          <a:p>
            <a:pPr marL="342900" lvl="0" indent="-342900">
              <a:spcBef>
                <a:spcPct val="20000"/>
              </a:spcBef>
              <a:buClr>
                <a:srgbClr val="B4CCE2"/>
              </a:buClr>
              <a:buFontTx/>
              <a:buChar char="•"/>
            </a:pPr>
            <a:endParaRPr lang="es-ES" sz="2400" kern="0" dirty="0">
              <a:solidFill>
                <a:srgbClr val="183883"/>
              </a:solidFill>
              <a:latin typeface="Arial"/>
            </a:endParaRPr>
          </a:p>
          <a:p>
            <a:pPr marL="342900" lvl="0" indent="-342900">
              <a:spcBef>
                <a:spcPct val="20000"/>
              </a:spcBef>
              <a:buClr>
                <a:srgbClr val="B4CCE2"/>
              </a:buClr>
              <a:buFontTx/>
              <a:buChar char="•"/>
            </a:pPr>
            <a:endParaRPr lang="es-ES" sz="2400" kern="0" dirty="0" smtClean="0">
              <a:solidFill>
                <a:srgbClr val="183883"/>
              </a:solidFill>
              <a:latin typeface="Arial"/>
            </a:endParaRPr>
          </a:p>
          <a:p>
            <a:pPr marL="342900" lvl="0" indent="-342900">
              <a:spcBef>
                <a:spcPct val="20000"/>
              </a:spcBef>
              <a:buClr>
                <a:srgbClr val="B4CCE2"/>
              </a:buClr>
              <a:buFontTx/>
              <a:buChar char="•"/>
            </a:pPr>
            <a:endParaRPr lang="es-ES" sz="2400" kern="0" dirty="0">
              <a:solidFill>
                <a:srgbClr val="183883"/>
              </a:solidFill>
              <a:latin typeface="Arial"/>
            </a:endParaRPr>
          </a:p>
          <a:p>
            <a:pPr marL="342900" lvl="0" indent="-342900">
              <a:spcBef>
                <a:spcPct val="20000"/>
              </a:spcBef>
              <a:buClr>
                <a:srgbClr val="B4CCE2"/>
              </a:buClr>
              <a:buFontTx/>
              <a:buChar char="•"/>
            </a:pPr>
            <a:endParaRPr lang="es-ES" sz="2400" kern="0" dirty="0" smtClean="0">
              <a:solidFill>
                <a:srgbClr val="183883"/>
              </a:solidFill>
              <a:latin typeface="Arial"/>
            </a:endParaRPr>
          </a:p>
          <a:p>
            <a:pPr marL="342900" lvl="0" indent="-342900">
              <a:spcBef>
                <a:spcPct val="20000"/>
              </a:spcBef>
              <a:buClr>
                <a:srgbClr val="B4CCE2"/>
              </a:buClr>
              <a:buFontTx/>
              <a:buChar char="•"/>
            </a:pPr>
            <a:endParaRPr lang="es-ES" sz="2400" kern="0" dirty="0">
              <a:solidFill>
                <a:srgbClr val="183883"/>
              </a:solidFill>
              <a:latin typeface="Arial"/>
            </a:endParaRPr>
          </a:p>
          <a:p>
            <a:pPr marL="342900" lvl="0" indent="-342900">
              <a:spcBef>
                <a:spcPct val="20000"/>
              </a:spcBef>
              <a:buClr>
                <a:srgbClr val="B4CCE2"/>
              </a:buClr>
              <a:buFontTx/>
              <a:buChar char="•"/>
            </a:pPr>
            <a:r>
              <a:rPr lang="es-ES" sz="2400" kern="0" dirty="0" smtClean="0">
                <a:solidFill>
                  <a:srgbClr val="183883"/>
                </a:solidFill>
                <a:latin typeface="Arial"/>
              </a:rPr>
              <a:t>Liberaciones </a:t>
            </a:r>
            <a:r>
              <a:rPr lang="es-ES" sz="2400" kern="0" dirty="0">
                <a:solidFill>
                  <a:srgbClr val="183883"/>
                </a:solidFill>
                <a:latin typeface="Arial"/>
              </a:rPr>
              <a:t>complejas</a:t>
            </a:r>
          </a:p>
          <a:p>
            <a:pPr marL="342900" lvl="0" indent="-342900">
              <a:spcBef>
                <a:spcPct val="20000"/>
              </a:spcBef>
              <a:buClr>
                <a:srgbClr val="B4CCE2"/>
              </a:buClr>
              <a:buFontTx/>
              <a:buChar char="•"/>
            </a:pPr>
            <a:r>
              <a:rPr lang="es-ES" sz="2400" kern="0" dirty="0">
                <a:solidFill>
                  <a:srgbClr val="183883"/>
                </a:solidFill>
                <a:latin typeface="Arial"/>
              </a:rPr>
              <a:t>Pasaje a verificación complicado</a:t>
            </a:r>
            <a:endParaRPr lang="es-UY" sz="2400" kern="0" dirty="0" smtClean="0">
              <a:solidFill>
                <a:srgbClr val="183883"/>
              </a:solidFill>
              <a:latin typeface="Arial"/>
            </a:endParaRPr>
          </a:p>
        </p:txBody>
      </p:sp>
      <p:graphicFrame>
        <p:nvGraphicFramePr>
          <p:cNvPr id="2" name="1 Diagrama"/>
          <p:cNvGraphicFramePr/>
          <p:nvPr>
            <p:extLst>
              <p:ext uri="{D42A27DB-BD31-4B8C-83A1-F6EECF244321}">
                <p14:modId xmlns:p14="http://schemas.microsoft.com/office/powerpoint/2010/main" val="2295399681"/>
              </p:ext>
            </p:extLst>
          </p:nvPr>
        </p:nvGraphicFramePr>
        <p:xfrm>
          <a:off x="2933700" y="2286000"/>
          <a:ext cx="4876800" cy="3251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78706831"/>
      </p:ext>
    </p:extLst>
  </p:cSld>
  <p:clrMapOvr>
    <a:masterClrMapping/>
  </p:clrMapOvr>
  <p:transition spd="slow">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1270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136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3600" dirty="0" err="1">
                <a:solidFill>
                  <a:schemeClr val="bg1"/>
                </a:solidFill>
              </a:rPr>
              <a:t>Verificación</a:t>
            </a:r>
            <a:endParaRPr lang="en-US" sz="3600" dirty="0">
              <a:solidFill>
                <a:schemeClr val="bg1"/>
              </a:solidFill>
            </a:endParaRPr>
          </a:p>
        </p:txBody>
      </p:sp>
      <p:sp>
        <p:nvSpPr>
          <p:cNvPr id="4" name="Rectangle 3"/>
          <p:cNvSpPr/>
          <p:nvPr/>
        </p:nvSpPr>
        <p:spPr>
          <a:xfrm>
            <a:off x="1905000" y="2551837"/>
            <a:ext cx="6934200" cy="2677656"/>
          </a:xfrm>
          <a:prstGeom prst="rect">
            <a:avLst/>
          </a:prstGeom>
        </p:spPr>
        <p:txBody>
          <a:bodyPr wrap="square">
            <a:spAutoFit/>
          </a:bodyPr>
          <a:lstStyle/>
          <a:p>
            <a:pPr marL="342900" lvl="0" indent="-342900">
              <a:spcBef>
                <a:spcPct val="20000"/>
              </a:spcBef>
              <a:buClr>
                <a:srgbClr val="B4CCE2"/>
              </a:buClr>
              <a:buFontTx/>
              <a:buChar char="•"/>
            </a:pPr>
            <a:r>
              <a:rPr lang="es-UY" sz="2400" kern="0" dirty="0" smtClean="0">
                <a:solidFill>
                  <a:srgbClr val="183883"/>
                </a:solidFill>
                <a:latin typeface="Arial"/>
              </a:rPr>
              <a:t>Casos de prueba basados en casos de uso.</a:t>
            </a:r>
          </a:p>
          <a:p>
            <a:pPr marL="342900" lvl="0" indent="-342900">
              <a:spcBef>
                <a:spcPct val="20000"/>
              </a:spcBef>
              <a:buClr>
                <a:srgbClr val="B4CCE2"/>
              </a:buClr>
              <a:buFontTx/>
              <a:buChar char="•"/>
            </a:pPr>
            <a:r>
              <a:rPr lang="es-UY" sz="2400" kern="0" dirty="0" smtClean="0">
                <a:solidFill>
                  <a:srgbClr val="183883"/>
                </a:solidFill>
                <a:latin typeface="Arial"/>
              </a:rPr>
              <a:t>Cobertura total de los casos de uso.</a:t>
            </a:r>
          </a:p>
          <a:p>
            <a:pPr marL="342900" lvl="0" indent="-342900">
              <a:spcBef>
                <a:spcPct val="20000"/>
              </a:spcBef>
              <a:buClr>
                <a:srgbClr val="B4CCE2"/>
              </a:buClr>
              <a:buFontTx/>
              <a:buChar char="•"/>
            </a:pPr>
            <a:r>
              <a:rPr lang="es-UY" sz="2400" kern="0" dirty="0" smtClean="0">
                <a:solidFill>
                  <a:srgbClr val="183883"/>
                </a:solidFill>
                <a:latin typeface="Arial"/>
              </a:rPr>
              <a:t>Complementos a casos de prueba:</a:t>
            </a:r>
          </a:p>
          <a:p>
            <a:pPr marL="800100" lvl="1" indent="-342900">
              <a:spcBef>
                <a:spcPct val="20000"/>
              </a:spcBef>
              <a:buClr>
                <a:srgbClr val="B4CCE2"/>
              </a:buClr>
              <a:buFont typeface="Arial" pitchFamily="34" charset="0"/>
              <a:buChar char="-"/>
            </a:pPr>
            <a:r>
              <a:rPr lang="es-UY" sz="2400" kern="0" dirty="0" smtClean="0">
                <a:solidFill>
                  <a:srgbClr val="183883"/>
                </a:solidFill>
                <a:latin typeface="Arial"/>
              </a:rPr>
              <a:t>Pruebas exploratorias.</a:t>
            </a:r>
          </a:p>
          <a:p>
            <a:pPr marL="800100" lvl="1" indent="-342900">
              <a:spcBef>
                <a:spcPct val="20000"/>
              </a:spcBef>
              <a:buClr>
                <a:srgbClr val="B4CCE2"/>
              </a:buClr>
              <a:buFont typeface="Arial" pitchFamily="34" charset="0"/>
              <a:buChar char="-"/>
            </a:pPr>
            <a:r>
              <a:rPr lang="es-UY" sz="2400" kern="0" dirty="0" smtClean="0">
                <a:solidFill>
                  <a:srgbClr val="183883"/>
                </a:solidFill>
                <a:latin typeface="Arial"/>
              </a:rPr>
              <a:t>Pruebas unitarias.</a:t>
            </a:r>
          </a:p>
          <a:p>
            <a:pPr marL="800100" lvl="1" indent="-342900">
              <a:spcBef>
                <a:spcPct val="20000"/>
              </a:spcBef>
              <a:buClr>
                <a:srgbClr val="B4CCE2"/>
              </a:buClr>
              <a:buFont typeface="Arial" pitchFamily="34" charset="0"/>
              <a:buChar char="-"/>
            </a:pPr>
            <a:r>
              <a:rPr lang="es-UY" sz="2400" kern="0" dirty="0" smtClean="0">
                <a:solidFill>
                  <a:srgbClr val="183883"/>
                </a:solidFill>
                <a:latin typeface="Arial"/>
              </a:rPr>
              <a:t>Pruebas de integración.</a:t>
            </a:r>
          </a:p>
        </p:txBody>
      </p:sp>
    </p:spTree>
    <p:extLst>
      <p:ext uri="{BB962C8B-B14F-4D97-AF65-F5344CB8AC3E}">
        <p14:creationId xmlns:p14="http://schemas.microsoft.com/office/powerpoint/2010/main" val="3536991224"/>
      </p:ext>
    </p:extLst>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 y="-9525"/>
            <a:ext cx="9150350" cy="688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1"/>
          <p:cNvSpPr txBox="1">
            <a:spLocks/>
          </p:cNvSpPr>
          <p:nvPr/>
        </p:nvSpPr>
        <p:spPr bwMode="auto">
          <a:xfrm>
            <a:off x="1917700" y="1841500"/>
            <a:ext cx="72136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3600" dirty="0" smtClean="0">
                <a:solidFill>
                  <a:schemeClr val="bg1"/>
                </a:solidFill>
              </a:rPr>
              <a:t>Agenda</a:t>
            </a:r>
            <a:endParaRPr lang="en-US" sz="3600" dirty="0">
              <a:solidFill>
                <a:schemeClr val="bg1"/>
              </a:solidFill>
            </a:endParaRPr>
          </a:p>
        </p:txBody>
      </p:sp>
      <p:sp>
        <p:nvSpPr>
          <p:cNvPr id="5" name="Rectangle 4"/>
          <p:cNvSpPr/>
          <p:nvPr/>
        </p:nvSpPr>
        <p:spPr>
          <a:xfrm>
            <a:off x="1905000" y="2577810"/>
            <a:ext cx="6934200" cy="1791260"/>
          </a:xfrm>
          <a:prstGeom prst="rect">
            <a:avLst/>
          </a:prstGeom>
        </p:spPr>
        <p:txBody>
          <a:bodyPr wrap="square">
            <a:spAutoFit/>
          </a:bodyPr>
          <a:lstStyle/>
          <a:p>
            <a:pPr marL="342900" lvl="0" indent="-342900">
              <a:spcBef>
                <a:spcPct val="20000"/>
              </a:spcBef>
              <a:buClr>
                <a:srgbClr val="B4CCE2"/>
              </a:buClr>
              <a:buFontTx/>
              <a:buChar char="•"/>
            </a:pPr>
            <a:r>
              <a:rPr lang="es-UY" sz="2400" kern="0" dirty="0" smtClean="0">
                <a:solidFill>
                  <a:srgbClr val="183883"/>
                </a:solidFill>
                <a:latin typeface="Arial"/>
              </a:rPr>
              <a:t>Introducción</a:t>
            </a:r>
          </a:p>
          <a:p>
            <a:pPr marL="342900" indent="-342900">
              <a:spcBef>
                <a:spcPct val="20000"/>
              </a:spcBef>
              <a:buClr>
                <a:srgbClr val="B4CCE2"/>
              </a:buClr>
              <a:buFontTx/>
              <a:buChar char="•"/>
            </a:pPr>
            <a:r>
              <a:rPr lang="es-UY" sz="2400" kern="0" dirty="0" smtClean="0">
                <a:solidFill>
                  <a:srgbClr val="183883"/>
                </a:solidFill>
                <a:latin typeface="Arial"/>
              </a:rPr>
              <a:t>Fases del proyecto</a:t>
            </a:r>
          </a:p>
          <a:p>
            <a:pPr marL="342900" indent="-342900">
              <a:spcBef>
                <a:spcPct val="20000"/>
              </a:spcBef>
              <a:buClr>
                <a:srgbClr val="B4CCE2"/>
              </a:buClr>
              <a:buFontTx/>
              <a:buChar char="•"/>
            </a:pPr>
            <a:r>
              <a:rPr lang="es-UY" sz="2400" kern="0" dirty="0" smtClean="0">
                <a:solidFill>
                  <a:srgbClr val="183883"/>
                </a:solidFill>
                <a:latin typeface="Arial"/>
              </a:rPr>
              <a:t>Análisis de requerimientos</a:t>
            </a:r>
          </a:p>
          <a:p>
            <a:pPr marL="342900" indent="-342900">
              <a:spcBef>
                <a:spcPct val="20000"/>
              </a:spcBef>
              <a:buClr>
                <a:srgbClr val="B4CCE2"/>
              </a:buClr>
              <a:buFontTx/>
              <a:buChar char="•"/>
            </a:pPr>
            <a:r>
              <a:rPr lang="es-UY" sz="2400" kern="0" dirty="0" smtClean="0">
                <a:solidFill>
                  <a:srgbClr val="183883"/>
                </a:solidFill>
                <a:latin typeface="Arial"/>
              </a:rPr>
              <a:t>Continua…</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1270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136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3600" dirty="0" err="1" smtClean="0">
                <a:solidFill>
                  <a:schemeClr val="bg1"/>
                </a:solidFill>
              </a:rPr>
              <a:t>Verificación</a:t>
            </a:r>
            <a:endParaRPr lang="en-US" sz="3600" dirty="0">
              <a:solidFill>
                <a:schemeClr val="bg1"/>
              </a:solidFill>
            </a:endParaRPr>
          </a:p>
        </p:txBody>
      </p:sp>
      <p:graphicFrame>
        <p:nvGraphicFramePr>
          <p:cNvPr id="4" name="3 Marcador de contenido"/>
          <p:cNvGraphicFramePr>
            <a:graphicFrameLocks/>
          </p:cNvGraphicFramePr>
          <p:nvPr>
            <p:extLst>
              <p:ext uri="{D42A27DB-BD31-4B8C-83A1-F6EECF244321}">
                <p14:modId xmlns:p14="http://schemas.microsoft.com/office/powerpoint/2010/main" val="1927138277"/>
              </p:ext>
            </p:extLst>
          </p:nvPr>
        </p:nvGraphicFramePr>
        <p:xfrm>
          <a:off x="1371600" y="2514600"/>
          <a:ext cx="6965902" cy="348138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149995697"/>
      </p:ext>
    </p:extLst>
  </p:cSld>
  <p:clrMapOvr>
    <a:masterClrMapping/>
  </p:clrMapOvr>
  <p:transition spd="slow">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1270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136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UY" sz="3600" dirty="0" smtClean="0">
                <a:solidFill>
                  <a:schemeClr val="bg1"/>
                </a:solidFill>
              </a:rPr>
              <a:t>Conclusiones.</a:t>
            </a:r>
            <a:endParaRPr lang="en-US" sz="3600" dirty="0">
              <a:solidFill>
                <a:schemeClr val="bg1"/>
              </a:solidFill>
            </a:endParaRPr>
          </a:p>
        </p:txBody>
      </p:sp>
      <p:sp>
        <p:nvSpPr>
          <p:cNvPr id="4" name="Rectangle 3"/>
          <p:cNvSpPr/>
          <p:nvPr/>
        </p:nvSpPr>
        <p:spPr>
          <a:xfrm>
            <a:off x="1905000" y="2551837"/>
            <a:ext cx="6934200" cy="3527119"/>
          </a:xfrm>
          <a:prstGeom prst="rect">
            <a:avLst/>
          </a:prstGeom>
        </p:spPr>
        <p:txBody>
          <a:bodyPr wrap="square">
            <a:spAutoFit/>
          </a:bodyPr>
          <a:lstStyle/>
          <a:p>
            <a:pPr marL="342900" lvl="0" indent="-342900">
              <a:spcBef>
                <a:spcPct val="20000"/>
              </a:spcBef>
              <a:buClr>
                <a:srgbClr val="B4CCE2"/>
              </a:buClr>
              <a:buFontTx/>
              <a:buChar char="•"/>
            </a:pPr>
            <a:r>
              <a:rPr lang="es-UY" sz="2400" kern="0" dirty="0" smtClean="0">
                <a:solidFill>
                  <a:srgbClr val="183883"/>
                </a:solidFill>
                <a:latin typeface="Arial"/>
              </a:rPr>
              <a:t>El grupo</a:t>
            </a:r>
          </a:p>
          <a:p>
            <a:pPr marL="800100" lvl="1" indent="-342900">
              <a:spcBef>
                <a:spcPct val="20000"/>
              </a:spcBef>
              <a:buClr>
                <a:srgbClr val="B4CCE2"/>
              </a:buClr>
              <a:buFontTx/>
              <a:buChar char="•"/>
            </a:pPr>
            <a:r>
              <a:rPr lang="es-UY" sz="2400" kern="0" dirty="0" smtClean="0">
                <a:solidFill>
                  <a:srgbClr val="183883"/>
                </a:solidFill>
                <a:latin typeface="Arial"/>
              </a:rPr>
              <a:t>Problemas de comunicación, adaptación al proceso.</a:t>
            </a:r>
            <a:endParaRPr lang="es-UY" sz="2400" kern="0" dirty="0" smtClean="0">
              <a:solidFill>
                <a:srgbClr val="183883"/>
              </a:solidFill>
              <a:latin typeface="Arial"/>
            </a:endParaRPr>
          </a:p>
          <a:p>
            <a:pPr marL="342900" lvl="0" indent="-342900">
              <a:spcBef>
                <a:spcPct val="20000"/>
              </a:spcBef>
              <a:buClr>
                <a:srgbClr val="B4CCE2"/>
              </a:buClr>
              <a:buFontTx/>
              <a:buChar char="•"/>
            </a:pPr>
            <a:r>
              <a:rPr lang="es-UY" sz="2400" kern="0" dirty="0">
                <a:solidFill>
                  <a:srgbClr val="183883"/>
                </a:solidFill>
                <a:latin typeface="Arial"/>
              </a:rPr>
              <a:t>El proceso</a:t>
            </a:r>
          </a:p>
          <a:p>
            <a:pPr marL="800100" lvl="1" indent="-342900">
              <a:spcBef>
                <a:spcPct val="20000"/>
              </a:spcBef>
              <a:buClr>
                <a:srgbClr val="B4CCE2"/>
              </a:buClr>
              <a:buFontTx/>
              <a:buChar char="•"/>
            </a:pPr>
            <a:r>
              <a:rPr lang="es-UY" sz="2400" kern="0" dirty="0">
                <a:solidFill>
                  <a:srgbClr val="183883"/>
                </a:solidFill>
                <a:latin typeface="Arial"/>
              </a:rPr>
              <a:t>Sirvió para marcar el </a:t>
            </a:r>
            <a:r>
              <a:rPr lang="es-UY" sz="2400" kern="0" dirty="0" smtClean="0">
                <a:solidFill>
                  <a:srgbClr val="183883"/>
                </a:solidFill>
                <a:latin typeface="Arial"/>
              </a:rPr>
              <a:t>paso</a:t>
            </a:r>
          </a:p>
          <a:p>
            <a:pPr marL="800100" lvl="1" indent="-342900">
              <a:spcBef>
                <a:spcPct val="20000"/>
              </a:spcBef>
              <a:buClr>
                <a:srgbClr val="B4CCE2"/>
              </a:buClr>
              <a:buFontTx/>
              <a:buChar char="•"/>
            </a:pPr>
            <a:r>
              <a:rPr lang="es-UY" sz="2400" kern="0" dirty="0">
                <a:solidFill>
                  <a:srgbClr val="183883"/>
                </a:solidFill>
                <a:latin typeface="Arial"/>
              </a:rPr>
              <a:t>Que cambiaríamos</a:t>
            </a:r>
            <a:r>
              <a:rPr lang="es-UY" sz="2400" kern="0" dirty="0" smtClean="0">
                <a:solidFill>
                  <a:srgbClr val="183883"/>
                </a:solidFill>
                <a:latin typeface="Arial"/>
              </a:rPr>
              <a:t>?</a:t>
            </a:r>
            <a:endParaRPr lang="es-UY" sz="2400" kern="0" dirty="0" smtClean="0">
              <a:solidFill>
                <a:srgbClr val="183883"/>
              </a:solidFill>
              <a:latin typeface="Arial"/>
            </a:endParaRPr>
          </a:p>
          <a:p>
            <a:pPr marL="800100" lvl="1" indent="-342900">
              <a:spcBef>
                <a:spcPct val="20000"/>
              </a:spcBef>
              <a:buClr>
                <a:srgbClr val="B4CCE2"/>
              </a:buClr>
              <a:buFontTx/>
              <a:buChar char="•"/>
            </a:pPr>
            <a:r>
              <a:rPr lang="es-UY" sz="2400" kern="0" dirty="0" smtClean="0">
                <a:solidFill>
                  <a:srgbClr val="183883"/>
                </a:solidFill>
                <a:latin typeface="Arial"/>
              </a:rPr>
              <a:t>Que agregaríamos?</a:t>
            </a:r>
          </a:p>
          <a:p>
            <a:pPr marL="1257300" lvl="2" indent="-342900">
              <a:spcBef>
                <a:spcPct val="20000"/>
              </a:spcBef>
              <a:buClr>
                <a:srgbClr val="B4CCE2"/>
              </a:buClr>
              <a:buFontTx/>
              <a:buChar char="•"/>
            </a:pPr>
            <a:r>
              <a:rPr lang="es-UY" sz="1000" kern="0" dirty="0">
                <a:solidFill>
                  <a:srgbClr val="183883"/>
                </a:solidFill>
                <a:latin typeface="Arial"/>
              </a:rPr>
              <a:t>http://www.youtube.com/watch?v=XU0llRltyFM</a:t>
            </a:r>
            <a:endParaRPr lang="es-UY" sz="1000" kern="0" dirty="0" smtClean="0">
              <a:solidFill>
                <a:srgbClr val="183883"/>
              </a:solidFill>
              <a:latin typeface="Arial"/>
            </a:endParaRPr>
          </a:p>
          <a:p>
            <a:pPr marL="1257300" lvl="2" indent="-342900">
              <a:spcBef>
                <a:spcPct val="20000"/>
              </a:spcBef>
              <a:buClr>
                <a:srgbClr val="B4CCE2"/>
              </a:buClr>
              <a:buFontTx/>
              <a:buChar char="•"/>
            </a:pPr>
            <a:endParaRPr lang="es-UY" sz="1600" kern="0" dirty="0" smtClean="0">
              <a:solidFill>
                <a:srgbClr val="183883"/>
              </a:solidFill>
              <a:latin typeface="Arial"/>
            </a:endParaRPr>
          </a:p>
        </p:txBody>
      </p:sp>
      <p:pic>
        <p:nvPicPr>
          <p:cNvPr id="1027" name="Picture 3">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15000" y="5255284"/>
            <a:ext cx="914400" cy="307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694361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left)">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left)">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left)">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left)">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wipe(left)">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1270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bwMode="auto">
          <a:xfrm>
            <a:off x="1917700" y="1841500"/>
            <a:ext cx="7213600" cy="1130300"/>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3600" dirty="0" err="1" smtClean="0">
                <a:solidFill>
                  <a:schemeClr val="bg1"/>
                </a:solidFill>
              </a:rPr>
              <a:t>Pasamos</a:t>
            </a:r>
            <a:r>
              <a:rPr lang="en-US" sz="3600" dirty="0" smtClean="0">
                <a:solidFill>
                  <a:schemeClr val="bg1"/>
                </a:solidFill>
              </a:rPr>
              <a:t> a la </a:t>
            </a:r>
            <a:r>
              <a:rPr lang="en-US" sz="3600" dirty="0" err="1" smtClean="0">
                <a:solidFill>
                  <a:schemeClr val="bg1"/>
                </a:solidFill>
              </a:rPr>
              <a:t>presentacion</a:t>
            </a:r>
            <a:r>
              <a:rPr lang="en-US" sz="3600" dirty="0" smtClean="0">
                <a:solidFill>
                  <a:schemeClr val="bg1"/>
                </a:solidFill>
              </a:rPr>
              <a:t> del </a:t>
            </a:r>
            <a:r>
              <a:rPr lang="en-US" sz="3600" dirty="0" err="1" smtClean="0">
                <a:solidFill>
                  <a:schemeClr val="bg1"/>
                </a:solidFill>
              </a:rPr>
              <a:t>producto</a:t>
            </a:r>
            <a:endParaRPr lang="en-US" sz="3600" dirty="0">
              <a:solidFill>
                <a:schemeClr val="bg1"/>
              </a:solidFill>
            </a:endParaRPr>
          </a:p>
        </p:txBody>
      </p:sp>
    </p:spTree>
    <p:extLst>
      <p:ext uri="{BB962C8B-B14F-4D97-AF65-F5344CB8AC3E}">
        <p14:creationId xmlns:p14="http://schemas.microsoft.com/office/powerpoint/2010/main" val="197083494"/>
      </p:ext>
    </p:extLst>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 y="0"/>
            <a:ext cx="9163050" cy="6892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1"/>
          <p:cNvSpPr txBox="1">
            <a:spLocks/>
          </p:cNvSpPr>
          <p:nvPr/>
        </p:nvSpPr>
        <p:spPr bwMode="auto">
          <a:xfrm>
            <a:off x="1917700" y="1841500"/>
            <a:ext cx="72136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sz="3600" dirty="0" smtClean="0">
                <a:solidFill>
                  <a:schemeClr val="bg1"/>
                </a:solidFill>
              </a:rPr>
              <a:t>Agenda</a:t>
            </a:r>
            <a:endParaRPr lang="en-US" sz="3600" dirty="0">
              <a:solidFill>
                <a:schemeClr val="bg1"/>
              </a:solidFill>
            </a:endParaRPr>
          </a:p>
        </p:txBody>
      </p:sp>
      <p:sp>
        <p:nvSpPr>
          <p:cNvPr id="5" name="Rectangle 4"/>
          <p:cNvSpPr/>
          <p:nvPr/>
        </p:nvSpPr>
        <p:spPr>
          <a:xfrm>
            <a:off x="1905000" y="2551837"/>
            <a:ext cx="6934200" cy="2603790"/>
          </a:xfrm>
          <a:prstGeom prst="rect">
            <a:avLst/>
          </a:prstGeom>
        </p:spPr>
        <p:txBody>
          <a:bodyPr wrap="square">
            <a:spAutoFit/>
          </a:bodyPr>
          <a:lstStyle/>
          <a:p>
            <a:pPr marL="342900" lvl="0" indent="-342900">
              <a:spcBef>
                <a:spcPct val="20000"/>
              </a:spcBef>
              <a:buClr>
                <a:srgbClr val="B4CCE2"/>
              </a:buClr>
              <a:buFontTx/>
              <a:buChar char="•"/>
            </a:pPr>
            <a:r>
              <a:rPr lang="es-UY" sz="2400" kern="0" dirty="0" smtClean="0">
                <a:solidFill>
                  <a:srgbClr val="183883"/>
                </a:solidFill>
                <a:latin typeface="Arial"/>
              </a:rPr>
              <a:t>Gestión del proyecto</a:t>
            </a:r>
          </a:p>
          <a:p>
            <a:pPr marL="742950" lvl="1" indent="-285750">
              <a:spcBef>
                <a:spcPct val="20000"/>
              </a:spcBef>
              <a:buClr>
                <a:srgbClr val="B4CCE2"/>
              </a:buClr>
              <a:buFontTx/>
              <a:buChar char="–"/>
            </a:pPr>
            <a:r>
              <a:rPr lang="es-UY" sz="2000" kern="0" dirty="0" smtClean="0">
                <a:solidFill>
                  <a:srgbClr val="183883"/>
                </a:solidFill>
                <a:latin typeface="Arial"/>
              </a:rPr>
              <a:t>Tamaños</a:t>
            </a:r>
            <a:r>
              <a:rPr lang="en-US" sz="2000" kern="0" dirty="0" smtClean="0">
                <a:solidFill>
                  <a:srgbClr val="183883"/>
                </a:solidFill>
                <a:latin typeface="Arial"/>
              </a:rPr>
              <a:t>, </a:t>
            </a:r>
            <a:r>
              <a:rPr lang="es-UY" sz="2000" kern="0" dirty="0" smtClean="0">
                <a:solidFill>
                  <a:srgbClr val="183883"/>
                </a:solidFill>
                <a:latin typeface="Arial"/>
              </a:rPr>
              <a:t>horas</a:t>
            </a:r>
            <a:r>
              <a:rPr lang="en-US" sz="2000" kern="0" dirty="0" smtClean="0">
                <a:solidFill>
                  <a:srgbClr val="183883"/>
                </a:solidFill>
                <a:latin typeface="Arial"/>
              </a:rPr>
              <a:t>, </a:t>
            </a:r>
            <a:r>
              <a:rPr lang="es-UY" sz="2000" kern="0" dirty="0" smtClean="0">
                <a:solidFill>
                  <a:srgbClr val="183883"/>
                </a:solidFill>
                <a:latin typeface="Arial"/>
              </a:rPr>
              <a:t>productividad</a:t>
            </a:r>
            <a:r>
              <a:rPr lang="en-US" sz="2000" kern="0" dirty="0" smtClean="0">
                <a:solidFill>
                  <a:srgbClr val="183883"/>
                </a:solidFill>
                <a:latin typeface="Arial"/>
              </a:rPr>
              <a:t>.</a:t>
            </a:r>
            <a:endParaRPr lang="es-UY" sz="2400" kern="0" dirty="0" smtClean="0">
              <a:solidFill>
                <a:srgbClr val="183883"/>
              </a:solidFill>
              <a:latin typeface="Arial"/>
            </a:endParaRPr>
          </a:p>
          <a:p>
            <a:pPr marL="342900" indent="-342900">
              <a:spcBef>
                <a:spcPct val="20000"/>
              </a:spcBef>
              <a:buClr>
                <a:srgbClr val="B4CCE2"/>
              </a:buClr>
              <a:buFontTx/>
              <a:buChar char="•"/>
            </a:pPr>
            <a:r>
              <a:rPr lang="es-UY" sz="2400" kern="0" dirty="0" smtClean="0">
                <a:solidFill>
                  <a:srgbClr val="183883"/>
                </a:solidFill>
                <a:latin typeface="Arial"/>
              </a:rPr>
              <a:t>SQA</a:t>
            </a:r>
          </a:p>
          <a:p>
            <a:pPr marL="342900" indent="-342900">
              <a:spcBef>
                <a:spcPct val="20000"/>
              </a:spcBef>
              <a:buClr>
                <a:srgbClr val="B4CCE2"/>
              </a:buClr>
              <a:buFontTx/>
              <a:buChar char="•"/>
            </a:pPr>
            <a:r>
              <a:rPr lang="es-UY" sz="2400" kern="0" dirty="0" smtClean="0">
                <a:solidFill>
                  <a:srgbClr val="183883"/>
                </a:solidFill>
                <a:latin typeface="Arial"/>
              </a:rPr>
              <a:t>SCM</a:t>
            </a:r>
          </a:p>
          <a:p>
            <a:pPr marL="342900" indent="-342900">
              <a:spcBef>
                <a:spcPct val="20000"/>
              </a:spcBef>
              <a:buClr>
                <a:srgbClr val="B4CCE2"/>
              </a:buClr>
              <a:buFontTx/>
              <a:buChar char="•"/>
            </a:pPr>
            <a:r>
              <a:rPr lang="es-UY" sz="2400" kern="0" dirty="0" smtClean="0">
                <a:solidFill>
                  <a:srgbClr val="183883"/>
                </a:solidFill>
                <a:latin typeface="Arial"/>
              </a:rPr>
              <a:t>Verificación</a:t>
            </a:r>
          </a:p>
          <a:p>
            <a:pPr marL="342900" indent="-342900">
              <a:spcBef>
                <a:spcPct val="20000"/>
              </a:spcBef>
              <a:buClr>
                <a:srgbClr val="B4CCE2"/>
              </a:buClr>
              <a:buFontTx/>
              <a:buChar char="•"/>
            </a:pPr>
            <a:r>
              <a:rPr lang="es-UY" sz="2400" kern="0" dirty="0" smtClean="0">
                <a:solidFill>
                  <a:srgbClr val="183883"/>
                </a:solidFill>
                <a:latin typeface="Arial"/>
              </a:rPr>
              <a:t>Conclusiones</a:t>
            </a:r>
          </a:p>
        </p:txBody>
      </p:sp>
    </p:spTree>
    <p:extLst>
      <p:ext uri="{BB962C8B-B14F-4D97-AF65-F5344CB8AC3E}">
        <p14:creationId xmlns:p14="http://schemas.microsoft.com/office/powerpoint/2010/main" val="37567332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left)">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left)">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wipe(left)">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wipe(left)">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wipe(left)">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136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UY" sz="3600" dirty="0" smtClean="0">
                <a:solidFill>
                  <a:schemeClr val="bg1"/>
                </a:solidFill>
              </a:rPr>
              <a:t>Introducción</a:t>
            </a:r>
            <a:endParaRPr lang="en-US" sz="3600" dirty="0">
              <a:solidFill>
                <a:schemeClr val="bg1"/>
              </a:solidFill>
            </a:endParaRPr>
          </a:p>
        </p:txBody>
      </p:sp>
      <p:sp>
        <p:nvSpPr>
          <p:cNvPr id="4" name="Rectangle 3"/>
          <p:cNvSpPr/>
          <p:nvPr/>
        </p:nvSpPr>
        <p:spPr>
          <a:xfrm>
            <a:off x="1905000" y="2551837"/>
            <a:ext cx="6934200" cy="1348061"/>
          </a:xfrm>
          <a:prstGeom prst="rect">
            <a:avLst/>
          </a:prstGeom>
        </p:spPr>
        <p:txBody>
          <a:bodyPr wrap="square">
            <a:spAutoFit/>
          </a:bodyPr>
          <a:lstStyle/>
          <a:p>
            <a:pPr marL="342900" lvl="0" indent="-342900">
              <a:spcBef>
                <a:spcPct val="20000"/>
              </a:spcBef>
              <a:buClr>
                <a:srgbClr val="B4CCE2"/>
              </a:buClr>
              <a:buFontTx/>
              <a:buChar char="•"/>
            </a:pPr>
            <a:r>
              <a:rPr lang="es-UY" sz="2400" kern="0" dirty="0" smtClean="0">
                <a:solidFill>
                  <a:srgbClr val="183883"/>
                </a:solidFill>
                <a:latin typeface="Arial"/>
              </a:rPr>
              <a:t>Al comienzo C/C++</a:t>
            </a:r>
          </a:p>
          <a:p>
            <a:pPr marL="342900" lvl="0" indent="-342900">
              <a:spcBef>
                <a:spcPct val="20000"/>
              </a:spcBef>
              <a:buClr>
                <a:srgbClr val="B4CCE2"/>
              </a:buClr>
              <a:buFontTx/>
              <a:buChar char="•"/>
            </a:pPr>
            <a:r>
              <a:rPr lang="es-UY" sz="2400" kern="0" dirty="0" smtClean="0">
                <a:solidFill>
                  <a:srgbClr val="183883"/>
                </a:solidFill>
                <a:latin typeface="Arial"/>
              </a:rPr>
              <a:t>16 Integrantes</a:t>
            </a:r>
          </a:p>
          <a:p>
            <a:pPr marL="342900" lvl="0" indent="-342900">
              <a:spcBef>
                <a:spcPct val="20000"/>
              </a:spcBef>
              <a:buClr>
                <a:srgbClr val="B4CCE2"/>
              </a:buClr>
              <a:buFontTx/>
              <a:buChar char="•"/>
            </a:pPr>
            <a:r>
              <a:rPr lang="es-UY" sz="2400" kern="0" dirty="0" smtClean="0">
                <a:solidFill>
                  <a:srgbClr val="183883"/>
                </a:solidFill>
                <a:latin typeface="Arial"/>
              </a:rPr>
              <a:t>Bajo esa premisa comenzó a rodar el proyecto</a:t>
            </a:r>
          </a:p>
        </p:txBody>
      </p:sp>
    </p:spTree>
    <p:extLst>
      <p:ext uri="{BB962C8B-B14F-4D97-AF65-F5344CB8AC3E}">
        <p14:creationId xmlns:p14="http://schemas.microsoft.com/office/powerpoint/2010/main" val="36120995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left)">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1270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136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ES" sz="3600" dirty="0" smtClean="0">
                <a:solidFill>
                  <a:schemeClr val="bg1"/>
                </a:solidFill>
              </a:rPr>
              <a:t>Fases del proyecto</a:t>
            </a:r>
            <a:endParaRPr lang="es-ES" sz="3600" dirty="0">
              <a:solidFill>
                <a:schemeClr val="bg1"/>
              </a:solidFill>
            </a:endParaRPr>
          </a:p>
        </p:txBody>
      </p:sp>
      <p:sp>
        <p:nvSpPr>
          <p:cNvPr id="7" name="Rectangle 6"/>
          <p:cNvSpPr/>
          <p:nvPr/>
        </p:nvSpPr>
        <p:spPr>
          <a:xfrm>
            <a:off x="1905000" y="2551837"/>
            <a:ext cx="6934200" cy="1791260"/>
          </a:xfrm>
          <a:prstGeom prst="rect">
            <a:avLst/>
          </a:prstGeom>
        </p:spPr>
        <p:txBody>
          <a:bodyPr wrap="square">
            <a:spAutoFit/>
          </a:bodyPr>
          <a:lstStyle/>
          <a:p>
            <a:pPr marL="342900" lvl="0" indent="-342900">
              <a:spcBef>
                <a:spcPct val="20000"/>
              </a:spcBef>
              <a:buClr>
                <a:srgbClr val="B4CCE2"/>
              </a:buClr>
              <a:buFontTx/>
              <a:buChar char="•"/>
            </a:pPr>
            <a:r>
              <a:rPr lang="es-UY" sz="2400" kern="0" dirty="0" smtClean="0">
                <a:solidFill>
                  <a:srgbClr val="183883"/>
                </a:solidFill>
                <a:latin typeface="Arial"/>
              </a:rPr>
              <a:t>Inicial</a:t>
            </a:r>
          </a:p>
          <a:p>
            <a:pPr marL="342900" indent="-342900">
              <a:spcBef>
                <a:spcPct val="20000"/>
              </a:spcBef>
              <a:buClr>
                <a:srgbClr val="B4CCE2"/>
              </a:buClr>
              <a:buFontTx/>
              <a:buChar char="•"/>
            </a:pPr>
            <a:r>
              <a:rPr lang="es-UY" sz="2400" kern="0" dirty="0" smtClean="0">
                <a:solidFill>
                  <a:srgbClr val="183883"/>
                </a:solidFill>
                <a:latin typeface="Arial"/>
              </a:rPr>
              <a:t>Elaboración</a:t>
            </a:r>
          </a:p>
          <a:p>
            <a:pPr marL="342900" indent="-342900">
              <a:spcBef>
                <a:spcPct val="20000"/>
              </a:spcBef>
              <a:buClr>
                <a:srgbClr val="B4CCE2"/>
              </a:buClr>
              <a:buFontTx/>
              <a:buChar char="•"/>
            </a:pPr>
            <a:r>
              <a:rPr lang="es-UY" sz="2400" kern="0" dirty="0" smtClean="0">
                <a:solidFill>
                  <a:srgbClr val="183883"/>
                </a:solidFill>
                <a:latin typeface="Arial"/>
              </a:rPr>
              <a:t>Construcción</a:t>
            </a:r>
          </a:p>
          <a:p>
            <a:pPr marL="342900" indent="-342900">
              <a:spcBef>
                <a:spcPct val="20000"/>
              </a:spcBef>
              <a:buClr>
                <a:srgbClr val="B4CCE2"/>
              </a:buClr>
              <a:buFontTx/>
              <a:buChar char="•"/>
            </a:pPr>
            <a:r>
              <a:rPr lang="es-UY" sz="2400" kern="0" dirty="0" smtClean="0">
                <a:solidFill>
                  <a:srgbClr val="183883"/>
                </a:solidFill>
                <a:latin typeface="Arial"/>
              </a:rPr>
              <a:t>Transición</a:t>
            </a:r>
          </a:p>
        </p:txBody>
      </p:sp>
    </p:spTree>
    <p:extLst>
      <p:ext uri="{BB962C8B-B14F-4D97-AF65-F5344CB8AC3E}">
        <p14:creationId xmlns:p14="http://schemas.microsoft.com/office/powerpoint/2010/main" val="364468281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left)">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left)">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left)">
                                      <p:cBhvr>
                                        <p:cTn id="2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263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ES" sz="3600" dirty="0" smtClean="0">
                <a:solidFill>
                  <a:schemeClr val="bg1"/>
                </a:solidFill>
              </a:rPr>
              <a:t>Fase inicial</a:t>
            </a:r>
            <a:endParaRPr lang="es-ES" sz="3600" dirty="0">
              <a:solidFill>
                <a:schemeClr val="bg1"/>
              </a:solidFill>
            </a:endParaRPr>
          </a:p>
        </p:txBody>
      </p:sp>
      <p:graphicFrame>
        <p:nvGraphicFramePr>
          <p:cNvPr id="8" name="3 Marcador de contenido"/>
          <p:cNvGraphicFramePr>
            <a:graphicFrameLocks/>
          </p:cNvGraphicFramePr>
          <p:nvPr>
            <p:extLst>
              <p:ext uri="{D42A27DB-BD31-4B8C-83A1-F6EECF244321}">
                <p14:modId xmlns:p14="http://schemas.microsoft.com/office/powerpoint/2010/main" val="1796979103"/>
              </p:ext>
            </p:extLst>
          </p:nvPr>
        </p:nvGraphicFramePr>
        <p:xfrm>
          <a:off x="1917690" y="2422525"/>
          <a:ext cx="7259556" cy="854075"/>
        </p:xfrm>
        <a:graphic>
          <a:graphicData uri="http://schemas.openxmlformats.org/drawingml/2006/table">
            <a:tbl>
              <a:tblPr>
                <a:tableStyleId>{5C22544A-7EE6-4342-B048-85BDC9FD1C3A}</a:tableStyleId>
              </a:tblPr>
              <a:tblGrid>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39712"/>
                <a:gridCol w="206466"/>
                <a:gridCol w="206466"/>
                <a:gridCol w="206466"/>
                <a:gridCol w="206466"/>
                <a:gridCol w="206466"/>
                <a:gridCol w="206466"/>
              </a:tblGrid>
              <a:tr h="286583">
                <a:tc gridSpan="14">
                  <a:txBody>
                    <a:bodyPr/>
                    <a:lstStyle/>
                    <a:p>
                      <a:pPr algn="ctr" fontAlgn="b"/>
                      <a:r>
                        <a:rPr lang="es-ES" sz="1600" u="none" strike="noStrike" dirty="0" smtClean="0">
                          <a:effectLst/>
                        </a:rPr>
                        <a:t>Iteración </a:t>
                      </a:r>
                      <a:r>
                        <a:rPr lang="es-ES" sz="1600" u="none" strike="noStrike" dirty="0">
                          <a:effectLst/>
                        </a:rPr>
                        <a:t>1</a:t>
                      </a:r>
                      <a:endParaRPr lang="es-ES" sz="16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F0"/>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gridSpan="21">
                  <a:txBody>
                    <a:bodyPr/>
                    <a:lstStyle/>
                    <a:p>
                      <a:pPr algn="ctr" fontAlgn="b"/>
                      <a:r>
                        <a:rPr lang="es-ES" sz="1600" u="none" strike="noStrike" dirty="0" smtClean="0">
                          <a:effectLst/>
                        </a:rPr>
                        <a:t>Iteración </a:t>
                      </a:r>
                      <a:r>
                        <a:rPr lang="es-ES" sz="1600" u="none" strike="noStrike" dirty="0">
                          <a:effectLst/>
                        </a:rPr>
                        <a:t>2 </a:t>
                      </a:r>
                      <a:endParaRPr lang="es-ES" sz="16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3D1FF"/>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r h="283746">
                <a:tc>
                  <a:txBody>
                    <a:bodyPr/>
                    <a:lstStyle/>
                    <a:p>
                      <a:pPr algn="ctr" fontAlgn="b"/>
                      <a:r>
                        <a:rPr lang="es-ES" sz="1400" u="none" strike="noStrike" dirty="0">
                          <a:effectLst/>
                        </a:rPr>
                        <a:t>L</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J</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V</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S</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D</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solidFill>
                            <a:schemeClr val="bg1"/>
                          </a:solidFill>
                          <a:effectLst/>
                        </a:rPr>
                        <a:t>L</a:t>
                      </a:r>
                      <a:endParaRPr lang="es-ES" sz="1400" b="0" i="0" u="none" strike="noStrike" dirty="0">
                        <a:solidFill>
                          <a:schemeClr val="bg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J</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V</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S</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D</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L</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J</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V</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S</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D</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L</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solidFill>
                            <a:schemeClr val="tx1"/>
                          </a:solidFill>
                          <a:effectLst/>
                        </a:rPr>
                        <a:t>J</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s-ES" sz="1400" u="none" strike="noStrike" dirty="0">
                          <a:effectLst/>
                        </a:rPr>
                        <a:t>V</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S</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solidFill>
                            <a:schemeClr val="tx1"/>
                          </a:solidFill>
                          <a:effectLst/>
                        </a:rPr>
                        <a:t>D</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s-ES" sz="1400" u="none" strike="noStrike" dirty="0">
                          <a:solidFill>
                            <a:schemeClr val="tx1"/>
                          </a:solidFill>
                          <a:effectLst/>
                        </a:rPr>
                        <a:t>L</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J</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V</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S</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D</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83746">
                <a:tc>
                  <a:txBody>
                    <a:bodyPr/>
                    <a:lstStyle/>
                    <a:p>
                      <a:pPr algn="ctr" fontAlgn="b"/>
                      <a:r>
                        <a:rPr lang="es-ES" sz="1400" u="none" strike="noStrike" dirty="0">
                          <a:effectLst/>
                        </a:rPr>
                        <a:t>19</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20</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21</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22</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23</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24</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25</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solidFill>
                            <a:schemeClr val="bg1"/>
                          </a:solidFill>
                          <a:effectLst/>
                        </a:rPr>
                        <a:t>26</a:t>
                      </a:r>
                      <a:endParaRPr lang="es-ES" sz="1400" b="0" i="0" u="none" strike="noStrike" dirty="0">
                        <a:solidFill>
                          <a:schemeClr val="bg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fontAlgn="b"/>
                      <a:r>
                        <a:rPr lang="es-ES" sz="1400" u="none" strike="noStrike" dirty="0">
                          <a:effectLst/>
                        </a:rPr>
                        <a:t>27</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28</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29</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30</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31</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1</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3</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4</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5</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6</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7</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8</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9</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10</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ctr" fontAlgn="b"/>
                      <a:r>
                        <a:rPr lang="es-ES" sz="1400" u="none" strike="noStrike" dirty="0">
                          <a:effectLst/>
                        </a:rPr>
                        <a:t>11</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solidFill>
                            <a:schemeClr val="tx1"/>
                          </a:solidFill>
                          <a:effectLst/>
                        </a:rPr>
                        <a:t>12</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s-ES" sz="1400" u="none" strike="noStrike" dirty="0">
                          <a:effectLst/>
                        </a:rPr>
                        <a:t>13</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14</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solidFill>
                            <a:schemeClr val="tx1"/>
                          </a:solidFill>
                          <a:effectLst/>
                        </a:rPr>
                        <a:t>15</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s-ES" sz="1400" u="none" strike="noStrike" dirty="0">
                          <a:solidFill>
                            <a:schemeClr val="tx1"/>
                          </a:solidFill>
                          <a:effectLst/>
                        </a:rPr>
                        <a:t>16</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s-ES" sz="1400" u="none" strike="noStrike" dirty="0">
                          <a:effectLst/>
                        </a:rPr>
                        <a:t>17</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18</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19</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20</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21</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22</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7" name="Rectangle 6"/>
          <p:cNvSpPr/>
          <p:nvPr/>
        </p:nvSpPr>
        <p:spPr>
          <a:xfrm>
            <a:off x="1905000" y="3581400"/>
            <a:ext cx="6934200" cy="1938992"/>
          </a:xfrm>
          <a:prstGeom prst="rect">
            <a:avLst/>
          </a:prstGeom>
        </p:spPr>
        <p:txBody>
          <a:bodyPr wrap="square">
            <a:spAutoFit/>
          </a:bodyPr>
          <a:lstStyle/>
          <a:p>
            <a:pPr marL="342900" indent="-342900">
              <a:buFont typeface="Arial" pitchFamily="34" charset="0"/>
              <a:buChar char="•"/>
            </a:pPr>
            <a:r>
              <a:rPr lang="es-ES" sz="2400" dirty="0">
                <a:solidFill>
                  <a:schemeClr val="tx2"/>
                </a:solidFill>
              </a:rPr>
              <a:t>Baja del SQA</a:t>
            </a:r>
            <a:r>
              <a:rPr lang="es-ES" sz="2400" dirty="0" smtClean="0">
                <a:solidFill>
                  <a:schemeClr val="tx2"/>
                </a:solidFill>
              </a:rPr>
              <a:t>.</a:t>
            </a:r>
          </a:p>
          <a:p>
            <a:pPr marL="342900" indent="-342900">
              <a:buFont typeface="Arial" pitchFamily="34" charset="0"/>
              <a:buChar char="•"/>
            </a:pPr>
            <a:r>
              <a:rPr lang="es-ES" sz="2400" dirty="0" smtClean="0">
                <a:solidFill>
                  <a:schemeClr val="tx2"/>
                </a:solidFill>
              </a:rPr>
              <a:t>Objetivos.</a:t>
            </a:r>
          </a:p>
          <a:p>
            <a:pPr marL="342900" indent="-342900">
              <a:buFont typeface="Arial" pitchFamily="34" charset="0"/>
              <a:buChar char="•"/>
            </a:pPr>
            <a:r>
              <a:rPr lang="es-ES" sz="2400" dirty="0" smtClean="0">
                <a:solidFill>
                  <a:schemeClr val="tx2"/>
                </a:solidFill>
              </a:rPr>
              <a:t>Análisis de requerimientos.</a:t>
            </a:r>
          </a:p>
          <a:p>
            <a:pPr marL="342900" indent="-342900">
              <a:buFont typeface="Arial" pitchFamily="34" charset="0"/>
              <a:buChar char="•"/>
            </a:pPr>
            <a:r>
              <a:rPr lang="es-ES" sz="2400" dirty="0" err="1" smtClean="0">
                <a:solidFill>
                  <a:schemeClr val="tx2"/>
                </a:solidFill>
              </a:rPr>
              <a:t>Prototipación</a:t>
            </a:r>
            <a:r>
              <a:rPr lang="es-ES" sz="2400" dirty="0" smtClean="0">
                <a:solidFill>
                  <a:schemeClr val="tx2"/>
                </a:solidFill>
              </a:rPr>
              <a:t>.</a:t>
            </a:r>
          </a:p>
          <a:p>
            <a:pPr marL="342900" indent="-342900">
              <a:buFont typeface="Arial" pitchFamily="34" charset="0"/>
              <a:buChar char="•"/>
            </a:pPr>
            <a:r>
              <a:rPr lang="es-ES" sz="2400" dirty="0" smtClean="0">
                <a:solidFill>
                  <a:schemeClr val="tx2"/>
                </a:solidFill>
              </a:rPr>
              <a:t>Continua…</a:t>
            </a:r>
          </a:p>
        </p:txBody>
      </p:sp>
      <p:sp>
        <p:nvSpPr>
          <p:cNvPr id="2" name="1 Rectángulo"/>
          <p:cNvSpPr/>
          <p:nvPr/>
        </p:nvSpPr>
        <p:spPr>
          <a:xfrm>
            <a:off x="4114800" y="3733800"/>
            <a:ext cx="152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8 Rectángulo"/>
          <p:cNvSpPr/>
          <p:nvPr/>
        </p:nvSpPr>
        <p:spPr>
          <a:xfrm>
            <a:off x="4267200" y="4800600"/>
            <a:ext cx="152400" cy="152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93262510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263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ES" sz="3600" dirty="0" smtClean="0">
                <a:solidFill>
                  <a:schemeClr val="bg1"/>
                </a:solidFill>
              </a:rPr>
              <a:t>Fase inicial</a:t>
            </a:r>
            <a:endParaRPr lang="es-ES" sz="3600" dirty="0">
              <a:solidFill>
                <a:schemeClr val="bg1"/>
              </a:solidFill>
            </a:endParaRPr>
          </a:p>
        </p:txBody>
      </p:sp>
      <p:graphicFrame>
        <p:nvGraphicFramePr>
          <p:cNvPr id="8" name="3 Marcador de contenido"/>
          <p:cNvGraphicFramePr>
            <a:graphicFrameLocks/>
          </p:cNvGraphicFramePr>
          <p:nvPr>
            <p:extLst>
              <p:ext uri="{D42A27DB-BD31-4B8C-83A1-F6EECF244321}">
                <p14:modId xmlns:p14="http://schemas.microsoft.com/office/powerpoint/2010/main" val="1569591658"/>
              </p:ext>
            </p:extLst>
          </p:nvPr>
        </p:nvGraphicFramePr>
        <p:xfrm>
          <a:off x="1917690" y="2422525"/>
          <a:ext cx="7259556" cy="854075"/>
        </p:xfrm>
        <a:graphic>
          <a:graphicData uri="http://schemas.openxmlformats.org/drawingml/2006/table">
            <a:tbl>
              <a:tblPr>
                <a:tableStyleId>{5C22544A-7EE6-4342-B048-85BDC9FD1C3A}</a:tableStyleId>
              </a:tblPr>
              <a:tblGrid>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06466"/>
                <a:gridCol w="239712"/>
                <a:gridCol w="206466"/>
                <a:gridCol w="206466"/>
                <a:gridCol w="206466"/>
                <a:gridCol w="206466"/>
                <a:gridCol w="206466"/>
                <a:gridCol w="206466"/>
              </a:tblGrid>
              <a:tr h="286583">
                <a:tc gridSpan="14">
                  <a:txBody>
                    <a:bodyPr/>
                    <a:lstStyle/>
                    <a:p>
                      <a:pPr algn="ctr" fontAlgn="b"/>
                      <a:r>
                        <a:rPr lang="es-ES" sz="1600" u="none" strike="noStrike" dirty="0" smtClean="0">
                          <a:effectLst/>
                        </a:rPr>
                        <a:t>Iteración </a:t>
                      </a:r>
                      <a:r>
                        <a:rPr lang="es-ES" sz="1600" u="none" strike="noStrike" dirty="0">
                          <a:effectLst/>
                        </a:rPr>
                        <a:t>1</a:t>
                      </a:r>
                      <a:endParaRPr lang="es-ES" sz="16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F0"/>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gridSpan="21">
                  <a:txBody>
                    <a:bodyPr/>
                    <a:lstStyle/>
                    <a:p>
                      <a:pPr algn="ctr" fontAlgn="b"/>
                      <a:r>
                        <a:rPr lang="es-ES" sz="1600" u="none" strike="noStrike" dirty="0" smtClean="0">
                          <a:effectLst/>
                        </a:rPr>
                        <a:t>Iteración </a:t>
                      </a:r>
                      <a:r>
                        <a:rPr lang="es-ES" sz="1600" u="none" strike="noStrike" dirty="0">
                          <a:effectLst/>
                        </a:rPr>
                        <a:t>2 </a:t>
                      </a:r>
                      <a:endParaRPr lang="es-ES" sz="16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3D1FF"/>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r h="283746">
                <a:tc>
                  <a:txBody>
                    <a:bodyPr/>
                    <a:lstStyle/>
                    <a:p>
                      <a:pPr algn="ctr" fontAlgn="b"/>
                      <a:r>
                        <a:rPr lang="es-ES" sz="1400" u="none" strike="noStrike" dirty="0">
                          <a:effectLst/>
                        </a:rPr>
                        <a:t>L</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J</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V</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S</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D</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solidFill>
                            <a:schemeClr val="bg1"/>
                          </a:solidFill>
                          <a:effectLst/>
                        </a:rPr>
                        <a:t>L</a:t>
                      </a:r>
                      <a:endParaRPr lang="es-ES" sz="1400" b="0" i="0" u="none" strike="noStrike" dirty="0">
                        <a:solidFill>
                          <a:schemeClr val="bg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J</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V</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S</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D</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L</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J</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V</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S</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D</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L</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solidFill>
                            <a:schemeClr val="tx1"/>
                          </a:solidFill>
                          <a:effectLst/>
                        </a:rPr>
                        <a:t>M</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solidFill>
                            <a:schemeClr val="tx1"/>
                          </a:solidFill>
                          <a:effectLst/>
                        </a:rPr>
                        <a:t>J</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fontAlgn="b"/>
                      <a:r>
                        <a:rPr lang="es-ES" sz="1400" u="none" strike="noStrike" dirty="0">
                          <a:effectLst/>
                        </a:rPr>
                        <a:t>V</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S</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solidFill>
                            <a:schemeClr val="tx1"/>
                          </a:solidFill>
                          <a:effectLst/>
                        </a:rPr>
                        <a:t>D</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s-ES" sz="1400" u="none" strike="noStrike" dirty="0">
                          <a:solidFill>
                            <a:schemeClr val="tx1"/>
                          </a:solidFill>
                          <a:effectLst/>
                        </a:rPr>
                        <a:t>L</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J</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V</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S</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D</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83746">
                <a:tc>
                  <a:txBody>
                    <a:bodyPr/>
                    <a:lstStyle/>
                    <a:p>
                      <a:pPr algn="ctr" fontAlgn="b"/>
                      <a:r>
                        <a:rPr lang="es-ES" sz="1400" u="none" strike="noStrike" dirty="0">
                          <a:effectLst/>
                        </a:rPr>
                        <a:t>19</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20</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21</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22</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23</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24</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25</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solidFill>
                            <a:schemeClr val="bg1"/>
                          </a:solidFill>
                          <a:effectLst/>
                        </a:rPr>
                        <a:t>26</a:t>
                      </a:r>
                      <a:endParaRPr lang="es-ES" sz="1400" b="0" i="0" u="none" strike="noStrike" dirty="0">
                        <a:solidFill>
                          <a:schemeClr val="bg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p>
                      <a:pPr algn="ctr" fontAlgn="b"/>
                      <a:r>
                        <a:rPr lang="es-ES" sz="1400" u="none" strike="noStrike" dirty="0">
                          <a:effectLst/>
                        </a:rPr>
                        <a:t>27</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28</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29</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30</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31</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1</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3</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4</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5</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6</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7</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8</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9</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solidFill>
                            <a:schemeClr val="tx1"/>
                          </a:solidFill>
                          <a:effectLst/>
                        </a:rPr>
                        <a:t>10</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s-ES" sz="1400" u="none" strike="noStrike" dirty="0">
                          <a:effectLst/>
                        </a:rPr>
                        <a:t>11</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solidFill>
                            <a:schemeClr val="tx1"/>
                          </a:solidFill>
                          <a:effectLst/>
                        </a:rPr>
                        <a:t>12</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fontAlgn="b"/>
                      <a:r>
                        <a:rPr lang="es-ES" sz="1400" u="none" strike="noStrike" dirty="0">
                          <a:effectLst/>
                        </a:rPr>
                        <a:t>13</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14</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solidFill>
                            <a:schemeClr val="tx1"/>
                          </a:solidFill>
                          <a:effectLst/>
                        </a:rPr>
                        <a:t>15</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s-ES" sz="1400" u="none" strike="noStrike" dirty="0">
                          <a:solidFill>
                            <a:schemeClr val="tx1"/>
                          </a:solidFill>
                          <a:effectLst/>
                        </a:rPr>
                        <a:t>16</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s-ES" sz="1400" u="none" strike="noStrike" dirty="0">
                          <a:effectLst/>
                        </a:rPr>
                        <a:t>17</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18</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19</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20</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21</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ES" sz="1400" u="none" strike="noStrike" dirty="0">
                          <a:effectLst/>
                        </a:rPr>
                        <a:t>22</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7" name="Rectangle 6"/>
          <p:cNvSpPr/>
          <p:nvPr/>
        </p:nvSpPr>
        <p:spPr>
          <a:xfrm>
            <a:off x="1905000" y="3581400"/>
            <a:ext cx="6934200" cy="1200329"/>
          </a:xfrm>
          <a:prstGeom prst="rect">
            <a:avLst/>
          </a:prstGeom>
        </p:spPr>
        <p:txBody>
          <a:bodyPr wrap="square">
            <a:spAutoFit/>
          </a:bodyPr>
          <a:lstStyle/>
          <a:p>
            <a:pPr marL="342900" indent="-342900">
              <a:buFont typeface="Arial" pitchFamily="34" charset="0"/>
              <a:buChar char="•"/>
            </a:pPr>
            <a:r>
              <a:rPr lang="es-ES" sz="2400" dirty="0" smtClean="0">
                <a:solidFill>
                  <a:schemeClr val="tx2"/>
                </a:solidFill>
              </a:rPr>
              <a:t>Baja ET.</a:t>
            </a:r>
            <a:endParaRPr lang="es-ES" sz="2400" dirty="0">
              <a:solidFill>
                <a:schemeClr val="tx2"/>
              </a:solidFill>
            </a:endParaRPr>
          </a:p>
          <a:p>
            <a:pPr marL="342900" indent="-342900">
              <a:buFont typeface="Arial" pitchFamily="34" charset="0"/>
              <a:buChar char="•"/>
            </a:pPr>
            <a:r>
              <a:rPr lang="es-ES" sz="2400" dirty="0" smtClean="0">
                <a:solidFill>
                  <a:schemeClr val="tx2"/>
                </a:solidFill>
              </a:rPr>
              <a:t>Recorte de Facebook.</a:t>
            </a:r>
          </a:p>
          <a:p>
            <a:pPr marL="342900" indent="-342900">
              <a:buFont typeface="Arial" pitchFamily="34" charset="0"/>
              <a:buChar char="•"/>
            </a:pPr>
            <a:r>
              <a:rPr lang="es-ES" sz="2400" dirty="0" smtClean="0">
                <a:solidFill>
                  <a:schemeClr val="tx2"/>
                </a:solidFill>
              </a:rPr>
              <a:t>Organización.</a:t>
            </a:r>
          </a:p>
        </p:txBody>
      </p:sp>
      <p:sp>
        <p:nvSpPr>
          <p:cNvPr id="10" name="9 Rectángulo"/>
          <p:cNvSpPr/>
          <p:nvPr/>
        </p:nvSpPr>
        <p:spPr>
          <a:xfrm>
            <a:off x="4114800" y="4495800"/>
            <a:ext cx="152400" cy="1524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10 Rectángulo"/>
          <p:cNvSpPr/>
          <p:nvPr/>
        </p:nvSpPr>
        <p:spPr>
          <a:xfrm>
            <a:off x="3429000" y="3733800"/>
            <a:ext cx="152400" cy="152400"/>
          </a:xfrm>
          <a:prstGeom prst="rect">
            <a:avLst/>
          </a:prstGeom>
          <a:solidFill>
            <a:srgbClr val="93D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51418181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0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263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ES" sz="3600" dirty="0" smtClean="0">
                <a:solidFill>
                  <a:schemeClr val="bg1"/>
                </a:solidFill>
              </a:rPr>
              <a:t>Fase de elaboración</a:t>
            </a:r>
            <a:endParaRPr lang="es-ES" sz="3600" dirty="0">
              <a:solidFill>
                <a:schemeClr val="bg1"/>
              </a:solidFill>
            </a:endParaRPr>
          </a:p>
        </p:txBody>
      </p:sp>
      <p:graphicFrame>
        <p:nvGraphicFramePr>
          <p:cNvPr id="5" name="1 Tabla"/>
          <p:cNvGraphicFramePr>
            <a:graphicFrameLocks noGrp="1"/>
          </p:cNvGraphicFramePr>
          <p:nvPr>
            <p:extLst>
              <p:ext uri="{D42A27DB-BD31-4B8C-83A1-F6EECF244321}">
                <p14:modId xmlns:p14="http://schemas.microsoft.com/office/powerpoint/2010/main" val="1162156013"/>
              </p:ext>
            </p:extLst>
          </p:nvPr>
        </p:nvGraphicFramePr>
        <p:xfrm>
          <a:off x="1917702" y="2418045"/>
          <a:ext cx="7226310" cy="782355"/>
        </p:xfrm>
        <a:graphic>
          <a:graphicData uri="http://schemas.openxmlformats.org/drawingml/2006/table">
            <a:tbl>
              <a:tblPr>
                <a:tableStyleId>{5C22544A-7EE6-4342-B048-85BDC9FD1C3A}</a:tableStyleId>
              </a:tblPr>
              <a:tblGrid>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gridCol w="172055"/>
              </a:tblGrid>
              <a:tr h="289327">
                <a:tc gridSpan="21">
                  <a:txBody>
                    <a:bodyPr/>
                    <a:lstStyle/>
                    <a:p>
                      <a:pPr algn="ctr" fontAlgn="b"/>
                      <a:r>
                        <a:rPr lang="es-ES" sz="1600" u="none" strike="noStrike" dirty="0" smtClean="0">
                          <a:effectLst/>
                        </a:rPr>
                        <a:t>Iteración 1</a:t>
                      </a:r>
                      <a:endParaRPr lang="es-ES" sz="1600" b="0" i="0" u="none" strike="noStrike" dirty="0">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F0"/>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gridSpan="21">
                  <a:txBody>
                    <a:bodyPr/>
                    <a:lstStyle/>
                    <a:p>
                      <a:pPr algn="ctr" fontAlgn="b"/>
                      <a:r>
                        <a:rPr lang="es-ES" sz="1600" u="none" strike="noStrike" dirty="0" smtClean="0">
                          <a:effectLst/>
                        </a:rPr>
                        <a:t>Iteración 2</a:t>
                      </a:r>
                      <a:endParaRPr lang="es-ES" sz="1600" b="0" i="0" u="none" strike="noStrike" dirty="0">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3D1FF"/>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r h="246514">
                <a:tc>
                  <a:txBody>
                    <a:bodyPr/>
                    <a:lstStyle/>
                    <a:p>
                      <a:pPr algn="ctr" fontAlgn="b"/>
                      <a:r>
                        <a:rPr lang="es-ES" sz="1100" u="none" strike="noStrike" dirty="0">
                          <a:effectLst/>
                        </a:rPr>
                        <a:t>L</a:t>
                      </a:r>
                      <a:endParaRPr lang="es-ES" sz="1100" b="0" i="0" u="none" strike="noStrike" dirty="0">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100" u="none" strike="noStrike" dirty="0">
                          <a:effectLst/>
                        </a:rPr>
                        <a:t>M</a:t>
                      </a:r>
                      <a:endParaRPr lang="es-ES" sz="1100" b="0" i="0" u="none" strike="noStrike" dirty="0">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100" u="none" strike="noStrike" dirty="0">
                          <a:effectLst/>
                        </a:rPr>
                        <a:t>M</a:t>
                      </a:r>
                      <a:endParaRPr lang="es-ES" sz="1100" b="0" i="0" u="none" strike="noStrike" dirty="0">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100" u="none" strike="noStrike" dirty="0">
                          <a:effectLst/>
                        </a:rPr>
                        <a:t>J</a:t>
                      </a:r>
                      <a:endParaRPr lang="es-ES" sz="1100" b="0" i="0" u="none" strike="noStrike" dirty="0">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100" u="none" strike="noStrike" dirty="0">
                          <a:effectLst/>
                        </a:rPr>
                        <a:t>V</a:t>
                      </a:r>
                      <a:endParaRPr lang="es-ES" sz="1100" b="0" i="0" u="none" strike="noStrike" dirty="0">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100" u="none" strike="noStrike" dirty="0">
                          <a:effectLst/>
                        </a:rPr>
                        <a:t>S</a:t>
                      </a:r>
                      <a:endParaRPr lang="es-ES" sz="1100" b="0" i="0" u="none" strike="noStrike" dirty="0">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100" u="none" strike="noStrike" dirty="0">
                          <a:effectLst/>
                        </a:rPr>
                        <a:t>D</a:t>
                      </a:r>
                      <a:endParaRPr lang="es-ES" sz="1100" b="0" i="0" u="none" strike="noStrike" dirty="0">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100" u="none" strike="noStrike" dirty="0">
                          <a:effectLst/>
                        </a:rPr>
                        <a:t>L</a:t>
                      </a:r>
                      <a:endParaRPr lang="es-ES" sz="1100" b="0" i="0" u="none" strike="noStrike" dirty="0">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8DB13"/>
                    </a:solidFill>
                  </a:tcPr>
                </a:tc>
                <a:tc>
                  <a:txBody>
                    <a:bodyPr/>
                    <a:lstStyle/>
                    <a:p>
                      <a:pPr algn="ctr" fontAlgn="b"/>
                      <a:r>
                        <a:rPr lang="es-ES" sz="1100" u="none" strike="noStrike" dirty="0">
                          <a:solidFill>
                            <a:schemeClr val="tx1"/>
                          </a:solidFill>
                          <a:effectLst/>
                        </a:rPr>
                        <a:t>M</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M</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J</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V</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S</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D</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L</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M</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M</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J</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V</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S</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D</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L</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M</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M</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J</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V</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S</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D</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L</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M</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M</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J</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V</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S</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D</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L</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M</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M</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J</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V</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S</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effectLst/>
                        </a:rPr>
                        <a:t>D</a:t>
                      </a:r>
                      <a:endParaRPr lang="es-ES" sz="1100" b="0" i="0" u="none" strike="noStrike">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46514">
                <a:tc>
                  <a:txBody>
                    <a:bodyPr/>
                    <a:lstStyle/>
                    <a:p>
                      <a:pPr algn="ctr" fontAlgn="b"/>
                      <a:r>
                        <a:rPr lang="es-ES" sz="1100" u="none" strike="noStrike">
                          <a:effectLst/>
                        </a:rPr>
                        <a:t>23</a:t>
                      </a:r>
                      <a:endParaRPr lang="es-ES" sz="1100" b="0" i="0" u="none" strike="noStrike">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100" u="none" strike="noStrike">
                          <a:effectLst/>
                        </a:rPr>
                        <a:t>24</a:t>
                      </a:r>
                      <a:endParaRPr lang="es-ES" sz="1100" b="0" i="0" u="none" strike="noStrike">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100" u="none" strike="noStrike">
                          <a:effectLst/>
                        </a:rPr>
                        <a:t>25</a:t>
                      </a:r>
                      <a:endParaRPr lang="es-ES" sz="1100" b="0" i="0" u="none" strike="noStrike">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100" u="none" strike="noStrike">
                          <a:effectLst/>
                        </a:rPr>
                        <a:t>26</a:t>
                      </a:r>
                      <a:endParaRPr lang="es-ES" sz="1100" b="0" i="0" u="none" strike="noStrike">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100" u="none" strike="noStrike">
                          <a:effectLst/>
                        </a:rPr>
                        <a:t>27</a:t>
                      </a:r>
                      <a:endParaRPr lang="es-ES" sz="1100" b="0" i="0" u="none" strike="noStrike">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100" u="none" strike="noStrike">
                          <a:effectLst/>
                        </a:rPr>
                        <a:t>28</a:t>
                      </a:r>
                      <a:endParaRPr lang="es-ES" sz="1100" b="0" i="0" u="none" strike="noStrike">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100" u="none" strike="noStrike" dirty="0">
                          <a:effectLst/>
                        </a:rPr>
                        <a:t>29</a:t>
                      </a:r>
                      <a:endParaRPr lang="es-ES" sz="1100" b="0" i="0" u="none" strike="noStrike" dirty="0">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100" u="none" strike="noStrike" dirty="0">
                          <a:effectLst/>
                        </a:rPr>
                        <a:t>30</a:t>
                      </a:r>
                      <a:endParaRPr lang="es-ES" sz="1100" b="0" i="0" u="none" strike="noStrike" dirty="0">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8DB13"/>
                    </a:solidFill>
                  </a:tcPr>
                </a:tc>
                <a:tc>
                  <a:txBody>
                    <a:bodyPr/>
                    <a:lstStyle/>
                    <a:p>
                      <a:pPr algn="ctr" fontAlgn="b"/>
                      <a:r>
                        <a:rPr lang="es-ES" sz="1100" u="none" strike="noStrike" dirty="0">
                          <a:solidFill>
                            <a:schemeClr val="tx1"/>
                          </a:solidFill>
                          <a:effectLst/>
                        </a:rPr>
                        <a:t>1</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2</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3</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4</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5</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6</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7</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8</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9</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10</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11</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12</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13</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14</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a:solidFill>
                            <a:schemeClr val="tx1"/>
                          </a:solidFill>
                          <a:effectLst/>
                        </a:rPr>
                        <a:t>15</a:t>
                      </a:r>
                      <a:endParaRPr lang="es-ES" sz="1100" b="0" i="0" u="none" strike="noStrike">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16</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17</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18</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19</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20</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21</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22</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23</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24</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25</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26</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27</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28</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29</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30</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31</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1</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solidFill>
                            <a:schemeClr val="tx1"/>
                          </a:solidFill>
                          <a:effectLst/>
                        </a:rPr>
                        <a:t>2</a:t>
                      </a:r>
                      <a:endParaRPr lang="es-ES" sz="1100" b="0" i="0" u="none" strike="noStrike" dirty="0">
                        <a:solidFill>
                          <a:schemeClr val="tx1"/>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100" u="none" strike="noStrike" dirty="0">
                          <a:effectLst/>
                        </a:rPr>
                        <a:t>3</a:t>
                      </a:r>
                      <a:endParaRPr lang="es-ES" sz="1100" b="0" i="0" u="none" strike="noStrike" dirty="0">
                        <a:solidFill>
                          <a:srgbClr val="000000"/>
                        </a:solidFill>
                        <a:effectLst/>
                        <a:latin typeface="Calibri"/>
                      </a:endParaRPr>
                    </a:p>
                  </a:txBody>
                  <a:tcPr marL="8138" marR="8138" marT="813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7" name="Rectangle 4"/>
          <p:cNvSpPr/>
          <p:nvPr/>
        </p:nvSpPr>
        <p:spPr>
          <a:xfrm>
            <a:off x="1905000" y="3482876"/>
            <a:ext cx="6934200" cy="2308324"/>
          </a:xfrm>
          <a:prstGeom prst="rect">
            <a:avLst/>
          </a:prstGeom>
        </p:spPr>
        <p:txBody>
          <a:bodyPr wrap="square">
            <a:spAutoFit/>
          </a:bodyPr>
          <a:lstStyle/>
          <a:p>
            <a:pPr marL="342900" indent="-342900">
              <a:buFont typeface="Arial" pitchFamily="34" charset="0"/>
              <a:buChar char="•"/>
            </a:pPr>
            <a:r>
              <a:rPr lang="es-ES" sz="2400" dirty="0" smtClean="0">
                <a:solidFill>
                  <a:schemeClr val="tx2"/>
                </a:solidFill>
              </a:rPr>
              <a:t>Objetivos</a:t>
            </a:r>
          </a:p>
          <a:p>
            <a:pPr marL="342900" indent="-342900">
              <a:buFont typeface="Arial" pitchFamily="34" charset="0"/>
              <a:buChar char="•"/>
            </a:pPr>
            <a:r>
              <a:rPr lang="es-ES" sz="2400" dirty="0" smtClean="0">
                <a:solidFill>
                  <a:schemeClr val="tx2"/>
                </a:solidFill>
              </a:rPr>
              <a:t>Organización grupal. </a:t>
            </a:r>
          </a:p>
          <a:p>
            <a:pPr marL="800100" lvl="1" indent="-342900">
              <a:buFont typeface="Arial" pitchFamily="34" charset="0"/>
              <a:buChar char="•"/>
            </a:pPr>
            <a:r>
              <a:rPr lang="es-ES" sz="2400" dirty="0" smtClean="0">
                <a:solidFill>
                  <a:schemeClr val="tx2"/>
                </a:solidFill>
              </a:rPr>
              <a:t>Registro, estimación de tareas.</a:t>
            </a:r>
          </a:p>
          <a:p>
            <a:pPr marL="800100" lvl="1" indent="-342900">
              <a:buFont typeface="Arial" pitchFamily="34" charset="0"/>
              <a:buChar char="•"/>
            </a:pPr>
            <a:r>
              <a:rPr lang="es-ES" sz="2400" dirty="0" smtClean="0">
                <a:solidFill>
                  <a:schemeClr val="tx2"/>
                </a:solidFill>
              </a:rPr>
              <a:t>Mejoras en los mecanismos de comunicación.</a:t>
            </a:r>
          </a:p>
          <a:p>
            <a:pPr marL="800100" lvl="1" indent="-342900">
              <a:buFont typeface="Arial" pitchFamily="34" charset="0"/>
              <a:buChar char="•"/>
            </a:pPr>
            <a:r>
              <a:rPr lang="es-ES" sz="2400" dirty="0" smtClean="0">
                <a:solidFill>
                  <a:schemeClr val="tx2"/>
                </a:solidFill>
              </a:rPr>
              <a:t>Estabilización de la arquitectura.</a:t>
            </a:r>
          </a:p>
          <a:p>
            <a:pPr marL="800100" lvl="1" indent="-342900">
              <a:buFont typeface="Arial" pitchFamily="34" charset="0"/>
              <a:buChar char="•"/>
            </a:pPr>
            <a:r>
              <a:rPr lang="es-ES" sz="2400" dirty="0" smtClean="0">
                <a:solidFill>
                  <a:schemeClr val="tx2"/>
                </a:solidFill>
              </a:rPr>
              <a:t>Implementación de los CU críticos.</a:t>
            </a:r>
            <a:endParaRPr lang="es-ES" sz="2400" dirty="0">
              <a:solidFill>
                <a:schemeClr val="tx2"/>
              </a:solidFill>
            </a:endParaRPr>
          </a:p>
        </p:txBody>
      </p:sp>
      <p:sp>
        <p:nvSpPr>
          <p:cNvPr id="8" name="7 Rectángulo"/>
          <p:cNvSpPr/>
          <p:nvPr/>
        </p:nvSpPr>
        <p:spPr>
          <a:xfrm>
            <a:off x="4953000" y="3962400"/>
            <a:ext cx="152400" cy="152400"/>
          </a:xfrm>
          <a:prstGeom prst="rect">
            <a:avLst/>
          </a:prstGeom>
          <a:solidFill>
            <a:srgbClr val="C8DB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43745856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00"/>
            <a:ext cx="9156700" cy="688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1917700" y="1841500"/>
            <a:ext cx="72263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800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s-ES" sz="3600" dirty="0" smtClean="0">
                <a:solidFill>
                  <a:schemeClr val="bg1"/>
                </a:solidFill>
              </a:rPr>
              <a:t>Fase de Construcción</a:t>
            </a:r>
            <a:endParaRPr lang="es-ES" sz="3600" dirty="0">
              <a:solidFill>
                <a:schemeClr val="bg1"/>
              </a:solidFill>
            </a:endParaRPr>
          </a:p>
        </p:txBody>
      </p:sp>
      <p:graphicFrame>
        <p:nvGraphicFramePr>
          <p:cNvPr id="7" name="3 Tabla"/>
          <p:cNvGraphicFramePr>
            <a:graphicFrameLocks noGrp="1"/>
          </p:cNvGraphicFramePr>
          <p:nvPr>
            <p:extLst>
              <p:ext uri="{D42A27DB-BD31-4B8C-83A1-F6EECF244321}">
                <p14:modId xmlns:p14="http://schemas.microsoft.com/office/powerpoint/2010/main" val="1935163761"/>
              </p:ext>
            </p:extLst>
          </p:nvPr>
        </p:nvGraphicFramePr>
        <p:xfrm>
          <a:off x="1917700" y="2422525"/>
          <a:ext cx="7239008" cy="777874"/>
        </p:xfrm>
        <a:graphic>
          <a:graphicData uri="http://schemas.openxmlformats.org/drawingml/2006/table">
            <a:tbl>
              <a:tblPr>
                <a:tableStyleId>{5C22544A-7EE6-4342-B048-85BDC9FD1C3A}</a:tableStyleId>
              </a:tblPr>
              <a:tblGrid>
                <a:gridCol w="452438"/>
                <a:gridCol w="452438"/>
                <a:gridCol w="452438"/>
                <a:gridCol w="452438"/>
                <a:gridCol w="452438"/>
                <a:gridCol w="452438"/>
                <a:gridCol w="452438"/>
                <a:gridCol w="452438"/>
                <a:gridCol w="452438"/>
                <a:gridCol w="452438"/>
                <a:gridCol w="452438"/>
                <a:gridCol w="452438"/>
                <a:gridCol w="452438"/>
                <a:gridCol w="452438"/>
                <a:gridCol w="452438"/>
                <a:gridCol w="452438"/>
              </a:tblGrid>
              <a:tr h="281900">
                <a:tc gridSpan="7">
                  <a:txBody>
                    <a:bodyPr/>
                    <a:lstStyle/>
                    <a:p>
                      <a:pPr algn="ctr" fontAlgn="b"/>
                      <a:r>
                        <a:rPr lang="es-ES" sz="1600" u="none" strike="noStrike" dirty="0" smtClean="0">
                          <a:effectLst/>
                        </a:rPr>
                        <a:t>Iteración </a:t>
                      </a:r>
                      <a:r>
                        <a:rPr lang="es-ES" sz="1600" u="none" strike="noStrike" dirty="0">
                          <a:effectLst/>
                        </a:rPr>
                        <a:t>1</a:t>
                      </a:r>
                      <a:endParaRPr lang="es-ES" sz="16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F0"/>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gridSpan="9">
                  <a:txBody>
                    <a:bodyPr/>
                    <a:lstStyle/>
                    <a:p>
                      <a:pPr algn="ctr" fontAlgn="b"/>
                      <a:r>
                        <a:rPr lang="es-ES" sz="1600" u="none" strike="noStrike" dirty="0" smtClean="0">
                          <a:effectLst/>
                        </a:rPr>
                        <a:t>Iteración </a:t>
                      </a:r>
                      <a:r>
                        <a:rPr lang="es-ES" sz="1600" u="none" strike="noStrike" dirty="0">
                          <a:effectLst/>
                        </a:rPr>
                        <a:t>2 </a:t>
                      </a:r>
                      <a:endParaRPr lang="es-ES" sz="16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3D1FF"/>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r h="247987">
                <a:tc>
                  <a:txBody>
                    <a:bodyPr/>
                    <a:lstStyle/>
                    <a:p>
                      <a:pPr algn="ctr" fontAlgn="b"/>
                      <a:r>
                        <a:rPr lang="es-ES" sz="1400" u="none" strike="noStrike" dirty="0">
                          <a:effectLst/>
                        </a:rPr>
                        <a:t>L</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solidFill>
                            <a:schemeClr val="tx1"/>
                          </a:solidFill>
                          <a:effectLst/>
                        </a:rPr>
                        <a:t>M</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2"/>
                    </a:solid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effectLst/>
                        </a:rPr>
                        <a:t>J</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effectLst/>
                        </a:rPr>
                        <a:t>V</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effectLst/>
                        </a:rPr>
                        <a:t>S</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solidFill>
                            <a:schemeClr val="bg1"/>
                          </a:solidFill>
                          <a:effectLst/>
                        </a:rPr>
                        <a:t>D</a:t>
                      </a:r>
                      <a:endParaRPr lang="es-ES" sz="1400" b="0" i="0" u="none" strike="noStrike" dirty="0">
                        <a:solidFill>
                          <a:schemeClr val="bg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50"/>
                    </a:solidFill>
                  </a:tcPr>
                </a:tc>
                <a:tc>
                  <a:txBody>
                    <a:bodyPr/>
                    <a:lstStyle/>
                    <a:p>
                      <a:pPr algn="ctr" fontAlgn="b"/>
                      <a:r>
                        <a:rPr lang="es-ES" sz="1400" u="none" strike="noStrike" dirty="0">
                          <a:effectLst/>
                        </a:rPr>
                        <a:t>L</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solidFill>
                            <a:schemeClr val="tx1"/>
                          </a:solidFill>
                          <a:effectLst/>
                        </a:rPr>
                        <a:t>M</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400" u="none" strike="noStrike" dirty="0">
                          <a:solidFill>
                            <a:schemeClr val="bg1"/>
                          </a:solidFill>
                          <a:effectLst/>
                        </a:rPr>
                        <a:t>M</a:t>
                      </a:r>
                      <a:endParaRPr lang="es-ES" sz="1400" b="0" i="0" u="none" strike="noStrike" dirty="0">
                        <a:solidFill>
                          <a:schemeClr val="bg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400" u="none" strike="noStrike" dirty="0">
                          <a:effectLst/>
                        </a:rPr>
                        <a:t>J</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effectLst/>
                        </a:rPr>
                        <a:t>V</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effectLst/>
                        </a:rPr>
                        <a:t>S</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effectLst/>
                        </a:rPr>
                        <a:t>D</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solidFill>
                            <a:schemeClr val="bg1"/>
                          </a:solidFill>
                          <a:effectLst/>
                        </a:rPr>
                        <a:t>L</a:t>
                      </a:r>
                      <a:endParaRPr lang="es-ES" sz="1400" b="0" i="0" u="none" strike="noStrike" dirty="0">
                        <a:solidFill>
                          <a:schemeClr val="bg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7030A0"/>
                    </a:solidFill>
                  </a:tcPr>
                </a:tc>
                <a:tc>
                  <a:txBody>
                    <a:bodyPr/>
                    <a:lstStyle/>
                    <a:p>
                      <a:pPr algn="ctr" fontAlgn="b"/>
                      <a:r>
                        <a:rPr lang="es-ES" sz="1400" u="none" strike="noStrike" dirty="0">
                          <a:effectLst/>
                        </a:rPr>
                        <a:t>M</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47987">
                <a:tc>
                  <a:txBody>
                    <a:bodyPr/>
                    <a:lstStyle/>
                    <a:p>
                      <a:pPr algn="ctr" fontAlgn="b"/>
                      <a:r>
                        <a:rPr lang="es-ES" sz="1400" u="none" strike="noStrike" dirty="0">
                          <a:effectLst/>
                        </a:rPr>
                        <a:t>4</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solidFill>
                            <a:schemeClr val="tx1"/>
                          </a:solidFill>
                          <a:effectLst/>
                        </a:rPr>
                        <a:t>5</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2"/>
                    </a:solidFill>
                  </a:tcPr>
                </a:tc>
                <a:tc>
                  <a:txBody>
                    <a:bodyPr/>
                    <a:lstStyle/>
                    <a:p>
                      <a:pPr algn="ctr" fontAlgn="b"/>
                      <a:r>
                        <a:rPr lang="es-ES" sz="1400" u="none" strike="noStrike" dirty="0">
                          <a:effectLst/>
                        </a:rPr>
                        <a:t>6</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effectLst/>
                        </a:rPr>
                        <a:t>7</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effectLst/>
                        </a:rPr>
                        <a:t>8</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effectLst/>
                        </a:rPr>
                        <a:t>9</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solidFill>
                            <a:schemeClr val="bg1"/>
                          </a:solidFill>
                          <a:effectLst/>
                        </a:rPr>
                        <a:t>10</a:t>
                      </a:r>
                      <a:endParaRPr lang="es-ES" sz="1400" b="0" i="0" u="none" strike="noStrike" dirty="0">
                        <a:solidFill>
                          <a:schemeClr val="bg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50"/>
                    </a:solidFill>
                  </a:tcPr>
                </a:tc>
                <a:tc>
                  <a:txBody>
                    <a:bodyPr/>
                    <a:lstStyle/>
                    <a:p>
                      <a:pPr algn="ctr" fontAlgn="b"/>
                      <a:r>
                        <a:rPr lang="es-ES" sz="1400" u="none" strike="noStrike" dirty="0">
                          <a:effectLst/>
                        </a:rPr>
                        <a:t>11</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solidFill>
                            <a:schemeClr val="tx1"/>
                          </a:solidFill>
                          <a:effectLst/>
                        </a:rPr>
                        <a:t>12</a:t>
                      </a:r>
                      <a:endParaRPr lang="es-ES" sz="1400" b="0" i="0" u="none" strike="noStrike" dirty="0">
                        <a:solidFill>
                          <a:schemeClr val="tx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ctr" fontAlgn="b"/>
                      <a:r>
                        <a:rPr lang="es-ES" sz="1400" u="none" strike="noStrike" dirty="0">
                          <a:solidFill>
                            <a:schemeClr val="bg1"/>
                          </a:solidFill>
                          <a:effectLst/>
                        </a:rPr>
                        <a:t>13</a:t>
                      </a:r>
                      <a:endParaRPr lang="es-ES" sz="1400" b="0" i="0" u="none" strike="noStrike" dirty="0">
                        <a:solidFill>
                          <a:schemeClr val="bg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F0"/>
                    </a:solidFill>
                  </a:tcPr>
                </a:tc>
                <a:tc>
                  <a:txBody>
                    <a:bodyPr/>
                    <a:lstStyle/>
                    <a:p>
                      <a:pPr algn="ctr" fontAlgn="b"/>
                      <a:r>
                        <a:rPr lang="es-ES" sz="1400" u="none" strike="noStrike" dirty="0">
                          <a:effectLst/>
                        </a:rPr>
                        <a:t>14</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effectLst/>
                        </a:rPr>
                        <a:t>15</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effectLst/>
                        </a:rPr>
                        <a:t>16</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effectLst/>
                        </a:rPr>
                        <a:t>17</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fontAlgn="b"/>
                      <a:r>
                        <a:rPr lang="es-ES" sz="1400" u="none" strike="noStrike" dirty="0">
                          <a:solidFill>
                            <a:schemeClr val="bg1"/>
                          </a:solidFill>
                          <a:effectLst/>
                        </a:rPr>
                        <a:t>18</a:t>
                      </a:r>
                      <a:endParaRPr lang="es-ES" sz="1400" b="0" i="0" u="none" strike="noStrike" dirty="0">
                        <a:solidFill>
                          <a:schemeClr val="bg1"/>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7030A0"/>
                    </a:solidFill>
                  </a:tcPr>
                </a:tc>
                <a:tc>
                  <a:txBody>
                    <a:bodyPr/>
                    <a:lstStyle/>
                    <a:p>
                      <a:pPr algn="ctr" fontAlgn="b"/>
                      <a:r>
                        <a:rPr lang="es-ES" sz="1400" u="none" strike="noStrike" dirty="0">
                          <a:effectLst/>
                        </a:rPr>
                        <a:t>19</a:t>
                      </a:r>
                      <a:endParaRPr lang="es-ES" sz="1400" b="0" i="0" u="none" strike="noStrike" dirty="0">
                        <a:solidFill>
                          <a:srgbClr val="000000"/>
                        </a:solidFill>
                        <a:effectLst/>
                        <a:latin typeface="Calibri"/>
                      </a:endParaRPr>
                    </a:p>
                  </a:txBody>
                  <a:tcPr marL="9525" marR="9525" marT="952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5" name="Rectangle 4"/>
          <p:cNvSpPr/>
          <p:nvPr/>
        </p:nvSpPr>
        <p:spPr>
          <a:xfrm>
            <a:off x="1905000" y="3657600"/>
            <a:ext cx="6934200" cy="1200329"/>
          </a:xfrm>
          <a:prstGeom prst="rect">
            <a:avLst/>
          </a:prstGeom>
        </p:spPr>
        <p:txBody>
          <a:bodyPr wrap="square">
            <a:spAutoFit/>
          </a:bodyPr>
          <a:lstStyle/>
          <a:p>
            <a:pPr marL="342900" indent="-342900">
              <a:buFont typeface="Arial" pitchFamily="34" charset="0"/>
              <a:buChar char="•"/>
            </a:pPr>
            <a:r>
              <a:rPr lang="es-ES" sz="2400" dirty="0">
                <a:solidFill>
                  <a:schemeClr val="tx2"/>
                </a:solidFill>
              </a:rPr>
              <a:t>Versión 4.0 de </a:t>
            </a:r>
            <a:r>
              <a:rPr lang="es-ES" sz="2400" dirty="0" err="1">
                <a:solidFill>
                  <a:schemeClr val="tx2"/>
                </a:solidFill>
              </a:rPr>
              <a:t>Connect</a:t>
            </a:r>
            <a:r>
              <a:rPr lang="es-ES" sz="2400" dirty="0">
                <a:solidFill>
                  <a:schemeClr val="tx2"/>
                </a:solidFill>
              </a:rPr>
              <a:t> y </a:t>
            </a:r>
            <a:r>
              <a:rPr lang="es-ES" sz="2400" dirty="0" smtClean="0">
                <a:solidFill>
                  <a:schemeClr val="tx2"/>
                </a:solidFill>
              </a:rPr>
              <a:t>WIMF testeada.</a:t>
            </a:r>
            <a:endParaRPr lang="es-ES" sz="2400" dirty="0">
              <a:solidFill>
                <a:schemeClr val="tx2"/>
              </a:solidFill>
            </a:endParaRPr>
          </a:p>
          <a:p>
            <a:pPr marL="342900" indent="-342900">
              <a:buFont typeface="Arial" pitchFamily="34" charset="0"/>
              <a:buChar char="•"/>
            </a:pPr>
            <a:r>
              <a:rPr lang="es-ES" sz="2400" dirty="0" smtClean="0">
                <a:solidFill>
                  <a:schemeClr val="tx2"/>
                </a:solidFill>
              </a:rPr>
              <a:t>Cambio </a:t>
            </a:r>
            <a:r>
              <a:rPr lang="es-ES" sz="2400" dirty="0">
                <a:solidFill>
                  <a:schemeClr val="tx2"/>
                </a:solidFill>
              </a:rPr>
              <a:t>de UI.</a:t>
            </a:r>
          </a:p>
          <a:p>
            <a:pPr marL="342900" indent="-342900">
              <a:buFont typeface="Arial" pitchFamily="34" charset="0"/>
              <a:buChar char="•"/>
            </a:pPr>
            <a:r>
              <a:rPr lang="es-ES" sz="2400" dirty="0">
                <a:solidFill>
                  <a:schemeClr val="tx2"/>
                </a:solidFill>
              </a:rPr>
              <a:t>Versión 4.2 de </a:t>
            </a:r>
            <a:r>
              <a:rPr lang="es-ES" sz="2400" dirty="0" err="1">
                <a:solidFill>
                  <a:schemeClr val="tx2"/>
                </a:solidFill>
              </a:rPr>
              <a:t>Connect</a:t>
            </a:r>
            <a:r>
              <a:rPr lang="es-ES" sz="2400" dirty="0">
                <a:solidFill>
                  <a:schemeClr val="tx2"/>
                </a:solidFill>
              </a:rPr>
              <a:t> y WIMF.</a:t>
            </a:r>
          </a:p>
        </p:txBody>
      </p:sp>
      <p:sp>
        <p:nvSpPr>
          <p:cNvPr id="9" name="8 Rectángulo"/>
          <p:cNvSpPr/>
          <p:nvPr/>
        </p:nvSpPr>
        <p:spPr>
          <a:xfrm>
            <a:off x="7467600" y="3810000"/>
            <a:ext cx="152400" cy="152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11 Rectángulo"/>
          <p:cNvSpPr/>
          <p:nvPr/>
        </p:nvSpPr>
        <p:spPr>
          <a:xfrm>
            <a:off x="4191000" y="4191000"/>
            <a:ext cx="152400" cy="1524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12 Rectángulo"/>
          <p:cNvSpPr/>
          <p:nvPr/>
        </p:nvSpPr>
        <p:spPr>
          <a:xfrm>
            <a:off x="6400800" y="4572000"/>
            <a:ext cx="152400" cy="152400"/>
          </a:xfrm>
          <a:prstGeom prst="rect">
            <a:avLst/>
          </a:prstGeom>
          <a:solidFill>
            <a:srgbClr val="AE1EA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10062134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1540</TotalTime>
  <Words>3277</Words>
  <Application>Microsoft Office PowerPoint</Application>
  <PresentationFormat>Presentación en pantalla (4:3)</PresentationFormat>
  <Paragraphs>551</Paragraphs>
  <Slides>22</Slides>
  <Notes>21</Notes>
  <HiddenSlides>0</HiddenSlides>
  <MMClips>0</MMClips>
  <ScaleCrop>false</ScaleCrop>
  <HeadingPairs>
    <vt:vector size="4" baseType="variant">
      <vt:variant>
        <vt:lpstr>Tema</vt:lpstr>
      </vt:variant>
      <vt:variant>
        <vt:i4>1</vt:i4>
      </vt:variant>
      <vt:variant>
        <vt:lpstr>Títulos de diapositiva</vt:lpstr>
      </vt:variant>
      <vt:variant>
        <vt:i4>22</vt:i4>
      </vt:variant>
    </vt:vector>
  </HeadingPairs>
  <TitlesOfParts>
    <vt:vector size="23" baseType="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Dario</dc:creator>
  <cp:lastModifiedBy>dbritos</cp:lastModifiedBy>
  <cp:revision>84</cp:revision>
  <cp:lastPrinted>2013-12-05T15:21:26Z</cp:lastPrinted>
  <dcterms:created xsi:type="dcterms:W3CDTF">2013-12-01T20:37:18Z</dcterms:created>
  <dcterms:modified xsi:type="dcterms:W3CDTF">2013-12-05T16:29:41Z</dcterms:modified>
</cp:coreProperties>
</file>