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88" r:id="rId6"/>
    <p:sldId id="268" r:id="rId7"/>
    <p:sldId id="290" r:id="rId8"/>
    <p:sldId id="291" r:id="rId9"/>
    <p:sldId id="293" r:id="rId10"/>
    <p:sldId id="292" r:id="rId11"/>
    <p:sldId id="273" r:id="rId12"/>
    <p:sldId id="275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D1E7"/>
    <a:srgbClr val="89C4FF"/>
    <a:srgbClr val="FFFF99"/>
    <a:srgbClr val="FFCCFF"/>
    <a:srgbClr val="CC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467" autoAdjust="0"/>
    <p:restoredTop sz="93063" autoAdjust="0"/>
  </p:normalViewPr>
  <p:slideViewPr>
    <p:cSldViewPr>
      <p:cViewPr>
        <p:scale>
          <a:sx n="66" d="100"/>
          <a:sy n="66" d="100"/>
        </p:scale>
        <p:origin x="-1020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F1FE-8806-49C0-9E0B-B72893839C6E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567A-0411-4F9C-BDD2-6C44EC94F11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F1FE-8806-49C0-9E0B-B72893839C6E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567A-0411-4F9C-BDD2-6C44EC94F11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F1FE-8806-49C0-9E0B-B72893839C6E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567A-0411-4F9C-BDD2-6C44EC94F11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F1FE-8806-49C0-9E0B-B72893839C6E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567A-0411-4F9C-BDD2-6C44EC94F11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F1FE-8806-49C0-9E0B-B72893839C6E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567A-0411-4F9C-BDD2-6C44EC94F11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F1FE-8806-49C0-9E0B-B72893839C6E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567A-0411-4F9C-BDD2-6C44EC94F11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F1FE-8806-49C0-9E0B-B72893839C6E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567A-0411-4F9C-BDD2-6C44EC94F11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F1FE-8806-49C0-9E0B-B72893839C6E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567A-0411-4F9C-BDD2-6C44EC94F11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F1FE-8806-49C0-9E0B-B72893839C6E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567A-0411-4F9C-BDD2-6C44EC94F11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F1FE-8806-49C0-9E0B-B72893839C6E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567A-0411-4F9C-BDD2-6C44EC94F11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F1FE-8806-49C0-9E0B-B72893839C6E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567A-0411-4F9C-BDD2-6C44EC94F11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CF1FE-8806-49C0-9E0B-B72893839C6E}" type="datetimeFigureOut">
              <a:rPr lang="en-US" smtClean="0"/>
              <a:pPr/>
              <a:t>10/10/2014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7567A-0411-4F9C-BDD2-6C44EC94F11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213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1371600"/>
            <a:ext cx="9144000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es-ES" sz="35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Presentación  fin de fase inicial y de elaboración.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304800"/>
            <a:ext cx="28194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GVA</a:t>
            </a:r>
            <a:endParaRPr lang="en-US" sz="6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4191000"/>
            <a:ext cx="5577232" cy="2015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b="1" dirty="0" smtClean="0">
                <a:solidFill>
                  <a:srgbClr val="0070C0"/>
                </a:solidFill>
              </a:rPr>
              <a:t>PIS 2014</a:t>
            </a:r>
          </a:p>
          <a:p>
            <a:r>
              <a:rPr lang="es-ES" sz="2500" b="1" dirty="0" smtClean="0">
                <a:solidFill>
                  <a:srgbClr val="0070C0"/>
                </a:solidFill>
              </a:rPr>
              <a:t>GRUPO 2</a:t>
            </a:r>
          </a:p>
          <a:p>
            <a:r>
              <a:rPr lang="es-ES" sz="2500" b="1" dirty="0" smtClean="0">
                <a:solidFill>
                  <a:srgbClr val="0070C0"/>
                </a:solidFill>
              </a:rPr>
              <a:t>CLIENTE SONDA</a:t>
            </a:r>
          </a:p>
          <a:p>
            <a:r>
              <a:rPr lang="es-ES" sz="2500" b="1" dirty="0" smtClean="0">
                <a:solidFill>
                  <a:srgbClr val="0070C0"/>
                </a:solidFill>
              </a:rPr>
              <a:t>DOCENTE: MARIA DE LAS NIEVES FREIRA</a:t>
            </a:r>
          </a:p>
          <a:p>
            <a:r>
              <a:rPr lang="es-ES" sz="2500" b="1" dirty="0" smtClean="0">
                <a:solidFill>
                  <a:srgbClr val="0070C0"/>
                </a:solidFill>
              </a:rPr>
              <a:t>FECHA:  09 de octubre del 2014</a:t>
            </a:r>
            <a:endParaRPr lang="en-US" sz="25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228600"/>
            <a:ext cx="7010400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Objetivos de elaboración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TextBox 9"/>
          <p:cNvSpPr txBox="1"/>
          <p:nvPr/>
        </p:nvSpPr>
        <p:spPr>
          <a:xfrm>
            <a:off x="381000" y="1420703"/>
            <a:ext cx="7772400" cy="68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es-ES" sz="2900" b="1" dirty="0" smtClean="0">
                <a:solidFill>
                  <a:srgbClr val="0070C0"/>
                </a:solidFill>
              </a:rPr>
              <a:t>Renegociación:</a:t>
            </a:r>
            <a:endParaRPr lang="es-ES" sz="2900" b="1" dirty="0">
              <a:solidFill>
                <a:srgbClr val="0070C0"/>
              </a:solidFill>
            </a:endParaRPr>
          </a:p>
          <a:p>
            <a:pPr>
              <a:lnSpc>
                <a:spcPts val="2300"/>
              </a:lnSpc>
            </a:pPr>
            <a:endParaRPr lang="es-ES" sz="2400" b="1" dirty="0" smtClean="0">
              <a:solidFill>
                <a:srgbClr val="0070C0"/>
              </a:solidFill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015408"/>
              </p:ext>
            </p:extLst>
          </p:nvPr>
        </p:nvGraphicFramePr>
        <p:xfrm>
          <a:off x="1219200" y="2514600"/>
          <a:ext cx="6553200" cy="2209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87625"/>
                <a:gridCol w="983703"/>
                <a:gridCol w="867973"/>
                <a:gridCol w="1113899"/>
              </a:tblGrid>
              <a:tr h="454959">
                <a:tc>
                  <a:txBody>
                    <a:bodyPr/>
                    <a:lstStyle/>
                    <a:p>
                      <a:endParaRPr lang="es-UY" sz="10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UY" sz="1400" dirty="0">
                          <a:effectLst/>
                        </a:rPr>
                        <a:t>Estimado</a:t>
                      </a:r>
                      <a:endParaRPr lang="es-UY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UY" sz="1400" dirty="0">
                          <a:effectLst/>
                        </a:rPr>
                        <a:t>Real</a:t>
                      </a:r>
                      <a:endParaRPr lang="es-UY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UY" sz="1400" dirty="0">
                          <a:effectLst/>
                        </a:rPr>
                        <a:t>Semanas</a:t>
                      </a:r>
                      <a:endParaRPr lang="es-UY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549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UY" sz="1400" dirty="0">
                          <a:effectLst/>
                        </a:rPr>
                        <a:t>Total iteración</a:t>
                      </a:r>
                      <a:endParaRPr lang="es-UY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101</a:t>
                      </a:r>
                      <a:endParaRPr lang="es-UY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140,5</a:t>
                      </a:r>
                      <a:endParaRPr lang="es-UY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3</a:t>
                      </a:r>
                      <a:endParaRPr lang="es-UY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332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UY" sz="1400" dirty="0">
                          <a:effectLst/>
                        </a:rPr>
                        <a:t>Total proyecto - Tiempo promedio</a:t>
                      </a:r>
                      <a:endParaRPr lang="es-UY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367,45</a:t>
                      </a:r>
                      <a:endParaRPr lang="es-UY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511,2</a:t>
                      </a:r>
                      <a:endParaRPr lang="es-UY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UY" sz="1100" dirty="0">
                          <a:effectLst/>
                        </a:rPr>
                        <a:t>10,9</a:t>
                      </a:r>
                      <a:endParaRPr lang="es-UY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332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UY" sz="1400" dirty="0">
                          <a:effectLst/>
                        </a:rPr>
                        <a:t>Total 90% - Tiempo promedio</a:t>
                      </a:r>
                      <a:endParaRPr lang="es-UY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280,75</a:t>
                      </a:r>
                      <a:endParaRPr lang="es-UY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390,5</a:t>
                      </a:r>
                      <a:endParaRPr lang="es-UY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8,3</a:t>
                      </a:r>
                      <a:endParaRPr lang="es-UY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332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UY" sz="1400" dirty="0">
                          <a:effectLst/>
                        </a:rPr>
                        <a:t>Total 90% Y 50% - Tiempo promedio</a:t>
                      </a:r>
                      <a:endParaRPr lang="es-UY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UY" sz="1100">
                          <a:effectLst/>
                        </a:rPr>
                        <a:t>347,45</a:t>
                      </a:r>
                      <a:endParaRPr lang="es-UY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UY" sz="1100" dirty="0">
                          <a:effectLst/>
                        </a:rPr>
                        <a:t>483,3</a:t>
                      </a:r>
                      <a:endParaRPr lang="es-UY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s-UY" sz="1100" dirty="0">
                          <a:effectLst/>
                        </a:rPr>
                        <a:t>10,3</a:t>
                      </a:r>
                      <a:endParaRPr lang="es-UY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7" name="TextBox 9"/>
          <p:cNvSpPr txBox="1"/>
          <p:nvPr/>
        </p:nvSpPr>
        <p:spPr>
          <a:xfrm>
            <a:off x="838200" y="5348826"/>
            <a:ext cx="7772400" cy="689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es-ES" sz="2400" b="1" dirty="0" smtClean="0">
                <a:solidFill>
                  <a:srgbClr val="0070C0"/>
                </a:solidFill>
              </a:rPr>
              <a:t>Estamos apenas atrasados   	 	No se renegociará.</a:t>
            </a:r>
            <a:endParaRPr lang="es-ES" sz="2400" b="1" dirty="0">
              <a:solidFill>
                <a:srgbClr val="0070C0"/>
              </a:solidFill>
            </a:endParaRPr>
          </a:p>
          <a:p>
            <a:pPr>
              <a:lnSpc>
                <a:spcPts val="2300"/>
              </a:lnSpc>
            </a:pPr>
            <a:endParaRPr lang="es-ES" sz="2400" b="1" dirty="0" smtClean="0">
              <a:solidFill>
                <a:srgbClr val="0070C0"/>
              </a:solidFill>
            </a:endParaRPr>
          </a:p>
        </p:txBody>
      </p:sp>
      <p:sp>
        <p:nvSpPr>
          <p:cNvPr id="3" name="2 Flecha derecha"/>
          <p:cNvSpPr/>
          <p:nvPr/>
        </p:nvSpPr>
        <p:spPr>
          <a:xfrm>
            <a:off x="4495800" y="5486400"/>
            <a:ext cx="762000" cy="2072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73999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457200"/>
            <a:ext cx="7010400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5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Situación de proyecto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1000" y="2286000"/>
            <a:ext cx="8382000" cy="4267200"/>
            <a:chOff x="1050" y="2285"/>
            <a:chExt cx="9756" cy="5237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5" y="2285"/>
              <a:ext cx="9591" cy="5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4"/>
            <p:cNvSpPr>
              <a:spLocks noChangeArrowheads="1"/>
            </p:cNvSpPr>
            <p:nvPr/>
          </p:nvSpPr>
          <p:spPr bwMode="auto">
            <a:xfrm>
              <a:off x="1050" y="2285"/>
              <a:ext cx="9756" cy="523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UY"/>
            </a:p>
          </p:txBody>
        </p:sp>
      </p:grpSp>
      <p:sp>
        <p:nvSpPr>
          <p:cNvPr id="7" name="TextBox 9"/>
          <p:cNvSpPr txBox="1"/>
          <p:nvPr/>
        </p:nvSpPr>
        <p:spPr>
          <a:xfrm>
            <a:off x="181824" y="1656546"/>
            <a:ext cx="742126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b="1" dirty="0" smtClean="0">
                <a:solidFill>
                  <a:srgbClr val="0070C0"/>
                </a:solidFill>
              </a:rPr>
              <a:t>► Esfuerzo a lo largo del proyecto por línea de trabajo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457200"/>
            <a:ext cx="7010400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Situación del proyecto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1752600"/>
            <a:ext cx="367273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b="1" dirty="0" smtClean="0">
                <a:solidFill>
                  <a:srgbClr val="0070C0"/>
                </a:solidFill>
              </a:rPr>
              <a:t>► Esfuerzo por integrante</a:t>
            </a:r>
          </a:p>
        </p:txBody>
      </p:sp>
      <p:sp>
        <p:nvSpPr>
          <p:cNvPr id="20" name="Rectangle 19"/>
          <p:cNvSpPr/>
          <p:nvPr/>
        </p:nvSpPr>
        <p:spPr>
          <a:xfrm rot="16200000">
            <a:off x="2514600" y="5257800"/>
            <a:ext cx="3124200" cy="76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Gráfico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0"/>
            <a:ext cx="5276850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Gráfico 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9752" y="4782457"/>
            <a:ext cx="3528048" cy="1999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9"/>
          <p:cNvSpPr txBox="1"/>
          <p:nvPr/>
        </p:nvSpPr>
        <p:spPr>
          <a:xfrm>
            <a:off x="5539752" y="4211513"/>
            <a:ext cx="253582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b="1" dirty="0" smtClean="0">
                <a:solidFill>
                  <a:srgbClr val="0070C0"/>
                </a:solidFill>
              </a:rPr>
              <a:t>► Todo el equipo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86 Rectángulo"/>
          <p:cNvSpPr/>
          <p:nvPr/>
        </p:nvSpPr>
        <p:spPr>
          <a:xfrm>
            <a:off x="4545032" y="3236681"/>
            <a:ext cx="1056911" cy="381005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Pruebas funcionales</a:t>
            </a:r>
            <a:endParaRPr lang="es-UY" sz="1200" dirty="0">
              <a:solidFill>
                <a:schemeClr val="tx1"/>
              </a:solidFill>
            </a:endParaRPr>
          </a:p>
        </p:txBody>
      </p:sp>
      <p:sp>
        <p:nvSpPr>
          <p:cNvPr id="100" name="99 Rectángulo"/>
          <p:cNvSpPr/>
          <p:nvPr/>
        </p:nvSpPr>
        <p:spPr>
          <a:xfrm>
            <a:off x="6673858" y="3733800"/>
            <a:ext cx="1080000" cy="381003"/>
          </a:xfrm>
          <a:prstGeom prst="rect">
            <a:avLst/>
          </a:prstGeom>
          <a:solidFill>
            <a:srgbClr val="FFFF99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Pruebas con el cliente</a:t>
            </a:r>
            <a:endParaRPr lang="es-UY" sz="1200" dirty="0">
              <a:solidFill>
                <a:schemeClr val="tx1"/>
              </a:solidFill>
            </a:endParaRPr>
          </a:p>
        </p:txBody>
      </p:sp>
      <p:sp>
        <p:nvSpPr>
          <p:cNvPr id="95" name="94 Rectángulo"/>
          <p:cNvSpPr/>
          <p:nvPr/>
        </p:nvSpPr>
        <p:spPr>
          <a:xfrm>
            <a:off x="3484199" y="3733798"/>
            <a:ext cx="1056297" cy="3810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err="1" smtClean="0">
                <a:solidFill>
                  <a:schemeClr val="tx1"/>
                </a:solidFill>
              </a:rPr>
              <a:t>Implementac.iteración</a:t>
            </a:r>
            <a:r>
              <a:rPr lang="es-ES" sz="1200" dirty="0" smtClean="0">
                <a:solidFill>
                  <a:schemeClr val="tx1"/>
                </a:solidFill>
              </a:rPr>
              <a:t> 4</a:t>
            </a:r>
            <a:endParaRPr lang="es-UY" sz="1200" dirty="0">
              <a:solidFill>
                <a:schemeClr val="tx1"/>
              </a:solidFill>
            </a:endParaRPr>
          </a:p>
        </p:txBody>
      </p:sp>
      <p:sp>
        <p:nvSpPr>
          <p:cNvPr id="92" name="91 Rectángulo"/>
          <p:cNvSpPr/>
          <p:nvPr/>
        </p:nvSpPr>
        <p:spPr>
          <a:xfrm>
            <a:off x="3468241" y="2763158"/>
            <a:ext cx="1064245" cy="381003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Pruebas </a:t>
            </a:r>
            <a:r>
              <a:rPr lang="es-ES" sz="1200" dirty="0" smtClean="0">
                <a:solidFill>
                  <a:schemeClr val="tx1"/>
                </a:solidFill>
              </a:rPr>
              <a:t>funcionales</a:t>
            </a:r>
            <a:endParaRPr lang="es-UY" sz="1200" dirty="0">
              <a:solidFill>
                <a:schemeClr val="tx1"/>
              </a:solidFill>
            </a:endParaRPr>
          </a:p>
        </p:txBody>
      </p:sp>
      <p:sp>
        <p:nvSpPr>
          <p:cNvPr id="74" name="73 Rectángulo"/>
          <p:cNvSpPr/>
          <p:nvPr/>
        </p:nvSpPr>
        <p:spPr>
          <a:xfrm>
            <a:off x="257115" y="2763158"/>
            <a:ext cx="1080286" cy="38100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Diseño iteración </a:t>
            </a:r>
            <a:r>
              <a:rPr lang="es-ES" sz="1200" dirty="0" smtClean="0">
                <a:solidFill>
                  <a:schemeClr val="tx1"/>
                </a:solidFill>
              </a:rPr>
              <a:t>2</a:t>
            </a:r>
            <a:endParaRPr lang="es-UY" sz="1200" dirty="0">
              <a:solidFill>
                <a:schemeClr val="tx1"/>
              </a:solidFill>
            </a:endParaRPr>
          </a:p>
        </p:txBody>
      </p:sp>
      <p:sp>
        <p:nvSpPr>
          <p:cNvPr id="70" name="69 Rectángulo"/>
          <p:cNvSpPr/>
          <p:nvPr/>
        </p:nvSpPr>
        <p:spPr>
          <a:xfrm>
            <a:off x="1340064" y="2757713"/>
            <a:ext cx="1090307" cy="38554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Implementac.</a:t>
            </a:r>
          </a:p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Iteración 2</a:t>
            </a:r>
            <a:endParaRPr lang="es-UY" sz="1200" dirty="0">
              <a:solidFill>
                <a:schemeClr val="tx1"/>
              </a:solidFill>
            </a:endParaRPr>
          </a:p>
        </p:txBody>
      </p:sp>
      <p:sp>
        <p:nvSpPr>
          <p:cNvPr id="7185" name="7184 Rectángulo"/>
          <p:cNvSpPr/>
          <p:nvPr/>
        </p:nvSpPr>
        <p:spPr>
          <a:xfrm>
            <a:off x="257400" y="2286000"/>
            <a:ext cx="1080000" cy="3810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Implement. iteración 1</a:t>
            </a:r>
            <a:endParaRPr lang="es-UY" sz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228600"/>
            <a:ext cx="7010400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Plan de desarrollo.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7184" name="7183 Grupo"/>
          <p:cNvGrpSpPr/>
          <p:nvPr/>
        </p:nvGrpSpPr>
        <p:grpSpPr>
          <a:xfrm>
            <a:off x="257114" y="1447800"/>
            <a:ext cx="8582086" cy="5585962"/>
            <a:chOff x="257114" y="1295400"/>
            <a:chExt cx="8582086" cy="5585962"/>
          </a:xfrm>
        </p:grpSpPr>
        <p:cxnSp>
          <p:nvCxnSpPr>
            <p:cNvPr id="8" name="7 Conector recto"/>
            <p:cNvCxnSpPr/>
            <p:nvPr/>
          </p:nvCxnSpPr>
          <p:spPr>
            <a:xfrm>
              <a:off x="6669343" y="1460601"/>
              <a:ext cx="0" cy="5397399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 flipH="1">
              <a:off x="5591629" y="1622184"/>
              <a:ext cx="3629" cy="525917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"/>
            <p:cNvCxnSpPr/>
            <p:nvPr/>
          </p:nvCxnSpPr>
          <p:spPr>
            <a:xfrm>
              <a:off x="4533914" y="1500298"/>
              <a:ext cx="0" cy="535770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3471000" y="1500298"/>
              <a:ext cx="0" cy="538106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2430371" y="1338716"/>
              <a:ext cx="0" cy="554264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>
              <a:off x="1337400" y="1434189"/>
              <a:ext cx="0" cy="5447173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"/>
            <p:cNvCxnSpPr/>
            <p:nvPr/>
          </p:nvCxnSpPr>
          <p:spPr>
            <a:xfrm>
              <a:off x="257114" y="1629226"/>
              <a:ext cx="286" cy="522877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73" name="7172 Grupo"/>
            <p:cNvGrpSpPr/>
            <p:nvPr/>
          </p:nvGrpSpPr>
          <p:grpSpPr>
            <a:xfrm>
              <a:off x="257400" y="1295400"/>
              <a:ext cx="8581800" cy="381000"/>
              <a:chOff x="139200" y="1295400"/>
              <a:chExt cx="8581800" cy="381000"/>
            </a:xfrm>
          </p:grpSpPr>
          <p:sp>
            <p:nvSpPr>
              <p:cNvPr id="47" name="46 Rectángulo"/>
              <p:cNvSpPr/>
              <p:nvPr/>
            </p:nvSpPr>
            <p:spPr>
              <a:xfrm>
                <a:off x="2286000" y="1295400"/>
                <a:ext cx="1080000" cy="38100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 dirty="0"/>
              </a:p>
            </p:txBody>
          </p:sp>
          <p:sp>
            <p:nvSpPr>
              <p:cNvPr id="48" name="47 Rectángulo"/>
              <p:cNvSpPr/>
              <p:nvPr/>
            </p:nvSpPr>
            <p:spPr>
              <a:xfrm>
                <a:off x="3352800" y="1295400"/>
                <a:ext cx="1080000" cy="38100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 dirty="0"/>
              </a:p>
            </p:txBody>
          </p:sp>
          <p:sp>
            <p:nvSpPr>
              <p:cNvPr id="49" name="48 Rectángulo"/>
              <p:cNvSpPr/>
              <p:nvPr/>
            </p:nvSpPr>
            <p:spPr>
              <a:xfrm>
                <a:off x="4419600" y="1295400"/>
                <a:ext cx="1080000" cy="38100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 dirty="0"/>
              </a:p>
            </p:txBody>
          </p:sp>
          <p:sp>
            <p:nvSpPr>
              <p:cNvPr id="50" name="49 Rectángulo"/>
              <p:cNvSpPr/>
              <p:nvPr/>
            </p:nvSpPr>
            <p:spPr>
              <a:xfrm>
                <a:off x="5486400" y="1295400"/>
                <a:ext cx="1080000" cy="38100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 dirty="0"/>
              </a:p>
            </p:txBody>
          </p:sp>
          <p:sp>
            <p:nvSpPr>
              <p:cNvPr id="51" name="50 Rectángulo"/>
              <p:cNvSpPr/>
              <p:nvPr/>
            </p:nvSpPr>
            <p:spPr>
              <a:xfrm>
                <a:off x="6553200" y="1295400"/>
                <a:ext cx="1080000" cy="38100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 dirty="0"/>
              </a:p>
            </p:txBody>
          </p:sp>
          <p:sp>
            <p:nvSpPr>
              <p:cNvPr id="52" name="51 Rectángulo"/>
              <p:cNvSpPr/>
              <p:nvPr/>
            </p:nvSpPr>
            <p:spPr>
              <a:xfrm>
                <a:off x="7620000" y="1295400"/>
                <a:ext cx="1080000" cy="38100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 dirty="0"/>
              </a:p>
            </p:txBody>
          </p:sp>
          <p:sp>
            <p:nvSpPr>
              <p:cNvPr id="46" name="45 Rectángulo"/>
              <p:cNvSpPr/>
              <p:nvPr/>
            </p:nvSpPr>
            <p:spPr>
              <a:xfrm>
                <a:off x="1219200" y="1295400"/>
                <a:ext cx="1080000" cy="38100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 dirty="0"/>
              </a:p>
            </p:txBody>
          </p:sp>
          <p:sp>
            <p:nvSpPr>
              <p:cNvPr id="2" name="1 Rectángulo"/>
              <p:cNvSpPr/>
              <p:nvPr/>
            </p:nvSpPr>
            <p:spPr>
              <a:xfrm>
                <a:off x="139200" y="1295400"/>
                <a:ext cx="1080000" cy="38100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UY" dirty="0"/>
              </a:p>
            </p:txBody>
          </p:sp>
          <p:sp>
            <p:nvSpPr>
              <p:cNvPr id="7172" name="7171 CuadroTexto"/>
              <p:cNvSpPr txBox="1"/>
              <p:nvPr/>
            </p:nvSpPr>
            <p:spPr>
              <a:xfrm>
                <a:off x="240000" y="1315244"/>
                <a:ext cx="979200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1500" dirty="0" smtClean="0"/>
                  <a:t>Semana 8</a:t>
                </a:r>
                <a:endParaRPr lang="es-UY" sz="1500" dirty="0"/>
              </a:p>
            </p:txBody>
          </p:sp>
          <p:sp>
            <p:nvSpPr>
              <p:cNvPr id="39" name="38 CuadroTexto"/>
              <p:cNvSpPr txBox="1"/>
              <p:nvPr/>
            </p:nvSpPr>
            <p:spPr>
              <a:xfrm>
                <a:off x="2239714" y="1338716"/>
                <a:ext cx="1108800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1500" dirty="0" smtClean="0"/>
                  <a:t>Semana 10</a:t>
                </a:r>
                <a:endParaRPr lang="es-UY" sz="1500" dirty="0"/>
              </a:p>
            </p:txBody>
          </p:sp>
          <p:sp>
            <p:nvSpPr>
              <p:cNvPr id="40" name="39 CuadroTexto"/>
              <p:cNvSpPr txBox="1"/>
              <p:nvPr/>
            </p:nvSpPr>
            <p:spPr>
              <a:xfrm>
                <a:off x="3331800" y="1320796"/>
                <a:ext cx="1087800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1500" dirty="0" smtClean="0"/>
                  <a:t>Semana 11</a:t>
                </a:r>
                <a:endParaRPr lang="es-UY" sz="1500" dirty="0"/>
              </a:p>
            </p:txBody>
          </p:sp>
          <p:sp>
            <p:nvSpPr>
              <p:cNvPr id="41" name="40 CuadroTexto"/>
              <p:cNvSpPr txBox="1"/>
              <p:nvPr/>
            </p:nvSpPr>
            <p:spPr>
              <a:xfrm>
                <a:off x="4432800" y="1320796"/>
                <a:ext cx="1099200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1500" dirty="0" smtClean="0"/>
                  <a:t>Semana 12</a:t>
                </a:r>
                <a:endParaRPr lang="es-UY" sz="1500" dirty="0"/>
              </a:p>
            </p:txBody>
          </p:sp>
          <p:sp>
            <p:nvSpPr>
              <p:cNvPr id="42" name="41 CuadroTexto"/>
              <p:cNvSpPr txBox="1"/>
              <p:nvPr/>
            </p:nvSpPr>
            <p:spPr>
              <a:xfrm>
                <a:off x="5469800" y="1304356"/>
                <a:ext cx="1110600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1500" dirty="0" smtClean="0"/>
                  <a:t>Semana 13</a:t>
                </a:r>
                <a:endParaRPr lang="es-UY" sz="1500" dirty="0"/>
              </a:p>
            </p:txBody>
          </p:sp>
          <p:sp>
            <p:nvSpPr>
              <p:cNvPr id="43" name="42 CuadroTexto"/>
              <p:cNvSpPr txBox="1"/>
              <p:nvPr/>
            </p:nvSpPr>
            <p:spPr>
              <a:xfrm>
                <a:off x="6551143" y="1299019"/>
                <a:ext cx="1122000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1500" dirty="0" smtClean="0"/>
                  <a:t>Semana 14</a:t>
                </a:r>
                <a:endParaRPr lang="es-UY" sz="1500" dirty="0"/>
              </a:p>
            </p:txBody>
          </p:sp>
          <p:sp>
            <p:nvSpPr>
              <p:cNvPr id="44" name="43 CuadroTexto"/>
              <p:cNvSpPr txBox="1"/>
              <p:nvPr/>
            </p:nvSpPr>
            <p:spPr>
              <a:xfrm>
                <a:off x="1219200" y="1324422"/>
                <a:ext cx="1078200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1500" dirty="0" smtClean="0"/>
                  <a:t>Semana </a:t>
                </a:r>
                <a:r>
                  <a:rPr lang="es-ES" sz="1500" dirty="0"/>
                  <a:t>9</a:t>
                </a:r>
                <a:endParaRPr lang="es-UY" sz="1500" dirty="0"/>
              </a:p>
            </p:txBody>
          </p:sp>
          <p:sp>
            <p:nvSpPr>
              <p:cNvPr id="45" name="44 CuadroTexto"/>
              <p:cNvSpPr txBox="1"/>
              <p:nvPr/>
            </p:nvSpPr>
            <p:spPr>
              <a:xfrm>
                <a:off x="7599000" y="1320796"/>
                <a:ext cx="1122000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1500" dirty="0" err="1" smtClean="0"/>
                  <a:t>Sem</a:t>
                </a:r>
                <a:r>
                  <a:rPr lang="es-ES" sz="1500" dirty="0" smtClean="0"/>
                  <a:t> 15 y16</a:t>
                </a:r>
                <a:endParaRPr lang="es-UY" sz="1500" dirty="0"/>
              </a:p>
            </p:txBody>
          </p:sp>
        </p:grpSp>
        <p:cxnSp>
          <p:nvCxnSpPr>
            <p:cNvPr id="54" name="53 Conector recto"/>
            <p:cNvCxnSpPr/>
            <p:nvPr/>
          </p:nvCxnSpPr>
          <p:spPr>
            <a:xfrm>
              <a:off x="7738200" y="1622184"/>
              <a:ext cx="0" cy="525917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54 Conector recto"/>
            <p:cNvCxnSpPr/>
            <p:nvPr/>
          </p:nvCxnSpPr>
          <p:spPr>
            <a:xfrm flipH="1">
              <a:off x="8818200" y="1500298"/>
              <a:ext cx="2858" cy="538106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68 Rectángulo"/>
          <p:cNvSpPr/>
          <p:nvPr/>
        </p:nvSpPr>
        <p:spPr>
          <a:xfrm>
            <a:off x="2430986" y="3236680"/>
            <a:ext cx="1062914" cy="38100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Implementac. Iteración 3</a:t>
            </a:r>
            <a:endParaRPr lang="es-UY" sz="1200" dirty="0">
              <a:solidFill>
                <a:schemeClr val="tx1"/>
              </a:solidFill>
            </a:endParaRPr>
          </a:p>
        </p:txBody>
      </p:sp>
      <p:sp>
        <p:nvSpPr>
          <p:cNvPr id="73" name="72 Rectángulo"/>
          <p:cNvSpPr/>
          <p:nvPr/>
        </p:nvSpPr>
        <p:spPr>
          <a:xfrm>
            <a:off x="1354000" y="3236680"/>
            <a:ext cx="1074227" cy="38100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tx1"/>
                </a:solidFill>
              </a:rPr>
              <a:t>Diseño iteración </a:t>
            </a:r>
            <a:r>
              <a:rPr lang="es-ES" sz="1200" dirty="0">
                <a:solidFill>
                  <a:schemeClr val="tx1"/>
                </a:solidFill>
              </a:rPr>
              <a:t>3</a:t>
            </a:r>
            <a:endParaRPr lang="es-UY" sz="1200" dirty="0">
              <a:solidFill>
                <a:schemeClr val="tx1"/>
              </a:solidFill>
            </a:endParaRPr>
          </a:p>
        </p:txBody>
      </p:sp>
      <p:sp>
        <p:nvSpPr>
          <p:cNvPr id="79" name="78 Rectángulo"/>
          <p:cNvSpPr/>
          <p:nvPr/>
        </p:nvSpPr>
        <p:spPr>
          <a:xfrm>
            <a:off x="2430599" y="2763158"/>
            <a:ext cx="1019401" cy="38100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P.U.</a:t>
            </a:r>
          </a:p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iteración 2</a:t>
            </a:r>
            <a:endParaRPr lang="es-UY" sz="1200" dirty="0">
              <a:solidFill>
                <a:schemeClr val="tx1"/>
              </a:solidFill>
            </a:endParaRPr>
          </a:p>
        </p:txBody>
      </p:sp>
      <p:sp>
        <p:nvSpPr>
          <p:cNvPr id="80" name="79 Rectángulo"/>
          <p:cNvSpPr/>
          <p:nvPr/>
        </p:nvSpPr>
        <p:spPr>
          <a:xfrm>
            <a:off x="1337400" y="2286000"/>
            <a:ext cx="1085328" cy="38100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P.U. </a:t>
            </a:r>
          </a:p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Iteración </a:t>
            </a:r>
            <a:r>
              <a:rPr lang="es-ES" sz="1200" dirty="0" smtClean="0">
                <a:solidFill>
                  <a:schemeClr val="tx1"/>
                </a:solidFill>
              </a:rPr>
              <a:t>1</a:t>
            </a:r>
            <a:endParaRPr lang="es-UY" sz="1200" dirty="0">
              <a:solidFill>
                <a:schemeClr val="tx1"/>
              </a:solidFill>
            </a:endParaRPr>
          </a:p>
        </p:txBody>
      </p:sp>
      <p:sp>
        <p:nvSpPr>
          <p:cNvPr id="81" name="80 Rectángulo"/>
          <p:cNvSpPr/>
          <p:nvPr/>
        </p:nvSpPr>
        <p:spPr>
          <a:xfrm>
            <a:off x="3450001" y="3236679"/>
            <a:ext cx="1097986" cy="38100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P.U.</a:t>
            </a:r>
          </a:p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Iteración 3</a:t>
            </a:r>
            <a:endParaRPr lang="es-UY" sz="1200" dirty="0">
              <a:solidFill>
                <a:schemeClr val="tx1"/>
              </a:solidFill>
            </a:endParaRPr>
          </a:p>
        </p:txBody>
      </p:sp>
      <p:sp>
        <p:nvSpPr>
          <p:cNvPr id="86" name="85 Rectángulo"/>
          <p:cNvSpPr/>
          <p:nvPr/>
        </p:nvSpPr>
        <p:spPr>
          <a:xfrm>
            <a:off x="2425486" y="2285999"/>
            <a:ext cx="1045514" cy="381003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Pruebas </a:t>
            </a:r>
            <a:r>
              <a:rPr lang="es-ES" sz="1200" dirty="0" smtClean="0">
                <a:solidFill>
                  <a:schemeClr val="tx1"/>
                </a:solidFill>
              </a:rPr>
              <a:t>funcionales</a:t>
            </a:r>
            <a:endParaRPr lang="es-UY" sz="1200" dirty="0">
              <a:solidFill>
                <a:schemeClr val="tx1"/>
              </a:solidFill>
            </a:endParaRPr>
          </a:p>
        </p:txBody>
      </p:sp>
      <p:sp>
        <p:nvSpPr>
          <p:cNvPr id="90" name="89 Rectángulo"/>
          <p:cNvSpPr/>
          <p:nvPr/>
        </p:nvSpPr>
        <p:spPr>
          <a:xfrm>
            <a:off x="7738201" y="3733800"/>
            <a:ext cx="1079999" cy="381003"/>
          </a:xfrm>
          <a:prstGeom prst="rect">
            <a:avLst/>
          </a:prstGeom>
          <a:solidFill>
            <a:srgbClr val="FFCCFF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Presentación final</a:t>
            </a:r>
            <a:endParaRPr lang="es-UY" sz="1200" dirty="0">
              <a:solidFill>
                <a:schemeClr val="tx1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57400" y="1828800"/>
            <a:ext cx="2165328" cy="304800"/>
          </a:xfrm>
          <a:prstGeom prst="rect">
            <a:avLst/>
          </a:prstGeom>
          <a:solidFill>
            <a:srgbClr val="BFD1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Iteración 1</a:t>
            </a:r>
            <a:endParaRPr lang="es-UY" sz="1100" dirty="0">
              <a:solidFill>
                <a:schemeClr val="tx1"/>
              </a:solidFill>
            </a:endParaRPr>
          </a:p>
        </p:txBody>
      </p:sp>
      <p:sp>
        <p:nvSpPr>
          <p:cNvPr id="58" name="57 Rectángulo"/>
          <p:cNvSpPr/>
          <p:nvPr/>
        </p:nvSpPr>
        <p:spPr>
          <a:xfrm>
            <a:off x="2425486" y="1828800"/>
            <a:ext cx="1041228" cy="304800"/>
          </a:xfrm>
          <a:prstGeom prst="rect">
            <a:avLst/>
          </a:prstGeom>
          <a:solidFill>
            <a:srgbClr val="BFD1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Iteración 2</a:t>
            </a:r>
            <a:endParaRPr lang="es-UY" sz="1100" dirty="0">
              <a:solidFill>
                <a:schemeClr val="tx1"/>
              </a:solidFill>
            </a:endParaRPr>
          </a:p>
        </p:txBody>
      </p:sp>
      <p:sp>
        <p:nvSpPr>
          <p:cNvPr id="60" name="59 Rectángulo"/>
          <p:cNvSpPr/>
          <p:nvPr/>
        </p:nvSpPr>
        <p:spPr>
          <a:xfrm>
            <a:off x="3471000" y="1828800"/>
            <a:ext cx="1066800" cy="304800"/>
          </a:xfrm>
          <a:prstGeom prst="rect">
            <a:avLst/>
          </a:prstGeom>
          <a:solidFill>
            <a:srgbClr val="BFD1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Iteración 3</a:t>
            </a:r>
            <a:endParaRPr lang="es-UY" sz="1100" dirty="0">
              <a:solidFill>
                <a:schemeClr val="tx1"/>
              </a:solidFill>
            </a:endParaRPr>
          </a:p>
        </p:txBody>
      </p:sp>
      <p:sp>
        <p:nvSpPr>
          <p:cNvPr id="62" name="61 Rectángulo"/>
          <p:cNvSpPr/>
          <p:nvPr/>
        </p:nvSpPr>
        <p:spPr>
          <a:xfrm>
            <a:off x="4532486" y="1828800"/>
            <a:ext cx="2138914" cy="304800"/>
          </a:xfrm>
          <a:prstGeom prst="rect">
            <a:avLst/>
          </a:prstGeom>
          <a:solidFill>
            <a:srgbClr val="BFD1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Iteración 4</a:t>
            </a:r>
            <a:endParaRPr lang="es-UY" sz="1100" dirty="0">
              <a:solidFill>
                <a:schemeClr val="tx1"/>
              </a:solidFill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257400" y="2133600"/>
            <a:ext cx="0" cy="396240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/>
          <p:nvPr/>
        </p:nvCxnSpPr>
        <p:spPr>
          <a:xfrm>
            <a:off x="3473086" y="2133600"/>
            <a:ext cx="0" cy="396240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Conector recto"/>
          <p:cNvCxnSpPr/>
          <p:nvPr/>
        </p:nvCxnSpPr>
        <p:spPr>
          <a:xfrm>
            <a:off x="2422728" y="2133600"/>
            <a:ext cx="0" cy="396240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Rombo"/>
          <p:cNvSpPr/>
          <p:nvPr/>
        </p:nvSpPr>
        <p:spPr>
          <a:xfrm>
            <a:off x="2328000" y="2286000"/>
            <a:ext cx="186600" cy="38100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93" name="92 Rombo"/>
          <p:cNvSpPr/>
          <p:nvPr/>
        </p:nvSpPr>
        <p:spPr>
          <a:xfrm>
            <a:off x="3373414" y="2763159"/>
            <a:ext cx="186600" cy="38100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96" name="95 Rectángulo"/>
          <p:cNvSpPr/>
          <p:nvPr/>
        </p:nvSpPr>
        <p:spPr>
          <a:xfrm>
            <a:off x="2430986" y="3733796"/>
            <a:ext cx="1019014" cy="38100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tx1"/>
                </a:solidFill>
              </a:rPr>
              <a:t>Diseño iteración </a:t>
            </a:r>
            <a:r>
              <a:rPr lang="es-ES" sz="1200" dirty="0" smtClean="0">
                <a:solidFill>
                  <a:schemeClr val="tx1"/>
                </a:solidFill>
              </a:rPr>
              <a:t>4</a:t>
            </a:r>
            <a:endParaRPr lang="es-UY" sz="1200" dirty="0">
              <a:solidFill>
                <a:schemeClr val="tx1"/>
              </a:solidFill>
            </a:endParaRPr>
          </a:p>
        </p:txBody>
      </p:sp>
      <p:sp>
        <p:nvSpPr>
          <p:cNvPr id="97" name="96 Rectángulo"/>
          <p:cNvSpPr/>
          <p:nvPr/>
        </p:nvSpPr>
        <p:spPr>
          <a:xfrm>
            <a:off x="4531438" y="3733796"/>
            <a:ext cx="1063145" cy="38100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P.U.</a:t>
            </a:r>
          </a:p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Iteración 4</a:t>
            </a:r>
            <a:endParaRPr lang="es-UY" sz="1200" dirty="0">
              <a:solidFill>
                <a:schemeClr val="tx1"/>
              </a:solidFill>
            </a:endParaRPr>
          </a:p>
        </p:txBody>
      </p:sp>
      <p:sp>
        <p:nvSpPr>
          <p:cNvPr id="98" name="97 Rectángulo"/>
          <p:cNvSpPr/>
          <p:nvPr/>
        </p:nvSpPr>
        <p:spPr>
          <a:xfrm>
            <a:off x="5591629" y="3733797"/>
            <a:ext cx="1059568" cy="381003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Pruebas funcionales</a:t>
            </a:r>
            <a:endParaRPr lang="es-UY" sz="1200" dirty="0">
              <a:solidFill>
                <a:schemeClr val="tx1"/>
              </a:solidFill>
            </a:endParaRPr>
          </a:p>
        </p:txBody>
      </p:sp>
      <p:sp>
        <p:nvSpPr>
          <p:cNvPr id="99" name="98 Rombo"/>
          <p:cNvSpPr/>
          <p:nvPr/>
        </p:nvSpPr>
        <p:spPr>
          <a:xfrm>
            <a:off x="5486297" y="3733798"/>
            <a:ext cx="186600" cy="38100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cxnSp>
        <p:nvCxnSpPr>
          <p:cNvPr id="101" name="100 Conector recto"/>
          <p:cNvCxnSpPr/>
          <p:nvPr/>
        </p:nvCxnSpPr>
        <p:spPr>
          <a:xfrm>
            <a:off x="257400" y="4114799"/>
            <a:ext cx="8581800" cy="1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101 Conector recto"/>
          <p:cNvCxnSpPr/>
          <p:nvPr/>
        </p:nvCxnSpPr>
        <p:spPr>
          <a:xfrm flipV="1">
            <a:off x="8818200" y="1774584"/>
            <a:ext cx="0" cy="3330816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102 Rectángulo"/>
          <p:cNvSpPr/>
          <p:nvPr/>
        </p:nvSpPr>
        <p:spPr>
          <a:xfrm>
            <a:off x="6669343" y="1828795"/>
            <a:ext cx="1047857" cy="304800"/>
          </a:xfrm>
          <a:prstGeom prst="rect">
            <a:avLst/>
          </a:prstGeom>
          <a:solidFill>
            <a:srgbClr val="BFD1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Margen para pruebas</a:t>
            </a:r>
            <a:endParaRPr lang="es-UY" sz="1100" dirty="0">
              <a:solidFill>
                <a:schemeClr val="tx1"/>
              </a:solidFill>
            </a:endParaRPr>
          </a:p>
        </p:txBody>
      </p:sp>
      <p:cxnSp>
        <p:nvCxnSpPr>
          <p:cNvPr id="67" name="66 Conector recto"/>
          <p:cNvCxnSpPr/>
          <p:nvPr/>
        </p:nvCxnSpPr>
        <p:spPr>
          <a:xfrm>
            <a:off x="6673858" y="1828800"/>
            <a:ext cx="0" cy="396240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Conector recto"/>
          <p:cNvCxnSpPr/>
          <p:nvPr/>
        </p:nvCxnSpPr>
        <p:spPr>
          <a:xfrm>
            <a:off x="4542921" y="1774584"/>
            <a:ext cx="0" cy="396240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93 Rombo"/>
          <p:cNvSpPr/>
          <p:nvPr/>
        </p:nvSpPr>
        <p:spPr>
          <a:xfrm>
            <a:off x="4439700" y="3236681"/>
            <a:ext cx="186600" cy="38100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cxnSp>
        <p:nvCxnSpPr>
          <p:cNvPr id="104" name="103 Conector recto"/>
          <p:cNvCxnSpPr/>
          <p:nvPr/>
        </p:nvCxnSpPr>
        <p:spPr>
          <a:xfrm>
            <a:off x="7717200" y="1981195"/>
            <a:ext cx="0" cy="396240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6" name="7185 Rectángulo"/>
          <p:cNvSpPr/>
          <p:nvPr/>
        </p:nvSpPr>
        <p:spPr>
          <a:xfrm>
            <a:off x="0" y="4118432"/>
            <a:ext cx="9123000" cy="2739568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06" name="105 Rectángulo"/>
          <p:cNvSpPr/>
          <p:nvPr/>
        </p:nvSpPr>
        <p:spPr>
          <a:xfrm>
            <a:off x="7717200" y="1828800"/>
            <a:ext cx="1103858" cy="304800"/>
          </a:xfrm>
          <a:prstGeom prst="rect">
            <a:avLst/>
          </a:prstGeom>
          <a:solidFill>
            <a:srgbClr val="BFD1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Post proyecto</a:t>
            </a:r>
            <a:endParaRPr lang="es-UY" sz="1100" dirty="0">
              <a:solidFill>
                <a:schemeClr val="tx1"/>
              </a:solidFill>
            </a:endParaRPr>
          </a:p>
        </p:txBody>
      </p:sp>
      <p:sp>
        <p:nvSpPr>
          <p:cNvPr id="107" name="TextBox 9"/>
          <p:cNvSpPr txBox="1"/>
          <p:nvPr/>
        </p:nvSpPr>
        <p:spPr>
          <a:xfrm>
            <a:off x="253485" y="4597568"/>
            <a:ext cx="89804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 smtClean="0">
                <a:solidFill>
                  <a:srgbClr val="0070C0"/>
                </a:solidFill>
              </a:rPr>
              <a:t>► </a:t>
            </a:r>
            <a:r>
              <a:rPr lang="es-ES" sz="2000" b="1" dirty="0" smtClean="0">
                <a:solidFill>
                  <a:srgbClr val="0070C0"/>
                </a:solidFill>
              </a:rPr>
              <a:t>Los implementadores solapan la implementación de los casos de uso de la </a:t>
            </a:r>
          </a:p>
          <a:p>
            <a:r>
              <a:rPr lang="es-ES" sz="2000" b="1" dirty="0" smtClean="0">
                <a:solidFill>
                  <a:srgbClr val="0070C0"/>
                </a:solidFill>
              </a:rPr>
              <a:t>siguiente iteración, mientras se lleva a cabo la verificación de las pruebas unitarias </a:t>
            </a:r>
          </a:p>
          <a:p>
            <a:r>
              <a:rPr lang="es-ES" sz="2000" b="1" dirty="0" smtClean="0">
                <a:solidFill>
                  <a:srgbClr val="0070C0"/>
                </a:solidFill>
              </a:rPr>
              <a:t>de la iteración actual, para un mayor aprovechamiento de los recursos.</a:t>
            </a:r>
            <a:endParaRPr lang="es-ES" sz="20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457200"/>
            <a:ext cx="7010400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5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Fin de fase inicial-elaboración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2209800"/>
            <a:ext cx="4814395" cy="27853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b="1" dirty="0" smtClean="0">
                <a:solidFill>
                  <a:srgbClr val="0070C0"/>
                </a:solidFill>
              </a:rPr>
              <a:t>► Objetivos de la fase inicial</a:t>
            </a:r>
          </a:p>
          <a:p>
            <a:endParaRPr lang="es-ES" sz="2500" b="1" dirty="0" smtClean="0">
              <a:solidFill>
                <a:srgbClr val="0070C0"/>
              </a:solidFill>
            </a:endParaRPr>
          </a:p>
          <a:p>
            <a:r>
              <a:rPr lang="es-ES" sz="2500" b="1" dirty="0">
                <a:solidFill>
                  <a:srgbClr val="0070C0"/>
                </a:solidFill>
              </a:rPr>
              <a:t>► Objetivos de la fase </a:t>
            </a:r>
            <a:r>
              <a:rPr lang="es-ES" sz="2500" b="1" dirty="0" smtClean="0">
                <a:solidFill>
                  <a:srgbClr val="0070C0"/>
                </a:solidFill>
              </a:rPr>
              <a:t>elaboración</a:t>
            </a:r>
            <a:endParaRPr lang="es-ES" sz="2500" b="1" dirty="0">
              <a:solidFill>
                <a:srgbClr val="0070C0"/>
              </a:solidFill>
            </a:endParaRPr>
          </a:p>
          <a:p>
            <a:r>
              <a:rPr lang="es-ES" sz="2500" b="1" dirty="0" smtClean="0">
                <a:solidFill>
                  <a:srgbClr val="0070C0"/>
                </a:solidFill>
              </a:rPr>
              <a:t>	</a:t>
            </a:r>
            <a:r>
              <a:rPr lang="es-ES" sz="2500" b="1" dirty="0">
                <a:solidFill>
                  <a:srgbClr val="0070C0"/>
                </a:solidFill>
              </a:rPr>
              <a:t>	</a:t>
            </a:r>
            <a:endParaRPr lang="es-ES" sz="2500" b="1" dirty="0" smtClean="0">
              <a:solidFill>
                <a:srgbClr val="0070C0"/>
              </a:solidFill>
            </a:endParaRPr>
          </a:p>
          <a:p>
            <a:r>
              <a:rPr lang="es-ES" sz="2500" b="1" dirty="0" smtClean="0">
                <a:solidFill>
                  <a:srgbClr val="0070C0"/>
                </a:solidFill>
              </a:rPr>
              <a:t>► Situación del proyecto</a:t>
            </a:r>
          </a:p>
          <a:p>
            <a:endParaRPr lang="es-ES" sz="2500" b="1" dirty="0" smtClean="0">
              <a:solidFill>
                <a:srgbClr val="0070C0"/>
              </a:solidFill>
            </a:endParaRPr>
          </a:p>
          <a:p>
            <a:r>
              <a:rPr lang="es-ES" sz="2500" b="1" dirty="0" smtClean="0">
                <a:solidFill>
                  <a:srgbClr val="0070C0"/>
                </a:solidFill>
              </a:rPr>
              <a:t>► Plan de desarrollo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228600"/>
            <a:ext cx="7010400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Objetivos de la fase inicial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142998"/>
            <a:ext cx="9372600" cy="5696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es-ES" sz="2700" b="1" u="sng" dirty="0" smtClean="0">
                <a:solidFill>
                  <a:srgbClr val="0070C0"/>
                </a:solidFill>
              </a:rPr>
              <a:t>Establecer viabilidad del proyecto mediante:</a:t>
            </a:r>
            <a:endParaRPr lang="es-ES" sz="2700" b="1" u="sng" dirty="0">
              <a:solidFill>
                <a:srgbClr val="0070C0"/>
              </a:solidFill>
            </a:endParaRPr>
          </a:p>
          <a:p>
            <a:pPr>
              <a:lnSpc>
                <a:spcPts val="2300"/>
              </a:lnSpc>
            </a:pPr>
            <a:endParaRPr lang="es-ES" sz="2500" b="1" dirty="0" smtClean="0">
              <a:solidFill>
                <a:srgbClr val="0070C0"/>
              </a:solidFill>
            </a:endParaRPr>
          </a:p>
          <a:p>
            <a:pPr>
              <a:lnSpc>
                <a:spcPts val="23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    ► Definir métodos de comunicación y trabajo.</a:t>
            </a:r>
          </a:p>
          <a:p>
            <a:pPr>
              <a:lnSpc>
                <a:spcPts val="2300"/>
              </a:lnSpc>
            </a:pPr>
            <a:endParaRPr lang="es-ES" sz="2500" b="1" dirty="0">
              <a:solidFill>
                <a:srgbClr val="0070C0"/>
              </a:solidFill>
            </a:endParaRPr>
          </a:p>
          <a:p>
            <a:pPr>
              <a:lnSpc>
                <a:spcPts val="23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    ► Obtener y validar los requisitos funcionales y no funcionales.</a:t>
            </a:r>
          </a:p>
          <a:p>
            <a:pPr>
              <a:lnSpc>
                <a:spcPts val="2300"/>
              </a:lnSpc>
            </a:pPr>
            <a:endParaRPr lang="es-ES" sz="2500" b="1" dirty="0">
              <a:solidFill>
                <a:srgbClr val="0070C0"/>
              </a:solidFill>
            </a:endParaRPr>
          </a:p>
          <a:p>
            <a:pPr>
              <a:lnSpc>
                <a:spcPts val="23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    ► Establecer una arquitectura candidata.</a:t>
            </a:r>
          </a:p>
          <a:p>
            <a:pPr>
              <a:lnSpc>
                <a:spcPts val="2300"/>
              </a:lnSpc>
            </a:pPr>
            <a:endParaRPr lang="es-ES" sz="2500" b="1" dirty="0">
              <a:solidFill>
                <a:srgbClr val="0070C0"/>
              </a:solidFill>
            </a:endParaRPr>
          </a:p>
          <a:p>
            <a:pPr>
              <a:lnSpc>
                <a:spcPts val="23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    ► Mitigación de riesgos.</a:t>
            </a:r>
          </a:p>
          <a:p>
            <a:pPr>
              <a:lnSpc>
                <a:spcPts val="2300"/>
              </a:lnSpc>
            </a:pPr>
            <a:endParaRPr lang="es-ES" sz="2500" b="1" dirty="0">
              <a:solidFill>
                <a:srgbClr val="0070C0"/>
              </a:solidFill>
            </a:endParaRPr>
          </a:p>
          <a:p>
            <a:pPr>
              <a:lnSpc>
                <a:spcPts val="23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    ► Plan de aseguramiento de la calidad.</a:t>
            </a:r>
          </a:p>
          <a:p>
            <a:pPr>
              <a:lnSpc>
                <a:spcPts val="2300"/>
              </a:lnSpc>
            </a:pPr>
            <a:endParaRPr lang="es-ES" sz="2500" b="1" dirty="0" smtClean="0">
              <a:solidFill>
                <a:srgbClr val="0070C0"/>
              </a:solidFill>
            </a:endParaRPr>
          </a:p>
          <a:p>
            <a:pPr>
              <a:lnSpc>
                <a:spcPts val="23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    ► Plan de pruebas - verificación.</a:t>
            </a:r>
            <a:endParaRPr lang="es-ES" sz="2500" b="1" dirty="0">
              <a:solidFill>
                <a:srgbClr val="0070C0"/>
              </a:solidFill>
            </a:endParaRPr>
          </a:p>
          <a:p>
            <a:pPr>
              <a:lnSpc>
                <a:spcPts val="2300"/>
              </a:lnSpc>
            </a:pPr>
            <a:endParaRPr lang="es-ES" sz="2500" b="1" dirty="0">
              <a:solidFill>
                <a:srgbClr val="0070C0"/>
              </a:solidFill>
            </a:endParaRPr>
          </a:p>
          <a:p>
            <a:pPr>
              <a:lnSpc>
                <a:spcPts val="23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    ► Negociación del alcance.</a:t>
            </a:r>
          </a:p>
          <a:p>
            <a:pPr>
              <a:lnSpc>
                <a:spcPts val="2300"/>
              </a:lnSpc>
            </a:pPr>
            <a:endParaRPr lang="es-ES" sz="2500" b="1" dirty="0" smtClean="0">
              <a:solidFill>
                <a:srgbClr val="0070C0"/>
              </a:solidFill>
            </a:endParaRPr>
          </a:p>
          <a:p>
            <a:pPr>
              <a:lnSpc>
                <a:spcPts val="23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    ► Negociación de los criterios de aceptación.</a:t>
            </a:r>
          </a:p>
          <a:p>
            <a:pPr>
              <a:lnSpc>
                <a:spcPts val="2300"/>
              </a:lnSpc>
            </a:pPr>
            <a:endParaRPr lang="es-ES" sz="2500" b="1" dirty="0" smtClean="0">
              <a:solidFill>
                <a:srgbClr val="0070C0"/>
              </a:solidFill>
            </a:endParaRPr>
          </a:p>
          <a:p>
            <a:pPr>
              <a:lnSpc>
                <a:spcPts val="2300"/>
              </a:lnSpc>
            </a:pPr>
            <a:endParaRPr lang="es-ES" sz="2500" b="1" dirty="0" smtClean="0">
              <a:solidFill>
                <a:srgbClr val="0070C0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6705600" y="1524000"/>
            <a:ext cx="304800" cy="4841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5"/>
          <p:cNvSpPr/>
          <p:nvPr/>
        </p:nvSpPr>
        <p:spPr>
          <a:xfrm>
            <a:off x="8839200" y="2160563"/>
            <a:ext cx="304800" cy="4841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5"/>
          <p:cNvSpPr/>
          <p:nvPr/>
        </p:nvSpPr>
        <p:spPr>
          <a:xfrm>
            <a:off x="5943600" y="2743200"/>
            <a:ext cx="304800" cy="4841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5"/>
          <p:cNvSpPr/>
          <p:nvPr/>
        </p:nvSpPr>
        <p:spPr>
          <a:xfrm>
            <a:off x="5638800" y="3928494"/>
            <a:ext cx="304800" cy="4841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5"/>
          <p:cNvSpPr/>
          <p:nvPr/>
        </p:nvSpPr>
        <p:spPr>
          <a:xfrm>
            <a:off x="4800600" y="4495800"/>
            <a:ext cx="304800" cy="4841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5"/>
          <p:cNvSpPr/>
          <p:nvPr/>
        </p:nvSpPr>
        <p:spPr>
          <a:xfrm>
            <a:off x="4209143" y="5105400"/>
            <a:ext cx="304800" cy="4841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5"/>
          <p:cNvSpPr/>
          <p:nvPr/>
        </p:nvSpPr>
        <p:spPr>
          <a:xfrm>
            <a:off x="3868059" y="3310821"/>
            <a:ext cx="304800" cy="4841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5"/>
          <p:cNvSpPr/>
          <p:nvPr/>
        </p:nvSpPr>
        <p:spPr>
          <a:xfrm>
            <a:off x="6524171" y="5589563"/>
            <a:ext cx="304800" cy="4841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419600" y="1623060"/>
            <a:ext cx="4419600" cy="4803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Alertas mail y web.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JQuery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JQueryMobile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•Conexión BD (MySQL).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Adjuntar documentos.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Lectura de código QR.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Lectura de código barras.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Permisos.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Membership.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Grafos interactivos. </a:t>
            </a:r>
          </a:p>
        </p:txBody>
      </p:sp>
      <p:sp>
        <p:nvSpPr>
          <p:cNvPr id="4" name="Rectangle 3"/>
          <p:cNvSpPr/>
          <p:nvPr/>
        </p:nvSpPr>
        <p:spPr>
          <a:xfrm>
            <a:off x="7257" y="17713"/>
            <a:ext cx="91440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457200"/>
            <a:ext cx="7010400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5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Riesgos tecnológicos – semana 4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673762"/>
            <a:ext cx="4419600" cy="4803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Javascript.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CSS3.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Bootstrap.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.net MVC4.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Importación Excel.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Exportación a Excel. 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HTML5.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Ajax.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Georeferenciación.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Programación móvil.</a:t>
            </a:r>
          </a:p>
        </p:txBody>
      </p:sp>
      <p:sp>
        <p:nvSpPr>
          <p:cNvPr id="7" name="Freeform 6"/>
          <p:cNvSpPr/>
          <p:nvPr/>
        </p:nvSpPr>
        <p:spPr>
          <a:xfrm>
            <a:off x="1752600" y="1752600"/>
            <a:ext cx="304800" cy="3317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143000" y="2209800"/>
            <a:ext cx="304800" cy="3317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828800" y="2640037"/>
            <a:ext cx="304800" cy="3317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981200" y="3097237"/>
            <a:ext cx="304800" cy="3317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048000" y="4087837"/>
            <a:ext cx="304800" cy="3317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447800" y="4572000"/>
            <a:ext cx="304800" cy="3317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1066800" y="5029200"/>
            <a:ext cx="304800" cy="3317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895600" y="5535637"/>
            <a:ext cx="304800" cy="3317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791200" y="2209800"/>
            <a:ext cx="304800" cy="3317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696200" y="3124200"/>
            <a:ext cx="304800" cy="3317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629400" y="5459437"/>
            <a:ext cx="304800" cy="3317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2819400" y="3810000"/>
            <a:ext cx="457200" cy="45719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v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7772400" y="3810000"/>
            <a:ext cx="457200" cy="45719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6172200" y="5240800"/>
            <a:ext cx="457200" cy="45719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Cross 28"/>
          <p:cNvSpPr/>
          <p:nvPr/>
        </p:nvSpPr>
        <p:spPr>
          <a:xfrm rot="2753716">
            <a:off x="3076091" y="5958253"/>
            <a:ext cx="401018" cy="460267"/>
          </a:xfrm>
          <a:prstGeom prst="plus">
            <a:avLst>
              <a:gd name="adj" fmla="val 4404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Cross 29"/>
          <p:cNvSpPr/>
          <p:nvPr/>
        </p:nvSpPr>
        <p:spPr>
          <a:xfrm rot="2753716">
            <a:off x="8225035" y="4507749"/>
            <a:ext cx="401018" cy="460267"/>
          </a:xfrm>
          <a:prstGeom prst="plus">
            <a:avLst>
              <a:gd name="adj" fmla="val 4404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ross 30"/>
          <p:cNvSpPr/>
          <p:nvPr/>
        </p:nvSpPr>
        <p:spPr>
          <a:xfrm rot="2753716">
            <a:off x="7267090" y="1674213"/>
            <a:ext cx="401018" cy="460267"/>
          </a:xfrm>
          <a:prstGeom prst="plus">
            <a:avLst>
              <a:gd name="adj" fmla="val 4404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ross 31"/>
          <p:cNvSpPr/>
          <p:nvPr/>
        </p:nvSpPr>
        <p:spPr>
          <a:xfrm rot="2753716">
            <a:off x="6581292" y="2588613"/>
            <a:ext cx="401018" cy="460267"/>
          </a:xfrm>
          <a:prstGeom prst="plus">
            <a:avLst>
              <a:gd name="adj" fmla="val 4404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ross 29"/>
          <p:cNvSpPr/>
          <p:nvPr/>
        </p:nvSpPr>
        <p:spPr>
          <a:xfrm rot="2753716">
            <a:off x="7488436" y="5958253"/>
            <a:ext cx="401018" cy="460267"/>
          </a:xfrm>
          <a:prstGeom prst="plus">
            <a:avLst>
              <a:gd name="adj" fmla="val 4404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Cross 29"/>
          <p:cNvSpPr/>
          <p:nvPr/>
        </p:nvSpPr>
        <p:spPr>
          <a:xfrm rot="2753716">
            <a:off x="7767833" y="4023585"/>
            <a:ext cx="401018" cy="460267"/>
          </a:xfrm>
          <a:prstGeom prst="plus">
            <a:avLst>
              <a:gd name="adj" fmla="val 4404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419600" y="1623060"/>
            <a:ext cx="4419600" cy="4803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Alertas mail y web.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JQuery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JQueryMobile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•Conexión BD (MySQL).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Adjuntar documentos.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Lectura de código QR.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Lectura de código barras.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Permisos.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Membership.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Grafos interactivos. </a:t>
            </a:r>
          </a:p>
        </p:txBody>
      </p:sp>
      <p:sp>
        <p:nvSpPr>
          <p:cNvPr id="4" name="Rectangle 3"/>
          <p:cNvSpPr/>
          <p:nvPr/>
        </p:nvSpPr>
        <p:spPr>
          <a:xfrm>
            <a:off x="7257" y="17713"/>
            <a:ext cx="91440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457200"/>
            <a:ext cx="7010400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5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Riesgos tecnológicos – semana 7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632319"/>
            <a:ext cx="4419600" cy="4803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Javascript.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CSS3.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Bootstrap.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.net MVC4.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Importación Excel.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Exportación a Excel. 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HTML5.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Ajax.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Georeferenciación.</a:t>
            </a:r>
          </a:p>
          <a:p>
            <a:pPr>
              <a:lnSpc>
                <a:spcPts val="3700"/>
              </a:lnSpc>
            </a:pPr>
            <a:r>
              <a:rPr lang="es-ES" sz="2500" b="1" dirty="0" smtClean="0">
                <a:solidFill>
                  <a:srgbClr val="0070C0"/>
                </a:solidFill>
              </a:rPr>
              <a:t>• Programación móvil.</a:t>
            </a:r>
          </a:p>
        </p:txBody>
      </p:sp>
      <p:sp>
        <p:nvSpPr>
          <p:cNvPr id="7" name="Freeform 6"/>
          <p:cNvSpPr/>
          <p:nvPr/>
        </p:nvSpPr>
        <p:spPr>
          <a:xfrm>
            <a:off x="1752600" y="1752600"/>
            <a:ext cx="304800" cy="3317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143000" y="2209800"/>
            <a:ext cx="304800" cy="3317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828800" y="2640037"/>
            <a:ext cx="304800" cy="3317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981200" y="3097237"/>
            <a:ext cx="304800" cy="3317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048000" y="4087837"/>
            <a:ext cx="304800" cy="3317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447800" y="4572000"/>
            <a:ext cx="304800" cy="3317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1066800" y="5029200"/>
            <a:ext cx="304800" cy="3317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895600" y="5535637"/>
            <a:ext cx="304800" cy="3317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791200" y="2209800"/>
            <a:ext cx="304800" cy="3317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696200" y="3124200"/>
            <a:ext cx="304800" cy="3317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629400" y="5459437"/>
            <a:ext cx="304800" cy="3317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6172200" y="5240800"/>
            <a:ext cx="457200" cy="45719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11"/>
          <p:cNvSpPr/>
          <p:nvPr/>
        </p:nvSpPr>
        <p:spPr>
          <a:xfrm>
            <a:off x="2866571" y="3644118"/>
            <a:ext cx="304800" cy="3317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11"/>
          <p:cNvSpPr/>
          <p:nvPr/>
        </p:nvSpPr>
        <p:spPr>
          <a:xfrm>
            <a:off x="3127828" y="6022504"/>
            <a:ext cx="304800" cy="3317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11"/>
          <p:cNvSpPr/>
          <p:nvPr/>
        </p:nvSpPr>
        <p:spPr>
          <a:xfrm>
            <a:off x="7358741" y="1673762"/>
            <a:ext cx="304800" cy="3317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11"/>
          <p:cNvSpPr/>
          <p:nvPr/>
        </p:nvSpPr>
        <p:spPr>
          <a:xfrm>
            <a:off x="6781800" y="2640036"/>
            <a:ext cx="304800" cy="3317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11"/>
          <p:cNvSpPr/>
          <p:nvPr/>
        </p:nvSpPr>
        <p:spPr>
          <a:xfrm>
            <a:off x="7848600" y="3617809"/>
            <a:ext cx="304800" cy="3317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11"/>
          <p:cNvSpPr/>
          <p:nvPr/>
        </p:nvSpPr>
        <p:spPr>
          <a:xfrm>
            <a:off x="7696200" y="4033938"/>
            <a:ext cx="304800" cy="3317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11"/>
          <p:cNvSpPr/>
          <p:nvPr/>
        </p:nvSpPr>
        <p:spPr>
          <a:xfrm>
            <a:off x="8153400" y="4448629"/>
            <a:ext cx="304800" cy="3317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11"/>
          <p:cNvSpPr/>
          <p:nvPr/>
        </p:nvSpPr>
        <p:spPr>
          <a:xfrm>
            <a:off x="7391400" y="5903686"/>
            <a:ext cx="304800" cy="331763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8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00200" y="4114800"/>
            <a:ext cx="5029200" cy="106680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228600"/>
            <a:ext cx="7010400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5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Viabilidad.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5260" y="1828800"/>
            <a:ext cx="646425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300" b="1" dirty="0" smtClean="0">
                <a:solidFill>
                  <a:schemeClr val="accent1">
                    <a:lumMod val="75000"/>
                  </a:schemeClr>
                </a:solidFill>
              </a:rPr>
              <a:t>¿Es posible cumplir con los requisitos acordados?</a:t>
            </a:r>
            <a:endParaRPr lang="en-US" sz="23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6999514" y="1828800"/>
            <a:ext cx="457200" cy="401989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8"/>
          <p:cNvSpPr txBox="1"/>
          <p:nvPr/>
        </p:nvSpPr>
        <p:spPr>
          <a:xfrm>
            <a:off x="533400" y="2895600"/>
            <a:ext cx="646425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300" b="1" dirty="0" smtClean="0">
                <a:solidFill>
                  <a:schemeClr val="accent1">
                    <a:lumMod val="75000"/>
                  </a:schemeClr>
                </a:solidFill>
              </a:rPr>
              <a:t>¿Es posible cumplirlos en las horas disponibles?</a:t>
            </a:r>
            <a:endParaRPr lang="en-US" sz="23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Freeform 9"/>
          <p:cNvSpPr/>
          <p:nvPr/>
        </p:nvSpPr>
        <p:spPr>
          <a:xfrm>
            <a:off x="6997654" y="2895600"/>
            <a:ext cx="457200" cy="401989"/>
          </a:xfrm>
          <a:custGeom>
            <a:avLst/>
            <a:gdLst>
              <a:gd name="connsiteX0" fmla="*/ 0 w 1514621"/>
              <a:gd name="connsiteY0" fmla="*/ 1205132 h 1791286"/>
              <a:gd name="connsiteX1" fmla="*/ 309489 w 1514621"/>
              <a:gd name="connsiteY1" fmla="*/ 1627163 h 1791286"/>
              <a:gd name="connsiteX2" fmla="*/ 1350498 w 1514621"/>
              <a:gd name="connsiteY2" fmla="*/ 220394 h 1791286"/>
              <a:gd name="connsiteX3" fmla="*/ 1294227 w 1514621"/>
              <a:gd name="connsiteY3" fmla="*/ 304800 h 1791286"/>
              <a:gd name="connsiteX4" fmla="*/ 1153550 w 1514621"/>
              <a:gd name="connsiteY4" fmla="*/ 501748 h 179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4621" h="1791286">
                <a:moveTo>
                  <a:pt x="0" y="1205132"/>
                </a:moveTo>
                <a:cubicBezTo>
                  <a:pt x="42203" y="1498209"/>
                  <a:pt x="84406" y="1791286"/>
                  <a:pt x="309489" y="1627163"/>
                </a:cubicBezTo>
                <a:cubicBezTo>
                  <a:pt x="534572" y="1463040"/>
                  <a:pt x="1186375" y="440788"/>
                  <a:pt x="1350498" y="220394"/>
                </a:cubicBezTo>
                <a:cubicBezTo>
                  <a:pt x="1514621" y="0"/>
                  <a:pt x="1327052" y="257908"/>
                  <a:pt x="1294227" y="304800"/>
                </a:cubicBezTo>
                <a:cubicBezTo>
                  <a:pt x="1261402" y="351692"/>
                  <a:pt x="1207476" y="426720"/>
                  <a:pt x="1153550" y="501748"/>
                </a:cubicBezTo>
              </a:path>
            </a:pathLst>
          </a:custGeom>
          <a:ln w="1143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8"/>
          <p:cNvSpPr txBox="1"/>
          <p:nvPr/>
        </p:nvSpPr>
        <p:spPr>
          <a:xfrm>
            <a:off x="1828800" y="4395911"/>
            <a:ext cx="646425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500" b="1" dirty="0" smtClean="0">
                <a:solidFill>
                  <a:schemeClr val="accent1">
                    <a:lumMod val="75000"/>
                  </a:schemeClr>
                </a:solidFill>
              </a:rPr>
              <a:t>Conclusión: el proyecto es viable!</a:t>
            </a:r>
            <a:endParaRPr lang="en-US" sz="25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228600"/>
            <a:ext cx="7010400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Objetivos de elaboración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TextBox 9"/>
          <p:cNvSpPr txBox="1"/>
          <p:nvPr/>
        </p:nvSpPr>
        <p:spPr>
          <a:xfrm>
            <a:off x="381000" y="1420703"/>
            <a:ext cx="7772400" cy="4221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es-ES" sz="2900" b="1" dirty="0">
                <a:solidFill>
                  <a:srgbClr val="0070C0"/>
                </a:solidFill>
              </a:rPr>
              <a:t>Estabilizar la arquitectura:</a:t>
            </a:r>
          </a:p>
          <a:p>
            <a:pPr>
              <a:lnSpc>
                <a:spcPts val="2300"/>
              </a:lnSpc>
            </a:pPr>
            <a:endParaRPr lang="es-ES" sz="2400" b="1" dirty="0" smtClean="0">
              <a:solidFill>
                <a:srgbClr val="0070C0"/>
              </a:solidFill>
            </a:endParaRPr>
          </a:p>
          <a:p>
            <a:pPr>
              <a:lnSpc>
                <a:spcPts val="2300"/>
              </a:lnSpc>
            </a:pPr>
            <a:r>
              <a:rPr lang="es-ES" sz="2400" b="1" dirty="0" smtClean="0">
                <a:solidFill>
                  <a:srgbClr val="0070C0"/>
                </a:solidFill>
              </a:rPr>
              <a:t>• Iniciar sesión.</a:t>
            </a:r>
          </a:p>
          <a:p>
            <a:pPr>
              <a:lnSpc>
                <a:spcPts val="2300"/>
              </a:lnSpc>
            </a:pPr>
            <a:r>
              <a:rPr lang="es-ES" sz="2400" b="1" dirty="0" smtClean="0">
                <a:solidFill>
                  <a:srgbClr val="0070C0"/>
                </a:solidFill>
              </a:rPr>
              <a:t>• Cerrar sesión.</a:t>
            </a:r>
          </a:p>
          <a:p>
            <a:pPr>
              <a:lnSpc>
                <a:spcPts val="2300"/>
              </a:lnSpc>
            </a:pPr>
            <a:r>
              <a:rPr lang="es-ES" sz="2400" b="1" dirty="0" smtClean="0">
                <a:solidFill>
                  <a:srgbClr val="0070C0"/>
                </a:solidFill>
              </a:rPr>
              <a:t>• Consultar proximidad geográfica entre activos.</a:t>
            </a:r>
          </a:p>
          <a:p>
            <a:pPr>
              <a:lnSpc>
                <a:spcPts val="2300"/>
              </a:lnSpc>
            </a:pPr>
            <a:r>
              <a:rPr lang="es-ES" sz="2400" b="1" dirty="0" smtClean="0">
                <a:solidFill>
                  <a:srgbClr val="0070C0"/>
                </a:solidFill>
              </a:rPr>
              <a:t>• Alertas de evento.</a:t>
            </a:r>
          </a:p>
          <a:p>
            <a:pPr>
              <a:lnSpc>
                <a:spcPts val="2300"/>
              </a:lnSpc>
            </a:pPr>
            <a:r>
              <a:rPr lang="es-ES" sz="2400" b="1" dirty="0" smtClean="0">
                <a:solidFill>
                  <a:srgbClr val="0070C0"/>
                </a:solidFill>
              </a:rPr>
              <a:t>• Exportar activos a Excel.</a:t>
            </a:r>
          </a:p>
          <a:p>
            <a:pPr>
              <a:lnSpc>
                <a:spcPts val="2300"/>
              </a:lnSpc>
            </a:pPr>
            <a:r>
              <a:rPr lang="es-ES" sz="2400" b="1" dirty="0" smtClean="0">
                <a:solidFill>
                  <a:srgbClr val="0070C0"/>
                </a:solidFill>
              </a:rPr>
              <a:t>• Leer barras.</a:t>
            </a:r>
            <a:endParaRPr lang="es-ES" sz="2400" b="1" dirty="0">
              <a:solidFill>
                <a:srgbClr val="0070C0"/>
              </a:solidFill>
            </a:endParaRPr>
          </a:p>
          <a:p>
            <a:pPr>
              <a:lnSpc>
                <a:spcPts val="2300"/>
              </a:lnSpc>
            </a:pPr>
            <a:endParaRPr lang="es-ES" sz="2400" b="1" dirty="0" smtClean="0">
              <a:solidFill>
                <a:srgbClr val="0070C0"/>
              </a:solidFill>
            </a:endParaRPr>
          </a:p>
          <a:p>
            <a:pPr>
              <a:lnSpc>
                <a:spcPts val="2300"/>
              </a:lnSpc>
            </a:pPr>
            <a:r>
              <a:rPr lang="es-ES" sz="2400" b="1" dirty="0" smtClean="0">
                <a:solidFill>
                  <a:srgbClr val="0070C0"/>
                </a:solidFill>
              </a:rPr>
              <a:t>Se agregan costo/beneficio:</a:t>
            </a:r>
          </a:p>
          <a:p>
            <a:pPr>
              <a:lnSpc>
                <a:spcPts val="2300"/>
              </a:lnSpc>
            </a:pPr>
            <a:endParaRPr lang="es-ES" sz="2400" b="1" dirty="0">
              <a:solidFill>
                <a:srgbClr val="0070C0"/>
              </a:solidFill>
            </a:endParaRPr>
          </a:p>
          <a:p>
            <a:pPr>
              <a:lnSpc>
                <a:spcPts val="2300"/>
              </a:lnSpc>
            </a:pPr>
            <a:r>
              <a:rPr lang="es-ES" sz="2400" b="1" dirty="0">
                <a:solidFill>
                  <a:srgbClr val="0070C0"/>
                </a:solidFill>
              </a:rPr>
              <a:t>• </a:t>
            </a:r>
            <a:r>
              <a:rPr lang="es-ES" sz="2400" b="1" dirty="0" smtClean="0">
                <a:solidFill>
                  <a:srgbClr val="0070C0"/>
                </a:solidFill>
              </a:rPr>
              <a:t>Ver información de activo.</a:t>
            </a:r>
            <a:endParaRPr lang="es-ES" sz="2400" b="1" dirty="0">
              <a:solidFill>
                <a:srgbClr val="0070C0"/>
              </a:solidFill>
            </a:endParaRPr>
          </a:p>
          <a:p>
            <a:pPr>
              <a:lnSpc>
                <a:spcPts val="2300"/>
              </a:lnSpc>
            </a:pPr>
            <a:r>
              <a:rPr lang="es-ES" sz="2400" b="1" dirty="0">
                <a:solidFill>
                  <a:srgbClr val="0070C0"/>
                </a:solidFill>
              </a:rPr>
              <a:t>• </a:t>
            </a:r>
            <a:r>
              <a:rPr lang="es-ES" sz="2400" b="1" dirty="0" smtClean="0">
                <a:solidFill>
                  <a:srgbClr val="0070C0"/>
                </a:solidFill>
              </a:rPr>
              <a:t>Listar activos de contrato.</a:t>
            </a:r>
            <a:endParaRPr lang="es-ES" sz="2400" b="1" dirty="0">
              <a:solidFill>
                <a:srgbClr val="0070C0"/>
              </a:solidFill>
            </a:endParaRPr>
          </a:p>
          <a:p>
            <a:pPr>
              <a:lnSpc>
                <a:spcPts val="2300"/>
              </a:lnSpc>
            </a:pPr>
            <a:endParaRPr lang="es-ES" sz="25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43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228600"/>
            <a:ext cx="7010400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Objetivos de elaboración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114" y="1692243"/>
            <a:ext cx="5508891" cy="361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228600" y="1283186"/>
            <a:ext cx="2642455" cy="3872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2300"/>
              </a:lnSpc>
            </a:pPr>
            <a:r>
              <a:rPr lang="es-ES" b="1" smtClean="0">
                <a:solidFill>
                  <a:srgbClr val="0070C0"/>
                </a:solidFill>
              </a:rPr>
              <a:t>Diagrama de distribución:</a:t>
            </a:r>
            <a:endParaRPr lang="es-ES" b="1" dirty="0">
              <a:solidFill>
                <a:srgbClr val="0070C0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5943600" y="4003643"/>
            <a:ext cx="1825171" cy="387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300"/>
              </a:lnSpc>
            </a:pPr>
            <a:r>
              <a:rPr lang="es-ES" b="1" dirty="0" smtClean="0">
                <a:solidFill>
                  <a:srgbClr val="0070C0"/>
                </a:solidFill>
              </a:rPr>
              <a:t>Arquitectura:</a:t>
            </a:r>
            <a:endParaRPr lang="es-ES" b="1" dirty="0">
              <a:solidFill>
                <a:srgbClr val="0070C0"/>
              </a:solidFill>
            </a:endParaRPr>
          </a:p>
        </p:txBody>
      </p:sp>
      <p:pic>
        <p:nvPicPr>
          <p:cNvPr id="16" name="Picture 2" descr="C:\Users\Diego\Desktop\Pis\fase inicial\MV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36972" y="4648200"/>
            <a:ext cx="2638425" cy="17335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0524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228600"/>
            <a:ext cx="7010400" cy="6309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Objetivos de elaboración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2" name="21 Grupo"/>
          <p:cNvGrpSpPr/>
          <p:nvPr/>
        </p:nvGrpSpPr>
        <p:grpSpPr>
          <a:xfrm>
            <a:off x="4648200" y="1828800"/>
            <a:ext cx="4419600" cy="2286001"/>
            <a:chOff x="4874019" y="2057400"/>
            <a:chExt cx="4007454" cy="1906323"/>
          </a:xfrm>
        </p:grpSpPr>
        <p:sp>
          <p:nvSpPr>
            <p:cNvPr id="11" name="10 Rectángulo"/>
            <p:cNvSpPr/>
            <p:nvPr/>
          </p:nvSpPr>
          <p:spPr>
            <a:xfrm>
              <a:off x="4874019" y="2058723"/>
              <a:ext cx="4007453" cy="1905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pic>
          <p:nvPicPr>
            <p:cNvPr id="1025" name="Picture 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6801" y="2057400"/>
              <a:ext cx="4004672" cy="1905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3" name="22 Grupo"/>
          <p:cNvGrpSpPr/>
          <p:nvPr/>
        </p:nvGrpSpPr>
        <p:grpSpPr>
          <a:xfrm>
            <a:off x="83435" y="1828800"/>
            <a:ext cx="4488565" cy="2286000"/>
            <a:chOff x="335947" y="2057400"/>
            <a:chExt cx="4007453" cy="1906323"/>
          </a:xfrm>
        </p:grpSpPr>
        <p:sp>
          <p:nvSpPr>
            <p:cNvPr id="2" name="1 Rectángulo"/>
            <p:cNvSpPr/>
            <p:nvPr/>
          </p:nvSpPr>
          <p:spPr>
            <a:xfrm>
              <a:off x="335947" y="2057400"/>
              <a:ext cx="4007453" cy="19050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pic>
          <p:nvPicPr>
            <p:cNvPr id="7" name="Picture 3" descr="C:\Users\Diego\Desktop\Pis\fase inicial\Mdoelo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35947" y="2057400"/>
              <a:ext cx="4007453" cy="1906323"/>
            </a:xfrm>
            <a:prstGeom prst="rect">
              <a:avLst/>
            </a:prstGeom>
            <a:noFill/>
          </p:spPr>
        </p:pic>
      </p:grpSp>
      <p:sp>
        <p:nvSpPr>
          <p:cNvPr id="12" name="TextBox 9"/>
          <p:cNvSpPr txBox="1"/>
          <p:nvPr/>
        </p:nvSpPr>
        <p:spPr>
          <a:xfrm>
            <a:off x="259747" y="1366231"/>
            <a:ext cx="7772400" cy="689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es-ES" sz="2900" b="1" dirty="0" smtClean="0">
                <a:solidFill>
                  <a:srgbClr val="0070C0"/>
                </a:solidFill>
              </a:rPr>
              <a:t>Módulo </a:t>
            </a:r>
            <a:r>
              <a:rPr lang="es-ES" sz="2900" b="1" i="1" dirty="0" smtClean="0">
                <a:solidFill>
                  <a:srgbClr val="0070C0"/>
                </a:solidFill>
              </a:rPr>
              <a:t>Modelo</a:t>
            </a:r>
            <a:r>
              <a:rPr lang="es-ES" sz="2900" b="1" dirty="0" smtClean="0">
                <a:solidFill>
                  <a:srgbClr val="0070C0"/>
                </a:solidFill>
              </a:rPr>
              <a:t>:</a:t>
            </a:r>
            <a:endParaRPr lang="es-ES" sz="2900" b="1" dirty="0">
              <a:solidFill>
                <a:srgbClr val="0070C0"/>
              </a:solidFill>
            </a:endParaRPr>
          </a:p>
          <a:p>
            <a:pPr>
              <a:lnSpc>
                <a:spcPts val="2300"/>
              </a:lnSpc>
            </a:pPr>
            <a:endParaRPr lang="es-ES" sz="2400" b="1" dirty="0" smtClean="0">
              <a:solidFill>
                <a:srgbClr val="0070C0"/>
              </a:solidFill>
            </a:endParaRPr>
          </a:p>
        </p:txBody>
      </p:sp>
      <p:sp>
        <p:nvSpPr>
          <p:cNvPr id="13" name="TextBox 9"/>
          <p:cNvSpPr txBox="1"/>
          <p:nvPr/>
        </p:nvSpPr>
        <p:spPr>
          <a:xfrm>
            <a:off x="330493" y="4690732"/>
            <a:ext cx="7772400" cy="689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es-ES" sz="2900" b="1" dirty="0" smtClean="0">
                <a:solidFill>
                  <a:srgbClr val="0070C0"/>
                </a:solidFill>
              </a:rPr>
              <a:t>Módulo </a:t>
            </a:r>
            <a:r>
              <a:rPr lang="es-ES" sz="2900" b="1" i="1" dirty="0" smtClean="0">
                <a:solidFill>
                  <a:srgbClr val="0070C0"/>
                </a:solidFill>
              </a:rPr>
              <a:t>Vista</a:t>
            </a:r>
            <a:r>
              <a:rPr lang="es-ES" sz="2900" b="1" dirty="0" smtClean="0">
                <a:solidFill>
                  <a:srgbClr val="0070C0"/>
                </a:solidFill>
              </a:rPr>
              <a:t>:</a:t>
            </a:r>
            <a:endParaRPr lang="es-ES" sz="2900" b="1" dirty="0">
              <a:solidFill>
                <a:srgbClr val="0070C0"/>
              </a:solidFill>
            </a:endParaRPr>
          </a:p>
          <a:p>
            <a:pPr>
              <a:lnSpc>
                <a:spcPts val="2300"/>
              </a:lnSpc>
            </a:pPr>
            <a:endParaRPr lang="es-ES" sz="2400" b="1" dirty="0" smtClean="0">
              <a:solidFill>
                <a:srgbClr val="0070C0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895600" y="5380473"/>
            <a:ext cx="11303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 smtClean="0">
                <a:solidFill>
                  <a:srgbClr val="0070C0"/>
                </a:solidFill>
              </a:rPr>
              <a:t>2 vistas</a:t>
            </a:r>
            <a:endParaRPr lang="es-UY" sz="2400" dirty="0"/>
          </a:p>
        </p:txBody>
      </p:sp>
      <p:sp>
        <p:nvSpPr>
          <p:cNvPr id="15" name="14 Rectángulo"/>
          <p:cNvSpPr/>
          <p:nvPr/>
        </p:nvSpPr>
        <p:spPr>
          <a:xfrm>
            <a:off x="4942114" y="4975919"/>
            <a:ext cx="10903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 smtClean="0">
                <a:solidFill>
                  <a:srgbClr val="0070C0"/>
                </a:solidFill>
              </a:rPr>
              <a:t>Mobile</a:t>
            </a:r>
            <a:endParaRPr lang="es-UY" sz="2400" dirty="0"/>
          </a:p>
        </p:txBody>
      </p:sp>
      <p:sp>
        <p:nvSpPr>
          <p:cNvPr id="16" name="15 Rectángulo"/>
          <p:cNvSpPr/>
          <p:nvPr/>
        </p:nvSpPr>
        <p:spPr>
          <a:xfrm>
            <a:off x="4971143" y="5736211"/>
            <a:ext cx="7732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dirty="0" smtClean="0">
                <a:solidFill>
                  <a:srgbClr val="0070C0"/>
                </a:solidFill>
              </a:rPr>
              <a:t>Web</a:t>
            </a:r>
            <a:endParaRPr lang="es-UY" sz="2400" dirty="0"/>
          </a:p>
        </p:txBody>
      </p:sp>
      <p:cxnSp>
        <p:nvCxnSpPr>
          <p:cNvPr id="14" name="13 Conector recto de flecha"/>
          <p:cNvCxnSpPr>
            <a:stCxn id="3" idx="3"/>
            <a:endCxn id="15" idx="1"/>
          </p:cNvCxnSpPr>
          <p:nvPr/>
        </p:nvCxnSpPr>
        <p:spPr>
          <a:xfrm flipV="1">
            <a:off x="4025974" y="5206752"/>
            <a:ext cx="916140" cy="4045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>
            <a:stCxn id="3" idx="3"/>
            <a:endCxn id="16" idx="1"/>
          </p:cNvCxnSpPr>
          <p:nvPr/>
        </p:nvCxnSpPr>
        <p:spPr>
          <a:xfrm>
            <a:off x="4025974" y="5611306"/>
            <a:ext cx="945169" cy="3557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380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590</Words>
  <Application>Microsoft Office PowerPoint</Application>
  <PresentationFormat>Presentación en pantalla (4:3)</PresentationFormat>
  <Paragraphs>170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fin de fase I</dc:title>
  <dc:creator>diegoelrengo@hotmail.com</dc:creator>
  <cp:lastModifiedBy>Marina</cp:lastModifiedBy>
  <cp:revision>123</cp:revision>
  <dcterms:created xsi:type="dcterms:W3CDTF">2014-09-15T21:48:25Z</dcterms:created>
  <dcterms:modified xsi:type="dcterms:W3CDTF">2014-10-10T21:36:13Z</dcterms:modified>
</cp:coreProperties>
</file>