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63EE43D-3FA4-4B35-A5D9-A57ABF81F73A}">
  <a:tblStyle styleId="{763EE43D-3FA4-4B35-A5D9-A57ABF81F73A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716952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ES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Shape 18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-ES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6" name="Shape 2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7" name="Shape 27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7" name="Shape 28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6" name="Shape 33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7" name="Shape 34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9" name="Shape 35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9" name="Shape 3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0" name="Shape 37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1" name="Shape 3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2" name="Shape 3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3" name="Shape 3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4" name="Shape 39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8" name="Shape 4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0" name="Shape 4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1" name="Shape 4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1" name="Shape 4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2" name="Shape 4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2" name="Shape 4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1" name="Shape 4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0" name="Shape 5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hape 5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9" name="Shape 5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hape 5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18" name="Shape 5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27" name="Shape 5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5" name="Shape 5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y texto vertical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vertical y texto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n con títul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 flipH="1">
            <a:off x="107504" y="196198"/>
            <a:ext cx="8895656" cy="136059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183441" y="612416"/>
            <a:ext cx="8743781" cy="600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3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Proyecto de ingeniería de software</a:t>
            </a: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516" y="3503676"/>
            <a:ext cx="6408712" cy="66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80471" y="1556791"/>
            <a:ext cx="2540000" cy="194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37767" y="3254392"/>
            <a:ext cx="1722663" cy="168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80471" y="5373216"/>
            <a:ext cx="2534681" cy="86409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x="274275" y="2387700"/>
            <a:ext cx="5906100" cy="2082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24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Cliente: SONDA S.A.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24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Directora: María de las Nieves Freira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Proyecto GVA - Gestión y vida de activos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100" b="1" i="0" u="none" strike="noStrike" cap="none" baseline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Shape 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Shape 1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Shape 1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1393475" y="2629325"/>
            <a:ext cx="6471899" cy="257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72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PROCESO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endParaRPr sz="72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Shape 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80" name="Shape 180"/>
          <p:cNvGraphicFramePr/>
          <p:nvPr/>
        </p:nvGraphicFramePr>
        <p:xfrm>
          <a:off x="360475" y="1517975"/>
          <a:ext cx="8676100" cy="4893340"/>
        </p:xfrm>
        <a:graphic>
          <a:graphicData uri="http://schemas.openxmlformats.org/drawingml/2006/table">
            <a:tbl>
              <a:tblPr>
                <a:noFill/>
                <a:tableStyleId>{763EE43D-3FA4-4B35-A5D9-A57ABF81F73A}</a:tableStyleId>
              </a:tblPr>
              <a:tblGrid>
                <a:gridCol w="6283475"/>
                <a:gridCol w="2392625"/>
              </a:tblGrid>
              <a:tr h="36035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Responsable de calidad y asistente de verificación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Alejandro Casco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925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Responsable de verificación y asistente de calidad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Christopher Quincke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9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Responsable de SCM y responsable de integración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Nicolás Greising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6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Arquitecto, coordinador de desarrollo y asistente de verificación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Diego Dastugue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7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Administrador,  responsable de comunicación y asistente de verificación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Marina Acosta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25"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Analista e implementador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Facundo Agüero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25"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Analista e implementador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Martin Santagata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25"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Analista, implementador y diseñador de interfaz de usuario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Malvina Betarte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25"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Analista, implementador y documentador de usuario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Linette Grill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25"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Especialista técnico e implementador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Emiliano González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25"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Especialista técnico e implementador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Martín Tambucho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725"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Especialista técnico e implementador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b="1">
                          <a:solidFill>
                            <a:srgbClr val="0A4388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Nicolás Fiumarelli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81" name="Shape 181"/>
          <p:cNvGrpSpPr/>
          <p:nvPr/>
        </p:nvGrpSpPr>
        <p:grpSpPr>
          <a:xfrm>
            <a:off x="107504" y="188640"/>
            <a:ext cx="8929067" cy="6552727"/>
            <a:chOff x="107504" y="188640"/>
            <a:chExt cx="8929067" cy="6552727"/>
          </a:xfrm>
        </p:grpSpPr>
        <p:pic>
          <p:nvPicPr>
            <p:cNvPr id="182" name="Shape 18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711771" y="188640"/>
              <a:ext cx="7324800" cy="76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Shape 18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5400000" flipH="1">
              <a:off x="-3063424" y="3503768"/>
              <a:ext cx="6408599" cy="66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Shape 18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07504" y="188640"/>
              <a:ext cx="2534700" cy="86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5" name="Shape 185"/>
          <p:cNvSpPr txBox="1"/>
          <p:nvPr/>
        </p:nvSpPr>
        <p:spPr>
          <a:xfrm>
            <a:off x="2707709" y="485793"/>
            <a:ext cx="5613299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Integrantes y roles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624199" y="2834391"/>
            <a:ext cx="36639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3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Sugerido: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740318" y="3974162"/>
            <a:ext cx="2088299" cy="8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inicial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elaboración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construcción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12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t</a:t>
            </a:r>
            <a:r>
              <a:rPr lang="es-ES" sz="12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ransición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359325" y="1720325"/>
            <a:ext cx="44783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Las fases y su duración</a:t>
            </a:r>
            <a:r>
              <a:rPr lang="es-ES" sz="24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2748534" y="498618"/>
            <a:ext cx="5613299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Proceso MUM</a:t>
            </a:r>
          </a:p>
        </p:txBody>
      </p:sp>
      <p:pic>
        <p:nvPicPr>
          <p:cNvPr id="198" name="Shape 1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73625" y="3730260"/>
            <a:ext cx="6188199" cy="1130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Shape 2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Desviaciones y logros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321224" y="1802050"/>
            <a:ext cx="87153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inicial </a:t>
            </a:r>
            <a:r>
              <a:rPr lang="es-ES" sz="2400" b="1">
                <a:solidFill>
                  <a:srgbClr val="3D85C6"/>
                </a:solidFill>
                <a:latin typeface="Cambria"/>
                <a:ea typeface="Cambria"/>
                <a:cs typeface="Cambria"/>
                <a:sym typeface="Cambria"/>
              </a:rPr>
              <a:t>(6 semanas)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1405175" y="2390462"/>
            <a:ext cx="6821700" cy="140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El proyecto requirió mucha investigación de tecnologías.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Demoras en los criterios de aceptación.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determinó la viabilidad del proyecto.</a:t>
            </a:r>
          </a:p>
        </p:txBody>
      </p:sp>
      <p:sp>
        <p:nvSpPr>
          <p:cNvPr id="209" name="Shape 209"/>
          <p:cNvSpPr txBox="1"/>
          <p:nvPr/>
        </p:nvSpPr>
        <p:spPr>
          <a:xfrm>
            <a:off x="321224" y="4242850"/>
            <a:ext cx="87153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de elaboración </a:t>
            </a:r>
            <a:r>
              <a:rPr lang="es-ES" sz="2400" b="1">
                <a:solidFill>
                  <a:srgbClr val="3D85C6"/>
                </a:solidFill>
                <a:latin typeface="Cambria"/>
                <a:ea typeface="Cambria"/>
                <a:cs typeface="Cambria"/>
                <a:sym typeface="Cambria"/>
              </a:rPr>
              <a:t>(3 semanas)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0" name="Shape 210"/>
          <p:cNvSpPr txBox="1"/>
          <p:nvPr/>
        </p:nvSpPr>
        <p:spPr>
          <a:xfrm>
            <a:off x="1405175" y="4831262"/>
            <a:ext cx="6821700" cy="140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Leve atraso en la implementación.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intensificó el esfuerzo al final de la iteración.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logró estabilizar la arquitectura.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Desviaciones y logros</a:t>
            </a:r>
          </a:p>
        </p:txBody>
      </p:sp>
      <p:sp>
        <p:nvSpPr>
          <p:cNvPr id="219" name="Shape 219"/>
          <p:cNvSpPr txBox="1"/>
          <p:nvPr/>
        </p:nvSpPr>
        <p:spPr>
          <a:xfrm>
            <a:off x="321224" y="1802050"/>
            <a:ext cx="87153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de construcción </a:t>
            </a:r>
            <a:r>
              <a:rPr lang="es-ES" sz="2400" b="1">
                <a:solidFill>
                  <a:srgbClr val="3D85C6"/>
                </a:solidFill>
                <a:latin typeface="Cambria"/>
                <a:ea typeface="Cambria"/>
                <a:cs typeface="Cambria"/>
                <a:sym typeface="Cambria"/>
              </a:rPr>
              <a:t>(6 semanas y 3 días)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0" name="Shape 220"/>
          <p:cNvSpPr txBox="1"/>
          <p:nvPr/>
        </p:nvSpPr>
        <p:spPr>
          <a:xfrm>
            <a:off x="1297725" y="2545000"/>
            <a:ext cx="7738800" cy="140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Atrasos en la implementación.</a:t>
            </a:r>
          </a:p>
          <a:p>
            <a:pPr marL="914400" lvl="1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◆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Optimización de las alertas.</a:t>
            </a:r>
          </a:p>
          <a:p>
            <a:pPr marL="914400" lvl="1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◆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Corrección de bugs.</a:t>
            </a: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logró alcanzar todos los casos de uso definidos.</a:t>
            </a:r>
          </a:p>
        </p:txBody>
      </p:sp>
      <p:sp>
        <p:nvSpPr>
          <p:cNvPr id="221" name="Shape 221"/>
          <p:cNvSpPr txBox="1"/>
          <p:nvPr/>
        </p:nvSpPr>
        <p:spPr>
          <a:xfrm>
            <a:off x="214349" y="4511625"/>
            <a:ext cx="87153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Fase de transición al entorno de usuario </a:t>
            </a:r>
            <a:r>
              <a:rPr lang="es-ES" sz="2400" b="1">
                <a:solidFill>
                  <a:srgbClr val="3D85C6"/>
                </a:solidFill>
                <a:latin typeface="Cambria"/>
                <a:ea typeface="Cambria"/>
                <a:cs typeface="Cambria"/>
                <a:sym typeface="Cambria"/>
              </a:rPr>
              <a:t>(4 días)</a:t>
            </a: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1405175" y="4914062"/>
            <a:ext cx="6821700" cy="140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➔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Tiempo insuficiente para correr todas las pruebas de performance y aceptación con el cliente.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Shape 2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Shape 2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/>
          <p:nvPr/>
        </p:nvSpPr>
        <p:spPr>
          <a:xfrm>
            <a:off x="766573" y="2189930"/>
            <a:ext cx="36639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3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Real:</a:t>
            </a:r>
          </a:p>
        </p:txBody>
      </p:sp>
      <p:sp>
        <p:nvSpPr>
          <p:cNvPr id="231" name="Shape 231"/>
          <p:cNvSpPr txBox="1"/>
          <p:nvPr/>
        </p:nvSpPr>
        <p:spPr>
          <a:xfrm>
            <a:off x="359325" y="1491600"/>
            <a:ext cx="44783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Las fases y su duración</a:t>
            </a:r>
            <a:r>
              <a:rPr lang="es-ES" sz="24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2748534" y="498618"/>
            <a:ext cx="5613299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Proceso MUM</a:t>
            </a:r>
          </a:p>
        </p:txBody>
      </p:sp>
      <p:pic>
        <p:nvPicPr>
          <p:cNvPr id="233" name="Shape 2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9325" y="3164754"/>
            <a:ext cx="8708475" cy="1782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Shape 2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Shape 2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Shape 2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Análisis de requisitos</a:t>
            </a:r>
          </a:p>
        </p:txBody>
      </p:sp>
      <p:sp>
        <p:nvSpPr>
          <p:cNvPr id="242" name="Shape 242"/>
          <p:cNvSpPr txBox="1"/>
          <p:nvPr/>
        </p:nvSpPr>
        <p:spPr>
          <a:xfrm>
            <a:off x="279150" y="1645150"/>
            <a:ext cx="85383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20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➢"/>
            </a:pPr>
            <a:r>
              <a:rPr lang="es-ES" sz="2400" b="1">
                <a:solidFill>
                  <a:srgbClr val="0A4388"/>
                </a:solidFill>
              </a:rPr>
              <a:t>Reuniones de relevamiento</a:t>
            </a:r>
          </a:p>
          <a:p>
            <a:pPr marL="457200" marR="0" lvl="0" indent="-381000" algn="l" rtl="0">
              <a:lnSpc>
                <a:spcPct val="20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➢"/>
            </a:pPr>
            <a:r>
              <a:rPr lang="es-ES" sz="2400" b="1">
                <a:solidFill>
                  <a:srgbClr val="0A4388"/>
                </a:solidFill>
              </a:rPr>
              <a:t>Validación</a:t>
            </a:r>
          </a:p>
          <a:p>
            <a:pPr marL="914400" marR="0" lvl="1" indent="-3810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2400" b="1">
                <a:solidFill>
                  <a:srgbClr val="0A4388"/>
                </a:solidFill>
              </a:rPr>
              <a:t>Documento de especificación de requisitos</a:t>
            </a:r>
          </a:p>
          <a:p>
            <a:pPr marL="914400" marR="0" lvl="1" indent="-3810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2400" b="1">
                <a:solidFill>
                  <a:srgbClr val="0A4388"/>
                </a:solidFill>
              </a:rPr>
              <a:t>Documento de pautas de interfaz de usuario</a:t>
            </a:r>
          </a:p>
          <a:p>
            <a:pPr marL="914400" marR="0" lvl="1" indent="-3810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2400" b="1">
                <a:solidFill>
                  <a:srgbClr val="0A4388"/>
                </a:solidFill>
              </a:rPr>
              <a:t>Modelo de diseño</a:t>
            </a:r>
          </a:p>
          <a:p>
            <a:pPr marL="914400" marR="0" lvl="1" indent="-3810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2400" b="1">
                <a:solidFill>
                  <a:srgbClr val="0A4388"/>
                </a:solidFill>
              </a:rPr>
              <a:t>Prototipo de interfaz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Shape 2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Shape 2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Shape 250"/>
          <p:cNvSpPr txBox="1"/>
          <p:nvPr/>
        </p:nvSpPr>
        <p:spPr>
          <a:xfrm>
            <a:off x="2803724" y="5538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Desarrollo</a:t>
            </a:r>
          </a:p>
        </p:txBody>
      </p:sp>
      <p:sp>
        <p:nvSpPr>
          <p:cNvPr id="251" name="Shape 251"/>
          <p:cNvSpPr txBox="1"/>
          <p:nvPr/>
        </p:nvSpPr>
        <p:spPr>
          <a:xfrm>
            <a:off x="732550" y="2239975"/>
            <a:ext cx="8969100" cy="412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marR="0" lvl="0" indent="-355600" algn="l" rtl="0">
              <a:lnSpc>
                <a:spcPct val="23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Prototipo desechable: aprendizaje e investigación tecnológica</a:t>
            </a:r>
          </a:p>
          <a:p>
            <a:pPr marL="457200" marR="0" lvl="0" indent="-355600" algn="l" rtl="0">
              <a:lnSpc>
                <a:spcPct val="23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Transmisión de conocimiento: implementación de a pares</a:t>
            </a:r>
          </a:p>
          <a:p>
            <a:pPr marL="457200" marR="0" lvl="0" indent="-355600" algn="l" rtl="0">
              <a:lnSpc>
                <a:spcPct val="23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Prototipo evolutivo: validación de navegabilidad ante el cliente</a:t>
            </a:r>
          </a:p>
          <a:p>
            <a:pPr marL="457200" marR="0" lvl="0" indent="-355600" algn="l" rtl="0">
              <a:lnSpc>
                <a:spcPct val="23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Ideas  de la planificación: </a:t>
            </a:r>
          </a:p>
          <a:p>
            <a:pPr marL="914400" marR="0" lvl="1" indent="-355600" algn="l" rtl="0">
              <a:lnSpc>
                <a:spcPct val="23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Abarcar todo el alcance</a:t>
            </a:r>
          </a:p>
          <a:p>
            <a:pPr marL="914400" marR="0" lvl="1" indent="-355600" algn="l" rtl="0">
              <a:lnSpc>
                <a:spcPct val="23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Fijar objetivos a corto plazo		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302850" y="1473100"/>
            <a:ext cx="85383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➢"/>
            </a:pPr>
            <a:r>
              <a:rPr lang="es-ES" sz="2400" b="1">
                <a:solidFill>
                  <a:srgbClr val="0A4388"/>
                </a:solidFill>
              </a:rPr>
              <a:t>Actividades y decisiones a lo largo del proyecto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subTitle" idx="1"/>
          </p:nvPr>
        </p:nvSpPr>
        <p:spPr>
          <a:xfrm>
            <a:off x="748100" y="1718075"/>
            <a:ext cx="7887599" cy="379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Definición de atributos de calidad del producto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Revisión semanal de documentación a entregar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Revisiones de productos relevantes según el momento del proyecto (pautas para interfaz de usuario, requisitos, casos de uso, etc)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Revisiones RTF de productos relevantes (descripción de la arquitectura, proceso de gestión del proyecto, proceso de verificación)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Revisiones de código para cumplimiento de estándar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Revisión por pares (para cumplimiento de estándar)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Criterios de aceptación, en conjunto con responsable de verificación.</a:t>
            </a:r>
          </a:p>
          <a:p>
            <a:pPr marL="914400" marR="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○"/>
            </a:pPr>
            <a:r>
              <a:rPr lang="es-ES">
                <a:solidFill>
                  <a:srgbClr val="0A4388"/>
                </a:solidFill>
              </a:rPr>
              <a:t>Revisión de modelo de datos</a:t>
            </a:r>
          </a:p>
          <a:p>
            <a:pPr marL="914400" marR="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○"/>
            </a:pPr>
            <a:r>
              <a:rPr lang="es-ES">
                <a:solidFill>
                  <a:srgbClr val="0A4388"/>
                </a:solidFill>
              </a:rPr>
              <a:t>Integridad de datos</a:t>
            </a:r>
          </a:p>
          <a:p>
            <a:pPr marL="914400" marR="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○"/>
            </a:pPr>
            <a:r>
              <a:rPr lang="es-ES">
                <a:solidFill>
                  <a:srgbClr val="0A4388"/>
                </a:solidFill>
              </a:rPr>
              <a:t>Usabilidad (ligado a interfaz de usuario)</a:t>
            </a:r>
          </a:p>
          <a:p>
            <a:pPr marL="914400" marR="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○"/>
            </a:pPr>
            <a:r>
              <a:rPr lang="es-ES">
                <a:solidFill>
                  <a:srgbClr val="0A4388"/>
                </a:solidFill>
              </a:rPr>
              <a:t>Adaptabilidad</a:t>
            </a:r>
          </a:p>
          <a:p>
            <a:pPr marL="914400" marR="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○"/>
            </a:pPr>
            <a:r>
              <a:rPr lang="es-ES">
                <a:solidFill>
                  <a:srgbClr val="0A4388"/>
                </a:solidFill>
              </a:rPr>
              <a:t>Seguridad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ct val="100000"/>
              <a:buFont typeface="Arial"/>
              <a:buChar char="●"/>
            </a:pPr>
            <a:r>
              <a:rPr lang="es-ES">
                <a:solidFill>
                  <a:srgbClr val="0A4388"/>
                </a:solidFill>
              </a:rPr>
              <a:t>Testing funcional del producto (sobre el final del proyecto), arreglos en interfaces.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58" name="Shape 2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Shape 2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Shape 2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Shape 261"/>
          <p:cNvSpPr txBox="1"/>
          <p:nvPr/>
        </p:nvSpPr>
        <p:spPr>
          <a:xfrm>
            <a:off x="2702350" y="499450"/>
            <a:ext cx="5664000" cy="4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Gestión de calidad</a:t>
            </a:r>
          </a:p>
        </p:txBody>
      </p:sp>
      <p:sp>
        <p:nvSpPr>
          <p:cNvPr id="262" name="Shape 262"/>
          <p:cNvSpPr txBox="1"/>
          <p:nvPr/>
        </p:nvSpPr>
        <p:spPr>
          <a:xfrm>
            <a:off x="272349" y="1211053"/>
            <a:ext cx="36639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3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Actividades realizadas</a:t>
            </a:r>
            <a:r>
              <a:rPr lang="es-ES" sz="23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Shape 2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Shape 2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Shape 2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Shape 271"/>
          <p:cNvSpPr txBox="1"/>
          <p:nvPr/>
        </p:nvSpPr>
        <p:spPr>
          <a:xfrm>
            <a:off x="810174" y="1772816"/>
            <a:ext cx="36639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3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Atributos de calidad</a:t>
            </a:r>
            <a:r>
              <a:rPr lang="es-ES" sz="2300" b="1" i="0" u="none" strike="noStrike" cap="none" baseline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</a:p>
        </p:txBody>
      </p:sp>
      <p:sp>
        <p:nvSpPr>
          <p:cNvPr id="272" name="Shape 272"/>
          <p:cNvSpPr txBox="1">
            <a:spLocks noGrp="1"/>
          </p:cNvSpPr>
          <p:nvPr>
            <p:ph type="subTitle" idx="1"/>
          </p:nvPr>
        </p:nvSpPr>
        <p:spPr>
          <a:xfrm>
            <a:off x="771325" y="2431075"/>
            <a:ext cx="7887599" cy="379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●"/>
            </a:pPr>
            <a:r>
              <a:rPr lang="es-ES" sz="1800" b="1">
                <a:solidFill>
                  <a:srgbClr val="0A4388"/>
                </a:solidFill>
              </a:rPr>
              <a:t>Seguridad de la información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No accesible para usuarios no logueados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Uso de permisos para usuarios para limitar el acceso a funcionalidades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A4388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●"/>
            </a:pPr>
            <a:r>
              <a:rPr lang="es-ES" sz="1800" b="1">
                <a:solidFill>
                  <a:srgbClr val="0A4388"/>
                </a:solidFill>
              </a:rPr>
              <a:t>Tolerancia a fallas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El servidor sigue disponible ante una falla lógica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A4388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●"/>
            </a:pPr>
            <a:r>
              <a:rPr lang="es-ES" sz="1800" b="1">
                <a:solidFill>
                  <a:srgbClr val="0A4388"/>
                </a:solidFill>
              </a:rPr>
              <a:t>Adaptabilidad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Se puede cambiar el motor de base de datos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 algn="l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73" name="Shape 273"/>
          <p:cNvSpPr txBox="1"/>
          <p:nvPr/>
        </p:nvSpPr>
        <p:spPr>
          <a:xfrm>
            <a:off x="2702350" y="575650"/>
            <a:ext cx="5664000" cy="4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Gestión de calidad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393475" y="2629325"/>
            <a:ext cx="6471899" cy="257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72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PRODUCTO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endParaRPr sz="72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subTitle" idx="1"/>
          </p:nvPr>
        </p:nvSpPr>
        <p:spPr>
          <a:xfrm>
            <a:off x="829050" y="1530200"/>
            <a:ext cx="7617299" cy="50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●"/>
            </a:pPr>
            <a:r>
              <a:rPr lang="es-ES" sz="1800" b="1">
                <a:solidFill>
                  <a:srgbClr val="0A4388"/>
                </a:solidFill>
              </a:rPr>
              <a:t>Integridad de datos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Correcta definición de la base de datos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No se generan inconsistencias de datos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Ambiente transaccional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A4388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●"/>
            </a:pPr>
            <a:r>
              <a:rPr lang="es-ES" sz="1800" b="1">
                <a:solidFill>
                  <a:srgbClr val="0A4388"/>
                </a:solidFill>
              </a:rPr>
              <a:t>Usabilidad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Comprendible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Aprendible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Operable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Arial"/>
              <a:buChar char="○"/>
            </a:pPr>
            <a:r>
              <a:rPr lang="es-ES" sz="1800">
                <a:solidFill>
                  <a:srgbClr val="0A4388"/>
                </a:solidFill>
              </a:rPr>
              <a:t>Atractivo</a:t>
            </a:r>
          </a:p>
          <a:p>
            <a:pPr marL="0" indent="0" algn="l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rgbClr val="0A4388"/>
              </a:solidFill>
            </a:endParaRPr>
          </a:p>
          <a:p>
            <a:pPr marL="45720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" sz="1800">
                <a:solidFill>
                  <a:srgbClr val="0A4388"/>
                </a:solidFill>
              </a:rPr>
              <a:t>El sistema puede ser utilizado sin previa capacitación. </a:t>
            </a: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" sz="1800">
                <a:solidFill>
                  <a:srgbClr val="0A4388"/>
                </a:solidFill>
              </a:rPr>
              <a:t>En el documento de usuario se describen funcionalidades consideradas no intuitivas.</a:t>
            </a:r>
          </a:p>
        </p:txBody>
      </p:sp>
      <p:pic>
        <p:nvPicPr>
          <p:cNvPr id="280" name="Shape 2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Shape 2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Shape 2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Shape 283"/>
          <p:cNvSpPr txBox="1"/>
          <p:nvPr/>
        </p:nvSpPr>
        <p:spPr>
          <a:xfrm>
            <a:off x="2702350" y="499450"/>
            <a:ext cx="5664000" cy="4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Gestión de calidad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Shape 2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Shape 29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Shape 2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Shape 29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11775" y="1863075"/>
            <a:ext cx="2943225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Shape 2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11775" y="2434975"/>
            <a:ext cx="352425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Shape 29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11775" y="3025925"/>
            <a:ext cx="3238500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Shape 29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11775" y="3597825"/>
            <a:ext cx="373380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Shape 29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711775" y="4255450"/>
            <a:ext cx="5524500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/>
          <p:nvPr/>
        </p:nvSpPr>
        <p:spPr>
          <a:xfrm>
            <a:off x="2702350" y="499450"/>
            <a:ext cx="5664000" cy="4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Verificación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Shape 3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Shape 3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Shape 3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Shape 30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9375" y="1458425"/>
            <a:ext cx="46196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Shape 30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19275" y="2321400"/>
            <a:ext cx="6953250" cy="9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Shape 30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07275" y="3076575"/>
            <a:ext cx="2009775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Shape 3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19275" y="4019800"/>
            <a:ext cx="631507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Shape 3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29000" y="5227625"/>
            <a:ext cx="252412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Shape 311"/>
          <p:cNvSpPr txBox="1"/>
          <p:nvPr/>
        </p:nvSpPr>
        <p:spPr>
          <a:xfrm>
            <a:off x="2702350" y="499450"/>
            <a:ext cx="5664000" cy="47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Verificación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Shape 3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Shape 3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Shape 3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Shape 3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82875" y="344425"/>
            <a:ext cx="409575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Shape 3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6574" y="1283550"/>
            <a:ext cx="8830849" cy="545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Shape 3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Shape 3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Shape 3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Shape 3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9275" y="2389650"/>
            <a:ext cx="6115050" cy="408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Shape 3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29200" y="1111150"/>
            <a:ext cx="3438525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29275" y="1617325"/>
            <a:ext cx="462915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Shape 3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Shape 3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Shape 3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Shape 3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22125" y="1052650"/>
            <a:ext cx="3438525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Shape 3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11775" y="1576525"/>
            <a:ext cx="46291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Shape 3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2100" y="2007625"/>
            <a:ext cx="8524875" cy="473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Shape 3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Shape 3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Shape 3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Shape 3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29200" y="1111150"/>
            <a:ext cx="3438525" cy="52387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Shape 353"/>
          <p:cNvSpPr txBox="1"/>
          <p:nvPr/>
        </p:nvSpPr>
        <p:spPr>
          <a:xfrm>
            <a:off x="2237275" y="1635025"/>
            <a:ext cx="3438599" cy="863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" sz="2000">
                <a:solidFill>
                  <a:srgbClr val="0A4388"/>
                </a:solidFill>
              </a:rPr>
              <a:t>➢ </a:t>
            </a: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Errores conocidos</a:t>
            </a:r>
          </a:p>
        </p:txBody>
      </p:sp>
      <p:pic>
        <p:nvPicPr>
          <p:cNvPr id="354" name="Shape 3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68875" y="2481325"/>
            <a:ext cx="6360825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Shape 35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68862" y="3081400"/>
            <a:ext cx="6456999" cy="108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Shape 3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Shape 3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Shape 3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Shape 364"/>
          <p:cNvSpPr txBox="1"/>
          <p:nvPr/>
        </p:nvSpPr>
        <p:spPr>
          <a:xfrm>
            <a:off x="2748524" y="43767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SCM</a:t>
            </a:r>
          </a:p>
        </p:txBody>
      </p:sp>
      <p:sp>
        <p:nvSpPr>
          <p:cNvPr id="365" name="Shape 365"/>
          <p:cNvSpPr txBox="1"/>
          <p:nvPr/>
        </p:nvSpPr>
        <p:spPr>
          <a:xfrm>
            <a:off x="336124" y="1385075"/>
            <a:ext cx="79542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6830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7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Gestión de la configuración</a:t>
            </a:r>
          </a:p>
        </p:txBody>
      </p:sp>
      <p:sp>
        <p:nvSpPr>
          <p:cNvPr id="366" name="Shape 366"/>
          <p:cNvSpPr txBox="1"/>
          <p:nvPr/>
        </p:nvSpPr>
        <p:spPr>
          <a:xfrm>
            <a:off x="743025" y="2163900"/>
            <a:ext cx="7756799" cy="2253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Ambiente para desarrollo, testing e implantación</a:t>
            </a:r>
          </a:p>
          <a:p>
            <a:pPr marL="914400" marR="0" lvl="1" indent="-381000" algn="l" rtl="0">
              <a:spcBef>
                <a:spcPts val="0"/>
              </a:spcBef>
              <a:buClr>
                <a:srgbClr val="0A4388"/>
              </a:buClr>
              <a:buSzPct val="12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Al comienzo del proyecto se acordó con el cliente que el producto, una vez finalizado el proyecto, iba  a ser entregado en una máquina virtual.</a:t>
            </a:r>
          </a:p>
          <a:p>
            <a:pPr marL="914400" marR="0" lvl="1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crea, configura y distribuye para todo el equipo dicha máquina virtual con el software y configuración necesarios para desarrollar y verificar el aplicativo.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Shape 3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Shape 3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Shape 3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Shape 375"/>
          <p:cNvSpPr txBox="1"/>
          <p:nvPr/>
        </p:nvSpPr>
        <p:spPr>
          <a:xfrm>
            <a:off x="2748524" y="43767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SCM</a:t>
            </a:r>
          </a:p>
        </p:txBody>
      </p:sp>
      <p:sp>
        <p:nvSpPr>
          <p:cNvPr id="376" name="Shape 376"/>
          <p:cNvSpPr txBox="1"/>
          <p:nvPr/>
        </p:nvSpPr>
        <p:spPr>
          <a:xfrm>
            <a:off x="359324" y="1240800"/>
            <a:ext cx="79542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6830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7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Gestión de la configuración</a:t>
            </a:r>
          </a:p>
        </p:txBody>
      </p:sp>
      <p:sp>
        <p:nvSpPr>
          <p:cNvPr id="377" name="Shape 377"/>
          <p:cNvSpPr txBox="1"/>
          <p:nvPr/>
        </p:nvSpPr>
        <p:spPr>
          <a:xfrm>
            <a:off x="661800" y="1875350"/>
            <a:ext cx="7471800" cy="17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Versionado</a:t>
            </a:r>
          </a:p>
          <a:p>
            <a:pPr marL="914400" marR="0" lvl="1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define estructura de carpetas para versionar y ordenar la documentación (en fases, iteraciones, semanas) implementada en Google Drive.</a:t>
            </a:r>
          </a:p>
          <a:p>
            <a:pPr marL="914400" marR="0" lvl="1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utiliza un servidor SVN para versionado del código.</a:t>
            </a:r>
          </a:p>
        </p:txBody>
      </p:sp>
      <p:sp>
        <p:nvSpPr>
          <p:cNvPr id="378" name="Shape 378"/>
          <p:cNvSpPr txBox="1"/>
          <p:nvPr/>
        </p:nvSpPr>
        <p:spPr>
          <a:xfrm>
            <a:off x="661800" y="3715900"/>
            <a:ext cx="7471800" cy="2371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Liberaciones</a:t>
            </a:r>
          </a:p>
          <a:p>
            <a:pPr marL="914400" marR="0" lvl="1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Cinco liberaciones, cada una fue correspondida con la generación de un tag de SVN identificados por su fecha de creación.</a:t>
            </a:r>
          </a:p>
          <a:p>
            <a:pPr marL="457200" marR="0" lvl="0" indent="0" algn="l" rtl="0">
              <a:spcBef>
                <a:spcPts val="0"/>
              </a:spcBef>
              <a:buNone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Shape 3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Shape 38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Shape 3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03768"/>
            <a:ext cx="6408599" cy="66599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Shape 387"/>
          <p:cNvSpPr txBox="1"/>
          <p:nvPr/>
        </p:nvSpPr>
        <p:spPr>
          <a:xfrm>
            <a:off x="2748524" y="43767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SCM</a:t>
            </a:r>
          </a:p>
        </p:txBody>
      </p:sp>
      <p:sp>
        <p:nvSpPr>
          <p:cNvPr id="388" name="Shape 388"/>
          <p:cNvSpPr txBox="1"/>
          <p:nvPr/>
        </p:nvSpPr>
        <p:spPr>
          <a:xfrm>
            <a:off x="359324" y="1164600"/>
            <a:ext cx="79542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6830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7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Gestión de cambios</a:t>
            </a:r>
          </a:p>
        </p:txBody>
      </p:sp>
      <p:sp>
        <p:nvSpPr>
          <p:cNvPr id="389" name="Shape 389"/>
          <p:cNvSpPr txBox="1"/>
          <p:nvPr/>
        </p:nvSpPr>
        <p:spPr>
          <a:xfrm>
            <a:off x="661800" y="1722950"/>
            <a:ext cx="7471800" cy="319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Proceso de solicitud y decisión de un cambio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disponibiliza una plantilla para la solicitud de cambios dada una necesidad que impacte en algún elemento de la línea base.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Una vez generada la solicitud, se solicita el cambio al SCMR utilizando Mantis.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El SCMR define CCB acorde a la naturaleza del cambio solicitado.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CCB evalúa impacto y SCMR retorna decisión a través de Mantis para que en caso de ser aprobado el mismo se lleve a cabo</a:t>
            </a:r>
          </a:p>
        </p:txBody>
      </p:sp>
      <p:sp>
        <p:nvSpPr>
          <p:cNvPr id="390" name="Shape 390"/>
          <p:cNvSpPr txBox="1"/>
          <p:nvPr/>
        </p:nvSpPr>
        <p:spPr>
          <a:xfrm>
            <a:off x="600525" y="5034100"/>
            <a:ext cx="7471800" cy="1275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Gestiones realizadas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Durante el proyecto se solicitaron cuatro cambios y todos fueron aprobados ya que se entendió que eran viables y necesarios para el proyecto.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x="2672100" y="504300"/>
            <a:ext cx="6471899" cy="548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DESCRIPCIÓN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257700" y="1499150"/>
            <a:ext cx="8628599" cy="151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2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Gestión y Vida de Activos es una aplicación web cuyo objetivo es realizar un seguimiento completo de elementos de hardware (activos). 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20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permite manejar activos, eventos, alertas, usuarios, permisos, roles y proyectos mediante Altas/Bajas/Modificaciones y Consultas entre otras funcionalidades.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Shape 3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Shape 3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Shape 3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Shape 399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sp>
        <p:nvSpPr>
          <p:cNvPr id="400" name="Shape 400"/>
          <p:cNvSpPr txBox="1"/>
          <p:nvPr/>
        </p:nvSpPr>
        <p:spPr>
          <a:xfrm>
            <a:off x="368850" y="1410537"/>
            <a:ext cx="80354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Estimaciones - producto:</a:t>
            </a:r>
          </a:p>
          <a:p>
            <a:pPr marR="0" lvl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marR="0" lvl="1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Courier New"/>
              <a:buChar char="o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Puntos de función (analistas)</a:t>
            </a:r>
          </a:p>
          <a:p>
            <a:pPr marL="914400" marR="0" lvl="1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Courier New"/>
              <a:buChar char="o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PERT sobre juicio de expertos</a:t>
            </a:r>
          </a:p>
          <a:p>
            <a:pPr marL="914400" marR="0" lvl="1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Courier New"/>
              <a:buChar char="o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T-shirt sizing (todo el equipo)</a:t>
            </a:r>
          </a:p>
          <a:p>
            <a:pPr marL="45720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marR="0" lvl="1" indent="-381000" algn="l" rtl="0">
              <a:spcBef>
                <a:spcPts val="0"/>
              </a:spcBef>
              <a:buClr>
                <a:srgbClr val="0A4388"/>
              </a:buClr>
              <a:buSzPct val="100000"/>
              <a:buFont typeface="Courier New"/>
              <a:buChar char="o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COCOMO II</a:t>
            </a:r>
          </a:p>
        </p:txBody>
      </p:sp>
      <p:sp>
        <p:nvSpPr>
          <p:cNvPr id="401" name="Shape 401"/>
          <p:cNvSpPr/>
          <p:nvPr/>
        </p:nvSpPr>
        <p:spPr>
          <a:xfrm>
            <a:off x="5381700" y="2214775"/>
            <a:ext cx="504900" cy="1209600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2" name="Shape 402"/>
          <p:cNvSpPr txBox="1"/>
          <p:nvPr/>
        </p:nvSpPr>
        <p:spPr>
          <a:xfrm>
            <a:off x="5886600" y="2542525"/>
            <a:ext cx="3257400" cy="554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-ES" sz="22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Convergencia:</a:t>
            </a:r>
          </a:p>
          <a:p>
            <a:pPr lvl="0" rtl="0">
              <a:spcBef>
                <a:spcPts val="0"/>
              </a:spcBef>
              <a:buNone/>
            </a:pPr>
            <a:r>
              <a:rPr lang="es-ES" sz="22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Caso medio - Peor caso</a:t>
            </a:r>
          </a:p>
        </p:txBody>
      </p:sp>
      <p:pic>
        <p:nvPicPr>
          <p:cNvPr id="403" name="Shape 40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68375" y="4800600"/>
            <a:ext cx="7642274" cy="910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Shape 40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68375" y="4267200"/>
            <a:ext cx="2325624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Shape 405"/>
          <p:cNvSpPr txBox="1"/>
          <p:nvPr/>
        </p:nvSpPr>
        <p:spPr>
          <a:xfrm>
            <a:off x="1359450" y="5677750"/>
            <a:ext cx="2268600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18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Horas = 3152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Shape 4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Shape 4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Shape 4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Shape 413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pic>
        <p:nvPicPr>
          <p:cNvPr id="414" name="Shape 4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3725" y="2624200"/>
            <a:ext cx="7572375" cy="1933575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Shape 415"/>
          <p:cNvSpPr txBox="1"/>
          <p:nvPr/>
        </p:nvSpPr>
        <p:spPr>
          <a:xfrm>
            <a:off x="359324" y="1616550"/>
            <a:ext cx="53396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Estimaciones - horas disponibles:</a:t>
            </a:r>
          </a:p>
        </p:txBody>
      </p:sp>
      <p:pic>
        <p:nvPicPr>
          <p:cNvPr id="416" name="Shape 4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3725" y="4913000"/>
            <a:ext cx="2860125" cy="148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Shape 4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Shape 4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Shape 4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Shape 424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sp>
        <p:nvSpPr>
          <p:cNvPr id="425" name="Shape 425"/>
          <p:cNvSpPr txBox="1"/>
          <p:nvPr/>
        </p:nvSpPr>
        <p:spPr>
          <a:xfrm>
            <a:off x="359324" y="1616550"/>
            <a:ext cx="53396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Priorización de casos de uso:</a:t>
            </a:r>
          </a:p>
          <a:p>
            <a:pPr marR="0" algn="l" rtl="0"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914400" marR="0" lvl="0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Prioridad del cliente</a:t>
            </a:r>
          </a:p>
          <a:p>
            <a:pPr marL="914400" marR="0" lvl="0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Relevantes a la arquitectura</a:t>
            </a:r>
          </a:p>
          <a:p>
            <a:pPr marL="914400" marR="0" lvl="0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Dependencias</a:t>
            </a:r>
          </a:p>
          <a:p>
            <a:pPr marL="914400" marR="0" lvl="0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Costo/beneficio</a:t>
            </a:r>
          </a:p>
          <a:p>
            <a:pPr marL="914400" marR="0" lvl="0" indent="-355600" algn="l" rtl="0"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Testing</a:t>
            </a:r>
          </a:p>
        </p:txBody>
      </p:sp>
      <p:sp>
        <p:nvSpPr>
          <p:cNvPr id="426" name="Shape 426"/>
          <p:cNvSpPr txBox="1"/>
          <p:nvPr/>
        </p:nvSpPr>
        <p:spPr>
          <a:xfrm>
            <a:off x="367150" y="4294125"/>
            <a:ext cx="50078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 dirty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Negociación con técnica </a:t>
            </a:r>
            <a:endParaRPr lang="es-ES" sz="2400" b="1" dirty="0" smtClean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R="0" lvl="0" algn="l" rtl="0">
              <a:spcBef>
                <a:spcPts val="0"/>
              </a:spcBef>
              <a:buClr>
                <a:srgbClr val="0A4388"/>
              </a:buClr>
              <a:buSzPct val="100000"/>
            </a:pPr>
            <a:r>
              <a:rPr lang="es-ES" sz="2400" b="1" dirty="0" smtClean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      time-</a:t>
            </a:r>
            <a:r>
              <a:rPr lang="es-ES" sz="2400" b="1" dirty="0" err="1" smtClean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boxing</a:t>
            </a:r>
            <a:endParaRPr lang="es-ES" sz="2400" b="1" dirty="0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27" name="Shape 4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3775" y="2420888"/>
            <a:ext cx="3506790" cy="400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Shape 4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Shape 4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Shape 4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Shape 435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sp>
        <p:nvSpPr>
          <p:cNvPr id="436" name="Shape 436"/>
          <p:cNvSpPr txBox="1"/>
          <p:nvPr/>
        </p:nvSpPr>
        <p:spPr>
          <a:xfrm>
            <a:off x="359324" y="1616550"/>
            <a:ext cx="53396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Tamaño del proyecto:</a:t>
            </a:r>
          </a:p>
          <a:p>
            <a:pPr marR="0" lvl="0" algn="l" rtl="0">
              <a:spcBef>
                <a:spcPts val="0"/>
              </a:spcBef>
              <a:buNone/>
            </a:pPr>
            <a:endParaRPr sz="20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37" name="Shape 4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8200" y="2133600"/>
            <a:ext cx="3276600" cy="119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Shape 4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86200" y="3505200"/>
            <a:ext cx="4912900" cy="295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Shape 4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Shape 4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Shape 4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Shape 446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sp>
        <p:nvSpPr>
          <p:cNvPr id="447" name="Shape 447"/>
          <p:cNvSpPr txBox="1"/>
          <p:nvPr/>
        </p:nvSpPr>
        <p:spPr>
          <a:xfrm>
            <a:off x="359324" y="1616550"/>
            <a:ext cx="53396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Esfuerzo semanal</a:t>
            </a:r>
          </a:p>
        </p:txBody>
      </p:sp>
      <p:pic>
        <p:nvPicPr>
          <p:cNvPr id="448" name="Shape 4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8675" y="2195950"/>
            <a:ext cx="7486650" cy="389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Shape 4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Shape 4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Shape 4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Shape 456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sp>
        <p:nvSpPr>
          <p:cNvPr id="457" name="Shape 457"/>
          <p:cNvSpPr txBox="1"/>
          <p:nvPr/>
        </p:nvSpPr>
        <p:spPr>
          <a:xfrm>
            <a:off x="359324" y="1398424"/>
            <a:ext cx="7525044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 dirty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Promedio por persona por semana</a:t>
            </a:r>
          </a:p>
        </p:txBody>
      </p:sp>
      <p:pic>
        <p:nvPicPr>
          <p:cNvPr id="458" name="Shape 4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04585" y="1921733"/>
            <a:ext cx="5907775" cy="3595499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Shape 459"/>
          <p:cNvSpPr txBox="1"/>
          <p:nvPr/>
        </p:nvSpPr>
        <p:spPr>
          <a:xfrm>
            <a:off x="356783" y="5581528"/>
            <a:ext cx="8584799" cy="799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2000" b="1" dirty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Dedicación promedio: 18,5 horas</a:t>
            </a:r>
          </a:p>
          <a:p>
            <a:pPr marR="0" lvl="0" algn="l" rtl="0">
              <a:spcBef>
                <a:spcPts val="0"/>
              </a:spcBef>
              <a:buNone/>
            </a:pPr>
            <a:r>
              <a:rPr lang="es-ES" sz="1600" b="1" dirty="0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* Por más detalles sobre la dedicación de cada integrante consultar el “Informe final del proyecto”.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" name="Shape 4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Shape 4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Shape 4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Shape 467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sp>
        <p:nvSpPr>
          <p:cNvPr id="468" name="Shape 468"/>
          <p:cNvSpPr txBox="1"/>
          <p:nvPr/>
        </p:nvSpPr>
        <p:spPr>
          <a:xfrm>
            <a:off x="359324" y="1616550"/>
            <a:ext cx="53396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Total de horas por rol</a:t>
            </a:r>
          </a:p>
        </p:txBody>
      </p:sp>
      <p:pic>
        <p:nvPicPr>
          <p:cNvPr id="469" name="Shape 4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10675" y="2205200"/>
            <a:ext cx="7534275" cy="433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Shape 4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Shape 4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Shape 4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Shape 477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Gestión de proyecto</a:t>
            </a:r>
          </a:p>
        </p:txBody>
      </p:sp>
      <p:sp>
        <p:nvSpPr>
          <p:cNvPr id="478" name="Shape 478"/>
          <p:cNvSpPr txBox="1"/>
          <p:nvPr/>
        </p:nvSpPr>
        <p:spPr>
          <a:xfrm>
            <a:off x="347775" y="1286500"/>
            <a:ext cx="6207299" cy="44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Total de horas por línea de trabajo</a:t>
            </a:r>
          </a:p>
        </p:txBody>
      </p:sp>
      <p:pic>
        <p:nvPicPr>
          <p:cNvPr id="479" name="Shape 4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69125" y="1820199"/>
            <a:ext cx="5752899" cy="4898125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Shape 480"/>
          <p:cNvSpPr txBox="1"/>
          <p:nvPr/>
        </p:nvSpPr>
        <p:spPr>
          <a:xfrm>
            <a:off x="195375" y="1966675"/>
            <a:ext cx="3000000" cy="693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análisis / requisitos</a:t>
            </a:r>
          </a:p>
        </p:txBody>
      </p:sp>
      <p:sp>
        <p:nvSpPr>
          <p:cNvPr id="481" name="Shape 481"/>
          <p:cNvSpPr txBox="1"/>
          <p:nvPr/>
        </p:nvSpPr>
        <p:spPr>
          <a:xfrm>
            <a:off x="1219200" y="2660575"/>
            <a:ext cx="3000000" cy="339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diseño</a:t>
            </a:r>
          </a:p>
        </p:txBody>
      </p:sp>
      <p:sp>
        <p:nvSpPr>
          <p:cNvPr id="482" name="Shape 482"/>
          <p:cNvSpPr txBox="1"/>
          <p:nvPr/>
        </p:nvSpPr>
        <p:spPr>
          <a:xfrm>
            <a:off x="236700" y="3046875"/>
            <a:ext cx="2534700" cy="77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 Total línea implementación</a:t>
            </a:r>
          </a:p>
        </p:txBody>
      </p:sp>
      <p:sp>
        <p:nvSpPr>
          <p:cNvPr id="483" name="Shape 483"/>
          <p:cNvSpPr txBox="1"/>
          <p:nvPr/>
        </p:nvSpPr>
        <p:spPr>
          <a:xfrm>
            <a:off x="304800" y="38175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gestión de calidad</a:t>
            </a:r>
          </a:p>
        </p:txBody>
      </p:sp>
      <p:sp>
        <p:nvSpPr>
          <p:cNvPr id="484" name="Shape 484"/>
          <p:cNvSpPr txBox="1"/>
          <p:nvPr/>
        </p:nvSpPr>
        <p:spPr>
          <a:xfrm>
            <a:off x="1371600" y="4161600"/>
            <a:ext cx="2686500" cy="339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SCM</a:t>
            </a:r>
          </a:p>
        </p:txBody>
      </p:sp>
      <p:sp>
        <p:nvSpPr>
          <p:cNvPr id="485" name="Shape 485"/>
          <p:cNvSpPr txBox="1"/>
          <p:nvPr/>
        </p:nvSpPr>
        <p:spPr>
          <a:xfrm>
            <a:off x="195375" y="4413300"/>
            <a:ext cx="3000000" cy="339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gestión de proyecto</a:t>
            </a:r>
          </a:p>
        </p:txBody>
      </p:sp>
      <p:sp>
        <p:nvSpPr>
          <p:cNvPr id="486" name="Shape 486"/>
          <p:cNvSpPr txBox="1"/>
          <p:nvPr/>
        </p:nvSpPr>
        <p:spPr>
          <a:xfrm>
            <a:off x="838200" y="5022900"/>
            <a:ext cx="3000000" cy="339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verificación</a:t>
            </a:r>
          </a:p>
        </p:txBody>
      </p:sp>
      <p:sp>
        <p:nvSpPr>
          <p:cNvPr id="487" name="Shape 487"/>
          <p:cNvSpPr txBox="1"/>
          <p:nvPr/>
        </p:nvSpPr>
        <p:spPr>
          <a:xfrm>
            <a:off x="685800" y="5632500"/>
            <a:ext cx="3000000" cy="339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comunicación</a:t>
            </a:r>
          </a:p>
        </p:txBody>
      </p:sp>
      <p:sp>
        <p:nvSpPr>
          <p:cNvPr id="488" name="Shape 488"/>
          <p:cNvSpPr txBox="1"/>
          <p:nvPr/>
        </p:nvSpPr>
        <p:spPr>
          <a:xfrm>
            <a:off x="762000" y="5845500"/>
            <a:ext cx="3000000" cy="27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-ES">
                <a:solidFill>
                  <a:schemeClr val="dk1"/>
                </a:solidFill>
              </a:rPr>
              <a:t>Total línea implantación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Shape 4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Shape 4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Shape 4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Shape 496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Relación con el cliente</a:t>
            </a:r>
          </a:p>
        </p:txBody>
      </p:sp>
      <p:sp>
        <p:nvSpPr>
          <p:cNvPr id="497" name="Shape 497"/>
          <p:cNvSpPr txBox="1"/>
          <p:nvPr/>
        </p:nvSpPr>
        <p:spPr>
          <a:xfrm>
            <a:off x="359325" y="1616550"/>
            <a:ext cx="8872200" cy="288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Reuniones periódicas</a:t>
            </a:r>
          </a:p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Noto Symbol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Comunicación fluida por mails</a:t>
            </a:r>
          </a:p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Presentación de todas las liberaciones intermedias</a:t>
            </a:r>
          </a:p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Se realizaron todos los cambios de interfaz solicitados por el cliente</a:t>
            </a:r>
          </a:p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Resultado de la encuesta de satisfacción:  63,5%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" name="Shape 5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Shape 5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Shape 5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Shape 505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Funcionamiento del grupo</a:t>
            </a:r>
          </a:p>
        </p:txBody>
      </p:sp>
      <p:sp>
        <p:nvSpPr>
          <p:cNvPr id="506" name="Shape 506"/>
          <p:cNvSpPr txBox="1"/>
          <p:nvPr/>
        </p:nvSpPr>
        <p:spPr>
          <a:xfrm>
            <a:off x="359325" y="1616550"/>
            <a:ext cx="8872200" cy="288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Dificultad para reunirse</a:t>
            </a:r>
          </a:p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Reuniones quincenales resultan escasas</a:t>
            </a:r>
          </a:p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Adaptación del equipo</a:t>
            </a:r>
          </a:p>
          <a:p>
            <a:pPr marL="342900" marR="0" lvl="0" indent="-3492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Reuniones de implementación de todo el equipo muy productivas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/>
          <p:nvPr/>
        </p:nvSpPr>
        <p:spPr>
          <a:xfrm>
            <a:off x="2672100" y="504300"/>
            <a:ext cx="6471899" cy="548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Especificaciones técnicas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257700" y="1499150"/>
            <a:ext cx="7448400" cy="3721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73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C#</a:t>
            </a:r>
          </a:p>
          <a:p>
            <a:pPr marL="457200" marR="0" lvl="0" indent="-3873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Javascript</a:t>
            </a:r>
          </a:p>
          <a:p>
            <a:pPr marL="457200" marR="0" lvl="0" indent="-3873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Bootstrap</a:t>
            </a:r>
          </a:p>
          <a:p>
            <a:pPr marL="457200" marR="0" lvl="0" indent="-3873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MVC4</a:t>
            </a:r>
          </a:p>
          <a:p>
            <a:pPr marL="457200" marR="0" lvl="0" indent="-3873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Ajax</a:t>
            </a:r>
          </a:p>
          <a:p>
            <a:pPr marL="457200" marR="0" lvl="0" indent="-3873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JQuery/JQuery mobile</a:t>
            </a:r>
          </a:p>
          <a:p>
            <a:pPr marR="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Shape 5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Shape 5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Shape 5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Shape 514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Evaluación del proceso</a:t>
            </a:r>
          </a:p>
        </p:txBody>
      </p:sp>
      <p:sp>
        <p:nvSpPr>
          <p:cNvPr id="515" name="Shape 515"/>
          <p:cNvSpPr txBox="1"/>
          <p:nvPr/>
        </p:nvSpPr>
        <p:spPr>
          <a:xfrm>
            <a:off x="359325" y="1286500"/>
            <a:ext cx="8872200" cy="288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¿Qué funcionó?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Las planificaciones semanales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Herramientas de comunicación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Cumplimiento del proceso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Cumplimiento de los objetivos planteados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Monitoreo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¿Qué no funcionó?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Desconocimiento del proceso MUM al iniciar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Relación cantidad de personas/duración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Los procesos de validación, ya que al final el cliente se mostró indiferente con respecto a la interfaz y usabilidad del producto.</a:t>
            </a: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Shape 5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Shape 5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Shape 5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Shape 523"/>
          <p:cNvSpPr txBox="1"/>
          <p:nvPr/>
        </p:nvSpPr>
        <p:spPr>
          <a:xfrm>
            <a:off x="2748524" y="498625"/>
            <a:ext cx="6138000" cy="554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s-ES" sz="3000" b="1">
                <a:solidFill>
                  <a:srgbClr val="0A4388"/>
                </a:solidFill>
              </a:rPr>
              <a:t>Sugerencias de cambios</a:t>
            </a:r>
          </a:p>
        </p:txBody>
      </p:sp>
      <p:sp>
        <p:nvSpPr>
          <p:cNvPr id="524" name="Shape 524"/>
          <p:cNvSpPr txBox="1"/>
          <p:nvPr/>
        </p:nvSpPr>
        <p:spPr>
          <a:xfrm>
            <a:off x="359325" y="1616550"/>
            <a:ext cx="8872200" cy="288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Todos los roles deberían cumplir un mínimo de asistencias a monitoreos para concientizar a todo el equipo sobre el cumplimiento del proceso.</a:t>
            </a:r>
          </a:p>
          <a:p>
            <a:pPr marR="0" algn="l" rtl="0">
              <a:lnSpc>
                <a:spcPct val="150000"/>
              </a:lnSpc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El formato de la planilla de registro de horas podría contemplar las métricas que hay que realizar sobre ellas.</a:t>
            </a:r>
          </a:p>
        </p:txBody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Shape 5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Shape 5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Shape 5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Shape 532"/>
          <p:cNvSpPr txBox="1"/>
          <p:nvPr/>
        </p:nvSpPr>
        <p:spPr>
          <a:xfrm>
            <a:off x="1393475" y="2629325"/>
            <a:ext cx="6471899" cy="257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¿Preguntas?</a:t>
            </a: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endParaRPr sz="72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Shape 1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2800925" y="554050"/>
            <a:ext cx="5271299" cy="86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Principales Características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386375" y="1418050"/>
            <a:ext cx="8111999" cy="494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Exportación de consultas a Excel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Importación masiva desde Excel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Georeferenciación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Visualización de grafos dinámicos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Interfaz móvil 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Acceso a la información de un activo a través de un código de barras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Manejo de eventos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Alertas vía mail y en web</a:t>
            </a:r>
          </a:p>
          <a:p>
            <a:pPr marL="457200" marR="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Manejo de usuarios, grupos, contratos y roles con permisos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Shape 1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2800925" y="554050"/>
            <a:ext cx="5271299" cy="86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Arquitectura 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276350" y="1590800"/>
            <a:ext cx="5271299" cy="570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73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Diagrama de distribución</a:t>
            </a:r>
          </a:p>
        </p:txBody>
      </p:sp>
      <p:pic>
        <p:nvPicPr>
          <p:cNvPr id="136" name="Shape 1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8775" y="2085500"/>
            <a:ext cx="6940150" cy="4550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2800925" y="554050"/>
            <a:ext cx="5271299" cy="86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Arquitectura </a:t>
            </a:r>
          </a:p>
        </p:txBody>
      </p:sp>
      <p:pic>
        <p:nvPicPr>
          <p:cNvPr id="145" name="Shape 1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1862" y="4574000"/>
            <a:ext cx="3412225" cy="1775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3025" y="2209199"/>
            <a:ext cx="5271300" cy="346344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/>
        </p:nvSpPr>
        <p:spPr>
          <a:xfrm>
            <a:off x="6024475" y="3970900"/>
            <a:ext cx="2607000" cy="570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73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Modelo: 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6036175" y="2056800"/>
            <a:ext cx="2607000" cy="570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73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Vista: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Web</a:t>
            </a:r>
          </a:p>
          <a:p>
            <a:pPr marL="914400" marR="0" lvl="1" indent="-35560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○"/>
            </a:pPr>
            <a:r>
              <a:rPr lang="es-ES" sz="2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Mobile</a:t>
            </a: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276350" y="1590800"/>
            <a:ext cx="5271299" cy="570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7350" algn="l" rtl="0">
              <a:lnSpc>
                <a:spcPct val="150000"/>
              </a:lnSpc>
              <a:spcBef>
                <a:spcPts val="0"/>
              </a:spcBef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5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Modelo vista controlador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/>
          <p:nvPr/>
        </p:nvSpPr>
        <p:spPr>
          <a:xfrm>
            <a:off x="1393475" y="2629325"/>
            <a:ext cx="6471899" cy="257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72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Demo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Shape 1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771" y="188640"/>
            <a:ext cx="7324800" cy="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-3063424" y="3579968"/>
            <a:ext cx="6408599" cy="66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504" y="188640"/>
            <a:ext cx="25347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2800925" y="554050"/>
            <a:ext cx="5271299" cy="86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Evaluación del producto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None/>
            </a:pPr>
            <a:endParaRPr sz="2400" b="1">
              <a:solidFill>
                <a:srgbClr val="0A4388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441575" y="1624450"/>
            <a:ext cx="8111999" cy="311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Fortalezas</a:t>
            </a:r>
          </a:p>
          <a:p>
            <a:pPr marL="914400" marR="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1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El diseño brinda total libertad para definir activos con características variables por tipo de activo</a:t>
            </a:r>
          </a:p>
          <a:p>
            <a:pPr marL="914400" marR="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1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La arquitectura contempla la integración con un sistema de tickets.</a:t>
            </a:r>
          </a:p>
          <a:p>
            <a:pPr marL="914400" marR="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1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Buena performance</a:t>
            </a:r>
          </a:p>
          <a:p>
            <a:pPr marL="914400" marR="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1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El sistema permite cambiar el servidor de mail y de BD de manera sencilla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Aspectos a mejorar</a:t>
            </a:r>
          </a:p>
          <a:p>
            <a:pPr marL="914400" marR="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4388"/>
              </a:buClr>
              <a:buSzPct val="100000"/>
              <a:buFont typeface="Cambria"/>
              <a:buChar char="➢"/>
            </a:pPr>
            <a:r>
              <a:rPr lang="es-ES" sz="2100" b="1">
                <a:solidFill>
                  <a:srgbClr val="0A4388"/>
                </a:solidFill>
                <a:latin typeface="Cambria"/>
                <a:ea typeface="Cambria"/>
                <a:cs typeface="Cambria"/>
                <a:sym typeface="Cambria"/>
              </a:rPr>
              <a:t>Mensajes de error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1327</Words>
  <Application>Microsoft Office PowerPoint</Application>
  <PresentationFormat>Presentación en pantalla (4:3)</PresentationFormat>
  <Paragraphs>344</Paragraphs>
  <Slides>42</Slides>
  <Notes>42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Marina</cp:lastModifiedBy>
  <cp:revision>2</cp:revision>
  <dcterms:modified xsi:type="dcterms:W3CDTF">2014-12-01T20:13:21Z</dcterms:modified>
</cp:coreProperties>
</file>