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6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s/slide37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slides/slide6.xml" ContentType="application/vnd.openxmlformats-officedocument.presentationml.slide+xml"/>
  <Override PartName="/ppt/slides/slide33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56.xml" ContentType="application/vnd.openxmlformats-officedocument.presentationml.slide+xml"/>
  <Override PartName="/ppt/slides/slide24.xml" ContentType="application/vnd.openxmlformats-officedocument.presentationml.slide+xml"/>
  <Override PartName="/ppt/slides/slide61.xml" ContentType="application/vnd.openxmlformats-officedocument.presentationml.slide+xml"/>
  <Override PartName="/ppt/slides/slide50.xml" ContentType="application/vnd.openxmlformats-officedocument.presentationml.slide+xml"/>
  <Override PartName="/ppt/slides/slide11.xml" ContentType="application/vnd.openxmlformats-officedocument.presentationml.slide+xml"/>
  <Override PartName="/ppt/slides/slide42.xml" ContentType="application/vnd.openxmlformats-officedocument.presentationml.slide+xml"/>
  <Override PartName="/ppt/slides/slide53.xml" ContentType="application/vnd.openxmlformats-officedocument.presentationml.slide+xml"/>
  <Override PartName="/ppt/slides/slide40.xml" ContentType="application/vnd.openxmlformats-officedocument.presentationml.slide+xml"/>
  <Override PartName="/ppt/slides/slide1.xml" ContentType="application/vnd.openxmlformats-officedocument.presentationml.slide+xml"/>
  <Override PartName="/ppt/slides/slide44.xml" ContentType="application/vnd.openxmlformats-officedocument.presentationml.slide+xml"/>
  <Override PartName="/ppt/slides/slide46.xml" ContentType="application/vnd.openxmlformats-officedocument.presentationml.slide+xml"/>
  <Override PartName="/ppt/slides/slide39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58.xml" ContentType="application/vnd.openxmlformats-officedocument.presentationml.slide+xml"/>
  <Override PartName="/ppt/slides/slide30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4.xml" ContentType="application/vnd.openxmlformats-officedocument.presentationml.slide+xml"/>
  <Override PartName="/ppt/slides/slide28.xml" ContentType="application/vnd.openxmlformats-officedocument.presentationml.slide+xml"/>
  <Override PartName="/ppt/slides/slide14.xml" ContentType="application/vnd.openxmlformats-officedocument.presentationml.slide+xml"/>
  <Override PartName="/ppt/slides/slide52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slides/slide48.xml" ContentType="application/vnd.openxmlformats-officedocument.presentationml.slide+xml"/>
  <Override PartName="/ppt/slides/slide2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54.xml" ContentType="application/vnd.openxmlformats-officedocument.presentationml.slide+xml"/>
  <Override PartName="/ppt/slides/slide17.xml" ContentType="application/vnd.openxmlformats-officedocument.presentationml.slide+xml"/>
  <Override PartName="/ppt/slides/slide23.xml" ContentType="application/vnd.openxmlformats-officedocument.presentationml.slide+xml"/>
  <Override PartName="/ppt/slides/slide34.xml" ContentType="application/vnd.openxmlformats-officedocument.presentationml.slide+xml"/>
  <Override PartName="/ppt/slides/slide60.xml" ContentType="application/vnd.openxmlformats-officedocument.presentationml.slide+xml"/>
  <Override PartName="/ppt/slides/slide10.xml" ContentType="application/vnd.openxmlformats-officedocument.presentationml.slide+xml"/>
  <Override PartName="/ppt/slides/slide51.xml" ContentType="application/vnd.openxmlformats-officedocument.presentationml.slide+xml"/>
  <Override PartName="/ppt/slides/slide57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38.xml" ContentType="application/vnd.openxmlformats-officedocument.presentationml.slide+xml"/>
  <Override PartName="/ppt/slides/slide12.xml" ContentType="application/vnd.openxmlformats-officedocument.presentationml.slide+xml"/>
  <Override PartName="/ppt/slides/slide64.xml" ContentType="application/vnd.openxmlformats-officedocument.presentationml.slide+xml"/>
  <Override PartName="/ppt/slides/slide13.xml" ContentType="application/vnd.openxmlformats-officedocument.presentationml.slide+xml"/>
  <Override PartName="/ppt/slides/slide29.xml" ContentType="application/vnd.openxmlformats-officedocument.presentationml.slide+xml"/>
  <Override PartName="/ppt/slides/slide6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59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5.xml" ContentType="application/vnd.openxmlformats-officedocument.presentationml.slide+xml"/>
  <Override PartName="/ppt/slides/slide6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C0239E88-145E-446D-ADB7-BA5FE96A8A67}">
  <a:tblStyle styleName="Table_0" styleId="{C0239E88-145E-446D-ADB7-BA5FE96A8A67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" styleId="{4246C1F3-19B4-4E4C-B02B-99ED85369D56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2" styleId="{E9DE7BF9-6A97-4072-8AC0-31BBD8DF1B63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3" styleId="{A3C981AD-E564-408D-BC7D-3E97694E629B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Target="slides/slide33.xml" Type="http://schemas.openxmlformats.org/officeDocument/2006/relationships/slide" Id="rId39"/><Relationship Target="slides/slide32.xml" Type="http://schemas.openxmlformats.org/officeDocument/2006/relationships/slide" Id="rId38"/><Relationship Target="slides/slide31.xml" Type="http://schemas.openxmlformats.org/officeDocument/2006/relationships/slide" Id="rId37"/><Relationship Target="slides/slide30.xml" Type="http://schemas.openxmlformats.org/officeDocument/2006/relationships/slide" Id="rId36"/><Relationship Target="slides/slide24.xml" Type="http://schemas.openxmlformats.org/officeDocument/2006/relationships/slide" Id="rId30"/><Relationship Target="slides/slide25.xml" Type="http://schemas.openxmlformats.org/officeDocument/2006/relationships/slide" Id="rId31"/><Relationship Target="slides/slide65.xml" Type="http://schemas.openxmlformats.org/officeDocument/2006/relationships/slide" Id="rId71"/><Relationship Target="slides/slide28.xml" Type="http://schemas.openxmlformats.org/officeDocument/2006/relationships/slide" Id="rId34"/><Relationship Target="slides/slide64.xml" Type="http://schemas.openxmlformats.org/officeDocument/2006/relationships/slide" Id="rId70"/><Relationship Target="slides/slide29.xml" Type="http://schemas.openxmlformats.org/officeDocument/2006/relationships/slide" Id="rId35"/><Relationship Target="slides/slide26.xml" Type="http://schemas.openxmlformats.org/officeDocument/2006/relationships/slide" Id="rId32"/><Relationship Target="slides/slide27.xml" Type="http://schemas.openxmlformats.org/officeDocument/2006/relationships/slide" Id="rId33"/><Relationship Target="slides/slide66.xml" Type="http://schemas.openxmlformats.org/officeDocument/2006/relationships/slide" Id="rId72"/><Relationship Target="slides/slide42.xml" Type="http://schemas.openxmlformats.org/officeDocument/2006/relationships/slide" Id="rId48"/><Relationship Target="slides/slide41.xml" Type="http://schemas.openxmlformats.org/officeDocument/2006/relationships/slide" Id="rId47"/><Relationship Target="slides/slide43.xml" Type="http://schemas.openxmlformats.org/officeDocument/2006/relationships/slide" Id="rId49"/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s/slide34.xml" Type="http://schemas.openxmlformats.org/officeDocument/2006/relationships/slide" Id="rId40"/><Relationship Target="slideMasters/slideMaster1.xml" Type="http://schemas.openxmlformats.org/officeDocument/2006/relationships/slideMaster" Id="rId4"/><Relationship Target="slides/slide35.xml" Type="http://schemas.openxmlformats.org/officeDocument/2006/relationships/slide" Id="rId41"/><Relationship Target="tableStyles.xml" Type="http://schemas.openxmlformats.org/officeDocument/2006/relationships/tableStyles" Id="rId3"/><Relationship Target="slides/slide36.xml" Type="http://schemas.openxmlformats.org/officeDocument/2006/relationships/slide" Id="rId42"/><Relationship Target="slides/slide37.xml" Type="http://schemas.openxmlformats.org/officeDocument/2006/relationships/slide" Id="rId43"/><Relationship Target="slides/slide38.xml" Type="http://schemas.openxmlformats.org/officeDocument/2006/relationships/slide" Id="rId44"/><Relationship Target="slides/slide39.xml" Type="http://schemas.openxmlformats.org/officeDocument/2006/relationships/slide" Id="rId45"/><Relationship Target="slides/slide40.xml" Type="http://schemas.openxmlformats.org/officeDocument/2006/relationships/slide" Id="rId46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2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Relationship Target="slides/slide52.xml" Type="http://schemas.openxmlformats.org/officeDocument/2006/relationships/slide" Id="rId58"/><Relationship Target="slides/slide53.xml" Type="http://schemas.openxmlformats.org/officeDocument/2006/relationships/slide" Id="rId59"/><Relationship Target="slides/slide13.xml" Type="http://schemas.openxmlformats.org/officeDocument/2006/relationships/slide" Id="rId19"/><Relationship Target="slides/slide12.xml" Type="http://schemas.openxmlformats.org/officeDocument/2006/relationships/slide" Id="rId18"/><Relationship Target="slides/slide11.xml" Type="http://schemas.openxmlformats.org/officeDocument/2006/relationships/slide" Id="rId17"/><Relationship Target="slides/slide10.xml" Type="http://schemas.openxmlformats.org/officeDocument/2006/relationships/slide" Id="rId16"/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slides/slide6.xml" Type="http://schemas.openxmlformats.org/officeDocument/2006/relationships/slide" Id="rId12"/><Relationship Target="slides/slide7.xml" Type="http://schemas.openxmlformats.org/officeDocument/2006/relationships/slide" Id="rId13"/><Relationship Target="slides/slide4.xml" Type="http://schemas.openxmlformats.org/officeDocument/2006/relationships/slide" Id="rId10"/><Relationship Target="slides/slide5.xml" Type="http://schemas.openxmlformats.org/officeDocument/2006/relationships/slide" Id="rId11"/><Relationship Target="slides/slide51.xml" Type="http://schemas.openxmlformats.org/officeDocument/2006/relationships/slide" Id="rId57"/><Relationship Target="slides/slide50.xml" Type="http://schemas.openxmlformats.org/officeDocument/2006/relationships/slide" Id="rId56"/><Relationship Target="slides/slide49.xml" Type="http://schemas.openxmlformats.org/officeDocument/2006/relationships/slide" Id="rId55"/><Relationship Target="slides/slide48.xml" Type="http://schemas.openxmlformats.org/officeDocument/2006/relationships/slide" Id="rId54"/><Relationship Target="slides/slide47.xml" Type="http://schemas.openxmlformats.org/officeDocument/2006/relationships/slide" Id="rId53"/><Relationship Target="slides/slide46.xml" Type="http://schemas.openxmlformats.org/officeDocument/2006/relationships/slide" Id="rId52"/><Relationship Target="slides/slide45.xml" Type="http://schemas.openxmlformats.org/officeDocument/2006/relationships/slide" Id="rId51"/><Relationship Target="slides/slide44.xml" Type="http://schemas.openxmlformats.org/officeDocument/2006/relationships/slide" Id="rId50"/><Relationship Target="slides/slide63.xml" Type="http://schemas.openxmlformats.org/officeDocument/2006/relationships/slide" Id="rId69"/><Relationship Target="slides/slide23.xml" Type="http://schemas.openxmlformats.org/officeDocument/2006/relationships/slide" Id="rId29"/><Relationship Target="slides/slide20.xml" Type="http://schemas.openxmlformats.org/officeDocument/2006/relationships/slide" Id="rId26"/><Relationship Target="slides/slide19.xml" Type="http://schemas.openxmlformats.org/officeDocument/2006/relationships/slide" Id="rId25"/><Relationship Target="slides/slide22.xml" Type="http://schemas.openxmlformats.org/officeDocument/2006/relationships/slide" Id="rId28"/><Relationship Target="slides/slide21.xml" Type="http://schemas.openxmlformats.org/officeDocument/2006/relationships/slide" Id="rId27"/><Relationship Target="slides/slide15.xml" Type="http://schemas.openxmlformats.org/officeDocument/2006/relationships/slide" Id="rId21"/><Relationship Target="slides/slide16.xml" Type="http://schemas.openxmlformats.org/officeDocument/2006/relationships/slide" Id="rId22"/><Relationship Target="slides/slide54.xml" Type="http://schemas.openxmlformats.org/officeDocument/2006/relationships/slide" Id="rId60"/><Relationship Target="slides/slide17.xml" Type="http://schemas.openxmlformats.org/officeDocument/2006/relationships/slide" Id="rId23"/><Relationship Target="slides/slide18.xml" Type="http://schemas.openxmlformats.org/officeDocument/2006/relationships/slide" Id="rId24"/><Relationship Target="slides/slide14.xml" Type="http://schemas.openxmlformats.org/officeDocument/2006/relationships/slide" Id="rId20"/><Relationship Target="slides/slide60.xml" Type="http://schemas.openxmlformats.org/officeDocument/2006/relationships/slide" Id="rId66"/><Relationship Target="slides/slide59.xml" Type="http://schemas.openxmlformats.org/officeDocument/2006/relationships/slide" Id="rId65"/><Relationship Target="slides/slide62.xml" Type="http://schemas.openxmlformats.org/officeDocument/2006/relationships/slide" Id="rId68"/><Relationship Target="slides/slide61.xml" Type="http://schemas.openxmlformats.org/officeDocument/2006/relationships/slide" Id="rId67"/><Relationship Target="slides/slide56.xml" Type="http://schemas.openxmlformats.org/officeDocument/2006/relationships/slide" Id="rId62"/><Relationship Target="slides/slide55.xml" Type="http://schemas.openxmlformats.org/officeDocument/2006/relationships/slide" Id="rId61"/><Relationship Target="slides/slide58.xml" Type="http://schemas.openxmlformats.org/officeDocument/2006/relationships/slide" Id="rId64"/><Relationship Target="slides/slide57.xml" Type="http://schemas.openxmlformats.org/officeDocument/2006/relationships/slide" Id="rId63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4" name="Shape 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0" name="Shape 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6" name="Shape 1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4" name="Shape 1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0" name="Shape 1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6" name="Shape 1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6" name="Shape 1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3" name="Shape 1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9" name="Shape 1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8" name="Shape 2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4" name="Shape 2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5" name="Shape 21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0" name="Shape 2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1" name="Shape 22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6" name="Shape 2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7" name="Shape 22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28" name="Shape 2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2" name="Shape 2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8" name="Shape 2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4" name="Shape 2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5" name="Shape 2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0" name="Shape 2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1" name="Shape 25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9" name="Shape 2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0" name="Shape 26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8" name="Shape 2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4" name="Shape 2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5" name="Shape 27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76" name="Shape 2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80" name="Shape 2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1" name="Shape 28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86" name="Shape 2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7" name="Shape 28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2" name="Shape 2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3" name="Shape 29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8" name="Shape 2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9" name="Shape 29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4" name="Shape 3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5" name="Shape 30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06" name="Shape 3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0" name="Shape 3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1" name="Shape 31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12" name="Shape 3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7" name="Shape 3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8" name="Shape 31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19" name="Shape 3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8" name="Shape 3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9" name="Shape 32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30" name="Shape 3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5" name="Shape 3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6" name="Shape 33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37" name="Shape 3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41" name="Shape 3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2" name="Shape 3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43" name="Shape 3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46" name="Shape 3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7" name="Shape 34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48" name="Shape 3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2" name="Shape 3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3" name="Shape 35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54" name="Shape 3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8" name="Shape 3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9" name="Shape 35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60" name="Shape 3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4" name="Shape 3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5" name="Shape 36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66" name="Shape 3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0" name="Shape 3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1" name="Shape 37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72" name="Shape 3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6" name="Shape 3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7" name="Shape 3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78" name="Shape 3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2" name="Shape 3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3" name="Shape 38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84" name="Shape 3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8" name="Shape 3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9" name="Shape 38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90" name="Shape 3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4" name="Shape 3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5" name="Shape 39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96" name="Shape 3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0" name="Shape 4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1" name="Shape 40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02" name="Shape 4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7" name="Shape 4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8" name="Shape 40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09" name="Shape 40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4" name="Shape 4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5" name="Shape 41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16" name="Shape 4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2" name="Shape 4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3" name="Shape 42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24" name="Shape 4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9" name="Shape 4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0" name="Shape 43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31" name="Shape 4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7" name="Shape 4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8" name="Shape 43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39" name="Shape 4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5" name="Shape 4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6" name="Shape 44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47" name="Shape 4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3" name="Shape 4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4" name="Shape 45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55" name="Shape 4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9" name="Shape 4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0" name="Shape 46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61" name="Shape 4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65" name="Shape 4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6" name="Shape 46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67" name="Shape 4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1" name="Shape 4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2" name="Shape 47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73" name="Shape 4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7" name="Shape 4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8" name="Shape 47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79" name="Shape 4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3" name="Shape 4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4" name="Shape 48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85" name="Shape 4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9" name="Shape 4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0" name="Shape 49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91" name="Shape 4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5" name="Shape 4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6" name="Shape 49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97" name="Shape 4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1" name="Shape 5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2" name="Shape 50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03" name="Shape 5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7" name="Shape 5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8" name="Shape 50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09" name="Shape 50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1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2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8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9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-419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/>
          <p:nvPr/>
        </p:nvSpPr>
        <p:spPr>
          <a:xfrm>
            <a:off y="0" x="0"/>
            <a:ext cy="1149900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y="1127875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54" name="Shape 54"/>
          <p:cNvSpPr/>
          <p:nvPr/>
        </p:nvSpPr>
        <p:spPr>
          <a:xfrm>
            <a:off y="0" x="4274"/>
            <a:ext cy="4406399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55" name="Shape 55"/>
          <p:cNvCxnSpPr/>
          <p:nvPr/>
        </p:nvCxnSpPr>
        <p:spPr>
          <a:xfrm>
            <a:off y="4384371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-419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200150" x="4692273"/>
            <a:ext cy="3725680" cx="3994525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-419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-419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2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-419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-419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/>
        </p:nvSpPr>
        <p:spPr>
          <a:xfrm>
            <a:off y="0" x="0"/>
            <a:ext cy="35183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4" name="Shape 34"/>
          <p:cNvCxnSpPr/>
          <p:nvPr/>
        </p:nvCxnSpPr>
        <p:spPr>
          <a:xfrm>
            <a:off y="3496604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35" name="Shape 35"/>
          <p:cNvSpPr txBox="1"/>
          <p:nvPr>
            <p:ph type="ctrTitle"/>
          </p:nvPr>
        </p:nvSpPr>
        <p:spPr>
          <a:xfrm>
            <a:off y="1867781" x="685800"/>
            <a:ext cy="1648800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spcBef>
                <a:spcPts val="0"/>
              </a:spcBef>
              <a:buSzPct val="100000"/>
              <a:defRPr sz="7200"/>
            </a:lvl1pPr>
            <a:lvl2pPr rtl="0">
              <a:spcBef>
                <a:spcPts val="0"/>
              </a:spcBef>
              <a:buSzPct val="100000"/>
              <a:defRPr sz="7200"/>
            </a:lvl2pPr>
            <a:lvl3pPr rtl="0">
              <a:spcBef>
                <a:spcPts val="0"/>
              </a:spcBef>
              <a:buSzPct val="100000"/>
              <a:defRPr sz="7200"/>
            </a:lvl3pPr>
            <a:lvl4pPr rtl="0">
              <a:spcBef>
                <a:spcPts val="0"/>
              </a:spcBef>
              <a:buSzPct val="100000"/>
              <a:defRPr sz="7200"/>
            </a:lvl4pPr>
            <a:lvl5pPr rtl="0">
              <a:spcBef>
                <a:spcPts val="0"/>
              </a:spcBef>
              <a:buSzPct val="100000"/>
              <a:defRPr sz="7200"/>
            </a:lvl5pPr>
            <a:lvl6pPr rtl="0">
              <a:spcBef>
                <a:spcPts val="0"/>
              </a:spcBef>
              <a:buSzPct val="100000"/>
              <a:defRPr sz="7200"/>
            </a:lvl6pPr>
            <a:lvl7pPr rtl="0">
              <a:spcBef>
                <a:spcPts val="0"/>
              </a:spcBef>
              <a:buSzPct val="100000"/>
              <a:defRPr sz="7200"/>
            </a:lvl7pPr>
            <a:lvl8pPr rtl="0">
              <a:spcBef>
                <a:spcPts val="0"/>
              </a:spcBef>
              <a:buSzPct val="100000"/>
              <a:defRPr sz="7200"/>
            </a:lvl8pPr>
            <a:lvl9pPr rtl="0">
              <a:spcBef>
                <a:spcPts val="0"/>
              </a:spcBef>
              <a:buSzPct val="100000"/>
              <a:defRPr sz="7200"/>
            </a:lvl9pPr>
          </a:lstStyle>
          <a:p/>
        </p:txBody>
      </p:sp>
      <p:sp>
        <p:nvSpPr>
          <p:cNvPr id="36" name="Shape 36"/>
          <p:cNvSpPr txBox="1"/>
          <p:nvPr>
            <p:ph idx="1" type="subTitle"/>
          </p:nvPr>
        </p:nvSpPr>
        <p:spPr>
          <a:xfrm>
            <a:off y="3627026" x="685800"/>
            <a:ext cy="7743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/>
        </p:nvSpPr>
        <p:spPr>
          <a:xfrm>
            <a:off y="0" x="0"/>
            <a:ext cy="1149900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9" name="Shape 39"/>
          <p:cNvCxnSpPr/>
          <p:nvPr/>
        </p:nvCxnSpPr>
        <p:spPr>
          <a:xfrm>
            <a:off y="1127875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40" name="Shape 4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/>
        </p:nvSpPr>
        <p:spPr>
          <a:xfrm>
            <a:off y="0" x="0"/>
            <a:ext cy="11499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y="1127875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_rels/slideMaster2.xml.rels><?xml version="1.0" encoding="UTF-8" standalone="yes"?><Relationships xmlns="http://schemas.openxmlformats.org/package/2006/relationships"><Relationship Target="../slideLayouts/slideLayout8.xml" Type="http://schemas.openxmlformats.org/officeDocument/2006/relationships/slideLayout" Id="rId2"/><Relationship Target="../slideLayouts/slideLayout7.xml" Type="http://schemas.openxmlformats.org/officeDocument/2006/relationships/slideLayout" Id="rId1"/><Relationship Target="../slideLayouts/slideLayout10.xml" Type="http://schemas.openxmlformats.org/officeDocument/2006/relationships/slideLayout" Id="rId4"/><Relationship Target="../slideLayouts/slideLayout9.xml" Type="http://schemas.openxmlformats.org/officeDocument/2006/relationships/slideLayout" Id="rId3"/><Relationship Target="../slideLayouts/slideLayout12.xml" Type="http://schemas.openxmlformats.org/officeDocument/2006/relationships/slideLayout" Id="rId6"/><Relationship Target="../slideLayouts/slideLayout11.xml" Type="http://schemas.openxmlformats.org/officeDocument/2006/relationships/slideLayout" Id="rId5"/><Relationship Target="../theme/theme4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25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8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4749850" x="8556791"/>
            <a:ext cy="393524" cx="54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s-419"/>
              <a:t>‹#›</a:t>
            </a:fld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0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5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3.pn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5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4.png" Type="http://schemas.openxmlformats.org/officeDocument/2006/relationships/image" Id="rId3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2.png" Type="http://schemas.openxmlformats.org/officeDocument/2006/relationships/image" Id="rId3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6.png" Type="http://schemas.openxmlformats.org/officeDocument/2006/relationships/image" Id="rId3"/></Relationships>
</file>

<file path=ppt/slides/_rels/slide26.xml.rels><?xml version="1.0" encoding="UTF-8" standalone="yes"?><Relationships xmlns="http://schemas.openxmlformats.org/package/2006/relationships"><Relationship Target="../notesSlides/notesSlide26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5.png" Type="http://schemas.openxmlformats.org/officeDocument/2006/relationships/image" Id="rId3"/></Relationships>
</file>

<file path=ppt/slides/_rels/slide27.xml.rels><?xml version="1.0" encoding="UTF-8" standalone="yes"?><Relationships xmlns="http://schemas.openxmlformats.org/package/2006/relationships"><Relationship Target="../notesSlides/notesSlide27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9.png" Type="http://schemas.openxmlformats.org/officeDocument/2006/relationships/image" Id="rId3"/></Relationships>
</file>

<file path=ppt/slides/_rels/slide28.xml.rels><?xml version="1.0" encoding="UTF-8" standalone="yes"?><Relationships xmlns="http://schemas.openxmlformats.org/package/2006/relationships"><Relationship Target="../notesSlides/notesSlide28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8.png" Type="http://schemas.openxmlformats.org/officeDocument/2006/relationships/image" Id="rId4"/><Relationship Target="../media/image17.png" Type="http://schemas.openxmlformats.org/officeDocument/2006/relationships/image" Id="rId3"/><Relationship Target="../media/image25.png" Type="http://schemas.openxmlformats.org/officeDocument/2006/relationships/image" Id="rId6"/><Relationship Target="../media/image20.png" Type="http://schemas.openxmlformats.org/officeDocument/2006/relationships/image" Id="rId5"/></Relationships>
</file>

<file path=ppt/slides/_rels/slide29.xml.rels><?xml version="1.0" encoding="UTF-8" standalone="yes"?><Relationships xmlns="http://schemas.openxmlformats.org/package/2006/relationships"><Relationship Target="../notesSlides/notesSlide29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22.png" Type="http://schemas.openxmlformats.org/officeDocument/2006/relationships/image" Id="rId4"/><Relationship Target="../media/image24.png" Type="http://schemas.openxmlformats.org/officeDocument/2006/relationships/image" Id="rId3"/><Relationship Target="../media/image23.png" Type="http://schemas.openxmlformats.org/officeDocument/2006/relationships/image" Id="rId6"/><Relationship Target="../media/image33.pn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9.xml" Type="http://schemas.openxmlformats.org/officeDocument/2006/relationships/slideLayout" Id="rId1"/><Relationship Target="../media/image00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30.xml.rels><?xml version="1.0" encoding="UTF-8" standalone="yes"?><Relationships xmlns="http://schemas.openxmlformats.org/package/2006/relationships"><Relationship Target="../notesSlides/notesSlide30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26.png" Type="http://schemas.openxmlformats.org/officeDocument/2006/relationships/image" Id="rId3"/></Relationships>
</file>

<file path=ppt/slides/_rels/slide31.xml.rels><?xml version="1.0" encoding="UTF-8" standalone="yes"?><Relationships xmlns="http://schemas.openxmlformats.org/package/2006/relationships"><Relationship Target="../notesSlides/notesSlide31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38.png" Type="http://schemas.openxmlformats.org/officeDocument/2006/relationships/image" Id="rId3"/></Relationships>
</file>

<file path=ppt/slides/_rels/slide32.xml.rels><?xml version="1.0" encoding="UTF-8" standalone="yes"?><Relationships xmlns="http://schemas.openxmlformats.org/package/2006/relationships"><Relationship Target="../notesSlides/notesSlide32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32.png" Type="http://schemas.openxmlformats.org/officeDocument/2006/relationships/image" Id="rId3"/></Relationships>
</file>

<file path=ppt/slides/_rels/slide33.xml.rels><?xml version="1.0" encoding="UTF-8" standalone="yes"?><Relationships xmlns="http://schemas.openxmlformats.org/package/2006/relationships"><Relationship Target="../notesSlides/notesSlide33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34.xml.rels><?xml version="1.0" encoding="UTF-8" standalone="yes"?><Relationships xmlns="http://schemas.openxmlformats.org/package/2006/relationships"><Relationship Target="../notesSlides/notesSlide3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35.xml.rels><?xml version="1.0" encoding="UTF-8" standalone="yes"?><Relationships xmlns="http://schemas.openxmlformats.org/package/2006/relationships"><Relationship Target="../notesSlides/notesSlide35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36.xml.rels><?xml version="1.0" encoding="UTF-8" standalone="yes"?><Relationships xmlns="http://schemas.openxmlformats.org/package/2006/relationships"><Relationship Target="../notesSlides/notesSlide36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37.xml.rels><?xml version="1.0" encoding="UTF-8" standalone="yes"?><Relationships xmlns="http://schemas.openxmlformats.org/package/2006/relationships"><Relationship Target="../notesSlides/notesSlide37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28.png" Type="http://schemas.openxmlformats.org/officeDocument/2006/relationships/image" Id="rId3"/></Relationships>
</file>

<file path=ppt/slides/_rels/slide38.xml.rels><?xml version="1.0" encoding="UTF-8" standalone="yes"?><Relationships xmlns="http://schemas.openxmlformats.org/package/2006/relationships"><Relationship Target="../notesSlides/notesSlide38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27.png" Type="http://schemas.openxmlformats.org/officeDocument/2006/relationships/image" Id="rId4"/><Relationship Target="../media/image31.jpg" Type="http://schemas.openxmlformats.org/officeDocument/2006/relationships/image" Id="rId3"/><Relationship Target="../media/image46.png" Type="http://schemas.openxmlformats.org/officeDocument/2006/relationships/image" Id="rId6"/><Relationship Target="../media/image29.png" Type="http://schemas.openxmlformats.org/officeDocument/2006/relationships/image" Id="rId5"/><Relationship Target="../media/image39.png" Type="http://schemas.openxmlformats.org/officeDocument/2006/relationships/image" Id="rId8"/><Relationship Target="../media/image30.jpg" Type="http://schemas.openxmlformats.org/officeDocument/2006/relationships/image" Id="rId7"/></Relationships>
</file>

<file path=ppt/slides/_rels/slide39.xml.rels><?xml version="1.0" encoding="UTF-8" standalone="yes"?><Relationships xmlns="http://schemas.openxmlformats.org/package/2006/relationships"><Relationship Target="../notesSlides/notesSlide39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35.gif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41.png" Type="http://schemas.openxmlformats.org/officeDocument/2006/relationships/image" Id="rId3"/></Relationships>
</file>

<file path=ppt/slides/_rels/slide40.xml.rels><?xml version="1.0" encoding="UTF-8" standalone="yes"?><Relationships xmlns="http://schemas.openxmlformats.org/package/2006/relationships"><Relationship Target="../notesSlides/notesSlide40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41.xml.rels><?xml version="1.0" encoding="UTF-8" standalone="yes"?><Relationships xmlns="http://schemas.openxmlformats.org/package/2006/relationships"><Relationship Target="../notesSlides/notesSlide41.xml" Type="http://schemas.openxmlformats.org/officeDocument/2006/relationships/notesSlide" Id="rId2"/><Relationship Target="../slideLayouts/slideLayout12.xml" Type="http://schemas.openxmlformats.org/officeDocument/2006/relationships/slideLayout" Id="rId1"/><Relationship Target="../media/image34.jpg" Type="http://schemas.openxmlformats.org/officeDocument/2006/relationships/image" Id="rId3"/></Relationships>
</file>

<file path=ppt/slides/_rels/slide42.xml.rels><?xml version="1.0" encoding="UTF-8" standalone="yes"?><Relationships xmlns="http://schemas.openxmlformats.org/package/2006/relationships"><Relationship Target="../notesSlides/notesSlide42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37.jpg" Type="http://schemas.openxmlformats.org/officeDocument/2006/relationships/image" Id="rId3"/></Relationships>
</file>

<file path=ppt/slides/_rels/slide43.xml.rels><?xml version="1.0" encoding="UTF-8" standalone="yes"?><Relationships xmlns="http://schemas.openxmlformats.org/package/2006/relationships"><Relationship Target="../notesSlides/notesSlide43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36.jpg" Type="http://schemas.openxmlformats.org/officeDocument/2006/relationships/image" Id="rId3"/></Relationships>
</file>

<file path=ppt/slides/_rels/slide44.xml.rels><?xml version="1.0" encoding="UTF-8" standalone="yes"?><Relationships xmlns="http://schemas.openxmlformats.org/package/2006/relationships"><Relationship Target="../notesSlides/notesSlide4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45.xml.rels><?xml version="1.0" encoding="UTF-8" standalone="yes"?><Relationships xmlns="http://schemas.openxmlformats.org/package/2006/relationships"><Relationship Target="../notesSlides/notesSlide45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43.jpg" Type="http://schemas.openxmlformats.org/officeDocument/2006/relationships/image" Id="rId3"/></Relationships>
</file>

<file path=ppt/slides/_rels/slide46.xml.rels><?xml version="1.0" encoding="UTF-8" standalone="yes"?><Relationships xmlns="http://schemas.openxmlformats.org/package/2006/relationships"><Relationship Target="../notesSlides/notesSlide46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47.xml.rels><?xml version="1.0" encoding="UTF-8" standalone="yes"?><Relationships xmlns="http://schemas.openxmlformats.org/package/2006/relationships"><Relationship Target="../notesSlides/notesSlide47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48.xml.rels><?xml version="1.0" encoding="UTF-8" standalone="yes"?><Relationships xmlns="http://schemas.openxmlformats.org/package/2006/relationships"><Relationship Target="../notesSlides/notesSlide48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49.xml.rels><?xml version="1.0" encoding="UTF-8" standalone="yes"?><Relationships xmlns="http://schemas.openxmlformats.org/package/2006/relationships"><Relationship Target="../notesSlides/notesSlide49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4.png" Type="http://schemas.openxmlformats.org/officeDocument/2006/relationships/image" Id="rId4"/><Relationship Target="../media/image03.png" Type="http://schemas.openxmlformats.org/officeDocument/2006/relationships/image" Id="rId3"/><Relationship Target="../media/image10.png" Type="http://schemas.openxmlformats.org/officeDocument/2006/relationships/image" Id="rId6"/><Relationship Target="../media/image06.png" Type="http://schemas.openxmlformats.org/officeDocument/2006/relationships/image" Id="rId5"/><Relationship Target="../media/image09.png" Type="http://schemas.openxmlformats.org/officeDocument/2006/relationships/image" Id="rId8"/><Relationship Target="../media/image21.png" Type="http://schemas.openxmlformats.org/officeDocument/2006/relationships/image" Id="rId7"/></Relationships>
</file>

<file path=ppt/slides/_rels/slide50.xml.rels><?xml version="1.0" encoding="UTF-8" standalone="yes"?><Relationships xmlns="http://schemas.openxmlformats.org/package/2006/relationships"><Relationship Target="../notesSlides/notesSlide50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45.png" Type="http://schemas.openxmlformats.org/officeDocument/2006/relationships/image" Id="rId3"/></Relationships>
</file>

<file path=ppt/slides/_rels/slide51.xml.rels><?xml version="1.0" encoding="UTF-8" standalone="yes"?><Relationships xmlns="http://schemas.openxmlformats.org/package/2006/relationships"><Relationship Target="../notesSlides/notesSlide51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52.xml.rels><?xml version="1.0" encoding="UTF-8" standalone="yes"?><Relationships xmlns="http://schemas.openxmlformats.org/package/2006/relationships"><Relationship Target="../notesSlides/notesSlide52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53.xml.rels><?xml version="1.0" encoding="UTF-8" standalone="yes"?><Relationships xmlns="http://schemas.openxmlformats.org/package/2006/relationships"><Relationship Target="../notesSlides/notesSlide53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54.xml.rels><?xml version="1.0" encoding="UTF-8" standalone="yes"?><Relationships xmlns="http://schemas.openxmlformats.org/package/2006/relationships"><Relationship Target="../notesSlides/notesSlide5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55.xml.rels><?xml version="1.0" encoding="UTF-8" standalone="yes"?><Relationships xmlns="http://schemas.openxmlformats.org/package/2006/relationships"><Relationship Target="../notesSlides/notesSlide55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42.jpg" Type="http://schemas.openxmlformats.org/officeDocument/2006/relationships/image" Id="rId3"/></Relationships>
</file>

<file path=ppt/slides/_rels/slide56.xml.rels><?xml version="1.0" encoding="UTF-8" standalone="yes"?><Relationships xmlns="http://schemas.openxmlformats.org/package/2006/relationships"><Relationship Target="../notesSlides/notesSlide56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40.jpg" Type="http://schemas.openxmlformats.org/officeDocument/2006/relationships/image" Id="rId3"/></Relationships>
</file>

<file path=ppt/slides/_rels/slide57.xml.rels><?xml version="1.0" encoding="UTF-8" standalone="yes"?><Relationships xmlns="http://schemas.openxmlformats.org/package/2006/relationships"><Relationship Target="../notesSlides/notesSlide57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44.jpg" Type="http://schemas.openxmlformats.org/officeDocument/2006/relationships/image" Id="rId3"/></Relationships>
</file>

<file path=ppt/slides/_rels/slide58.xml.rels><?xml version="1.0" encoding="UTF-8" standalone="yes"?><Relationships xmlns="http://schemas.openxmlformats.org/package/2006/relationships"><Relationship Target="../notesSlides/notesSlide58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59.xml.rels><?xml version="1.0" encoding="UTF-8" standalone="yes"?><Relationships xmlns="http://schemas.openxmlformats.org/package/2006/relationships"><Relationship Target="../notesSlides/notesSlide59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60.xml.rels><?xml version="1.0" encoding="UTF-8" standalone="yes"?><Relationships xmlns="http://schemas.openxmlformats.org/package/2006/relationships"><Relationship Target="../notesSlides/notesSlide60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61.xml.rels><?xml version="1.0" encoding="UTF-8" standalone="yes"?><Relationships xmlns="http://schemas.openxmlformats.org/package/2006/relationships"><Relationship Target="../notesSlides/notesSlide61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28.png" Type="http://schemas.openxmlformats.org/officeDocument/2006/relationships/image" Id="rId3"/></Relationships>
</file>

<file path=ppt/slides/_rels/slide62.xml.rels><?xml version="1.0" encoding="UTF-8" standalone="yes"?><Relationships xmlns="http://schemas.openxmlformats.org/package/2006/relationships"><Relationship Target="../notesSlides/notesSlide62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63.xml.rels><?xml version="1.0" encoding="UTF-8" standalone="yes"?><Relationships xmlns="http://schemas.openxmlformats.org/package/2006/relationships"><Relationship Target="../notesSlides/notesSlide63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64.xml.rels><?xml version="1.0" encoding="UTF-8" standalone="yes"?><Relationships xmlns="http://schemas.openxmlformats.org/package/2006/relationships"><Relationship Target="../notesSlides/notesSlide64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65.xml.rels><?xml version="1.0" encoding="UTF-8" standalone="yes"?><Relationships xmlns="http://schemas.openxmlformats.org/package/2006/relationships"><Relationship Target="../notesSlides/notesSlide65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66.xml.rels><?xml version="1.0" encoding="UTF-8" standalone="yes"?><Relationships xmlns="http://schemas.openxmlformats.org/package/2006/relationships"><Relationship Target="../notesSlides/notesSlide66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28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1.png" Type="http://schemas.openxmlformats.org/officeDocument/2006/relationships/image" Id="rId4"/><Relationship Target="../media/image00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A4C2F4"/>
        </a:solidFill>
      </p:bgPr>
    </p:bg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>
                <a:solidFill>
                  <a:srgbClr val="000000"/>
                </a:solidFill>
              </a:rPr>
              <a:t>Jogo Rubynho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767412" x="3352800"/>
            <a:ext cy="1381125" cx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/>
          <p:nvPr>
            <p:ph idx="2" type="title"/>
          </p:nvPr>
        </p:nvSpPr>
        <p:spPr>
          <a:xfrm>
            <a:off y="3560625" x="304800"/>
            <a:ext cy="398399" cx="4094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1800" lang="es-419">
                <a:solidFill>
                  <a:srgbClr val="000000"/>
                </a:solidFill>
              </a:rPr>
              <a:t>Grupo 05</a:t>
            </a:r>
          </a:p>
        </p:txBody>
      </p:sp>
      <p:sp>
        <p:nvSpPr>
          <p:cNvPr id="61" name="Shape 61"/>
          <p:cNvSpPr txBox="1"/>
          <p:nvPr>
            <p:ph idx="3" type="title"/>
          </p:nvPr>
        </p:nvSpPr>
        <p:spPr>
          <a:xfrm>
            <a:off y="3863575" x="4724400"/>
            <a:ext cy="857400" cx="4094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600" lang="es-419">
                <a:solidFill>
                  <a:srgbClr val="000000"/>
                </a:solidFill>
              </a:rPr>
              <a:t>PIS 2014</a:t>
            </a:r>
          </a:p>
          <a:p>
            <a:pPr rtl="0" lvl="0">
              <a:spcBef>
                <a:spcPts val="0"/>
              </a:spcBef>
              <a:buNone/>
            </a:pPr>
            <a:r>
              <a:rPr sz="1600" lang="es-419">
                <a:solidFill>
                  <a:srgbClr val="000000"/>
                </a:solidFill>
              </a:rPr>
              <a:t>Cliente: Moove-iT - Martín Cabrera</a:t>
            </a:r>
          </a:p>
          <a:p>
            <a:pPr rtl="0" lvl="0">
              <a:spcBef>
                <a:spcPts val="0"/>
              </a:spcBef>
              <a:buNone/>
            </a:pPr>
            <a:r>
              <a:rPr sz="1600" lang="es-419">
                <a:solidFill>
                  <a:srgbClr val="000000"/>
                </a:solidFill>
              </a:rPr>
              <a:t>Directores:    Joaquín Goyoaga</a:t>
            </a:r>
          </a:p>
          <a:p>
            <a:pPr rtl="0" lvl="0" indent="457200" marL="457200">
              <a:spcBef>
                <a:spcPts val="0"/>
              </a:spcBef>
              <a:buNone/>
            </a:pPr>
            <a:r>
              <a:rPr sz="1600" lang="es-419">
                <a:solidFill>
                  <a:srgbClr val="000000"/>
                </a:solidFill>
              </a:rPr>
              <a:t>       Valeria Bonjour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62199" x="356212"/>
            <a:ext cy="3563649" cx="843157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Segundo Sprint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Segundo Sprint</a:t>
            </a:r>
          </a:p>
        </p:txBody>
      </p:sp>
      <p:graphicFrame>
        <p:nvGraphicFramePr>
          <p:cNvPr id="138" name="Shape 138"/>
          <p:cNvGraphicFramePr/>
          <p:nvPr/>
        </p:nvGraphicFramePr>
        <p:xfrm>
          <a:off y="1538350" x="28654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{4246C1F3-19B4-4E4C-B02B-99ED85369D56}</a:tableStyleId>
              </a:tblPr>
              <a:tblGrid>
                <a:gridCol w="2336475"/>
                <a:gridCol w="2336475"/>
              </a:tblGrid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Mucho Esfuerzo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Backlog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Manejo de Issues de Github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StandUps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Paso de Test a Desarrollo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281398" x="2481573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718512" x="2452875"/>
            <a:ext cy="319999" cx="31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814798" x="2481573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3424398" x="2481573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4156912" x="2452875"/>
            <a:ext cy="319999" cx="31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Tercer Sprint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y="14287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Cambios en UI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Partidos por País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Correcciones por Revisión de Código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Integración Twitter y Facebook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Definir Tiro al Arco en Estrategia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Tercer Sprint</a:t>
            </a:r>
          </a:p>
        </p:txBody>
      </p:sp>
      <p:pic>
        <p:nvPicPr>
          <p:cNvPr id="155" name="Shape 1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37125" x="310475"/>
            <a:ext cy="3602310" cx="8523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Tercer Sprint</a:t>
            </a:r>
          </a:p>
        </p:txBody>
      </p:sp>
      <p:graphicFrame>
        <p:nvGraphicFramePr>
          <p:cNvPr id="161" name="Shape 161"/>
          <p:cNvGraphicFramePr/>
          <p:nvPr/>
        </p:nvGraphicFramePr>
        <p:xfrm>
          <a:off y="1847850" x="3034025"/>
          <a:ext cy="3000000" cx="3000000"/>
        </p:xfrm>
        <a:graphic>
          <a:graphicData uri="http://schemas.openxmlformats.org/drawingml/2006/table">
            <a:tbl>
              <a:tblPr>
                <a:noFill/>
                <a:tableStyleId>{E9DE7BF9-6A97-4072-8AC0-31BBD8DF1B63}</a:tableStyleId>
              </a:tblPr>
              <a:tblGrid>
                <a:gridCol w="2336475"/>
                <a:gridCol w="2336475"/>
              </a:tblGrid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Liberaciones Parciales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Estimación 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2800"/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2800"/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2800"/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939823" x="2616048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535975" x="2616048"/>
            <a:ext cy="320000" cx="3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" name="Shape 1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Cuarto Sprint</a:t>
            </a:r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y="1581150" x="457200"/>
            <a:ext cy="25338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s-419"/>
              <a:t>Mejora Usabilidad</a:t>
            </a:r>
          </a:p>
          <a:p>
            <a:pPr algn="ctr"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s-419"/>
              <a:t>Verificación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Definir Pase en Estrategia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Historial entre Equipos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3" name="Shape 1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Cuarto Sprint</a:t>
            </a:r>
          </a:p>
        </p:txBody>
      </p:sp>
      <p:pic>
        <p:nvPicPr>
          <p:cNvPr id="175" name="Shape 1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76850" x="234912"/>
            <a:ext cy="3666199" cx="867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Cuarto Sprint</a:t>
            </a:r>
          </a:p>
        </p:txBody>
      </p:sp>
      <p:graphicFrame>
        <p:nvGraphicFramePr>
          <p:cNvPr id="181" name="Shape 181"/>
          <p:cNvGraphicFramePr/>
          <p:nvPr/>
        </p:nvGraphicFramePr>
        <p:xfrm>
          <a:off y="1562100" x="351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{A3C981AD-E564-408D-BC7D-3E97694E629B}</a:tableStyleId>
              </a:tblPr>
              <a:tblGrid>
                <a:gridCol w="2336475"/>
                <a:gridCol w="2336475"/>
              </a:tblGrid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Verificación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Usabilidad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>
                          <a:solidFill>
                            <a:schemeClr val="dk1"/>
                          </a:solidFill>
                        </a:rPr>
                        <a:t>Estimación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>
                          <a:solidFill>
                            <a:schemeClr val="dk1"/>
                          </a:solidFill>
                        </a:rPr>
                        <a:t>Comunicación</a:t>
                      </a:r>
                      <a:r>
                        <a:rPr sz="1000" lang="es-419">
                          <a:solidFill>
                            <a:schemeClr val="dk1"/>
                          </a:solidFill>
                        </a:rPr>
                        <a:t> 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2800"/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82" name="Shape 1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654073" x="3100573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263673" x="3100573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873273" x="3100573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Shape 1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3568750" x="3100573"/>
            <a:ext cy="320000" cx="3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Riesgos Ocurridos</a:t>
            </a:r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-419"/>
              <a:t>Identificados 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s-419"/>
              <a:t>Dificultad en el aprendizaje de la tecnología y la metodología.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s-419"/>
              <a:t>Historias rechazadas o nuevas.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s-419"/>
              <a:t>Dificultad para coordinar reuniones con el cliente.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s-419"/>
              <a:t>Se agregaron nuevos desarrolladores.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s-419"/>
              <a:t>Comunicación con el cliente.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s-419"/>
              <a:t>Desviación de esfuerzo a otros cursos.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s-419"/>
              <a:t>Poca especificación de las historias.</a:t>
            </a:r>
          </a:p>
          <a:p>
            <a:pPr rtl="0" lvl="0" indent="-3302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600" lang="es-419"/>
              <a:t>No cumplir expectativas de calidad de código</a:t>
            </a:r>
          </a:p>
        </p:txBody>
      </p:sp>
      <p:sp>
        <p:nvSpPr>
          <p:cNvPr id="192" name="Shape 192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-419"/>
              <a:t>No identificados</a:t>
            </a:r>
          </a:p>
          <a:p>
            <a:pPr rtl="0" lvl="0" indent="-3429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1800" lang="es-419"/>
              <a:t>Bugs en Heroku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Comunicación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400" lang="es-419"/>
              <a:t>Con el cliente:</a:t>
            </a:r>
          </a:p>
          <a:p>
            <a:pPr rtl="0" lvl="0" indent="-3683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/>
              <a:t>Buen trato.</a:t>
            </a:r>
          </a:p>
          <a:p>
            <a:pPr rtl="0" lvl="0" indent="-3683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/>
              <a:t>Se podría mejorar la comunicación.</a:t>
            </a:r>
          </a:p>
          <a:p>
            <a:pPr rtl="0" lvl="0" indent="-3683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/>
              <a:t>Skype, email, reuniones.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rPr sz="2400" lang="es-419"/>
              <a:t>Con el grupo:</a:t>
            </a:r>
          </a:p>
          <a:p>
            <a:pPr rtl="0" lvl="0" indent="-3810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s-419"/>
              <a:t>Buen ambiente.</a:t>
            </a:r>
          </a:p>
          <a:p>
            <a:pPr rtl="0" lvl="0" indent="-3683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/>
              <a:t>Hangouts, Whatsapp, standup meetings, retrospectivas.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Distribución de Tiempo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sz="2800" lang="es-419"/>
              <a:t>Inception: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4 Semanas</a:t>
            </a:r>
          </a:p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sz="2800" lang="es-419"/>
              <a:t>Sprints:</a:t>
            </a:r>
          </a:p>
          <a:p>
            <a:pPr rtl="0" lvl="0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800" lang="es-419"/>
              <a:t>2 Semanas</a:t>
            </a:r>
          </a:p>
          <a:p>
            <a:pPr rtl="0" lvl="0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800" lang="es-419"/>
              <a:t>2 Semanas</a:t>
            </a:r>
          </a:p>
          <a:p>
            <a:pPr rtl="0" lvl="0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800" lang="es-419"/>
              <a:t>3 Semanas</a:t>
            </a:r>
          </a:p>
          <a:p>
            <a:pPr rtl="0" lvl="0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800" lang="es-419"/>
              <a:t>3 Semanas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Calidad</a:t>
            </a:r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y="1674200" x="2670150"/>
            <a:ext cy="2718299" cx="4413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-419"/>
              <a:t>Revisión de documentos</a:t>
            </a:r>
          </a:p>
          <a:p>
            <a:pPr rtl="0" lvl="0">
              <a:spcBef>
                <a:spcPts val="0"/>
              </a:spcBef>
              <a:buNone/>
            </a:pPr>
            <a:r>
              <a:rPr lang="es-419"/>
              <a:t>Revisión de código</a:t>
            </a:r>
          </a:p>
          <a:p>
            <a:pPr rtl="0" lvl="0">
              <a:spcBef>
                <a:spcPts val="0"/>
              </a:spcBef>
              <a:buNone/>
            </a:pPr>
            <a:r>
              <a:rPr lang="es-419"/>
              <a:t>RTFs</a:t>
            </a:r>
          </a:p>
        </p:txBody>
      </p:sp>
      <p:pic>
        <p:nvPicPr>
          <p:cNvPr id="205" name="Shape 2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893048" x="2350148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416073" x="2338573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Shape 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949473" x="2338573"/>
            <a:ext cy="406924" cx="3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Verificación</a:t>
            </a:r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Test de Sistema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sz="1800" lang="es-419"/>
              <a:t>Diseñados por el responsable de Verificación y un asistente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sz="1800" lang="es-419"/>
              <a:t>La ejecución de los mismos fue manual</a:t>
            </a:r>
            <a:br>
              <a:rPr sz="1800" lang="es-419"/>
            </a:b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Test unitarios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sz="1800" lang="es-419">
                <a:solidFill>
                  <a:srgbClr val="000000"/>
                </a:solidFill>
              </a:rPr>
              <a:t> Realizados y diseñados por los implementadores</a:t>
            </a:r>
          </a:p>
          <a:p>
            <a:pPr rtl="0" lvl="0" indent="-3429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-"/>
            </a:pPr>
            <a:r>
              <a:rPr sz="1800" lang="es-419">
                <a:solidFill>
                  <a:srgbClr val="000000"/>
                </a:solidFill>
              </a:rPr>
              <a:t> Se superó el porcentaje de cobertura requerido (90%)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7" name="Shape 2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8" name="Shape 2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Proyecto</a:t>
            </a:r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22550" x="361950"/>
            <a:ext cy="3533775" cx="842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3" name="Shape 2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Errores Encontrados por Sprint</a:t>
            </a:r>
          </a:p>
        </p:txBody>
      </p:sp>
      <p:pic>
        <p:nvPicPr>
          <p:cNvPr id="225" name="Shape 2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72550" x="581025"/>
            <a:ext cy="3533775" cx="798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9" name="Shape 2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0" name="Shape 23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Configuración</a:t>
            </a:r>
          </a:p>
        </p:txBody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y="1310525" x="2884200"/>
            <a:ext cy="3725699" cx="3375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-419"/>
              <a:t>Repositorios:</a:t>
            </a:r>
          </a:p>
          <a:p>
            <a:pPr rtl="0" lvl="0" indent="-4191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Documentos</a:t>
            </a:r>
          </a:p>
          <a:p>
            <a:pPr rtl="0" lvl="0" indent="-4191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Código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s-419"/>
              <a:t>Herramientas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Proyecto</a:t>
            </a:r>
          </a:p>
        </p:txBody>
      </p:sp>
      <p:pic>
        <p:nvPicPr>
          <p:cNvPr id="237" name="Shape 2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39100" x="1066800"/>
            <a:ext cy="3626175" cx="7273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1" name="Shape 2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Proyecto</a:t>
            </a:r>
          </a:p>
        </p:txBody>
      </p:sp>
      <p:pic>
        <p:nvPicPr>
          <p:cNvPr id="243" name="Shape 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42883" x="152400"/>
            <a:ext cy="3395816" cx="8772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7" name="Shape 2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8" name="Shape 24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Proyecto</a:t>
            </a:r>
          </a:p>
        </p:txBody>
      </p:sp>
      <p:pic>
        <p:nvPicPr>
          <p:cNvPr id="249" name="Shape 2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510150" x="518485"/>
            <a:ext cy="3110349" cx="810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3" name="Shape 2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4" name="Shape 25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Proyecto</a:t>
            </a:r>
          </a:p>
        </p:txBody>
      </p:sp>
      <p:pic>
        <p:nvPicPr>
          <p:cNvPr id="255" name="Shape 2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3362950" x="-25"/>
            <a:ext cy="1743775" cx="446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Shape 2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165375" x="4801903"/>
            <a:ext cy="1704374" cx="4364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Shape 2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1165374" x="0"/>
            <a:ext cy="1704370" cx="4364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Shape 2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y="3268252" x="4364275"/>
            <a:ext cy="1875250" cx="480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2" name="Shape 2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3" name="Shape 26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Proyecto</a:t>
            </a:r>
          </a:p>
        </p:txBody>
      </p:sp>
      <p:pic>
        <p:nvPicPr>
          <p:cNvPr id="264" name="Shape 2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147449" x="0"/>
            <a:ext cy="1882724" cx="4821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Shape 2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147450" x="4509275"/>
            <a:ext cy="1847075" cx="472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Shape 2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3199499" x="0"/>
            <a:ext cy="1944000" cx="497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Shape 2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y="3260757" x="4475375"/>
            <a:ext cy="1882736" cx="4821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Inception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200150" x="457200"/>
            <a:ext cy="26117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800" lang="es-419"/>
              <a:t>Investigación</a:t>
            </a:r>
          </a:p>
          <a:p>
            <a:pPr rtl="0" lvl="0">
              <a:spcBef>
                <a:spcPts val="0"/>
              </a:spcBef>
              <a:buNone/>
            </a:pPr>
            <a:r>
              <a:rPr sz="1600" lang="es-419"/>
              <a:t>(Frameworks y Scrum)</a:t>
            </a:r>
          </a:p>
        </p:txBody>
      </p:sp>
      <p:sp>
        <p:nvSpPr>
          <p:cNvPr id="75" name="Shape 75"/>
          <p:cNvSpPr txBox="1"/>
          <p:nvPr>
            <p:ph idx="2" type="body"/>
          </p:nvPr>
        </p:nvSpPr>
        <p:spPr>
          <a:xfrm>
            <a:off y="1200150" x="4692275"/>
            <a:ext cy="2611799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800" lang="es-419"/>
              <a:t>Guías Desarrollo</a:t>
            </a:r>
          </a:p>
          <a:p>
            <a:pPr rtl="0" lvl="0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Rails</a:t>
            </a:r>
          </a:p>
          <a:p>
            <a:pPr rtl="0" lvl="0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JS</a:t>
            </a:r>
          </a:p>
          <a:p>
            <a:pPr rtl="0" lvl="0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CSS</a:t>
            </a:r>
          </a:p>
          <a:p>
            <a:pPr rtl="0" lvl="0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HTML5</a:t>
            </a:r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59436" x="7728973"/>
            <a:ext cy="406924" cx="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598749" x="2769550"/>
            <a:ext cy="319999" cx="3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>
            <p:ph idx="3" type="body"/>
          </p:nvPr>
        </p:nvSpPr>
        <p:spPr>
          <a:xfrm>
            <a:off y="3856650" x="457200"/>
            <a:ext cy="789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2800" lang="es-419"/>
              <a:t>Exposiciones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4048136" x="5802398"/>
            <a:ext cy="406924" cx="3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1" name="Shape 2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2" name="Shape 27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Proyecto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724947" x="888300"/>
            <a:ext cy="2877150" cx="7367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7" name="Shape 2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8" name="Shape 27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Proyecto</a:t>
            </a:r>
          </a:p>
        </p:txBody>
      </p:sp>
      <p:pic>
        <p:nvPicPr>
          <p:cNvPr id="279" name="Shape 2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05875" x="2280200"/>
            <a:ext cy="3574049" cx="5855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3" name="Shape 2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4" name="Shape 28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Gestión de Proyecto</a:t>
            </a:r>
          </a:p>
        </p:txBody>
      </p:sp>
      <p:pic>
        <p:nvPicPr>
          <p:cNvPr id="285" name="Shape 2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26824" x="1307937"/>
            <a:ext cy="3886249" cx="6528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9" name="Shape 2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0" name="Shape 29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Lecciones Aprendidas</a:t>
            </a:r>
          </a:p>
        </p:txBody>
      </p:sp>
      <p:sp>
        <p:nvSpPr>
          <p:cNvPr id="291" name="Shape 29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s-419"/>
              <a:t>Utilizar helpers, ayudan a modificar y reutilizar código.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s-419"/>
              <a:t>Intentar no utilizar varios frameworks para la misma función (jQuery UI y Bootstrap)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s-419"/>
              <a:t>Utilizar una herramienta de gestión (Issues de Github, YouTrack, Jira)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s-419"/>
              <a:t>Historias sin ambigüedad y establecer dependencias entre las mismas.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s-419"/>
              <a:t>Definir deadlines dentro del sprint.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s-419"/>
              <a:t>Registrar esfuerzo por cada historia.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000" lang="es-419"/>
              <a:t>Realizar la estimación con un grupo reducido de participantes</a:t>
            </a:r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5" name="Shape 2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6" name="Shape 29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Sugerencias Próximas Ediciones</a:t>
            </a:r>
          </a:p>
        </p:txBody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y="1900800" x="552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Incorporar en mayor medida SCRUM al curso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Charla introductoria a SCRUM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Dejar disponible un documento de lecciones aprendidas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1" name="Shape 3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2" name="Shape 30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¿Qué funcionó?</a:t>
            </a:r>
          </a:p>
        </p:txBody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y="1740425" x="2056675"/>
            <a:ext cy="2579100" cx="5591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Trabajo en equipo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Revisiones de código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Reuniones de equipo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Subgrupos para desarrollo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7" name="Shape 3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8" name="Shape 30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¿ Y qué no ?</a:t>
            </a:r>
          </a:p>
        </p:txBody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y="1255575" x="1293600"/>
            <a:ext cy="3725699" cx="6556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Estimaciones, demasiado optimistas.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Comunicación con cliente.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Pasaje desarrollo - testing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Relevamiento de requerimientos</a:t>
            </a:r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3" name="Shape 3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4" name="Shape 3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Producto </a:t>
            </a:r>
          </a:p>
        </p:txBody>
      </p:sp>
      <p:pic>
        <p:nvPicPr>
          <p:cNvPr id="315" name="Shape 3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881187" x="3352800"/>
            <a:ext cy="1381125" cx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Shape 316"/>
          <p:cNvSpPr txBox="1"/>
          <p:nvPr/>
        </p:nvSpPr>
        <p:spPr>
          <a:xfrm>
            <a:off y="3633525" x="0"/>
            <a:ext cy="1381199" cx="914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b="1" sz="3600" lang="es-419">
                <a:solidFill>
                  <a:schemeClr val="dk1"/>
                </a:solidFill>
              </a:rPr>
              <a:t>Jogo Rubynho</a:t>
            </a:r>
          </a:p>
        </p:txBody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0" name="Shape 3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1" name="Shape 32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Ambiente de Desarrollo</a:t>
            </a:r>
          </a:p>
        </p:txBody>
      </p:sp>
      <p:pic>
        <p:nvPicPr>
          <p:cNvPr id="322" name="Shape 3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43437" x="904449"/>
            <a:ext cy="1867600" cx="1437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Shape 3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3291125" x="3646650"/>
            <a:ext cy="1607300" cx="160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Shape 3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1283037" x="3584500"/>
            <a:ext cy="1788418" cx="1607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Shape 3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y="1408037" x="6676650"/>
            <a:ext cy="1437149" cx="1437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Shape 3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y="3291134" x="819375"/>
            <a:ext cy="1614475" cx="160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Shape 3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y="3444221" x="6316062"/>
            <a:ext cy="1134861" cx="2158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1" name="Shape 3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2" name="Shape 33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-419"/>
              <a:t>Patrón Arquitectónico</a:t>
            </a:r>
          </a:p>
        </p:txBody>
      </p:sp>
      <p:sp>
        <p:nvSpPr>
          <p:cNvPr id="333" name="Shape 333"/>
          <p:cNvSpPr txBox="1"/>
          <p:nvPr>
            <p:ph idx="1" type="body"/>
          </p:nvPr>
        </p:nvSpPr>
        <p:spPr>
          <a:xfrm>
            <a:off y="1945575" x="4522300"/>
            <a:ext cy="3725699" cx="4475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sz="4800" lang="es-419"/>
              <a:t>Model - View Controller </a:t>
            </a:r>
          </a:p>
        </p:txBody>
      </p:sp>
      <p:pic>
        <p:nvPicPr>
          <p:cNvPr id="334" name="Shape 3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11375" x="457187"/>
            <a:ext cy="3276600" cx="36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Inception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Mind Mapping</a:t>
            </a:r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965475" x="1682225"/>
            <a:ext cy="2988024" cx="577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8" name="Shape 3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9" name="Shape 33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Arquitectura</a:t>
            </a:r>
          </a:p>
        </p:txBody>
      </p:sp>
      <p:sp>
        <p:nvSpPr>
          <p:cNvPr id="340" name="Shape 340"/>
          <p:cNvSpPr txBox="1"/>
          <p:nvPr/>
        </p:nvSpPr>
        <p:spPr>
          <a:xfrm>
            <a:off y="1249300" x="536975"/>
            <a:ext cy="3050100" cx="79349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 marR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sz="2800" lang="es-419">
                <a:solidFill>
                  <a:schemeClr val="dk1"/>
                </a:solidFill>
              </a:rPr>
              <a:t>Primero haremos un acercamiento macro para luego entrar en detalles</a:t>
            </a:r>
          </a:p>
          <a:p>
            <a:pPr rtl="0" lvl="0" indent="0" marL="457200">
              <a:spcBef>
                <a:spcPts val="60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344" name="Shape 3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345" name="Shape 3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0" x="78779"/>
            <a:ext cy="5143500" cx="89864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9" name="Shape 3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0" name="Shape 35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-419"/>
              <a:t>Usuarios - Equipos - Estrategias</a:t>
            </a:r>
          </a:p>
        </p:txBody>
      </p:sp>
      <p:pic>
        <p:nvPicPr>
          <p:cNvPr id="351" name="Shape 3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05750" x="1561487"/>
            <a:ext cy="3600450" cx="621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5" name="Shape 3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6" name="Shape 35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Partido</a:t>
            </a:r>
          </a:p>
        </p:txBody>
      </p:sp>
      <p:pic>
        <p:nvPicPr>
          <p:cNvPr id="357" name="Shape 3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72850" x="1951176"/>
            <a:ext cy="3596800" cx="6310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1" name="Shape 3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2" name="Shape 36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Simulador</a:t>
            </a:r>
          </a:p>
        </p:txBody>
      </p:sp>
      <p:sp>
        <p:nvSpPr>
          <p:cNvPr id="363" name="Shape 363"/>
          <p:cNvSpPr txBox="1"/>
          <p:nvPr/>
        </p:nvSpPr>
        <p:spPr>
          <a:xfrm>
            <a:off y="1063375" x="664050"/>
            <a:ext cy="3050100" cx="796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600"/>
              </a:spcBef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rtl="0" lvl="0" indent="-406400" marL="9144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>
                <a:solidFill>
                  <a:schemeClr val="dk1"/>
                </a:solidFill>
              </a:rPr>
              <a:t>Servidor: realiza la simulación recibiendo los datos de equipos, estrategias y jugadores</a:t>
            </a:r>
          </a:p>
          <a:p>
            <a:pPr rtl="0" lvl="0" indent="-406400" marL="9144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>
                <a:solidFill>
                  <a:schemeClr val="dk1"/>
                </a:solidFill>
              </a:rPr>
              <a:t>Cliente: interpreta una matriz y muestra en pantalla el resultado</a:t>
            </a:r>
          </a:p>
        </p:txBody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7" name="Shape 3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8" name="Shape 36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-419"/>
              <a:t>Simulador - Servidor</a:t>
            </a:r>
          </a:p>
        </p:txBody>
      </p:sp>
      <p:pic>
        <p:nvPicPr>
          <p:cNvPr id="369" name="Shape 3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25550" x="1527211"/>
            <a:ext cy="3768875" cx="624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3" name="Shape 3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4" name="Shape 37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Simulador - Cliente</a:t>
            </a:r>
          </a:p>
        </p:txBody>
      </p:sp>
      <p:sp>
        <p:nvSpPr>
          <p:cNvPr id="375" name="Shape 37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marR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sz="2400" lang="es-419"/>
              <a:t>La matriz de dibujo indica las siguientes posiciones de los elementos que modificaron su posición, indicando posición final y velocidad</a:t>
            </a:r>
          </a:p>
          <a:p>
            <a:pPr algn="ctr" rtl="0" lvl="0" marR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sz="2400" lang="es-419"/>
              <a:t>Canvas de HTML5 como lienzo de dibujo, se refresca de forma asincrónica, de acuerdo a los recursos del sistema, utilizando un timer para calcular el tiempo pasado</a:t>
            </a:r>
          </a:p>
        </p:txBody>
      </p:sp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9" name="Shape 3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0" name="Shape 38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Funcionalidades</a:t>
            </a:r>
          </a:p>
        </p:txBody>
      </p:sp>
      <p:sp>
        <p:nvSpPr>
          <p:cNvPr id="381" name="Shape 381"/>
          <p:cNvSpPr txBox="1"/>
          <p:nvPr>
            <p:ph idx="1" type="body"/>
          </p:nvPr>
        </p:nvSpPr>
        <p:spPr>
          <a:xfrm>
            <a:off y="1627800" x="2741950"/>
            <a:ext cy="3087899" cx="4157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800" lang="es-419"/>
              <a:t>Aspectos Esenciales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Usuario / Equipo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Estrategias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Partidos</a:t>
            </a:r>
          </a:p>
        </p:txBody>
      </p: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5" name="Shape 3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6" name="Shape 38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sp>
        <p:nvSpPr>
          <p:cNvPr id="387" name="Shape 387"/>
          <p:cNvSpPr txBox="1"/>
          <p:nvPr>
            <p:ph idx="1" type="body"/>
          </p:nvPr>
        </p:nvSpPr>
        <p:spPr>
          <a:xfrm>
            <a:off y="1654150" x="1695225"/>
            <a:ext cy="2465099" cx="643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Punto Principal del Proyecto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¿Qué opciones tenemos?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¿Qué tanto puedo innovar?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¿Qué tan flexible es la API?</a:t>
            </a:r>
          </a:p>
        </p:txBody>
      </p:sp>
    </p:spTree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1" name="Shape 3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2" name="Shape 39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sp>
        <p:nvSpPr>
          <p:cNvPr id="393" name="Shape 393"/>
          <p:cNvSpPr txBox="1"/>
          <p:nvPr>
            <p:ph idx="1" type="body"/>
          </p:nvPr>
        </p:nvSpPr>
        <p:spPr>
          <a:xfrm>
            <a:off y="1162875" x="519325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Respuesta a Eventos (Estados) mediante Acciones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Nivel de profundidad 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s-419"/>
              <a:t>Equipo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s-419"/>
              <a:t>Jugador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Estrategia básica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s-419"/>
              <a:t>init_formation: solamente la alineación</a:t>
            </a:r>
          </a:p>
          <a:p>
            <a:pPr rtl="0" lvl="0" indent="-4191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s-419"/>
              <a:t>¿Estados?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s-419"/>
              <a:t>Totalmente definibles por el usuario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br>
              <a:rPr lang="es-419"/>
            </a:b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Inception - Interfaces de Usuarios</a:t>
            </a:r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134800" x="0"/>
            <a:ext cy="2246650" cx="263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134800" x="2626825"/>
            <a:ext cy="2012150" cx="3150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1112175" x="5777175"/>
            <a:ext cy="2012149" cx="3366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y="3033075" x="0"/>
            <a:ext cy="2145574" cx="263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y="3039800" x="5578325"/>
            <a:ext cy="2145575" cx="3565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y="3039800" x="2620800"/>
            <a:ext cy="2103599" cx="315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7" name="Shape 3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8" name="Shape 39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pic>
        <p:nvPicPr>
          <p:cNvPr id="399" name="Shape 3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69000" x="1408049"/>
            <a:ext cy="3791677" cx="65825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3" name="Shape 4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4" name="Shape 40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sp>
        <p:nvSpPr>
          <p:cNvPr id="405" name="Shape 405"/>
          <p:cNvSpPr txBox="1"/>
          <p:nvPr>
            <p:ph idx="1" type="body"/>
          </p:nvPr>
        </p:nvSpPr>
        <p:spPr>
          <a:xfrm>
            <a:off y="1312700" x="2076900"/>
            <a:ext cy="857400" cx="4990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-419"/>
              <a:t>¿Con qué datos cuento?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  <p:sp>
        <p:nvSpPr>
          <p:cNvPr id="406" name="Shape 406"/>
          <p:cNvSpPr txBox="1"/>
          <p:nvPr/>
        </p:nvSpPr>
        <p:spPr>
          <a:xfrm>
            <a:off y="2170100" x="2563225"/>
            <a:ext cy="2183400" cx="414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 indent="-368300" marL="4572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 i="1">
                <a:solidFill>
                  <a:schemeClr val="dk1"/>
                </a:solidFill>
              </a:rPr>
              <a:t>match.time</a:t>
            </a:r>
          </a:p>
          <a:p>
            <a:pPr rtl="0" lvl="0" indent="-368300" marL="4572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 i="1">
                <a:solidFill>
                  <a:schemeClr val="dk1"/>
                </a:solidFill>
              </a:rPr>
              <a:t>match.me.score</a:t>
            </a:r>
          </a:p>
          <a:p>
            <a:pPr rtl="0" lvl="0" indent="-368300" marL="4572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 i="1">
                <a:solidFill>
                  <a:schemeClr val="dk1"/>
                </a:solidFill>
              </a:rPr>
              <a:t>match.other.score</a:t>
            </a:r>
          </a:p>
          <a:p>
            <a:pPr rtl="0" lvl="0" indent="-368300" marL="4572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 i="1">
                <a:solidFill>
                  <a:schemeClr val="dk1"/>
                </a:solidFill>
              </a:rPr>
              <a:t>match.ball</a:t>
            </a:r>
          </a:p>
          <a:p>
            <a:pPr rtl="0" lvl="0" indent="-368300" marL="4572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 i="1">
                <a:solidFill>
                  <a:schemeClr val="dk1"/>
                </a:solidFill>
              </a:rPr>
              <a:t>match.me.position[‘11’]</a:t>
            </a:r>
          </a:p>
          <a:p>
            <a:pPr rtl="0" lvl="0" indent="-368300" marL="45720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200" lang="es-419" i="1">
                <a:solidFill>
                  <a:schemeClr val="dk1"/>
                </a:solidFill>
              </a:rPr>
              <a:t>match.other.position[‘11’]</a:t>
            </a:r>
          </a:p>
        </p:txBody>
      </p:sp>
    </p:spTree>
  </p:cSld>
  <p:clrMapOvr>
    <a:masterClrMapping/>
  </p:clrMapOvr>
  <p:transition spd="slow">
    <p:cut/>
  </p:transition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0" name="Shape 4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1" name="Shape 4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sp>
        <p:nvSpPr>
          <p:cNvPr id="412" name="Shape 4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800" lang="es-419"/>
              <a:t>Ejemplo Estado: “HalfTime”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800"/>
          </a:p>
          <a:p>
            <a:pPr rtl="0" lvl="0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2000">
              <a:solidFill>
                <a:srgbClr val="33333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2800"/>
          </a:p>
        </p:txBody>
      </p:sp>
      <p:sp>
        <p:nvSpPr>
          <p:cNvPr id="413" name="Shape 413"/>
          <p:cNvSpPr txBox="1"/>
          <p:nvPr/>
        </p:nvSpPr>
        <p:spPr>
          <a:xfrm>
            <a:off y="2341025" x="2250975"/>
            <a:ext cy="2025900" cx="501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class HalfTime &lt; State</a:t>
            </a:r>
            <a:br>
              <a:rPr sz="2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2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def state?(match)</a:t>
            </a:r>
            <a:br>
              <a:rPr sz="2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2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match.time &gt; 600</a:t>
            </a:r>
            <a:br>
              <a:rPr sz="2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2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end</a:t>
            </a:r>
            <a:br>
              <a:rPr sz="2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2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</p:txBody>
      </p:sp>
    </p:spTree>
  </p:cSld>
  <p:clrMapOvr>
    <a:masterClrMapping/>
  </p:clrMapOvr>
  <p:transition spd="slow">
    <p:cut/>
  </p:transition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7" name="Shape 4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8" name="Shape 4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sp>
        <p:nvSpPr>
          <p:cNvPr id="419" name="Shape 419"/>
          <p:cNvSpPr txBox="1"/>
          <p:nvPr>
            <p:ph idx="1" type="body"/>
          </p:nvPr>
        </p:nvSpPr>
        <p:spPr>
          <a:xfrm>
            <a:off y="1335200" x="4254350"/>
            <a:ext cy="2266200" cx="4432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000" lang="es-419"/>
              <a:t>¿Cómo cambiar la formación en “Halftime”?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000" lang="es-419"/>
              <a:t>Primero definimos Halftime.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000" lang="es-419"/>
              <a:t>Luego definimos, por ejemplo HalfTimeFormation</a:t>
            </a:r>
          </a:p>
          <a:p>
            <a:pPr rtl="0" lvl="0" indent="-3556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2000" lang="es-419"/>
              <a:t>Definimos la relación entre ellos</a:t>
            </a:r>
          </a:p>
        </p:txBody>
      </p:sp>
      <p:sp>
        <p:nvSpPr>
          <p:cNvPr id="420" name="Shape 420"/>
          <p:cNvSpPr txBox="1"/>
          <p:nvPr/>
        </p:nvSpPr>
        <p:spPr>
          <a:xfrm>
            <a:off y="1136725" x="517750"/>
            <a:ext cy="2464800" cx="4321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110000"/>
              <a:buFont typeface="Arial"/>
              <a:buNone/>
            </a:pP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class HalfTimeFormation &lt; Formation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def get_formation(match)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 = Hash.new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formation['1'] = Vector[-480,0]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formation['2'] = Vector[-220,-270]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formation['3'] = Vector[-220,270]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formation['4'] = Vector[-250, 100]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formation['5'] = Vector[-250,-100]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formation['6'] = Vector[100, 170]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formation['7'] = Vector[100, -170]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formation['8'] = Vector[100, 100]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formation['9'] = Vector[100, -100]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formation['10'] =Vector[300 , 150]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formation['11'] = Vector[300 , -150]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formation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end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1" name="Shape 421"/>
          <p:cNvSpPr txBox="1"/>
          <p:nvPr/>
        </p:nvSpPr>
        <p:spPr>
          <a:xfrm>
            <a:off y="3590325" x="4276875"/>
            <a:ext cy="1305600" cx="4670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110000"/>
              <a:buFont typeface="Arial"/>
              <a:buNone/>
            </a:pP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def strategy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formation = HalfTimeFormation.new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state = HalfTime.new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push_action(formation, state)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5" name="Shape 4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6" name="Shape 4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sp>
        <p:nvSpPr>
          <p:cNvPr id="427" name="Shape 427"/>
          <p:cNvSpPr txBox="1"/>
          <p:nvPr>
            <p:ph idx="1" type="body"/>
          </p:nvPr>
        </p:nvSpPr>
        <p:spPr>
          <a:xfrm>
            <a:off y="1166400" x="1379100"/>
            <a:ext cy="1050900" cx="6385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800" lang="es-419"/>
              <a:t>¿Qué le podemos decir a un Jugador?</a:t>
            </a:r>
          </a:p>
        </p:txBody>
      </p:sp>
      <p:sp>
        <p:nvSpPr>
          <p:cNvPr id="428" name="Shape 428"/>
          <p:cNvSpPr txBox="1"/>
          <p:nvPr/>
        </p:nvSpPr>
        <p:spPr>
          <a:xfrm>
            <a:off y="2070900" x="2296000"/>
            <a:ext cy="2723699" cx="48509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 indent="-4064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800" lang="es-419"/>
              <a:t>Cuando y a quien pasar la pelota</a:t>
            </a:r>
          </a:p>
          <a:p>
            <a:pPr rtl="0" lvl="0" indent="-4064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800" lang="es-419"/>
              <a:t>Cuando patear al arco</a:t>
            </a:r>
          </a:p>
          <a:p>
            <a:pPr rtl="0" lvl="0" indent="-4064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2800" lang="es-419"/>
              <a:t>Marca personal</a:t>
            </a:r>
          </a:p>
        </p:txBody>
      </p:sp>
    </p:spTree>
  </p:cSld>
  <p:clrMapOvr>
    <a:masterClrMapping/>
  </p:clrMapOvr>
  <p:transition spd="slow">
    <p:cut/>
  </p:transition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2" name="Shape 4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3" name="Shape 43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sp>
        <p:nvSpPr>
          <p:cNvPr id="434" name="Shape 434"/>
          <p:cNvSpPr txBox="1"/>
          <p:nvPr>
            <p:ph idx="1" type="body"/>
          </p:nvPr>
        </p:nvSpPr>
        <p:spPr>
          <a:xfrm>
            <a:off y="1451950" x="3979975"/>
            <a:ext cy="656999" cx="448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800" lang="es-419"/>
              <a:t>¿Cómo les decimos que le pasen la pelota a Suárez?</a:t>
            </a:r>
          </a:p>
        </p:txBody>
      </p:sp>
      <p:sp>
        <p:nvSpPr>
          <p:cNvPr id="435" name="Shape 435"/>
          <p:cNvSpPr txBox="1"/>
          <p:nvPr/>
        </p:nvSpPr>
        <p:spPr>
          <a:xfrm>
            <a:off y="1451950" x="574000"/>
            <a:ext cy="2723699" cx="30051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110000"/>
              <a:buFont typeface="Arial"/>
              <a:buNone/>
            </a:pP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class ParaLucho &lt; Assisters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def get_assisters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  a = Array.new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  a.push('21')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  a.push('7')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  a.push('10')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a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end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def get_receiver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'9'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end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36" name="Shape 4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666575" x="4988375"/>
            <a:ext cy="1847850" cx="246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0" name="Shape 4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1" name="Shape 4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sp>
        <p:nvSpPr>
          <p:cNvPr id="442" name="Shape 442"/>
          <p:cNvSpPr txBox="1"/>
          <p:nvPr>
            <p:ph idx="1" type="body"/>
          </p:nvPr>
        </p:nvSpPr>
        <p:spPr>
          <a:xfrm>
            <a:off y="1262275" x="4494950"/>
            <a:ext cy="1731900" cx="4549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800" lang="es-419"/>
              <a:t>¿Cómo le decimos a Cavani que le pegue al arco?</a:t>
            </a:r>
          </a:p>
        </p:txBody>
      </p:sp>
      <p:sp>
        <p:nvSpPr>
          <p:cNvPr id="443" name="Shape 443"/>
          <p:cNvSpPr txBox="1"/>
          <p:nvPr/>
        </p:nvSpPr>
        <p:spPr>
          <a:xfrm>
            <a:off y="1329350" x="236050"/>
            <a:ext cy="3043800" cx="3565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class Me_kick &lt; State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def state?(match)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if (match.ball - GOAL).norm &lt; 300)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 return true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 return false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end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end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pPr rtl="0" lvl="0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110000"/>
              <a:buFont typeface="Arial"/>
              <a:buNone/>
            </a:pP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class KickIt &lt; Kickers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def get_players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a = Array.new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 a.push('21')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 return a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 end</a:t>
            </a:r>
            <a:b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end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44" name="Shape 4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845075" x="4649825"/>
            <a:ext cy="2063224" cx="294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8" name="Shape 4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9" name="Shape 4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</a:t>
            </a:r>
          </a:p>
        </p:txBody>
      </p:sp>
      <p:sp>
        <p:nvSpPr>
          <p:cNvPr id="450" name="Shape 450"/>
          <p:cNvSpPr txBox="1"/>
          <p:nvPr>
            <p:ph idx="1" type="body"/>
          </p:nvPr>
        </p:nvSpPr>
        <p:spPr>
          <a:xfrm>
            <a:off y="1287125" x="382675"/>
            <a:ext cy="857400" cx="4102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-419"/>
              <a:t>A Messi al hombre!!</a:t>
            </a:r>
          </a:p>
        </p:txBody>
      </p:sp>
      <p:sp>
        <p:nvSpPr>
          <p:cNvPr id="451" name="Shape 451"/>
          <p:cNvSpPr txBox="1"/>
          <p:nvPr/>
        </p:nvSpPr>
        <p:spPr>
          <a:xfrm>
            <a:off y="2368275" x="49700"/>
            <a:ext cy="969000" cx="5155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42857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110000"/>
              <a:buFont typeface="Arial"/>
              <a:buNone/>
            </a:pPr>
            <a:r>
              <a:rPr sz="1000" lang="es-419">
                <a:solidFill>
                  <a:srgbClr val="333333"/>
                </a:solidFill>
                <a:latin typeface="Courier New"/>
                <a:ea typeface="Courier New"/>
                <a:cs typeface="Courier New"/>
                <a:sym typeface="Courier New"/>
              </a:rPr>
              <a:t>formation['17'] = match.other.position['10'] + Vector[-20,0]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52" name="Shape 4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87125" x="4814500"/>
            <a:ext cy="3549925" cx="419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6" name="Shape 4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7" name="Shape 45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Imágenes</a:t>
            </a:r>
          </a:p>
        </p:txBody>
      </p:sp>
      <p:sp>
        <p:nvSpPr>
          <p:cNvPr id="458" name="Shape 45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2800" lang="es-419"/>
              <a:t>Manejo: gema Clipboard - Dropbox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Las rutas demoran mucho en generarse</a:t>
            </a:r>
          </a:p>
          <a:p>
            <a:pPr rtl="0" lvl="1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800" lang="es-419"/>
              <a:t>Se guarda la ruta una vez en el modelo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Problema: expiraba la sesión por lo que cambiaba la ruta (no mostraba la imagen)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Solución: Amazon S3</a:t>
            </a:r>
          </a:p>
        </p:txBody>
      </p:sp>
    </p:spTree>
  </p:cSld>
  <p:clrMapOvr>
    <a:masterClrMapping/>
  </p:clrMapOvr>
  <p:transition spd="slow">
    <p:cut/>
  </p:transition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2" name="Shape 4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3" name="Shape 46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Debilidades</a:t>
            </a:r>
          </a:p>
        </p:txBody>
      </p:sp>
      <p:sp>
        <p:nvSpPr>
          <p:cNvPr id="464" name="Shape 464"/>
          <p:cNvSpPr txBox="1"/>
          <p:nvPr>
            <p:ph idx="1" type="body"/>
          </p:nvPr>
        </p:nvSpPr>
        <p:spPr>
          <a:xfrm>
            <a:off y="1684125" x="2026200"/>
            <a:ext cy="1422299" cx="5091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Compilación contra API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Concurrencia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Primer Sprint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1428750" x="457200"/>
            <a:ext cy="29625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Equipos Precargados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Estrategias básicas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Asignar estrategia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Ver partido</a:t>
            </a:r>
          </a:p>
        </p:txBody>
      </p:sp>
    </p:spTree>
  </p:cSld>
  <p:clrMapOvr>
    <a:masterClrMapping/>
  </p:clrMapOvr>
  <p:transition spd="slow">
    <p:cut/>
  </p:transition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8" name="Shape 4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9" name="Shape 46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Fortalezas</a:t>
            </a:r>
          </a:p>
        </p:txBody>
      </p:sp>
      <p:sp>
        <p:nvSpPr>
          <p:cNvPr id="470" name="Shape 470"/>
          <p:cNvSpPr txBox="1"/>
          <p:nvPr>
            <p:ph idx="1" type="body"/>
          </p:nvPr>
        </p:nvSpPr>
        <p:spPr>
          <a:xfrm>
            <a:off y="1807925" x="1987875"/>
            <a:ext cy="2018700" cx="5856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Motor de Simulación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Integración Facebook y Twitter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Jugabilidad y Navegación</a:t>
            </a:r>
          </a:p>
        </p:txBody>
      </p:sp>
    </p:spTree>
  </p:cSld>
  <p:clrMapOvr>
    <a:masterClrMapping/>
  </p:clrMapOvr>
  <p:transition spd="slow">
    <p:cut/>
  </p:transition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4" name="Shape 4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5" name="Shape 47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DEMO</a:t>
            </a:r>
          </a:p>
        </p:txBody>
      </p:sp>
      <p:pic>
        <p:nvPicPr>
          <p:cNvPr id="476" name="Shape 4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331387" x="3352800"/>
            <a:ext cy="1381125" cx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0" name="Shape 4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1" name="Shape 48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Carencias</a:t>
            </a:r>
          </a:p>
        </p:txBody>
      </p:sp>
      <p:sp>
        <p:nvSpPr>
          <p:cNvPr id="482" name="Shape 482"/>
          <p:cNvSpPr txBox="1"/>
          <p:nvPr>
            <p:ph idx="1" type="body"/>
          </p:nvPr>
        </p:nvSpPr>
        <p:spPr>
          <a:xfrm>
            <a:off y="1738650" x="1628850"/>
            <a:ext cy="1666200" cx="5886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Modo Administrador limitado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Controles de integridad en vistas</a:t>
            </a:r>
          </a:p>
        </p:txBody>
      </p:sp>
    </p:spTree>
  </p:cSld>
  <p:clrMapOvr>
    <a:masterClrMapping/>
  </p:clrMapOvr>
  <p:transition spd="slow">
    <p:cut/>
  </p:transition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6" name="Shape 4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7" name="Shape 48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Mejoras</a:t>
            </a:r>
          </a:p>
        </p:txBody>
      </p:sp>
      <p:sp>
        <p:nvSpPr>
          <p:cNvPr id="488" name="Shape 48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-419"/>
              <a:t>¿Qué haríamos con tres meses más?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Convertir Mensajes en un Chat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Explotar temas de CodeMirror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Aumentar integración con redes sociales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Finanzas</a:t>
            </a:r>
          </a:p>
          <a:p>
            <a:pPr rtl="0" lvl="1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800" lang="es-419"/>
              <a:t>Apuestas</a:t>
            </a:r>
          </a:p>
          <a:p>
            <a:pPr rtl="0" lvl="1" indent="-406400" marL="9144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800" lang="es-419"/>
              <a:t>Compra y Venta de Jugadores</a:t>
            </a:r>
          </a:p>
          <a:p>
            <a:pPr rtl="0" lvl="0" indent="-40640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s-419"/>
              <a:t>Campeonatos: Temporada, Liga, Copa, Mundial</a:t>
            </a:r>
          </a:p>
        </p:txBody>
      </p:sp>
    </p:spTree>
  </p:cSld>
  <p:clrMapOvr>
    <a:masterClrMapping/>
  </p:clrMapOvr>
  <p:transition spd="slow">
    <p:cut/>
  </p:transition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2" name="Shape 4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3" name="Shape 49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Cumplimos con el objetivo?</a:t>
            </a:r>
          </a:p>
        </p:txBody>
      </p:sp>
      <p:sp>
        <p:nvSpPr>
          <p:cNvPr id="494" name="Shape 494"/>
          <p:cNvSpPr txBox="1"/>
          <p:nvPr>
            <p:ph idx="1" type="body"/>
          </p:nvPr>
        </p:nvSpPr>
        <p:spPr>
          <a:xfrm>
            <a:off y="1830450" x="914400"/>
            <a:ext cy="2131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¿Es posible tener un primer acercamiento a la programación Orientada a Objetos y Ruby mediante JogoRubynho?</a:t>
            </a:r>
          </a:p>
        </p:txBody>
      </p:sp>
    </p:spTree>
  </p:cSld>
  <p:clrMapOvr>
    <a:masterClrMapping/>
  </p:clrMapOvr>
  <p:transition spd="slow">
    <p:cut/>
  </p:transition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8" name="Shape 4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9" name="Shape 49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Explotable</a:t>
            </a:r>
          </a:p>
        </p:txBody>
      </p:sp>
      <p:sp>
        <p:nvSpPr>
          <p:cNvPr id="500" name="Shape 500"/>
          <p:cNvSpPr txBox="1"/>
          <p:nvPr>
            <p:ph idx="1" type="body"/>
          </p:nvPr>
        </p:nvSpPr>
        <p:spPr>
          <a:xfrm>
            <a:off y="1725600" x="547225"/>
            <a:ext cy="27764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¿Podría JogoRubynho llegar a ser comercial / publicado?</a:t>
            </a:r>
          </a:p>
          <a:p>
            <a:pPr algn="ctr"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Generación de API</a:t>
            </a:r>
          </a:p>
        </p:txBody>
      </p:sp>
    </p:spTree>
  </p:cSld>
  <p:clrMapOvr>
    <a:masterClrMapping/>
  </p:clrMapOvr>
  <p:transition spd="slow">
    <p:cut/>
  </p:transition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4" name="Shape 5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5" name="Shape 50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-419"/>
              <a:t>Preguntas</a:t>
            </a:r>
          </a:p>
        </p:txBody>
      </p:sp>
      <p:pic>
        <p:nvPicPr>
          <p:cNvPr id="506" name="Shape 5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231987" x="3303100"/>
            <a:ext cy="1381125" cx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Primer Sprint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26224" x="496125"/>
            <a:ext cy="3445400" cx="815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Primer Sprint</a:t>
            </a:r>
          </a:p>
        </p:txBody>
      </p:sp>
      <p:graphicFrame>
        <p:nvGraphicFramePr>
          <p:cNvPr id="115" name="Shape 115"/>
          <p:cNvGraphicFramePr/>
          <p:nvPr/>
        </p:nvGraphicFramePr>
        <p:xfrm>
          <a:off y="1562100" x="351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{C0239E88-145E-446D-ADB7-BA5FE96A8A67}</a:tableStyleId>
              </a:tblPr>
              <a:tblGrid>
                <a:gridCol w="2336475"/>
                <a:gridCol w="2336475"/>
              </a:tblGrid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Comunicación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Estimaciones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Historias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Formación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  <a:tr h="473175"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spcBef>
                          <a:spcPts val="0"/>
                        </a:spcBef>
                        <a:buNone/>
                      </a:pPr>
                      <a:r>
                        <a:rPr sz="2800" lang="es-419"/>
                        <a:t>Retrospectiva</a:t>
                      </a:r>
                    </a:p>
                  </a:txBody>
                  <a:tcPr marR="91425" marB="91425" marT="91425" marL="91425">
                    <a:lnL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L>
                    <a:lnR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R>
                    <a:lnT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T>
                    <a:lnB w="9525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w="med" len="med" type="none"/>
                      <a:tailEnd w="med" len="med" type="none"/>
                    </a:lnB>
                  </a:tcPr>
                </a:tc>
                <a:tc hMerge="1"/>
              </a:tr>
            </a:tbl>
          </a:graphicData>
        </a:graphic>
      </p:graphicFrame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742262" x="3029825"/>
            <a:ext cy="319999" cx="31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361174" x="3062675"/>
            <a:ext cy="319999" cx="31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980099" x="3058525"/>
            <a:ext cy="319999" cx="31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3542175" x="3060200"/>
            <a:ext cy="319999" cx="31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4057748" x="3134723"/>
            <a:ext cy="406924" cx="3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Segundo Sprint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y="1536975" x="383575"/>
            <a:ext cy="30912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lang="es-419"/>
              <a:t>Alta jugador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Detalle de equipo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Mensajes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Login y Registro de Usuarios</a:t>
            </a:r>
          </a:p>
          <a:p>
            <a:pPr algn="ctr" rtl="0" lvl="0">
              <a:spcBef>
                <a:spcPts val="0"/>
              </a:spcBef>
              <a:buNone/>
            </a:pPr>
            <a:r>
              <a:rPr lang="es-419"/>
              <a:t>Corroborar sintaxis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