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6" r:id="rId2"/>
    <p:sldId id="257" r:id="rId3"/>
    <p:sldId id="266" r:id="rId4"/>
    <p:sldId id="276" r:id="rId5"/>
    <p:sldId id="267" r:id="rId6"/>
    <p:sldId id="259" r:id="rId7"/>
    <p:sldId id="262" r:id="rId8"/>
    <p:sldId id="264" r:id="rId9"/>
    <p:sldId id="273" r:id="rId10"/>
    <p:sldId id="277" r:id="rId11"/>
    <p:sldId id="268" r:id="rId12"/>
    <p:sldId id="278" r:id="rId13"/>
    <p:sldId id="269" r:id="rId14"/>
    <p:sldId id="270" r:id="rId15"/>
    <p:sldId id="271" r:id="rId16"/>
    <p:sldId id="272" r:id="rId17"/>
    <p:sldId id="275" r:id="rId18"/>
    <p:sldId id="279" r:id="rId19"/>
  </p:sldIdLst>
  <p:sldSz cx="9144000" cy="6858000" type="screen4x3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A800"/>
    <a:srgbClr val="0F6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BD283-6619-49CE-940B-2BC4A62070DB}" type="datetimeFigureOut">
              <a:rPr lang="es-ES" smtClean="0"/>
              <a:t>11/12/2014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8D0C71-8AC9-4975-9A7D-28A6F2EB96AC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1469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8D0C71-8AC9-4975-9A7D-28A6F2EB96AC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5523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3F66-A1A7-4578-8EFD-6ABD56668042}" type="datetimeFigureOut">
              <a:rPr lang="es-UY" smtClean="0"/>
              <a:t>11/12/2014</a:t>
            </a:fld>
            <a:endParaRPr lang="es-UY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2767-0944-4C05-8219-0614D5181878}" type="slidenum">
              <a:rPr lang="es-UY" smtClean="0"/>
              <a:t>‹#›</a:t>
            </a:fld>
            <a:endParaRPr lang="es-U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3F66-A1A7-4578-8EFD-6ABD56668042}" type="datetimeFigureOut">
              <a:rPr lang="es-UY" smtClean="0"/>
              <a:t>11/12/2014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2767-0944-4C05-8219-0614D5181878}" type="slidenum">
              <a:rPr lang="es-UY" smtClean="0"/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3F66-A1A7-4578-8EFD-6ABD56668042}" type="datetimeFigureOut">
              <a:rPr lang="es-UY" smtClean="0"/>
              <a:t>11/12/2014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2767-0944-4C05-8219-0614D5181878}" type="slidenum">
              <a:rPr lang="es-UY" smtClean="0"/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3F66-A1A7-4578-8EFD-6ABD56668042}" type="datetimeFigureOut">
              <a:rPr lang="es-UY" smtClean="0"/>
              <a:t>11/12/2014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2767-0944-4C05-8219-0614D5181878}" type="slidenum">
              <a:rPr lang="es-UY" smtClean="0"/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3F66-A1A7-4578-8EFD-6ABD56668042}" type="datetimeFigureOut">
              <a:rPr lang="es-UY" smtClean="0"/>
              <a:t>11/12/2014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2767-0944-4C05-8219-0614D5181878}" type="slidenum">
              <a:rPr lang="es-UY" smtClean="0"/>
              <a:t>‹#›</a:t>
            </a:fld>
            <a:endParaRPr lang="es-U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3F66-A1A7-4578-8EFD-6ABD56668042}" type="datetimeFigureOut">
              <a:rPr lang="es-UY" smtClean="0"/>
              <a:t>11/12/2014</a:t>
            </a:fld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2767-0944-4C05-8219-0614D5181878}" type="slidenum">
              <a:rPr lang="es-UY" smtClean="0"/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3F66-A1A7-4578-8EFD-6ABD56668042}" type="datetimeFigureOut">
              <a:rPr lang="es-UY" smtClean="0"/>
              <a:t>11/12/2014</a:t>
            </a:fld>
            <a:endParaRPr lang="es-U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2767-0944-4C05-8219-0614D5181878}" type="slidenum">
              <a:rPr lang="es-UY" smtClean="0"/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3F66-A1A7-4578-8EFD-6ABD56668042}" type="datetimeFigureOut">
              <a:rPr lang="es-UY" smtClean="0"/>
              <a:t>11/12/2014</a:t>
            </a:fld>
            <a:endParaRPr lang="es-U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2767-0944-4C05-8219-0614D5181878}" type="slidenum">
              <a:rPr lang="es-UY" smtClean="0"/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3F66-A1A7-4578-8EFD-6ABD56668042}" type="datetimeFigureOut">
              <a:rPr lang="es-UY" smtClean="0"/>
              <a:t>11/12/2014</a:t>
            </a:fld>
            <a:endParaRPr lang="es-U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2767-0944-4C05-8219-0614D5181878}" type="slidenum">
              <a:rPr lang="es-UY" smtClean="0"/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3F66-A1A7-4578-8EFD-6ABD56668042}" type="datetimeFigureOut">
              <a:rPr lang="es-UY" smtClean="0"/>
              <a:t>11/12/2014</a:t>
            </a:fld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B2767-0944-4C05-8219-0614D5181878}" type="slidenum">
              <a:rPr lang="es-UY" smtClean="0"/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73F66-A1A7-4578-8EFD-6ABD56668042}" type="datetimeFigureOut">
              <a:rPr lang="es-UY" smtClean="0"/>
              <a:t>11/12/2014</a:t>
            </a:fld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6B2767-0944-4C05-8219-0614D5181878}" type="slidenum">
              <a:rPr lang="es-UY" smtClean="0"/>
              <a:t>‹#›</a:t>
            </a:fld>
            <a:endParaRPr lang="es-U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3773F66-A1A7-4578-8EFD-6ABD56668042}" type="datetimeFigureOut">
              <a:rPr lang="es-UY" smtClean="0"/>
              <a:t>11/12/2014</a:t>
            </a:fld>
            <a:endParaRPr lang="es-UY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6B2767-0944-4C05-8219-0614D5181878}" type="slidenum">
              <a:rPr lang="es-UY" smtClean="0"/>
              <a:t>‹#›</a:t>
            </a:fld>
            <a:endParaRPr lang="es-UY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UY" dirty="0" err="1" smtClean="0"/>
              <a:t>ReXus</a:t>
            </a:r>
            <a:r>
              <a:rPr lang="es-UY" dirty="0" smtClean="0"/>
              <a:t/>
            </a:r>
            <a:br>
              <a:rPr lang="es-UY" dirty="0" smtClean="0"/>
            </a:br>
            <a:r>
              <a:rPr lang="es-UY" dirty="0" smtClean="0"/>
              <a:t>	</a:t>
            </a:r>
            <a:endParaRPr lang="es-U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UY" dirty="0" smtClean="0"/>
              <a:t>Presentación del producto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03565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Requerimientos clave.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30" y="2924944"/>
            <a:ext cx="8229600" cy="4389120"/>
          </a:xfrm>
        </p:spPr>
        <p:txBody>
          <a:bodyPr/>
          <a:lstStyle/>
          <a:p>
            <a:r>
              <a:rPr lang="es-ES" dirty="0" smtClean="0"/>
              <a:t>Navegabilidad.</a:t>
            </a:r>
          </a:p>
          <a:p>
            <a:r>
              <a:rPr lang="es-ES" dirty="0" smtClean="0"/>
              <a:t>Versionado.</a:t>
            </a:r>
          </a:p>
          <a:p>
            <a:r>
              <a:rPr lang="es-ES" dirty="0" smtClean="0"/>
              <a:t>Autorización dependiente del proyecto.</a:t>
            </a:r>
          </a:p>
          <a:p>
            <a:r>
              <a:rPr lang="es-ES" dirty="0" smtClean="0"/>
              <a:t>Integración con Mantis Bug </a:t>
            </a:r>
            <a:r>
              <a:rPr lang="es-ES" dirty="0" err="1" smtClean="0"/>
              <a:t>Tracker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4519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Navegabilidad</a:t>
            </a:r>
            <a:endParaRPr lang="es-U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160000"/>
              </a:lnSpc>
            </a:pPr>
            <a:r>
              <a:rPr lang="es-UY" dirty="0" smtClean="0"/>
              <a:t>Existen muchas entidades del sistema con relaciones del tipo N-N.</a:t>
            </a:r>
          </a:p>
          <a:p>
            <a:pPr>
              <a:lnSpc>
                <a:spcPct val="160000"/>
              </a:lnSpc>
            </a:pPr>
            <a:r>
              <a:rPr lang="es-UY" dirty="0" smtClean="0"/>
              <a:t>Un aspecto fundamental de la usabilidad del sistema era que se pudieran visualizar y editar estas relaciones desde cualquier entidad que participara de la misma, y no estrictamente desde una de ellas.</a:t>
            </a:r>
          </a:p>
          <a:p>
            <a:endParaRPr lang="es-UY" dirty="0" smtClean="0"/>
          </a:p>
        </p:txBody>
      </p:sp>
    </p:spTree>
    <p:extLst>
      <p:ext uri="{BB962C8B-B14F-4D97-AF65-F5344CB8AC3E}">
        <p14:creationId xmlns:p14="http://schemas.microsoft.com/office/powerpoint/2010/main" val="20389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8" y="3284984"/>
            <a:ext cx="2448267" cy="17718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2736"/>
            <a:ext cx="2000529" cy="15432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3140968"/>
            <a:ext cx="6099600" cy="16998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0765" y="1052736"/>
            <a:ext cx="6449325" cy="183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56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Versionado de las entidades.	</a:t>
            </a:r>
            <a:endParaRPr lang="es-U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Por razones de trazabilidad y auditoría, el sistema debe mantener un histórico de los cambios de Requisitos, Casos de Uso entre otras entidades. </a:t>
            </a:r>
          </a:p>
          <a:p>
            <a:r>
              <a:rPr lang="es-UY" dirty="0" smtClean="0"/>
              <a:t>No se editan ni se borran versiones, solo se crean versiones nuevas.</a:t>
            </a:r>
          </a:p>
          <a:p>
            <a:r>
              <a:rPr lang="es-UY" dirty="0" smtClean="0"/>
              <a:t>Una versión nueva compartirá todos los datos no modificados de la versión de la que se partió.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25418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Autenticación y autorización	</a:t>
            </a:r>
            <a:endParaRPr lang="es-U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Se utiliza </a:t>
            </a:r>
            <a:r>
              <a:rPr lang="es-UY" dirty="0" err="1" smtClean="0"/>
              <a:t>GeneXus</a:t>
            </a:r>
            <a:r>
              <a:rPr lang="es-UY" dirty="0" smtClean="0"/>
              <a:t> Access Manager para la autenticación de usuarios.</a:t>
            </a:r>
          </a:p>
          <a:p>
            <a:r>
              <a:rPr lang="es-UY" dirty="0" smtClean="0"/>
              <a:t>Se utilizan los roles definidos en el GAM como roles base.</a:t>
            </a:r>
          </a:p>
          <a:p>
            <a:r>
              <a:rPr lang="es-UY" dirty="0" smtClean="0"/>
              <a:t>Se utilizan estructuras propias del sistema construido para manejar la doble autorización (</a:t>
            </a:r>
            <a:r>
              <a:rPr lang="es-UY" dirty="0" err="1" smtClean="0"/>
              <a:t>Rol,Proyecto</a:t>
            </a:r>
            <a:r>
              <a:rPr lang="es-UY" dirty="0" smtClean="0"/>
              <a:t>).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0434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208" y="404664"/>
            <a:ext cx="8229600" cy="1143000"/>
          </a:xfrm>
        </p:spPr>
        <p:txBody>
          <a:bodyPr>
            <a:normAutofit/>
          </a:bodyPr>
          <a:lstStyle/>
          <a:p>
            <a:r>
              <a:rPr lang="es-UY" dirty="0" smtClean="0"/>
              <a:t>Fortalezas:</a:t>
            </a:r>
            <a:endParaRPr lang="es-U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anose="05020102010507070707" pitchFamily="18" charset="2"/>
              <a:buChar char=""/>
            </a:pPr>
            <a:r>
              <a:rPr lang="es-UY" dirty="0" smtClean="0"/>
              <a:t>Usabilidad.</a:t>
            </a:r>
          </a:p>
          <a:p>
            <a:pPr>
              <a:buFont typeface="Wingdings 2" panose="05020102010507070707" pitchFamily="18" charset="2"/>
              <a:buChar char=""/>
            </a:pPr>
            <a:r>
              <a:rPr lang="es-UY" dirty="0" smtClean="0"/>
              <a:t>Seguridad.</a:t>
            </a:r>
          </a:p>
          <a:p>
            <a:pPr>
              <a:buFont typeface="Wingdings 2" panose="05020102010507070707" pitchFamily="18" charset="2"/>
              <a:buChar char=""/>
            </a:pPr>
            <a:r>
              <a:rPr lang="es-UY" dirty="0" smtClean="0"/>
              <a:t>Robustez.</a:t>
            </a:r>
          </a:p>
          <a:p>
            <a:pPr>
              <a:buFont typeface="Wingdings 2" panose="05020102010507070707" pitchFamily="18" charset="2"/>
              <a:buChar char=""/>
            </a:pPr>
            <a:r>
              <a:rPr lang="es-UY" dirty="0" smtClean="0"/>
              <a:t>Mantenibilidad.</a:t>
            </a:r>
          </a:p>
          <a:p>
            <a:pPr>
              <a:buFont typeface="Wingdings 2" panose="05020102010507070707" pitchFamily="18" charset="2"/>
              <a:buChar char=""/>
            </a:pPr>
            <a:endParaRPr lang="es-UY" dirty="0"/>
          </a:p>
          <a:p>
            <a:pPr>
              <a:buFont typeface="Wingdings 2" panose="05020102010507070707" pitchFamily="18" charset="2"/>
              <a:buChar char=""/>
            </a:pPr>
            <a:endParaRPr lang="es-UY" dirty="0" smtClean="0"/>
          </a:p>
          <a:p>
            <a:pPr>
              <a:buFont typeface="Wingdings 2" panose="05020102010507070707" pitchFamily="18" charset="2"/>
              <a:buChar char=""/>
            </a:pPr>
            <a:endParaRPr lang="es-UY" dirty="0"/>
          </a:p>
          <a:p>
            <a:pPr>
              <a:buFont typeface="Wingdings 2" panose="05020102010507070707" pitchFamily="18" charset="2"/>
              <a:buChar char=""/>
            </a:pPr>
            <a:r>
              <a:rPr lang="es-UY" dirty="0" smtClean="0"/>
              <a:t>Heterogeneidad</a:t>
            </a:r>
            <a:endParaRPr lang="es-UY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5208" y="378904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UY" sz="4400" dirty="0" smtClean="0"/>
              <a:t>Debilidades:</a:t>
            </a:r>
            <a:endParaRPr lang="es-UY" sz="4400" dirty="0"/>
          </a:p>
        </p:txBody>
      </p:sp>
    </p:spTree>
    <p:extLst>
      <p:ext uri="{BB962C8B-B14F-4D97-AF65-F5344CB8AC3E}">
        <p14:creationId xmlns:p14="http://schemas.microsoft.com/office/powerpoint/2010/main" val="60426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UY" dirty="0" smtClean="0"/>
              <a:t>Posibles mejoras y extensiones</a:t>
            </a:r>
            <a:endParaRPr lang="es-U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4389120"/>
          </a:xfrm>
        </p:spPr>
        <p:txBody>
          <a:bodyPr/>
          <a:lstStyle/>
          <a:p>
            <a:r>
              <a:rPr lang="es-UY" dirty="0" smtClean="0"/>
              <a:t>Desarrollar la aplicación para Smart </a:t>
            </a:r>
            <a:r>
              <a:rPr lang="es-UY" dirty="0" err="1" smtClean="0"/>
              <a:t>Devices</a:t>
            </a:r>
            <a:r>
              <a:rPr lang="es-UY" dirty="0" smtClean="0"/>
              <a:t>.</a:t>
            </a:r>
          </a:p>
          <a:p>
            <a:r>
              <a:rPr lang="es-UY" dirty="0" smtClean="0"/>
              <a:t>Integrar el producto con </a:t>
            </a:r>
            <a:r>
              <a:rPr lang="es-UY" dirty="0" err="1" smtClean="0"/>
              <a:t>testing</a:t>
            </a:r>
            <a:r>
              <a:rPr lang="es-UY" dirty="0" smtClean="0"/>
              <a:t> automático utilizando </a:t>
            </a:r>
            <a:r>
              <a:rPr lang="es-UY" dirty="0" err="1" smtClean="0"/>
              <a:t>GXTest</a:t>
            </a:r>
            <a:r>
              <a:rPr lang="es-UY" dirty="0" smtClean="0"/>
              <a:t> Manager.</a:t>
            </a:r>
          </a:p>
          <a:p>
            <a:r>
              <a:rPr lang="es-UY" dirty="0" smtClean="0"/>
              <a:t>Profundizar la integración con la herramienta de </a:t>
            </a:r>
            <a:r>
              <a:rPr lang="es-UY" dirty="0" err="1" smtClean="0"/>
              <a:t>GXServer</a:t>
            </a:r>
            <a:r>
              <a:rPr lang="es-UY" dirty="0" smtClean="0"/>
              <a:t>.</a:t>
            </a:r>
          </a:p>
          <a:p>
            <a:r>
              <a:rPr lang="es-UY" dirty="0" smtClean="0"/>
              <a:t>Modificar la transacción de requisito para que soporte la subida de archivos en forma genérica. 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94698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43000"/>
          </a:xfrm>
        </p:spPr>
        <p:txBody>
          <a:bodyPr/>
          <a:lstStyle/>
          <a:p>
            <a:pPr algn="ctr"/>
            <a:r>
              <a:rPr lang="es-ES" dirty="0" smtClean="0"/>
              <a:t>Preguntas ?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174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/>
          <a:lstStyle/>
          <a:p>
            <a:pPr algn="ctr"/>
            <a:r>
              <a:rPr lang="es-ES" dirty="0" smtClean="0"/>
              <a:t>Demo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48674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Agenda</a:t>
            </a:r>
            <a:endParaRPr lang="es-U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33880"/>
          </a:xfrm>
        </p:spPr>
        <p:txBody>
          <a:bodyPr anchor="ctr">
            <a:normAutofit lnSpcReduction="10000"/>
          </a:bodyPr>
          <a:lstStyle/>
          <a:p>
            <a:pPr indent="-288000"/>
            <a:r>
              <a:rPr lang="es-UY" dirty="0" smtClean="0"/>
              <a:t>Descripción del producto:</a:t>
            </a:r>
            <a:br>
              <a:rPr lang="es-UY" dirty="0" smtClean="0"/>
            </a:br>
            <a:r>
              <a:rPr lang="es-UY" dirty="0" smtClean="0"/>
              <a:t>	Introducción</a:t>
            </a:r>
            <a:br>
              <a:rPr lang="es-UY" dirty="0" smtClean="0"/>
            </a:br>
            <a:r>
              <a:rPr lang="es-UY" dirty="0" smtClean="0"/>
              <a:t>	Requisitos funcionales.</a:t>
            </a:r>
            <a:br>
              <a:rPr lang="es-UY" dirty="0" smtClean="0"/>
            </a:br>
            <a:r>
              <a:rPr lang="es-UY" dirty="0" smtClean="0"/>
              <a:t>	Requisitos no funcionales.</a:t>
            </a:r>
          </a:p>
          <a:p>
            <a:pPr indent="-288000"/>
            <a:r>
              <a:rPr lang="es-UY" dirty="0" smtClean="0"/>
              <a:t>Alcance del sistema.</a:t>
            </a:r>
            <a:endParaRPr lang="es-UY" dirty="0"/>
          </a:p>
          <a:p>
            <a:pPr indent="-288000"/>
            <a:r>
              <a:rPr lang="es-UY" dirty="0"/>
              <a:t>Arquitectura del </a:t>
            </a:r>
            <a:r>
              <a:rPr lang="es-UY" dirty="0" smtClean="0"/>
              <a:t>sistema.</a:t>
            </a:r>
          </a:p>
          <a:p>
            <a:pPr indent="-288000"/>
            <a:r>
              <a:rPr lang="es-UY" dirty="0" smtClean="0"/>
              <a:t>Análisis del producto construido:</a:t>
            </a:r>
            <a:br>
              <a:rPr lang="es-UY" dirty="0" smtClean="0"/>
            </a:br>
            <a:r>
              <a:rPr lang="es-UY" dirty="0" smtClean="0"/>
              <a:t>	Fortalezas</a:t>
            </a:r>
            <a:br>
              <a:rPr lang="es-UY" dirty="0" smtClean="0"/>
            </a:br>
            <a:r>
              <a:rPr lang="es-UY" dirty="0"/>
              <a:t>	</a:t>
            </a:r>
            <a:r>
              <a:rPr lang="es-UY" dirty="0" smtClean="0"/>
              <a:t>Posibles mejoras y extensiones</a:t>
            </a:r>
          </a:p>
          <a:p>
            <a:pPr indent="-288000"/>
            <a:r>
              <a:rPr lang="es-UY" dirty="0" smtClean="0"/>
              <a:t>Demo</a:t>
            </a:r>
            <a:br>
              <a:rPr lang="es-UY" dirty="0" smtClean="0"/>
            </a:br>
            <a:r>
              <a:rPr lang="es-UY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535382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UY" dirty="0" smtClean="0"/>
              <a:t>Introducción</a:t>
            </a:r>
            <a:endParaRPr lang="es-U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endParaRPr lang="es-UY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2069869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dirty="0" smtClean="0"/>
              <a:t>El producto construido consiste en una aplicación web que permite registrar y gestionar información perteneciente a  distintos proyectos de software.</a:t>
            </a:r>
          </a:p>
          <a:p>
            <a:r>
              <a:rPr lang="es-UY" dirty="0" smtClean="0"/>
              <a:t>El objetivo es que esta información este centralizada en un repositorio que permita fácil y rápido acceso para el equipo de proyecto y los clientes del mismo.</a:t>
            </a:r>
          </a:p>
          <a:p>
            <a:r>
              <a:rPr lang="es-UY" dirty="0" smtClean="0"/>
              <a:t>El foco del producto está en asistir en las etapas de </a:t>
            </a:r>
            <a:r>
              <a:rPr lang="es-UY" b="1" dirty="0" smtClean="0"/>
              <a:t>Análisis</a:t>
            </a:r>
            <a:r>
              <a:rPr lang="es-UY" dirty="0" smtClean="0"/>
              <a:t> y </a:t>
            </a:r>
            <a:r>
              <a:rPr lang="es-UY" b="1" dirty="0" smtClean="0"/>
              <a:t>Verificación</a:t>
            </a:r>
            <a:r>
              <a:rPr lang="es-UY" dirty="0" smtClean="0"/>
              <a:t> </a:t>
            </a:r>
            <a:r>
              <a:rPr lang="es-UY" dirty="0" smtClean="0"/>
              <a:t>de un proyecto de software.</a:t>
            </a:r>
          </a:p>
          <a:p>
            <a:endParaRPr lang="es-UY" dirty="0" smtClean="0"/>
          </a:p>
          <a:p>
            <a:endParaRPr lang="es-UY" dirty="0" smtClean="0"/>
          </a:p>
          <a:p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3005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611560" y="2348880"/>
            <a:ext cx="1800200" cy="576064"/>
          </a:xfrm>
          <a:prstGeom prst="rect">
            <a:avLst/>
          </a:prstGeom>
          <a:solidFill>
            <a:schemeClr val="accent5">
              <a:alpha val="75000"/>
            </a:schemeClr>
          </a:solidFill>
          <a:ln>
            <a:solidFill>
              <a:schemeClr val="accent5"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angle 16"/>
          <p:cNvSpPr/>
          <p:nvPr/>
        </p:nvSpPr>
        <p:spPr>
          <a:xfrm>
            <a:off x="5364088" y="2348880"/>
            <a:ext cx="1440160" cy="576064"/>
          </a:xfrm>
          <a:prstGeom prst="rect">
            <a:avLst/>
          </a:prstGeom>
          <a:solidFill>
            <a:schemeClr val="accent5">
              <a:alpha val="75000"/>
            </a:schemeClr>
          </a:solidFill>
          <a:ln>
            <a:solidFill>
              <a:schemeClr val="accent5">
                <a:alpha val="2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angle 17"/>
          <p:cNvSpPr/>
          <p:nvPr/>
        </p:nvSpPr>
        <p:spPr>
          <a:xfrm>
            <a:off x="2411760" y="2348880"/>
            <a:ext cx="2952328" cy="576064"/>
          </a:xfrm>
          <a:prstGeom prst="rect">
            <a:avLst/>
          </a:prstGeom>
          <a:solidFill>
            <a:srgbClr val="FFC000">
              <a:alpha val="81000"/>
            </a:srgbClr>
          </a:solidFill>
          <a:ln>
            <a:solidFill>
              <a:srgbClr val="FFFF00">
                <a:alpha val="2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61" y="1268760"/>
            <a:ext cx="9059539" cy="2648320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733220" y="3933417"/>
            <a:ext cx="105509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err="1" smtClean="0">
                <a:ln w="0"/>
                <a:solidFill>
                  <a:schemeClr val="accent3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Análisis</a:t>
            </a:r>
            <a:endParaRPr lang="en-US" sz="2000" b="0" cap="none" spc="0" dirty="0">
              <a:ln w="0"/>
              <a:solidFill>
                <a:schemeClr val="accent3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024964" y="3933417"/>
            <a:ext cx="273574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dirty="0" err="1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Diseño</a:t>
            </a:r>
            <a:r>
              <a:rPr lang="en-US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e </a:t>
            </a:r>
            <a:r>
              <a:rPr lang="en-US" dirty="0" err="1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implementación</a:t>
            </a:r>
            <a:endParaRPr lang="en-US" b="0" cap="none" spc="0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2627784" y="4005064"/>
            <a:ext cx="0" cy="273630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156176" y="4005064"/>
            <a:ext cx="0" cy="273630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6804248" y="3994126"/>
            <a:ext cx="150906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err="1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Verificación</a:t>
            </a:r>
            <a:endParaRPr lang="en-US" sz="2000" b="0" cap="none" spc="0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8934" y="4509120"/>
            <a:ext cx="2479974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Registro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</a:t>
            </a:r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Requisitos</a:t>
            </a:r>
            <a:endPara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Registro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</a:t>
            </a:r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Casos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</a:t>
            </a:r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Uso</a:t>
            </a:r>
            <a:endParaRPr lang="en-US" sz="1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Procesos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</a:t>
            </a:r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negocio</a:t>
            </a:r>
            <a:endPara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Validación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</a:t>
            </a:r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requisitos</a:t>
            </a:r>
            <a:endPara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Organizaciones</a:t>
            </a:r>
            <a:endParaRPr lang="en-US" sz="1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Clientes</a:t>
            </a:r>
            <a:endPara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Exportación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</a:t>
            </a:r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Requisitos</a:t>
            </a:r>
            <a:endParaRPr lang="en-US" sz="1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 </a:t>
            </a:r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casos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</a:t>
            </a:r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Uso</a:t>
            </a:r>
            <a:endParaRPr lang="en-U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156176" y="4521028"/>
            <a:ext cx="2844625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Casos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</a:t>
            </a:r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pruebas</a:t>
            </a:r>
            <a:endPara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Diseño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planes de </a:t>
            </a:r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pruebas</a:t>
            </a:r>
            <a:endParaRPr lang="en-US" sz="1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Ejecución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</a:t>
            </a:r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casos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</a:t>
            </a:r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prueba</a:t>
            </a:r>
            <a:endPara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Ejecución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planes de </a:t>
            </a:r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prueba</a:t>
            </a:r>
            <a:endParaRPr lang="en-US" sz="1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Suites de </a:t>
            </a:r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Pruebas</a:t>
            </a:r>
            <a:endParaRPr lang="en-US" sz="1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Reporte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bugs a Mantis</a:t>
            </a:r>
            <a:b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Bug Tracker</a:t>
            </a:r>
          </a:p>
          <a:p>
            <a:pPr algn="ctr"/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Estimadores</a:t>
            </a:r>
            <a:endParaRPr lang="en-US" sz="1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Indicadores</a:t>
            </a:r>
            <a:endParaRPr lang="en-U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581323" y="4465275"/>
            <a:ext cx="362304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Casos</a:t>
            </a:r>
            <a:r>
              <a:rPr lang="en-US" sz="1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</a:t>
            </a:r>
            <a:r>
              <a:rPr lang="en-US" sz="16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Uso</a:t>
            </a:r>
            <a:endPara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Asociación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</a:t>
            </a:r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casos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de </a:t>
            </a:r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uso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con </a:t>
            </a:r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objetos</a:t>
            </a:r>
            <a:r>
              <a:rPr lang="en-US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GeneXus</a:t>
            </a:r>
            <a:endParaRPr lang="en-US" sz="1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95536" y="117592"/>
            <a:ext cx="8229600" cy="1143000"/>
          </a:xfrm>
        </p:spPr>
        <p:txBody>
          <a:bodyPr>
            <a:normAutofit/>
          </a:bodyPr>
          <a:lstStyle/>
          <a:p>
            <a:r>
              <a:rPr lang="es-UY" dirty="0" smtClean="0"/>
              <a:t>Requisitos Funcionales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54701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902" y="404664"/>
            <a:ext cx="8229600" cy="1143000"/>
          </a:xfrm>
        </p:spPr>
        <p:txBody>
          <a:bodyPr>
            <a:normAutofit/>
          </a:bodyPr>
          <a:lstStyle/>
          <a:p>
            <a:r>
              <a:rPr lang="es-UY" dirty="0" smtClean="0"/>
              <a:t>Más Requisitos Funcionales..</a:t>
            </a:r>
            <a:endParaRPr lang="es-U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UY" dirty="0" smtClean="0"/>
          </a:p>
          <a:p>
            <a:pPr marL="0" indent="0">
              <a:buNone/>
            </a:pPr>
            <a:endParaRPr lang="es-UY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2069869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UY" dirty="0" smtClean="0"/>
              <a:t>Seguridad </a:t>
            </a:r>
            <a:r>
              <a:rPr lang="es-UY" dirty="0"/>
              <a:t>en la </a:t>
            </a:r>
            <a:r>
              <a:rPr lang="es-UY" dirty="0" smtClean="0"/>
              <a:t>aplicación</a:t>
            </a:r>
            <a:r>
              <a:rPr lang="es-UY" dirty="0" smtClean="0"/>
              <a:t>.</a:t>
            </a:r>
          </a:p>
          <a:p>
            <a:r>
              <a:rPr lang="es-UY" dirty="0" smtClean="0"/>
              <a:t>Navegabilidad.</a:t>
            </a:r>
            <a:endParaRPr lang="es-UY" dirty="0"/>
          </a:p>
          <a:p>
            <a:r>
              <a:rPr lang="es-UY" dirty="0" smtClean="0"/>
              <a:t>Versionado de entidades</a:t>
            </a:r>
            <a:r>
              <a:rPr lang="es-UY" dirty="0" smtClean="0"/>
              <a:t>.</a:t>
            </a:r>
          </a:p>
          <a:p>
            <a:r>
              <a:rPr lang="es-UY" dirty="0" smtClean="0"/>
              <a:t>Agrupación de entidades por Módulo o Suite de pruebas.</a:t>
            </a:r>
          </a:p>
          <a:p>
            <a:r>
              <a:rPr lang="es-UY" dirty="0" smtClean="0"/>
              <a:t>Prioridades dinámicas.</a:t>
            </a:r>
          </a:p>
          <a:p>
            <a:r>
              <a:rPr lang="es-UY" dirty="0" smtClean="0"/>
              <a:t>Versionado.</a:t>
            </a:r>
            <a:endParaRPr lang="es-UY" dirty="0"/>
          </a:p>
          <a:p>
            <a:endParaRPr lang="es-UY" dirty="0"/>
          </a:p>
          <a:p>
            <a:endParaRPr lang="es-UY" dirty="0" smtClean="0"/>
          </a:p>
        </p:txBody>
      </p:sp>
    </p:spTree>
    <p:extLst>
      <p:ext uri="{BB962C8B-B14F-4D97-AF65-F5344CB8AC3E}">
        <p14:creationId xmlns:p14="http://schemas.microsoft.com/office/powerpoint/2010/main" val="171775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Requisitos no funcionales</a:t>
            </a:r>
            <a:endParaRPr lang="es-U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Utilización de K2BTools para el diseño de la interfaz de Usuario.</a:t>
            </a:r>
          </a:p>
          <a:p>
            <a:r>
              <a:rPr lang="es-UY" dirty="0" smtClean="0"/>
              <a:t>Usabilidad  y mantenibilidad como principales atributos de calidad del sistema.</a:t>
            </a:r>
          </a:p>
          <a:p>
            <a:r>
              <a:rPr lang="es-UY" dirty="0" smtClean="0"/>
              <a:t>Utilización de </a:t>
            </a:r>
            <a:r>
              <a:rPr lang="es-UY" dirty="0" err="1" smtClean="0"/>
              <a:t>GeneXus</a:t>
            </a:r>
            <a:r>
              <a:rPr lang="es-UY" dirty="0" smtClean="0"/>
              <a:t> Access Manager para la autenticación y autorización de usuarios.</a:t>
            </a:r>
          </a:p>
          <a:p>
            <a:r>
              <a:rPr lang="es-UY" dirty="0" smtClean="0"/>
              <a:t>Utilizar JAVA y </a:t>
            </a:r>
            <a:r>
              <a:rPr lang="es-UY" dirty="0" err="1" smtClean="0"/>
              <a:t>MySQL</a:t>
            </a:r>
            <a:r>
              <a:rPr lang="es-UY" dirty="0" smtClean="0"/>
              <a:t> como generadores y RDBMS respectivamente.</a:t>
            </a:r>
          </a:p>
          <a:p>
            <a:r>
              <a:rPr lang="es-UY" dirty="0" smtClean="0"/>
              <a:t>Desarrollado para una plataforma Web.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52179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Alcance del Sistema</a:t>
            </a:r>
            <a:endParaRPr lang="es-U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s-UY" dirty="0" smtClean="0"/>
              <a:t>26 requerimientos relevados, traduciéndose en 56 casos de uso.</a:t>
            </a:r>
          </a:p>
          <a:p>
            <a:r>
              <a:rPr lang="es-UY" dirty="0" smtClean="0"/>
              <a:t>El alcance acordado fue de 54 casos de Uso.</a:t>
            </a:r>
          </a:p>
          <a:p>
            <a:r>
              <a:rPr lang="es-UY" dirty="0" smtClean="0"/>
              <a:t>Se logró cumplir con el alcance acordado por completo.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89496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Arquitectura del Sistema</a:t>
            </a:r>
            <a:endParaRPr lang="es-U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33880"/>
          </a:xfrm>
        </p:spPr>
        <p:txBody>
          <a:bodyPr anchor="ctr">
            <a:normAutofit fontScale="32500" lnSpcReduction="20000"/>
          </a:bodyPr>
          <a:lstStyle/>
          <a:p>
            <a:pPr>
              <a:lnSpc>
                <a:spcPct val="170000"/>
              </a:lnSpc>
            </a:pPr>
            <a:r>
              <a:rPr lang="es-UY" sz="6000" dirty="0" smtClean="0"/>
              <a:t>El sistema sigue una arquitectura de tipo Cliente-Servidor.</a:t>
            </a:r>
          </a:p>
          <a:p>
            <a:pPr>
              <a:lnSpc>
                <a:spcPct val="170000"/>
              </a:lnSpc>
            </a:pPr>
            <a:r>
              <a:rPr lang="es-UY" sz="6000" dirty="0"/>
              <a:t>El sistema esta formado por dos módulos bien definidos que son el módulo de Requisitos y el Módulo de Pruebas.</a:t>
            </a:r>
            <a:endParaRPr lang="es-UY" sz="6000" dirty="0" smtClean="0"/>
          </a:p>
          <a:p>
            <a:pPr>
              <a:lnSpc>
                <a:spcPct val="170000"/>
              </a:lnSpc>
            </a:pPr>
            <a:r>
              <a:rPr lang="es-UY" sz="6000" dirty="0" smtClean="0"/>
              <a:t>Ambos módulos interactúan entre si cuando es necesario.</a:t>
            </a:r>
          </a:p>
          <a:p>
            <a:pPr>
              <a:lnSpc>
                <a:spcPct val="170000"/>
              </a:lnSpc>
            </a:pPr>
            <a:r>
              <a:rPr lang="es-UY" sz="6000" dirty="0" smtClean="0"/>
              <a:t>Utilización de </a:t>
            </a:r>
            <a:r>
              <a:rPr lang="es-UY" sz="6000" dirty="0" err="1" smtClean="0"/>
              <a:t>GeneXus</a:t>
            </a:r>
            <a:r>
              <a:rPr lang="es-UY" sz="6000" dirty="0" smtClean="0"/>
              <a:t> Access Manager en conjunción con estructuras adicionales para el manejo de autorización.</a:t>
            </a:r>
            <a:r>
              <a:rPr lang="es-UY" sz="6000" dirty="0"/>
              <a:t/>
            </a:r>
            <a:br>
              <a:rPr lang="es-UY" sz="6000" dirty="0"/>
            </a:br>
            <a:r>
              <a:rPr lang="es-UY" sz="4600" dirty="0"/>
              <a:t/>
            </a:r>
            <a:br>
              <a:rPr lang="es-UY" sz="4600" dirty="0"/>
            </a:br>
            <a:r>
              <a:rPr lang="es-UY" sz="4600" dirty="0"/>
              <a:t/>
            </a:r>
            <a:br>
              <a:rPr lang="es-UY" sz="4600" dirty="0"/>
            </a:br>
            <a:r>
              <a:rPr lang="es-UY" dirty="0"/>
              <a:t/>
            </a:r>
            <a:br>
              <a:rPr lang="es-UY" dirty="0"/>
            </a:br>
            <a:r>
              <a:rPr lang="es-UY" dirty="0"/>
              <a:t/>
            </a:r>
            <a:br>
              <a:rPr lang="es-UY" dirty="0"/>
            </a:b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57542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764704"/>
            <a:ext cx="5688632" cy="5981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50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2174</TotalTime>
  <Words>554</Words>
  <Application>Microsoft Office PowerPoint</Application>
  <PresentationFormat>On-screen Show (4:3)</PresentationFormat>
  <Paragraphs>92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Constantia</vt:lpstr>
      <vt:lpstr>Wingdings 2</vt:lpstr>
      <vt:lpstr>Flow</vt:lpstr>
      <vt:lpstr>ReXus  </vt:lpstr>
      <vt:lpstr>Agenda</vt:lpstr>
      <vt:lpstr>Introducción</vt:lpstr>
      <vt:lpstr>Requisitos Funcionales</vt:lpstr>
      <vt:lpstr>Más Requisitos Funcionales..</vt:lpstr>
      <vt:lpstr>Requisitos no funcionales</vt:lpstr>
      <vt:lpstr>Alcance del Sistema</vt:lpstr>
      <vt:lpstr>Arquitectura del Sistema</vt:lpstr>
      <vt:lpstr>PowerPoint Presentation</vt:lpstr>
      <vt:lpstr>Requerimientos clave.</vt:lpstr>
      <vt:lpstr>Navegabilidad</vt:lpstr>
      <vt:lpstr>PowerPoint Presentation</vt:lpstr>
      <vt:lpstr>Versionado de las entidades. </vt:lpstr>
      <vt:lpstr>Autenticación y autorización </vt:lpstr>
      <vt:lpstr>Fortalezas:</vt:lpstr>
      <vt:lpstr>Posibles mejoras y extensiones</vt:lpstr>
      <vt:lpstr>Preguntas ?</vt:lpstr>
      <vt:lpstr>Demo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ReXus</dc:title>
  <dc:creator>Gonza</dc:creator>
  <cp:lastModifiedBy>gonza</cp:lastModifiedBy>
  <cp:revision>45</cp:revision>
  <dcterms:created xsi:type="dcterms:W3CDTF">2014-11-27T21:01:38Z</dcterms:created>
  <dcterms:modified xsi:type="dcterms:W3CDTF">2014-12-11T09:16:29Z</dcterms:modified>
</cp:coreProperties>
</file>