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9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293" r:id="rId25"/>
    <p:sldId id="267" r:id="rId26"/>
    <p:sldId id="268" r:id="rId27"/>
    <p:sldId id="271" r:id="rId28"/>
    <p:sldId id="270" r:id="rId29"/>
    <p:sldId id="272" r:id="rId30"/>
    <p:sldId id="273" r:id="rId31"/>
    <p:sldId id="281" r:id="rId32"/>
    <p:sldId id="280" r:id="rId33"/>
    <p:sldId id="275" r:id="rId34"/>
    <p:sldId id="282" r:id="rId35"/>
    <p:sldId id="283" r:id="rId36"/>
    <p:sldId id="284" r:id="rId37"/>
    <p:sldId id="285" r:id="rId38"/>
    <p:sldId id="306" r:id="rId39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ter\Documents\ENTREGA%2014\VREVG9v3.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ster\Documents\RexusEntregaFinal(1)\RexusEntregaFinal\Documentaci&#243;n\Errores%20conocidos\ReporteErroresConocid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os\Ingenier&#237;a\Proyecto%20de%20Ingenier&#237;a%20de%20Software\Tama&#241;o%20x%20gx%20poi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UY"/>
  <c:chart>
    <c:autoTitleDeleted val="1"/>
    <c:plotArea>
      <c:layout/>
      <c:barChart>
        <c:barDir val="col"/>
        <c:grouping val="clustered"/>
        <c:ser>
          <c:idx val="5"/>
          <c:order val="4"/>
          <c:tx>
            <c:strRef>
              <c:f>Graficos!$B$15</c:f>
              <c:strCache>
                <c:ptCount val="1"/>
                <c:pt idx="0">
                  <c:v>Horas equipo Testing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cat>
            <c:strRef>
              <c:f>Graficos!$C$8:$I$8</c:f>
              <c:strCache>
                <c:ptCount val="7"/>
                <c:pt idx="0">
                  <c:v>V 1.0</c:v>
                </c:pt>
                <c:pt idx="1">
                  <c:v>V 1.1</c:v>
                </c:pt>
                <c:pt idx="2">
                  <c:v>V 2.0</c:v>
                </c:pt>
                <c:pt idx="3">
                  <c:v>V 3.0</c:v>
                </c:pt>
                <c:pt idx="4">
                  <c:v>V4.0</c:v>
                </c:pt>
                <c:pt idx="5">
                  <c:v>Version beta</c:v>
                </c:pt>
                <c:pt idx="6">
                  <c:v>Version Final</c:v>
                </c:pt>
              </c:strCache>
            </c:strRef>
          </c:cat>
          <c:val>
            <c:numRef>
              <c:f>Graficos!$C$15:$I$15</c:f>
              <c:numCache>
                <c:formatCode>General</c:formatCode>
                <c:ptCount val="7"/>
                <c:pt idx="0">
                  <c:v>17</c:v>
                </c:pt>
                <c:pt idx="1">
                  <c:v>11</c:v>
                </c:pt>
                <c:pt idx="2">
                  <c:v>20</c:v>
                </c:pt>
                <c:pt idx="3">
                  <c:v>20.5</c:v>
                </c:pt>
                <c:pt idx="4">
                  <c:v>17</c:v>
                </c:pt>
                <c:pt idx="5">
                  <c:v>15</c:v>
                </c:pt>
                <c:pt idx="6">
                  <c:v>9</c:v>
                </c:pt>
              </c:numCache>
            </c:numRef>
          </c:val>
        </c:ser>
        <c:axId val="98948992"/>
        <c:axId val="98955264"/>
      </c:barChart>
      <c:lineChart>
        <c:grouping val="standard"/>
        <c:ser>
          <c:idx val="0"/>
          <c:order val="0"/>
          <c:tx>
            <c:strRef>
              <c:f>Graficos!$B$9</c:f>
              <c:strCache>
                <c:ptCount val="1"/>
                <c:pt idx="0">
                  <c:v>Nº Defectos menores</c:v>
                </c:pt>
              </c:strCache>
            </c:strRef>
          </c:tx>
          <c:spPr>
            <a:ln w="38100" cmpd="sng">
              <a:solidFill>
                <a:srgbClr val="00B050"/>
              </a:solidFill>
            </a:ln>
          </c:spPr>
          <c:marker>
            <c:symbol val="circle"/>
            <c:size val="3"/>
            <c:spPr>
              <a:solidFill>
                <a:srgbClr val="00B050"/>
              </a:solidFill>
              <a:ln cmpd="sng">
                <a:solidFill>
                  <a:srgbClr val="E06666"/>
                </a:solidFill>
              </a:ln>
            </c:spPr>
          </c:marker>
          <c:cat>
            <c:strRef>
              <c:f>Graficos!$C$8:$I$8</c:f>
              <c:strCache>
                <c:ptCount val="7"/>
                <c:pt idx="0">
                  <c:v>V 1.0</c:v>
                </c:pt>
                <c:pt idx="1">
                  <c:v>V 1.1</c:v>
                </c:pt>
                <c:pt idx="2">
                  <c:v>V 2.0</c:v>
                </c:pt>
                <c:pt idx="3">
                  <c:v>V 3.0</c:v>
                </c:pt>
                <c:pt idx="4">
                  <c:v>V4.0</c:v>
                </c:pt>
                <c:pt idx="5">
                  <c:v>Version beta</c:v>
                </c:pt>
                <c:pt idx="6">
                  <c:v>Version Final</c:v>
                </c:pt>
              </c:strCache>
            </c:strRef>
          </c:cat>
          <c:val>
            <c:numRef>
              <c:f>Graficos!$C$9:$I$9</c:f>
              <c:numCache>
                <c:formatCode>General</c:formatCode>
                <c:ptCount val="7"/>
                <c:pt idx="0">
                  <c:v>6</c:v>
                </c:pt>
                <c:pt idx="1">
                  <c:v>7</c:v>
                </c:pt>
                <c:pt idx="2">
                  <c:v>13</c:v>
                </c:pt>
                <c:pt idx="3">
                  <c:v>15</c:v>
                </c:pt>
                <c:pt idx="4">
                  <c:v>20</c:v>
                </c:pt>
                <c:pt idx="5">
                  <c:v>14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Graficos!$B$10</c:f>
              <c:strCache>
                <c:ptCount val="1"/>
                <c:pt idx="0">
                  <c:v>Nº Defectos marginales</c:v>
                </c:pt>
              </c:strCache>
            </c:strRef>
          </c:tx>
          <c:spPr>
            <a:ln w="38100" cmpd="sng">
              <a:solidFill>
                <a:srgbClr val="FFFF00"/>
              </a:solidFill>
            </a:ln>
          </c:spPr>
          <c:marker>
            <c:symbol val="circle"/>
            <c:size val="3"/>
            <c:spPr>
              <a:solidFill>
                <a:srgbClr val="FFE599"/>
              </a:solidFill>
              <a:ln cmpd="sng">
                <a:solidFill>
                  <a:srgbClr val="FFE599"/>
                </a:solidFill>
              </a:ln>
            </c:spPr>
          </c:marker>
          <c:cat>
            <c:strRef>
              <c:f>Graficos!$C$8:$I$8</c:f>
              <c:strCache>
                <c:ptCount val="7"/>
                <c:pt idx="0">
                  <c:v>V 1.0</c:v>
                </c:pt>
                <c:pt idx="1">
                  <c:v>V 1.1</c:v>
                </c:pt>
                <c:pt idx="2">
                  <c:v>V 2.0</c:v>
                </c:pt>
                <c:pt idx="3">
                  <c:v>V 3.0</c:v>
                </c:pt>
                <c:pt idx="4">
                  <c:v>V4.0</c:v>
                </c:pt>
                <c:pt idx="5">
                  <c:v>Version beta</c:v>
                </c:pt>
                <c:pt idx="6">
                  <c:v>Version Final</c:v>
                </c:pt>
              </c:strCache>
            </c:strRef>
          </c:cat>
          <c:val>
            <c:numRef>
              <c:f>Graficos!$C$10:$I$10</c:f>
              <c:numCache>
                <c:formatCode>General</c:formatCode>
                <c:ptCount val="7"/>
                <c:pt idx="0">
                  <c:v>6</c:v>
                </c:pt>
                <c:pt idx="1">
                  <c:v>2</c:v>
                </c:pt>
                <c:pt idx="2">
                  <c:v>8</c:v>
                </c:pt>
                <c:pt idx="3">
                  <c:v>6</c:v>
                </c:pt>
                <c:pt idx="4">
                  <c:v>18</c:v>
                </c:pt>
                <c:pt idx="5">
                  <c:v>8</c:v>
                </c:pt>
                <c:pt idx="6">
                  <c:v>5</c:v>
                </c:pt>
              </c:numCache>
            </c:numRef>
          </c:val>
        </c:ser>
        <c:ser>
          <c:idx val="2"/>
          <c:order val="2"/>
          <c:tx>
            <c:strRef>
              <c:f>Graficos!$B$11</c:f>
              <c:strCache>
                <c:ptCount val="1"/>
                <c:pt idx="0">
                  <c:v>Nº Defectos críticos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Graficos!$C$8:$I$8</c:f>
              <c:strCache>
                <c:ptCount val="7"/>
                <c:pt idx="0">
                  <c:v>V 1.0</c:v>
                </c:pt>
                <c:pt idx="1">
                  <c:v>V 1.1</c:v>
                </c:pt>
                <c:pt idx="2">
                  <c:v>V 2.0</c:v>
                </c:pt>
                <c:pt idx="3">
                  <c:v>V 3.0</c:v>
                </c:pt>
                <c:pt idx="4">
                  <c:v>V4.0</c:v>
                </c:pt>
                <c:pt idx="5">
                  <c:v>Version beta</c:v>
                </c:pt>
                <c:pt idx="6">
                  <c:v>Version Final</c:v>
                </c:pt>
              </c:strCache>
            </c:strRef>
          </c:cat>
          <c:val>
            <c:numRef>
              <c:f>Graficos!$C$11:$I$11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7</c:v>
                </c:pt>
                <c:pt idx="3">
                  <c:v>11</c:v>
                </c:pt>
                <c:pt idx="4">
                  <c:v>14</c:v>
                </c:pt>
                <c:pt idx="5">
                  <c:v>10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Graficos!$B$12</c:f>
              <c:strCache>
                <c:ptCount val="1"/>
                <c:pt idx="0">
                  <c:v>Nº Defectos catastróficos</c:v>
                </c:pt>
              </c:strCache>
            </c:strRef>
          </c:tx>
          <c:cat>
            <c:strRef>
              <c:f>Graficos!$C$8:$I$8</c:f>
              <c:strCache>
                <c:ptCount val="7"/>
                <c:pt idx="0">
                  <c:v>V 1.0</c:v>
                </c:pt>
                <c:pt idx="1">
                  <c:v>V 1.1</c:v>
                </c:pt>
                <c:pt idx="2">
                  <c:v>V 2.0</c:v>
                </c:pt>
                <c:pt idx="3">
                  <c:v>V 3.0</c:v>
                </c:pt>
                <c:pt idx="4">
                  <c:v>V4.0</c:v>
                </c:pt>
                <c:pt idx="5">
                  <c:v>Version beta</c:v>
                </c:pt>
                <c:pt idx="6">
                  <c:v>Version Final</c:v>
                </c:pt>
              </c:strCache>
            </c:strRef>
          </c:cat>
          <c:val>
            <c:numRef>
              <c:f>Graficos!$C$12:$I$12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marker val="1"/>
        <c:axId val="98948992"/>
        <c:axId val="98955264"/>
      </c:lineChart>
      <c:catAx>
        <c:axId val="989489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lang="es-UY"/>
                </a:pPr>
                <a:r>
                  <a:rPr lang="es-ES"/>
                  <a:t>Versiones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lang="es-UY"/>
            </a:pPr>
            <a:endParaRPr lang="es-UY"/>
          </a:p>
        </c:txPr>
        <c:crossAx val="98955264"/>
        <c:crosses val="autoZero"/>
        <c:lblAlgn val="ctr"/>
        <c:lblOffset val="100"/>
      </c:catAx>
      <c:valAx>
        <c:axId val="989552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es-UY"/>
                </a:pPr>
                <a:r>
                  <a:rPr lang="es-ES"/>
                  <a:t>Cantidad de defectos</a:t>
                </a:r>
              </a:p>
            </c:rich>
          </c:tx>
          <c:layout/>
        </c:title>
        <c:numFmt formatCode="General" sourceLinked="1"/>
        <c:tickLblPos val="nextTo"/>
        <c:spPr>
          <a:ln w="47625">
            <a:noFill/>
          </a:ln>
        </c:spPr>
        <c:txPr>
          <a:bodyPr/>
          <a:lstStyle/>
          <a:p>
            <a:pPr>
              <a:defRPr lang="es-UY"/>
            </a:pPr>
            <a:endParaRPr lang="es-UY"/>
          </a:p>
        </c:txPr>
        <c:crossAx val="9894899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UY"/>
          </a:pPr>
          <a:endParaRPr lang="es-UY"/>
        </a:p>
      </c:txPr>
    </c:legend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UY"/>
  <c:style val="34"/>
  <c:chart>
    <c:plotArea>
      <c:layout/>
      <c:pieChart>
        <c:varyColors val="1"/>
        <c:ser>
          <c:idx val="0"/>
          <c:order val="0"/>
          <c:dPt>
            <c:idx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err="1"/>
                      <a:t>Menor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9%</a:t>
                    </a:r>
                    <a:endParaRPr lang="en-US" dirty="0"/>
                  </a:p>
                </c:rich>
              </c:tx>
              <c:dLblPos val="bestFit"/>
              <c:showLegendKey val="1"/>
              <c:showCatName val="1"/>
              <c:showPercent val="1"/>
            </c:dLbl>
            <c:numFmt formatCode="General" sourceLinked="0"/>
            <c:dLblPos val="bestFit"/>
            <c:showLegendKey val="1"/>
            <c:showCatName val="1"/>
            <c:showPercent val="1"/>
            <c:showLeaderLines val="1"/>
          </c:dLbls>
          <c:cat>
            <c:strRef>
              <c:f>Hoja1!$E$4:$E$7</c:f>
              <c:strCache>
                <c:ptCount val="4"/>
                <c:pt idx="0">
                  <c:v>Menor</c:v>
                </c:pt>
                <c:pt idx="1">
                  <c:v>Marginal</c:v>
                </c:pt>
                <c:pt idx="2">
                  <c:v>Critico</c:v>
                </c:pt>
                <c:pt idx="3">
                  <c:v>Catastrófico</c:v>
                </c:pt>
              </c:strCache>
            </c:strRef>
          </c:cat>
          <c:val>
            <c:numRef>
              <c:f>Hoja1!$F$4:$F$7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es-UY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UY"/>
  <c:chart>
    <c:plotArea>
      <c:layout/>
      <c:barChart>
        <c:barDir val="col"/>
        <c:grouping val="clustered"/>
        <c:ser>
          <c:idx val="0"/>
          <c:order val="0"/>
          <c:tx>
            <c:strRef>
              <c:f>Hoja3!$B$4</c:f>
              <c:strCache>
                <c:ptCount val="1"/>
                <c:pt idx="0">
                  <c:v>Casos de uso implementados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cat>
            <c:strRef>
              <c:f>Hoja3!$C$3:$H$3</c:f>
              <c:strCache>
                <c:ptCount val="6"/>
                <c:pt idx="0">
                  <c:v>Versión 1.0</c:v>
                </c:pt>
                <c:pt idx="1">
                  <c:v>Versión 1.1</c:v>
                </c:pt>
                <c:pt idx="2">
                  <c:v>Versión 2.0</c:v>
                </c:pt>
                <c:pt idx="3">
                  <c:v>Versión 3.0</c:v>
                </c:pt>
                <c:pt idx="4">
                  <c:v>Versión beta</c:v>
                </c:pt>
                <c:pt idx="5">
                  <c:v>Versión final</c:v>
                </c:pt>
              </c:strCache>
            </c:strRef>
          </c:cat>
          <c:val>
            <c:numRef>
              <c:f>Hoja3!$C$4:$H$4</c:f>
              <c:numCache>
                <c:formatCode>General</c:formatCode>
                <c:ptCount val="6"/>
                <c:pt idx="0">
                  <c:v>13</c:v>
                </c:pt>
                <c:pt idx="1">
                  <c:v>15</c:v>
                </c:pt>
                <c:pt idx="2">
                  <c:v>27</c:v>
                </c:pt>
                <c:pt idx="3">
                  <c:v>36</c:v>
                </c:pt>
                <c:pt idx="4">
                  <c:v>53</c:v>
                </c:pt>
                <c:pt idx="5">
                  <c:v>53</c:v>
                </c:pt>
              </c:numCache>
            </c:numRef>
          </c:val>
        </c:ser>
        <c:axId val="75595136"/>
        <c:axId val="93974912"/>
      </c:barChart>
      <c:lineChart>
        <c:grouping val="standard"/>
        <c:ser>
          <c:idx val="1"/>
          <c:order val="1"/>
          <c:tx>
            <c:strRef>
              <c:f>Hoja3!$B$5</c:f>
              <c:strCache>
                <c:ptCount val="1"/>
                <c:pt idx="0">
                  <c:v>GxPoints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Hoja3!$C$3:$H$3</c:f>
              <c:strCache>
                <c:ptCount val="6"/>
                <c:pt idx="0">
                  <c:v>Versión 1.0</c:v>
                </c:pt>
                <c:pt idx="1">
                  <c:v>Versión 1.1</c:v>
                </c:pt>
                <c:pt idx="2">
                  <c:v>Versión 2.0</c:v>
                </c:pt>
                <c:pt idx="3">
                  <c:v>Versión 3.0</c:v>
                </c:pt>
                <c:pt idx="4">
                  <c:v>Versión beta</c:v>
                </c:pt>
                <c:pt idx="5">
                  <c:v>Versión final</c:v>
                </c:pt>
              </c:strCache>
            </c:strRef>
          </c:cat>
          <c:val>
            <c:numRef>
              <c:f>Hoja3!$C$5:$H$5</c:f>
              <c:numCache>
                <c:formatCode>General</c:formatCode>
                <c:ptCount val="6"/>
                <c:pt idx="0">
                  <c:v>11.038666666666668</c:v>
                </c:pt>
                <c:pt idx="1">
                  <c:v>13.413333333333332</c:v>
                </c:pt>
                <c:pt idx="2">
                  <c:v>24.144000000000002</c:v>
                </c:pt>
                <c:pt idx="3">
                  <c:v>32.192</c:v>
                </c:pt>
                <c:pt idx="4">
                  <c:v>49.569666666666663</c:v>
                </c:pt>
                <c:pt idx="5">
                  <c:v>51.037666666666674</c:v>
                </c:pt>
              </c:numCache>
            </c:numRef>
          </c:val>
        </c:ser>
        <c:marker val="1"/>
        <c:axId val="75595136"/>
        <c:axId val="93974912"/>
      </c:lineChart>
      <c:catAx>
        <c:axId val="75595136"/>
        <c:scaling>
          <c:orientation val="minMax"/>
        </c:scaling>
        <c:axPos val="b"/>
        <c:tickLblPos val="nextTo"/>
        <c:txPr>
          <a:bodyPr/>
          <a:lstStyle/>
          <a:p>
            <a:pPr>
              <a:defRPr lang="es-ES"/>
            </a:pPr>
            <a:endParaRPr lang="es-UY"/>
          </a:p>
        </c:txPr>
        <c:crossAx val="93974912"/>
        <c:crosses val="autoZero"/>
        <c:auto val="1"/>
        <c:lblAlgn val="ctr"/>
        <c:lblOffset val="100"/>
      </c:catAx>
      <c:valAx>
        <c:axId val="93974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S"/>
            </a:pPr>
            <a:endParaRPr lang="es-UY"/>
          </a:p>
        </c:txPr>
        <c:crossAx val="7559513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S"/>
          </a:pPr>
          <a:endParaRPr lang="es-UY"/>
        </a:p>
      </c:txPr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B9FB14-898F-488F-9747-47A07DB7F01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0F1F7FE0-FF87-40FE-8C99-E4BD769AE0CE}">
      <dgm:prSet phldrT="[Texto]"/>
      <dgm:spPr/>
      <dgm:t>
        <a:bodyPr/>
        <a:lstStyle/>
        <a:p>
          <a:r>
            <a:rPr lang="es-UY" dirty="0" smtClean="0"/>
            <a:t>Inicial</a:t>
          </a:r>
          <a:endParaRPr lang="es-UY" dirty="0"/>
        </a:p>
      </dgm:t>
    </dgm:pt>
    <dgm:pt modelId="{DAB727A3-F9E7-4D8B-9144-9F6BD69FD7AC}" type="parTrans" cxnId="{6BED432A-E37A-478E-A404-403EEA68A48A}">
      <dgm:prSet/>
      <dgm:spPr/>
      <dgm:t>
        <a:bodyPr/>
        <a:lstStyle/>
        <a:p>
          <a:endParaRPr lang="es-UY"/>
        </a:p>
      </dgm:t>
    </dgm:pt>
    <dgm:pt modelId="{E96E428D-F7DB-45CB-B700-CD1D3C35323A}" type="sibTrans" cxnId="{6BED432A-E37A-478E-A404-403EEA68A48A}">
      <dgm:prSet/>
      <dgm:spPr/>
      <dgm:t>
        <a:bodyPr/>
        <a:lstStyle/>
        <a:p>
          <a:endParaRPr lang="es-UY"/>
        </a:p>
      </dgm:t>
    </dgm:pt>
    <dgm:pt modelId="{E0001459-6E23-460E-BCBA-F964E830811B}">
      <dgm:prSet phldrT="[Texto]"/>
      <dgm:spPr/>
      <dgm:t>
        <a:bodyPr/>
        <a:lstStyle/>
        <a:p>
          <a:r>
            <a:rPr lang="es-UY" dirty="0" smtClean="0"/>
            <a:t>Elaboración</a:t>
          </a:r>
          <a:endParaRPr lang="es-UY" dirty="0"/>
        </a:p>
      </dgm:t>
    </dgm:pt>
    <dgm:pt modelId="{F28DD2FE-EAD8-43EB-8E9C-B805C1A7AD98}" type="parTrans" cxnId="{B5501993-3D45-4AD4-8C7F-076C72C11D21}">
      <dgm:prSet/>
      <dgm:spPr/>
      <dgm:t>
        <a:bodyPr/>
        <a:lstStyle/>
        <a:p>
          <a:endParaRPr lang="es-UY"/>
        </a:p>
      </dgm:t>
    </dgm:pt>
    <dgm:pt modelId="{8E4811F3-794A-43ED-83DD-C668787DCED9}" type="sibTrans" cxnId="{B5501993-3D45-4AD4-8C7F-076C72C11D21}">
      <dgm:prSet/>
      <dgm:spPr/>
      <dgm:t>
        <a:bodyPr/>
        <a:lstStyle/>
        <a:p>
          <a:endParaRPr lang="es-UY"/>
        </a:p>
      </dgm:t>
    </dgm:pt>
    <dgm:pt modelId="{3A655F16-8E07-4E69-B3E3-31AA1B568285}">
      <dgm:prSet phldrT="[Texto]"/>
      <dgm:spPr/>
      <dgm:t>
        <a:bodyPr/>
        <a:lstStyle/>
        <a:p>
          <a:r>
            <a:rPr lang="es-UY" dirty="0" smtClean="0"/>
            <a:t>Construcción</a:t>
          </a:r>
          <a:endParaRPr lang="es-UY" dirty="0"/>
        </a:p>
      </dgm:t>
    </dgm:pt>
    <dgm:pt modelId="{F3736DA7-BD17-41FF-BD5C-76EA7CAC676E}" type="parTrans" cxnId="{A0796C11-24AC-416A-BA6F-5097A76ECCF6}">
      <dgm:prSet/>
      <dgm:spPr/>
      <dgm:t>
        <a:bodyPr/>
        <a:lstStyle/>
        <a:p>
          <a:endParaRPr lang="es-UY"/>
        </a:p>
      </dgm:t>
    </dgm:pt>
    <dgm:pt modelId="{A646C8FC-6CA2-484F-81CE-1763B36F3606}" type="sibTrans" cxnId="{A0796C11-24AC-416A-BA6F-5097A76ECCF6}">
      <dgm:prSet/>
      <dgm:spPr/>
      <dgm:t>
        <a:bodyPr/>
        <a:lstStyle/>
        <a:p>
          <a:endParaRPr lang="es-UY"/>
        </a:p>
      </dgm:t>
    </dgm:pt>
    <dgm:pt modelId="{DF23EC89-F78E-4082-828A-8469504D79A8}">
      <dgm:prSet phldrT="[Texto]"/>
      <dgm:spPr/>
      <dgm:t>
        <a:bodyPr/>
        <a:lstStyle/>
        <a:p>
          <a:r>
            <a:rPr lang="es-UY" dirty="0" smtClean="0"/>
            <a:t>Transición</a:t>
          </a:r>
          <a:endParaRPr lang="es-UY" dirty="0"/>
        </a:p>
      </dgm:t>
    </dgm:pt>
    <dgm:pt modelId="{9A7F1EE6-DCFF-4242-9A44-0BD5228D3150}" type="parTrans" cxnId="{1BC1E5AE-DBCF-4908-8B00-162406DC201F}">
      <dgm:prSet/>
      <dgm:spPr/>
      <dgm:t>
        <a:bodyPr/>
        <a:lstStyle/>
        <a:p>
          <a:endParaRPr lang="es-UY"/>
        </a:p>
      </dgm:t>
    </dgm:pt>
    <dgm:pt modelId="{564D6FD5-C8CD-4009-971E-00507F6C08FE}" type="sibTrans" cxnId="{1BC1E5AE-DBCF-4908-8B00-162406DC201F}">
      <dgm:prSet/>
      <dgm:spPr/>
      <dgm:t>
        <a:bodyPr/>
        <a:lstStyle/>
        <a:p>
          <a:endParaRPr lang="es-UY"/>
        </a:p>
      </dgm:t>
    </dgm:pt>
    <dgm:pt modelId="{9E958D41-B90D-4842-91C7-1029EFFF4DFE}">
      <dgm:prSet/>
      <dgm:spPr/>
      <dgm:t>
        <a:bodyPr/>
        <a:lstStyle/>
        <a:p>
          <a:r>
            <a:rPr lang="es-UY" dirty="0" smtClean="0"/>
            <a:t>5 semanas</a:t>
          </a:r>
          <a:endParaRPr lang="es-UY" dirty="0"/>
        </a:p>
      </dgm:t>
    </dgm:pt>
    <dgm:pt modelId="{D725F9AC-DF8E-408D-AAD7-99A448B570DE}" type="parTrans" cxnId="{17B4B21E-F1C0-45CA-A31C-5E5CA70417C6}">
      <dgm:prSet/>
      <dgm:spPr/>
      <dgm:t>
        <a:bodyPr/>
        <a:lstStyle/>
        <a:p>
          <a:endParaRPr lang="es-UY"/>
        </a:p>
      </dgm:t>
    </dgm:pt>
    <dgm:pt modelId="{B6D2C9B7-D316-428F-95A2-CB53D6BC00DF}" type="sibTrans" cxnId="{17B4B21E-F1C0-45CA-A31C-5E5CA70417C6}">
      <dgm:prSet/>
      <dgm:spPr/>
      <dgm:t>
        <a:bodyPr/>
        <a:lstStyle/>
        <a:p>
          <a:endParaRPr lang="es-UY"/>
        </a:p>
      </dgm:t>
    </dgm:pt>
    <dgm:pt modelId="{4F0DBA2D-AABA-49EF-966B-3C642768973D}">
      <dgm:prSet phldrT="[Texto]"/>
      <dgm:spPr/>
      <dgm:t>
        <a:bodyPr/>
        <a:lstStyle/>
        <a:p>
          <a:r>
            <a:rPr lang="es-UY" smtClean="0"/>
            <a:t>5 </a:t>
          </a:r>
          <a:r>
            <a:rPr lang="es-UY" dirty="0" smtClean="0"/>
            <a:t>semanas</a:t>
          </a:r>
          <a:endParaRPr lang="es-UY" dirty="0"/>
        </a:p>
      </dgm:t>
    </dgm:pt>
    <dgm:pt modelId="{1AF703EA-8E02-462A-A527-1D4267AAFB5A}" type="parTrans" cxnId="{25AEBDEC-6C15-4E86-90F5-00D78A2C02F9}">
      <dgm:prSet/>
      <dgm:spPr/>
      <dgm:t>
        <a:bodyPr/>
        <a:lstStyle/>
        <a:p>
          <a:endParaRPr lang="es-UY"/>
        </a:p>
      </dgm:t>
    </dgm:pt>
    <dgm:pt modelId="{2111EE45-8118-4047-B961-EFEFCC2F17C9}" type="sibTrans" cxnId="{25AEBDEC-6C15-4E86-90F5-00D78A2C02F9}">
      <dgm:prSet/>
      <dgm:spPr/>
      <dgm:t>
        <a:bodyPr/>
        <a:lstStyle/>
        <a:p>
          <a:endParaRPr lang="es-UY"/>
        </a:p>
      </dgm:t>
    </dgm:pt>
    <dgm:pt modelId="{4A9348C6-B62D-440F-9901-1B7623233141}">
      <dgm:prSet phldrT="[Texto]"/>
      <dgm:spPr/>
      <dgm:t>
        <a:bodyPr/>
        <a:lstStyle/>
        <a:p>
          <a:r>
            <a:rPr lang="es-UY" dirty="0" smtClean="0"/>
            <a:t>4 semanas</a:t>
          </a:r>
          <a:endParaRPr lang="es-UY" dirty="0"/>
        </a:p>
      </dgm:t>
    </dgm:pt>
    <dgm:pt modelId="{EC81EF8F-A969-42F2-ABDE-F2DB5BD3909E}" type="parTrans" cxnId="{827EB369-8C29-49DC-B17B-3B9C922E55F1}">
      <dgm:prSet/>
      <dgm:spPr/>
      <dgm:t>
        <a:bodyPr/>
        <a:lstStyle/>
        <a:p>
          <a:endParaRPr lang="es-UY"/>
        </a:p>
      </dgm:t>
    </dgm:pt>
    <dgm:pt modelId="{27BB197E-C8D2-463A-898C-1F9661E01AC6}" type="sibTrans" cxnId="{827EB369-8C29-49DC-B17B-3B9C922E55F1}">
      <dgm:prSet/>
      <dgm:spPr/>
      <dgm:t>
        <a:bodyPr/>
        <a:lstStyle/>
        <a:p>
          <a:endParaRPr lang="es-UY"/>
        </a:p>
      </dgm:t>
    </dgm:pt>
    <dgm:pt modelId="{F814931B-1F79-46BF-9DC9-EBC5328DDD82}">
      <dgm:prSet phldrT="[Texto]"/>
      <dgm:spPr/>
      <dgm:t>
        <a:bodyPr/>
        <a:lstStyle/>
        <a:p>
          <a:r>
            <a:rPr lang="es-UY" dirty="0" smtClean="0"/>
            <a:t>1 semana</a:t>
          </a:r>
          <a:endParaRPr lang="es-UY" dirty="0"/>
        </a:p>
      </dgm:t>
    </dgm:pt>
    <dgm:pt modelId="{753E0CB2-A167-4D7C-85C8-F8C8575941C5}" type="parTrans" cxnId="{DC364D8B-90D2-4EAB-98BF-02A52758AFA0}">
      <dgm:prSet/>
      <dgm:spPr/>
      <dgm:t>
        <a:bodyPr/>
        <a:lstStyle/>
        <a:p>
          <a:endParaRPr lang="es-UY"/>
        </a:p>
      </dgm:t>
    </dgm:pt>
    <dgm:pt modelId="{8AE48677-7B5C-45CE-886F-9B4D404C8FF7}" type="sibTrans" cxnId="{DC364D8B-90D2-4EAB-98BF-02A52758AFA0}">
      <dgm:prSet/>
      <dgm:spPr/>
      <dgm:t>
        <a:bodyPr/>
        <a:lstStyle/>
        <a:p>
          <a:endParaRPr lang="es-UY"/>
        </a:p>
      </dgm:t>
    </dgm:pt>
    <dgm:pt modelId="{EDFEF2C9-3E9B-4F46-8AE8-06D4005D2098}">
      <dgm:prSet phldrT="[Texto]"/>
      <dgm:spPr/>
      <dgm:t>
        <a:bodyPr/>
        <a:lstStyle/>
        <a:p>
          <a:r>
            <a:rPr lang="es-UY" dirty="0" smtClean="0"/>
            <a:t>Semanas 11, 12, 13 </a:t>
          </a:r>
          <a:r>
            <a:rPr lang="es-UY" dirty="0" smtClean="0"/>
            <a:t>y 14</a:t>
          </a:r>
          <a:endParaRPr lang="es-UY" dirty="0"/>
        </a:p>
      </dgm:t>
    </dgm:pt>
    <dgm:pt modelId="{BC15B9BC-F304-4BE6-A2B6-615A85655F05}" type="parTrans" cxnId="{FF234FD3-3618-4191-84AF-69078523411E}">
      <dgm:prSet/>
      <dgm:spPr/>
      <dgm:t>
        <a:bodyPr/>
        <a:lstStyle/>
        <a:p>
          <a:endParaRPr lang="es-UY"/>
        </a:p>
      </dgm:t>
    </dgm:pt>
    <dgm:pt modelId="{41AFEF91-A951-49B9-96BB-A4E17640AD18}" type="sibTrans" cxnId="{FF234FD3-3618-4191-84AF-69078523411E}">
      <dgm:prSet/>
      <dgm:spPr/>
      <dgm:t>
        <a:bodyPr/>
        <a:lstStyle/>
        <a:p>
          <a:endParaRPr lang="es-UY"/>
        </a:p>
      </dgm:t>
    </dgm:pt>
    <dgm:pt modelId="{EE8E5FCE-B5AB-4F8C-B351-8139C874A01C}">
      <dgm:prSet/>
      <dgm:spPr/>
      <dgm:t>
        <a:bodyPr/>
        <a:lstStyle/>
        <a:p>
          <a:r>
            <a:rPr lang="es-UY" dirty="0" smtClean="0"/>
            <a:t>Semanas 1, 2, 3, 4 y </a:t>
          </a:r>
          <a:r>
            <a:rPr lang="es-UY" dirty="0" smtClean="0"/>
            <a:t>5</a:t>
          </a:r>
          <a:endParaRPr lang="es-UY" dirty="0"/>
        </a:p>
      </dgm:t>
    </dgm:pt>
    <dgm:pt modelId="{13447900-2097-4900-853B-600A171BB3FD}" type="parTrans" cxnId="{D6402CC0-2E23-4D04-8445-9237CF1A1D6E}">
      <dgm:prSet/>
      <dgm:spPr/>
      <dgm:t>
        <a:bodyPr/>
        <a:lstStyle/>
        <a:p>
          <a:endParaRPr lang="es-UY"/>
        </a:p>
      </dgm:t>
    </dgm:pt>
    <dgm:pt modelId="{8F86EA87-468E-4E47-894F-8CC5C639AB8B}" type="sibTrans" cxnId="{D6402CC0-2E23-4D04-8445-9237CF1A1D6E}">
      <dgm:prSet/>
      <dgm:spPr/>
      <dgm:t>
        <a:bodyPr/>
        <a:lstStyle/>
        <a:p>
          <a:endParaRPr lang="es-UY"/>
        </a:p>
      </dgm:t>
    </dgm:pt>
    <dgm:pt modelId="{DB6A9F4F-3AA1-4711-B4B1-21794425AD5A}">
      <dgm:prSet phldrT="[Texto]"/>
      <dgm:spPr/>
      <dgm:t>
        <a:bodyPr/>
        <a:lstStyle/>
        <a:p>
          <a:r>
            <a:rPr lang="es-UY" dirty="0" smtClean="0"/>
            <a:t>Semanas 6, 7, 8, </a:t>
          </a:r>
          <a:r>
            <a:rPr lang="es-UY" dirty="0" smtClean="0"/>
            <a:t>9 y 10</a:t>
          </a:r>
          <a:endParaRPr lang="es-UY" dirty="0"/>
        </a:p>
      </dgm:t>
    </dgm:pt>
    <dgm:pt modelId="{75254958-DA48-40C4-A132-5293F60CC11E}" type="parTrans" cxnId="{7054C8B7-0172-4F2E-8DDB-8AD7F0B95178}">
      <dgm:prSet/>
      <dgm:spPr/>
      <dgm:t>
        <a:bodyPr/>
        <a:lstStyle/>
        <a:p>
          <a:endParaRPr lang="es-UY"/>
        </a:p>
      </dgm:t>
    </dgm:pt>
    <dgm:pt modelId="{8A87FE33-DAF1-4914-BB0A-B046AE3C3C6B}" type="sibTrans" cxnId="{7054C8B7-0172-4F2E-8DDB-8AD7F0B95178}">
      <dgm:prSet/>
      <dgm:spPr/>
      <dgm:t>
        <a:bodyPr/>
        <a:lstStyle/>
        <a:p>
          <a:endParaRPr lang="es-UY"/>
        </a:p>
      </dgm:t>
    </dgm:pt>
    <dgm:pt modelId="{DA44302E-AF89-4B9D-9754-CB6670061859}">
      <dgm:prSet phldrT="[Texto]"/>
      <dgm:spPr/>
      <dgm:t>
        <a:bodyPr/>
        <a:lstStyle/>
        <a:p>
          <a:r>
            <a:rPr lang="es-UY" dirty="0" smtClean="0"/>
            <a:t>Semana </a:t>
          </a:r>
          <a:r>
            <a:rPr lang="es-UY" dirty="0" smtClean="0"/>
            <a:t>14</a:t>
          </a:r>
          <a:endParaRPr lang="es-UY" dirty="0"/>
        </a:p>
      </dgm:t>
    </dgm:pt>
    <dgm:pt modelId="{A7F34C10-D690-4986-AF06-68908E5DC058}" type="parTrans" cxnId="{C0981AFB-FF99-45BC-A8E4-EEF51907C690}">
      <dgm:prSet/>
      <dgm:spPr/>
      <dgm:t>
        <a:bodyPr/>
        <a:lstStyle/>
        <a:p>
          <a:endParaRPr lang="es-UY"/>
        </a:p>
      </dgm:t>
    </dgm:pt>
    <dgm:pt modelId="{023B397A-5500-42AD-B800-A09F04F352AB}" type="sibTrans" cxnId="{C0981AFB-FF99-45BC-A8E4-EEF51907C690}">
      <dgm:prSet/>
      <dgm:spPr/>
      <dgm:t>
        <a:bodyPr/>
        <a:lstStyle/>
        <a:p>
          <a:endParaRPr lang="es-UY"/>
        </a:p>
      </dgm:t>
    </dgm:pt>
    <dgm:pt modelId="{F391F732-A6E9-499C-955B-71A6490C8D94}" type="pres">
      <dgm:prSet presAssocID="{9BB9FB14-898F-488F-9747-47A07DB7F016}" presName="Name0" presStyleCnt="0">
        <dgm:presLayoutVars>
          <dgm:dir/>
          <dgm:animLvl val="lvl"/>
          <dgm:resizeHandles val="exact"/>
        </dgm:presLayoutVars>
      </dgm:prSet>
      <dgm:spPr/>
    </dgm:pt>
    <dgm:pt modelId="{7E50273E-2E07-47DC-8A45-6331A92526A8}" type="pres">
      <dgm:prSet presAssocID="{0F1F7FE0-FF87-40FE-8C99-E4BD769AE0CE}" presName="composite" presStyleCnt="0"/>
      <dgm:spPr/>
    </dgm:pt>
    <dgm:pt modelId="{DCA3B184-EAA1-4F64-BE29-FC5A333F98B3}" type="pres">
      <dgm:prSet presAssocID="{0F1F7FE0-FF87-40FE-8C99-E4BD769AE0CE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C5C56B70-9913-41FA-AF04-CBEBBD827945}" type="pres">
      <dgm:prSet presAssocID="{0F1F7FE0-FF87-40FE-8C99-E4BD769AE0CE}" presName="desTx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7E354BAD-6C42-4BBE-A9E5-AC2391E768C2}" type="pres">
      <dgm:prSet presAssocID="{E96E428D-F7DB-45CB-B700-CD1D3C35323A}" presName="space" presStyleCnt="0"/>
      <dgm:spPr/>
    </dgm:pt>
    <dgm:pt modelId="{29C89E15-4CE3-44F1-AC9F-0C5893C337CB}" type="pres">
      <dgm:prSet presAssocID="{E0001459-6E23-460E-BCBA-F964E830811B}" presName="composite" presStyleCnt="0"/>
      <dgm:spPr/>
    </dgm:pt>
    <dgm:pt modelId="{ADF65710-7C0D-4C19-A526-B956D14BC989}" type="pres">
      <dgm:prSet presAssocID="{E0001459-6E23-460E-BCBA-F964E830811B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44395AB8-C652-49FC-875F-E5AE836E1E05}" type="pres">
      <dgm:prSet presAssocID="{E0001459-6E23-460E-BCBA-F964E830811B}" presName="desTx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815C5F8A-77C2-4FFC-A873-DA734E5AF068}" type="pres">
      <dgm:prSet presAssocID="{8E4811F3-794A-43ED-83DD-C668787DCED9}" presName="space" presStyleCnt="0"/>
      <dgm:spPr/>
    </dgm:pt>
    <dgm:pt modelId="{C8EED795-9BBF-41B8-9B9B-7AF7EA9DB7C9}" type="pres">
      <dgm:prSet presAssocID="{3A655F16-8E07-4E69-B3E3-31AA1B568285}" presName="composite" presStyleCnt="0"/>
      <dgm:spPr/>
    </dgm:pt>
    <dgm:pt modelId="{DCD32A80-28AF-44F3-8D74-2B3852EF1C44}" type="pres">
      <dgm:prSet presAssocID="{3A655F16-8E07-4E69-B3E3-31AA1B568285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679B0B43-1F44-4F70-B7EC-E687C8B1888C}" type="pres">
      <dgm:prSet presAssocID="{3A655F16-8E07-4E69-B3E3-31AA1B568285}" presName="desTx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A8489C75-D4B8-4B0F-A31C-1AB46F4639C0}" type="pres">
      <dgm:prSet presAssocID="{A646C8FC-6CA2-484F-81CE-1763B36F3606}" presName="space" presStyleCnt="0"/>
      <dgm:spPr/>
    </dgm:pt>
    <dgm:pt modelId="{07FE8202-2A4D-49DD-881E-09CF833CC491}" type="pres">
      <dgm:prSet presAssocID="{DF23EC89-F78E-4082-828A-8469504D79A8}" presName="composite" presStyleCnt="0"/>
      <dgm:spPr/>
    </dgm:pt>
    <dgm:pt modelId="{A9683A26-539A-41A0-A8FB-5EB62605A1D3}" type="pres">
      <dgm:prSet presAssocID="{DF23EC89-F78E-4082-828A-8469504D79A8}" presName="par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710F364-5330-4222-BB3F-CEB55AB15310}" type="pres">
      <dgm:prSet presAssocID="{DF23EC89-F78E-4082-828A-8469504D79A8}" presName="desTx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D6402CC0-2E23-4D04-8445-9237CF1A1D6E}" srcId="{0F1F7FE0-FF87-40FE-8C99-E4BD769AE0CE}" destId="{EE8E5FCE-B5AB-4F8C-B351-8139C874A01C}" srcOrd="1" destOrd="0" parTransId="{13447900-2097-4900-853B-600A171BB3FD}" sibTransId="{8F86EA87-468E-4E47-894F-8CC5C639AB8B}"/>
    <dgm:cxn modelId="{A537BCBF-2588-4D64-92E7-0667A6C2F55E}" type="presOf" srcId="{E0001459-6E23-460E-BCBA-F964E830811B}" destId="{ADF65710-7C0D-4C19-A526-B956D14BC989}" srcOrd="0" destOrd="0" presId="urn:microsoft.com/office/officeart/2005/8/layout/chevron1"/>
    <dgm:cxn modelId="{C0981AFB-FF99-45BC-A8E4-EEF51907C690}" srcId="{DF23EC89-F78E-4082-828A-8469504D79A8}" destId="{DA44302E-AF89-4B9D-9754-CB6670061859}" srcOrd="1" destOrd="0" parTransId="{A7F34C10-D690-4986-AF06-68908E5DC058}" sibTransId="{023B397A-5500-42AD-B800-A09F04F352AB}"/>
    <dgm:cxn modelId="{17B4B21E-F1C0-45CA-A31C-5E5CA70417C6}" srcId="{0F1F7FE0-FF87-40FE-8C99-E4BD769AE0CE}" destId="{9E958D41-B90D-4842-91C7-1029EFFF4DFE}" srcOrd="0" destOrd="0" parTransId="{D725F9AC-DF8E-408D-AAD7-99A448B570DE}" sibTransId="{B6D2C9B7-D316-428F-95A2-CB53D6BC00DF}"/>
    <dgm:cxn modelId="{6BED432A-E37A-478E-A404-403EEA68A48A}" srcId="{9BB9FB14-898F-488F-9747-47A07DB7F016}" destId="{0F1F7FE0-FF87-40FE-8C99-E4BD769AE0CE}" srcOrd="0" destOrd="0" parTransId="{DAB727A3-F9E7-4D8B-9144-9F6BD69FD7AC}" sibTransId="{E96E428D-F7DB-45CB-B700-CD1D3C35323A}"/>
    <dgm:cxn modelId="{D2BFE7A6-BB67-4269-AFF3-DEF2EFEEEEC9}" type="presOf" srcId="{9BB9FB14-898F-488F-9747-47A07DB7F016}" destId="{F391F732-A6E9-499C-955B-71A6490C8D94}" srcOrd="0" destOrd="0" presId="urn:microsoft.com/office/officeart/2005/8/layout/chevron1"/>
    <dgm:cxn modelId="{56E13CFF-4644-4D78-8647-B8CFD9D16BBD}" type="presOf" srcId="{DF23EC89-F78E-4082-828A-8469504D79A8}" destId="{A9683A26-539A-41A0-A8FB-5EB62605A1D3}" srcOrd="0" destOrd="0" presId="urn:microsoft.com/office/officeart/2005/8/layout/chevron1"/>
    <dgm:cxn modelId="{727AAA45-1BC8-4DC0-BEC4-244F2E8D3038}" type="presOf" srcId="{EDFEF2C9-3E9B-4F46-8AE8-06D4005D2098}" destId="{679B0B43-1F44-4F70-B7EC-E687C8B1888C}" srcOrd="0" destOrd="1" presId="urn:microsoft.com/office/officeart/2005/8/layout/chevron1"/>
    <dgm:cxn modelId="{EF7BF799-38F0-4B7D-B1A9-49FE2E37572C}" type="presOf" srcId="{0F1F7FE0-FF87-40FE-8C99-E4BD769AE0CE}" destId="{DCA3B184-EAA1-4F64-BE29-FC5A333F98B3}" srcOrd="0" destOrd="0" presId="urn:microsoft.com/office/officeart/2005/8/layout/chevron1"/>
    <dgm:cxn modelId="{827EB369-8C29-49DC-B17B-3B9C922E55F1}" srcId="{3A655F16-8E07-4E69-B3E3-31AA1B568285}" destId="{4A9348C6-B62D-440F-9901-1B7623233141}" srcOrd="0" destOrd="0" parTransId="{EC81EF8F-A969-42F2-ABDE-F2DB5BD3909E}" sibTransId="{27BB197E-C8D2-463A-898C-1F9661E01AC6}"/>
    <dgm:cxn modelId="{FF234FD3-3618-4191-84AF-69078523411E}" srcId="{3A655F16-8E07-4E69-B3E3-31AA1B568285}" destId="{EDFEF2C9-3E9B-4F46-8AE8-06D4005D2098}" srcOrd="1" destOrd="0" parTransId="{BC15B9BC-F304-4BE6-A2B6-615A85655F05}" sibTransId="{41AFEF91-A951-49B9-96BB-A4E17640AD18}"/>
    <dgm:cxn modelId="{8AF8BCEA-06DC-4BBD-88C8-B56C3CFDEB6A}" type="presOf" srcId="{EE8E5FCE-B5AB-4F8C-B351-8139C874A01C}" destId="{C5C56B70-9913-41FA-AF04-CBEBBD827945}" srcOrd="0" destOrd="1" presId="urn:microsoft.com/office/officeart/2005/8/layout/chevron1"/>
    <dgm:cxn modelId="{A0796C11-24AC-416A-BA6F-5097A76ECCF6}" srcId="{9BB9FB14-898F-488F-9747-47A07DB7F016}" destId="{3A655F16-8E07-4E69-B3E3-31AA1B568285}" srcOrd="2" destOrd="0" parTransId="{F3736DA7-BD17-41FF-BD5C-76EA7CAC676E}" sibTransId="{A646C8FC-6CA2-484F-81CE-1763B36F3606}"/>
    <dgm:cxn modelId="{67E66686-30CE-40F2-96E9-ED8D88165F03}" type="presOf" srcId="{DB6A9F4F-3AA1-4711-B4B1-21794425AD5A}" destId="{44395AB8-C652-49FC-875F-E5AE836E1E05}" srcOrd="0" destOrd="1" presId="urn:microsoft.com/office/officeart/2005/8/layout/chevron1"/>
    <dgm:cxn modelId="{1BC1E5AE-DBCF-4908-8B00-162406DC201F}" srcId="{9BB9FB14-898F-488F-9747-47A07DB7F016}" destId="{DF23EC89-F78E-4082-828A-8469504D79A8}" srcOrd="3" destOrd="0" parTransId="{9A7F1EE6-DCFF-4242-9A44-0BD5228D3150}" sibTransId="{564D6FD5-C8CD-4009-971E-00507F6C08FE}"/>
    <dgm:cxn modelId="{B682B959-EF11-4100-B7B2-64E86E7B4DB4}" type="presOf" srcId="{4F0DBA2D-AABA-49EF-966B-3C642768973D}" destId="{44395AB8-C652-49FC-875F-E5AE836E1E05}" srcOrd="0" destOrd="0" presId="urn:microsoft.com/office/officeart/2005/8/layout/chevron1"/>
    <dgm:cxn modelId="{B5501993-3D45-4AD4-8C7F-076C72C11D21}" srcId="{9BB9FB14-898F-488F-9747-47A07DB7F016}" destId="{E0001459-6E23-460E-BCBA-F964E830811B}" srcOrd="1" destOrd="0" parTransId="{F28DD2FE-EAD8-43EB-8E9C-B805C1A7AD98}" sibTransId="{8E4811F3-794A-43ED-83DD-C668787DCED9}"/>
    <dgm:cxn modelId="{25AEBDEC-6C15-4E86-90F5-00D78A2C02F9}" srcId="{E0001459-6E23-460E-BCBA-F964E830811B}" destId="{4F0DBA2D-AABA-49EF-966B-3C642768973D}" srcOrd="0" destOrd="0" parTransId="{1AF703EA-8E02-462A-A527-1D4267AAFB5A}" sibTransId="{2111EE45-8118-4047-B961-EFEFCC2F17C9}"/>
    <dgm:cxn modelId="{7CBDF022-A4CE-49B9-913A-D82205CDAA0F}" type="presOf" srcId="{DA44302E-AF89-4B9D-9754-CB6670061859}" destId="{E710F364-5330-4222-BB3F-CEB55AB15310}" srcOrd="0" destOrd="1" presId="urn:microsoft.com/office/officeart/2005/8/layout/chevron1"/>
    <dgm:cxn modelId="{DC364D8B-90D2-4EAB-98BF-02A52758AFA0}" srcId="{DF23EC89-F78E-4082-828A-8469504D79A8}" destId="{F814931B-1F79-46BF-9DC9-EBC5328DDD82}" srcOrd="0" destOrd="0" parTransId="{753E0CB2-A167-4D7C-85C8-F8C8575941C5}" sibTransId="{8AE48677-7B5C-45CE-886F-9B4D404C8FF7}"/>
    <dgm:cxn modelId="{7054C8B7-0172-4F2E-8DDB-8AD7F0B95178}" srcId="{E0001459-6E23-460E-BCBA-F964E830811B}" destId="{DB6A9F4F-3AA1-4711-B4B1-21794425AD5A}" srcOrd="1" destOrd="0" parTransId="{75254958-DA48-40C4-A132-5293F60CC11E}" sibTransId="{8A87FE33-DAF1-4914-BB0A-B046AE3C3C6B}"/>
    <dgm:cxn modelId="{AAB91813-ABCC-4DD7-8E1D-32F45E94CB32}" type="presOf" srcId="{F814931B-1F79-46BF-9DC9-EBC5328DDD82}" destId="{E710F364-5330-4222-BB3F-CEB55AB15310}" srcOrd="0" destOrd="0" presId="urn:microsoft.com/office/officeart/2005/8/layout/chevron1"/>
    <dgm:cxn modelId="{C3297EA7-BA6D-4F35-82EE-6E3FAD638A64}" type="presOf" srcId="{3A655F16-8E07-4E69-B3E3-31AA1B568285}" destId="{DCD32A80-28AF-44F3-8D74-2B3852EF1C44}" srcOrd="0" destOrd="0" presId="urn:microsoft.com/office/officeart/2005/8/layout/chevron1"/>
    <dgm:cxn modelId="{A131B4E9-21BD-4404-99F3-1E543C33DA86}" type="presOf" srcId="{9E958D41-B90D-4842-91C7-1029EFFF4DFE}" destId="{C5C56B70-9913-41FA-AF04-CBEBBD827945}" srcOrd="0" destOrd="0" presId="urn:microsoft.com/office/officeart/2005/8/layout/chevron1"/>
    <dgm:cxn modelId="{F0929E97-EFEC-455C-BC5F-E2BFDFB70000}" type="presOf" srcId="{4A9348C6-B62D-440F-9901-1B7623233141}" destId="{679B0B43-1F44-4F70-B7EC-E687C8B1888C}" srcOrd="0" destOrd="0" presId="urn:microsoft.com/office/officeart/2005/8/layout/chevron1"/>
    <dgm:cxn modelId="{A9D1ED8D-FF13-416E-AD1B-3DBF6FCCE8A0}" type="presParOf" srcId="{F391F732-A6E9-499C-955B-71A6490C8D94}" destId="{7E50273E-2E07-47DC-8A45-6331A92526A8}" srcOrd="0" destOrd="0" presId="urn:microsoft.com/office/officeart/2005/8/layout/chevron1"/>
    <dgm:cxn modelId="{5706F68C-B31C-42A1-AC3E-7AB583274B24}" type="presParOf" srcId="{7E50273E-2E07-47DC-8A45-6331A92526A8}" destId="{DCA3B184-EAA1-4F64-BE29-FC5A333F98B3}" srcOrd="0" destOrd="0" presId="urn:microsoft.com/office/officeart/2005/8/layout/chevron1"/>
    <dgm:cxn modelId="{957F9DE6-2279-42E8-A569-BE639748AB2F}" type="presParOf" srcId="{7E50273E-2E07-47DC-8A45-6331A92526A8}" destId="{C5C56B70-9913-41FA-AF04-CBEBBD827945}" srcOrd="1" destOrd="0" presId="urn:microsoft.com/office/officeart/2005/8/layout/chevron1"/>
    <dgm:cxn modelId="{B86EDE8A-5FFB-4F1D-A541-4669C58CFE20}" type="presParOf" srcId="{F391F732-A6E9-499C-955B-71A6490C8D94}" destId="{7E354BAD-6C42-4BBE-A9E5-AC2391E768C2}" srcOrd="1" destOrd="0" presId="urn:microsoft.com/office/officeart/2005/8/layout/chevron1"/>
    <dgm:cxn modelId="{0BB294A9-E77D-4700-90CC-32EB050519DE}" type="presParOf" srcId="{F391F732-A6E9-499C-955B-71A6490C8D94}" destId="{29C89E15-4CE3-44F1-AC9F-0C5893C337CB}" srcOrd="2" destOrd="0" presId="urn:microsoft.com/office/officeart/2005/8/layout/chevron1"/>
    <dgm:cxn modelId="{B3557637-0D69-4AE4-8D82-B69CB553340C}" type="presParOf" srcId="{29C89E15-4CE3-44F1-AC9F-0C5893C337CB}" destId="{ADF65710-7C0D-4C19-A526-B956D14BC989}" srcOrd="0" destOrd="0" presId="urn:microsoft.com/office/officeart/2005/8/layout/chevron1"/>
    <dgm:cxn modelId="{2837B377-8A4E-45E5-94BC-54718BD6459E}" type="presParOf" srcId="{29C89E15-4CE3-44F1-AC9F-0C5893C337CB}" destId="{44395AB8-C652-49FC-875F-E5AE836E1E05}" srcOrd="1" destOrd="0" presId="urn:microsoft.com/office/officeart/2005/8/layout/chevron1"/>
    <dgm:cxn modelId="{D86C2CF1-60B6-42B0-AF1E-2FA87C904A32}" type="presParOf" srcId="{F391F732-A6E9-499C-955B-71A6490C8D94}" destId="{815C5F8A-77C2-4FFC-A873-DA734E5AF068}" srcOrd="3" destOrd="0" presId="urn:microsoft.com/office/officeart/2005/8/layout/chevron1"/>
    <dgm:cxn modelId="{3BEFCBCE-BEDC-457D-A970-C03B9A5FEAD4}" type="presParOf" srcId="{F391F732-A6E9-499C-955B-71A6490C8D94}" destId="{C8EED795-9BBF-41B8-9B9B-7AF7EA9DB7C9}" srcOrd="4" destOrd="0" presId="urn:microsoft.com/office/officeart/2005/8/layout/chevron1"/>
    <dgm:cxn modelId="{80A87C55-7E7E-4241-9AAA-20DDC26109F1}" type="presParOf" srcId="{C8EED795-9BBF-41B8-9B9B-7AF7EA9DB7C9}" destId="{DCD32A80-28AF-44F3-8D74-2B3852EF1C44}" srcOrd="0" destOrd="0" presId="urn:microsoft.com/office/officeart/2005/8/layout/chevron1"/>
    <dgm:cxn modelId="{AABAA76F-9B8E-4237-8EBF-1EDCAA20F6DA}" type="presParOf" srcId="{C8EED795-9BBF-41B8-9B9B-7AF7EA9DB7C9}" destId="{679B0B43-1F44-4F70-B7EC-E687C8B1888C}" srcOrd="1" destOrd="0" presId="urn:microsoft.com/office/officeart/2005/8/layout/chevron1"/>
    <dgm:cxn modelId="{EDAFD8B8-4242-4C37-A68C-9D3B6D535DC0}" type="presParOf" srcId="{F391F732-A6E9-499C-955B-71A6490C8D94}" destId="{A8489C75-D4B8-4B0F-A31C-1AB46F4639C0}" srcOrd="5" destOrd="0" presId="urn:microsoft.com/office/officeart/2005/8/layout/chevron1"/>
    <dgm:cxn modelId="{D36B2CBD-47E4-4C34-8DE0-DF2059177DD6}" type="presParOf" srcId="{F391F732-A6E9-499C-955B-71A6490C8D94}" destId="{07FE8202-2A4D-49DD-881E-09CF833CC491}" srcOrd="6" destOrd="0" presId="urn:microsoft.com/office/officeart/2005/8/layout/chevron1"/>
    <dgm:cxn modelId="{FCD87F7B-8D4A-4ABC-8A11-6C3777F8E951}" type="presParOf" srcId="{07FE8202-2A4D-49DD-881E-09CF833CC491}" destId="{A9683A26-539A-41A0-A8FB-5EB62605A1D3}" srcOrd="0" destOrd="0" presId="urn:microsoft.com/office/officeart/2005/8/layout/chevron1"/>
    <dgm:cxn modelId="{D88ED04E-E4DF-4EEA-88A6-3E9A7116017C}" type="presParOf" srcId="{07FE8202-2A4D-49DD-881E-09CF833CC491}" destId="{E710F364-5330-4222-BB3F-CEB55AB15310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A3B184-EAA1-4F64-BE29-FC5A333F98B3}">
      <dsp:nvSpPr>
        <dsp:cNvPr id="0" name=""/>
        <dsp:cNvSpPr/>
      </dsp:nvSpPr>
      <dsp:spPr>
        <a:xfrm>
          <a:off x="2531" y="1348718"/>
          <a:ext cx="221813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600" kern="1200" dirty="0" smtClean="0"/>
            <a:t>Inicial</a:t>
          </a:r>
          <a:endParaRPr lang="es-UY" sz="1600" kern="1200" dirty="0"/>
        </a:p>
      </dsp:txBody>
      <dsp:txXfrm>
        <a:off x="2531" y="1348718"/>
        <a:ext cx="2218134" cy="864000"/>
      </dsp:txXfrm>
    </dsp:sp>
    <dsp:sp modelId="{C5C56B70-9913-41FA-AF04-CBEBBD827945}">
      <dsp:nvSpPr>
        <dsp:cNvPr id="0" name=""/>
        <dsp:cNvSpPr/>
      </dsp:nvSpPr>
      <dsp:spPr>
        <a:xfrm>
          <a:off x="2531" y="2320718"/>
          <a:ext cx="17745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5 semanas</a:t>
          </a:r>
          <a:endParaRPr lang="es-U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Semanas 1, 2, 3, 4 y </a:t>
          </a:r>
          <a:r>
            <a:rPr lang="es-UY" sz="1600" kern="1200" dirty="0" smtClean="0"/>
            <a:t>5</a:t>
          </a:r>
          <a:endParaRPr lang="es-UY" sz="1600" kern="1200" dirty="0"/>
        </a:p>
      </dsp:txBody>
      <dsp:txXfrm>
        <a:off x="2531" y="2320718"/>
        <a:ext cx="1774507" cy="720000"/>
      </dsp:txXfrm>
    </dsp:sp>
    <dsp:sp modelId="{ADF65710-7C0D-4C19-A526-B956D14BC989}">
      <dsp:nvSpPr>
        <dsp:cNvPr id="0" name=""/>
        <dsp:cNvSpPr/>
      </dsp:nvSpPr>
      <dsp:spPr>
        <a:xfrm>
          <a:off x="2004665" y="1348718"/>
          <a:ext cx="221813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600" kern="1200" dirty="0" smtClean="0"/>
            <a:t>Elaboración</a:t>
          </a:r>
          <a:endParaRPr lang="es-UY" sz="1600" kern="1200" dirty="0"/>
        </a:p>
      </dsp:txBody>
      <dsp:txXfrm>
        <a:off x="2004665" y="1348718"/>
        <a:ext cx="2218134" cy="864000"/>
      </dsp:txXfrm>
    </dsp:sp>
    <dsp:sp modelId="{44395AB8-C652-49FC-875F-E5AE836E1E05}">
      <dsp:nvSpPr>
        <dsp:cNvPr id="0" name=""/>
        <dsp:cNvSpPr/>
      </dsp:nvSpPr>
      <dsp:spPr>
        <a:xfrm>
          <a:off x="2004665" y="2320718"/>
          <a:ext cx="17745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smtClean="0"/>
            <a:t>5 </a:t>
          </a:r>
          <a:r>
            <a:rPr lang="es-UY" sz="1600" kern="1200" dirty="0" smtClean="0"/>
            <a:t>semanas</a:t>
          </a:r>
          <a:endParaRPr lang="es-U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Semanas 6, 7, 8, </a:t>
          </a:r>
          <a:r>
            <a:rPr lang="es-UY" sz="1600" kern="1200" dirty="0" smtClean="0"/>
            <a:t>9 y 10</a:t>
          </a:r>
          <a:endParaRPr lang="es-UY" sz="1600" kern="1200" dirty="0"/>
        </a:p>
      </dsp:txBody>
      <dsp:txXfrm>
        <a:off x="2004665" y="2320718"/>
        <a:ext cx="1774507" cy="720000"/>
      </dsp:txXfrm>
    </dsp:sp>
    <dsp:sp modelId="{DCD32A80-28AF-44F3-8D74-2B3852EF1C44}">
      <dsp:nvSpPr>
        <dsp:cNvPr id="0" name=""/>
        <dsp:cNvSpPr/>
      </dsp:nvSpPr>
      <dsp:spPr>
        <a:xfrm>
          <a:off x="4006799" y="1348718"/>
          <a:ext cx="221813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600" kern="1200" dirty="0" smtClean="0"/>
            <a:t>Construcción</a:t>
          </a:r>
          <a:endParaRPr lang="es-UY" sz="1600" kern="1200" dirty="0"/>
        </a:p>
      </dsp:txBody>
      <dsp:txXfrm>
        <a:off x="4006799" y="1348718"/>
        <a:ext cx="2218134" cy="864000"/>
      </dsp:txXfrm>
    </dsp:sp>
    <dsp:sp modelId="{679B0B43-1F44-4F70-B7EC-E687C8B1888C}">
      <dsp:nvSpPr>
        <dsp:cNvPr id="0" name=""/>
        <dsp:cNvSpPr/>
      </dsp:nvSpPr>
      <dsp:spPr>
        <a:xfrm>
          <a:off x="4006799" y="2320718"/>
          <a:ext cx="17745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4 semanas</a:t>
          </a:r>
          <a:endParaRPr lang="es-U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Semanas 11, 12, 13 </a:t>
          </a:r>
          <a:r>
            <a:rPr lang="es-UY" sz="1600" kern="1200" dirty="0" smtClean="0"/>
            <a:t>y 14</a:t>
          </a:r>
          <a:endParaRPr lang="es-UY" sz="1600" kern="1200" dirty="0"/>
        </a:p>
      </dsp:txBody>
      <dsp:txXfrm>
        <a:off x="4006799" y="2320718"/>
        <a:ext cx="1774507" cy="720000"/>
      </dsp:txXfrm>
    </dsp:sp>
    <dsp:sp modelId="{A9683A26-539A-41A0-A8FB-5EB62605A1D3}">
      <dsp:nvSpPr>
        <dsp:cNvPr id="0" name=""/>
        <dsp:cNvSpPr/>
      </dsp:nvSpPr>
      <dsp:spPr>
        <a:xfrm>
          <a:off x="6008934" y="1348718"/>
          <a:ext cx="2218134" cy="864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Y" sz="1600" kern="1200" dirty="0" smtClean="0"/>
            <a:t>Transición</a:t>
          </a:r>
          <a:endParaRPr lang="es-UY" sz="1600" kern="1200" dirty="0"/>
        </a:p>
      </dsp:txBody>
      <dsp:txXfrm>
        <a:off x="6008934" y="1348718"/>
        <a:ext cx="2218134" cy="864000"/>
      </dsp:txXfrm>
    </dsp:sp>
    <dsp:sp modelId="{E710F364-5330-4222-BB3F-CEB55AB15310}">
      <dsp:nvSpPr>
        <dsp:cNvPr id="0" name=""/>
        <dsp:cNvSpPr/>
      </dsp:nvSpPr>
      <dsp:spPr>
        <a:xfrm>
          <a:off x="6008934" y="2320718"/>
          <a:ext cx="1774507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1 semana</a:t>
          </a:r>
          <a:endParaRPr lang="es-UY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UY" sz="1600" kern="1200" dirty="0" smtClean="0"/>
            <a:t>Semana </a:t>
          </a:r>
          <a:r>
            <a:rPr lang="es-UY" sz="1600" kern="1200" dirty="0" smtClean="0"/>
            <a:t>14</a:t>
          </a:r>
          <a:endParaRPr lang="es-UY" sz="1600" kern="1200" dirty="0"/>
        </a:p>
      </dsp:txBody>
      <dsp:txXfrm>
        <a:off x="6008934" y="2320718"/>
        <a:ext cx="1774507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7F4F9-F02A-4F08-8BFD-28DB9A2C64C8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4DD1D-F945-4504-8171-28A2D7D58A33}" type="slidenum">
              <a:rPr lang="es-UY" smtClean="0"/>
              <a:pPr/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4DD1D-F945-4504-8171-28A2D7D58A33}" type="slidenum">
              <a:rPr lang="es-UY" smtClean="0"/>
              <a:pPr/>
              <a:t>4</a:t>
            </a:fld>
            <a:endParaRPr lang="es-U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4DD1D-F945-4504-8171-28A2D7D58A33}" type="slidenum">
              <a:rPr lang="es-UY" smtClean="0"/>
              <a:pPr/>
              <a:t>18</a:t>
            </a:fld>
            <a:endParaRPr lang="es-UY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A69D7C-7E08-4F41-B900-35BCB755070D}" type="datetimeFigureOut">
              <a:rPr lang="es-UY" smtClean="0"/>
              <a:pPr/>
              <a:t>10/12/2014</a:t>
            </a:fld>
            <a:endParaRPr lang="es-UY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388BCB-C722-4974-8EAF-C364FD377AF4}" type="slidenum">
              <a:rPr lang="es-UY" smtClean="0"/>
              <a:pPr/>
              <a:t>‹Nº›</a:t>
            </a:fld>
            <a:endParaRPr lang="es-UY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UY" dirty="0" err="1" smtClean="0"/>
              <a:t>ReXus</a:t>
            </a:r>
            <a:endParaRPr lang="es-UY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UY" dirty="0" smtClean="0"/>
              <a:t>Presentación del proceso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85720" y="5643578"/>
            <a:ext cx="3610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dirty="0" smtClean="0"/>
              <a:t>Proyecto de Ingeniería de Software</a:t>
            </a:r>
          </a:p>
          <a:p>
            <a:r>
              <a:rPr lang="es-UY" dirty="0" smtClean="0"/>
              <a:t>Año 2014</a:t>
            </a:r>
          </a:p>
          <a:p>
            <a:r>
              <a:rPr lang="es-UY" dirty="0" smtClean="0"/>
              <a:t>Grupo 9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Análisis de Requerimientos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5 personas del lado del cliente:</a:t>
            </a:r>
          </a:p>
          <a:p>
            <a:pPr lvl="1"/>
            <a:r>
              <a:rPr lang="es-UY" dirty="0" smtClean="0"/>
              <a:t>Visiones distintas del producto</a:t>
            </a:r>
          </a:p>
          <a:p>
            <a:r>
              <a:rPr lang="es-UY" dirty="0" smtClean="0"/>
              <a:t>Sistema </a:t>
            </a:r>
            <a:r>
              <a:rPr lang="es-UY" dirty="0" smtClean="0"/>
              <a:t>grande pero conceptualmente fácil de entender</a:t>
            </a:r>
          </a:p>
          <a:p>
            <a:r>
              <a:rPr lang="es-UY" dirty="0" smtClean="0"/>
              <a:t>Requisitos técnicos más </a:t>
            </a:r>
            <a:r>
              <a:rPr lang="es-UY" dirty="0" smtClean="0"/>
              <a:t>complicados (integraciones)</a:t>
            </a:r>
            <a:endParaRPr lang="es-UY" dirty="0" smtClean="0"/>
          </a:p>
          <a:p>
            <a:r>
              <a:rPr lang="es-UY" dirty="0" smtClean="0"/>
              <a:t>Reuniones 2 veces por semana durante la Fase Inicial</a:t>
            </a:r>
          </a:p>
          <a:p>
            <a:pPr lvl="1"/>
            <a:r>
              <a:rPr lang="es-UY" dirty="0" smtClean="0"/>
              <a:t>Buena </a:t>
            </a:r>
            <a:r>
              <a:rPr lang="es-UY" dirty="0" smtClean="0"/>
              <a:t>disposición</a:t>
            </a:r>
          </a:p>
          <a:p>
            <a:r>
              <a:rPr lang="es-UY" dirty="0" smtClean="0"/>
              <a:t>Requisitos estables</a:t>
            </a:r>
          </a:p>
          <a:p>
            <a:pPr lvl="1"/>
            <a:r>
              <a:rPr lang="es-UY" dirty="0" smtClean="0"/>
              <a:t>Solamente </a:t>
            </a:r>
            <a:r>
              <a:rPr lang="es-UY" dirty="0" smtClean="0"/>
              <a:t>cambios </a:t>
            </a:r>
            <a:r>
              <a:rPr lang="es-UY" dirty="0" smtClean="0"/>
              <a:t>menores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3895732"/>
          </a:xfrm>
        </p:spPr>
        <p:txBody>
          <a:bodyPr>
            <a:normAutofit fontScale="92500"/>
          </a:bodyPr>
          <a:lstStyle/>
          <a:p>
            <a:r>
              <a:rPr lang="es-UY" dirty="0" smtClean="0"/>
              <a:t>Problemas para correr </a:t>
            </a:r>
            <a:r>
              <a:rPr lang="es-UY" dirty="0" err="1" smtClean="0"/>
              <a:t>TestSync</a:t>
            </a:r>
            <a:endParaRPr lang="es-UY" dirty="0" smtClean="0"/>
          </a:p>
          <a:p>
            <a:pPr lvl="1"/>
            <a:r>
              <a:rPr lang="es-UY" dirty="0" smtClean="0"/>
              <a:t>Buena disposición por parte del cliente para solucionarlos</a:t>
            </a:r>
          </a:p>
          <a:p>
            <a:r>
              <a:rPr lang="es-UY" dirty="0" smtClean="0"/>
              <a:t>Problemas de integración</a:t>
            </a:r>
          </a:p>
          <a:p>
            <a:pPr lvl="1"/>
            <a:r>
              <a:rPr lang="es-UY" dirty="0" smtClean="0"/>
              <a:t>Solucionados al adquirir </a:t>
            </a:r>
            <a:r>
              <a:rPr lang="es-UY" dirty="0" err="1" smtClean="0"/>
              <a:t>GxServer</a:t>
            </a:r>
            <a:r>
              <a:rPr lang="es-UY" dirty="0" smtClean="0"/>
              <a:t>, pero con efectos en la Fase de Elaboración</a:t>
            </a:r>
          </a:p>
          <a:p>
            <a:r>
              <a:rPr lang="es-UY" dirty="0" smtClean="0"/>
              <a:t>Dificultades con K2B </a:t>
            </a:r>
            <a:r>
              <a:rPr lang="es-UY" dirty="0" smtClean="0"/>
              <a:t>Tools</a:t>
            </a:r>
          </a:p>
          <a:p>
            <a:r>
              <a:rPr lang="es-UY" dirty="0" smtClean="0"/>
              <a:t>Complejidad de integración con herramientas externas</a:t>
            </a:r>
          </a:p>
          <a:p>
            <a:pPr lvl="1"/>
            <a:r>
              <a:rPr lang="es-UY" dirty="0" smtClean="0"/>
              <a:t>Mantis </a:t>
            </a:r>
            <a:r>
              <a:rPr lang="es-UY" dirty="0" err="1" smtClean="0"/>
              <a:t>BugTracker</a:t>
            </a:r>
            <a:endParaRPr lang="es-UY" dirty="0" smtClean="0"/>
          </a:p>
          <a:p>
            <a:pPr lvl="1"/>
            <a:r>
              <a:rPr lang="es-UY" dirty="0" err="1" smtClean="0"/>
              <a:t>GxServer</a:t>
            </a:r>
            <a:endParaRPr lang="es-UY" dirty="0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Implementación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3895732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Char char="P"/>
            </a:pPr>
            <a:r>
              <a:rPr lang="es-UY" dirty="0" smtClean="0"/>
              <a:t>Implantación </a:t>
            </a:r>
            <a:r>
              <a:rPr lang="es-UY" dirty="0" smtClean="0"/>
              <a:t>simple</a:t>
            </a:r>
            <a:endParaRPr lang="es-UY" dirty="0" smtClean="0"/>
          </a:p>
          <a:p>
            <a:pPr lvl="1"/>
            <a:r>
              <a:rPr lang="es-UY" dirty="0" smtClean="0"/>
              <a:t>El cliente solicitó que se le entregara el producto junto a los scripts de configuración de la base de datos y la aplicación web</a:t>
            </a:r>
          </a:p>
          <a:p>
            <a:pPr lvl="1"/>
            <a:r>
              <a:rPr lang="es-UY" dirty="0" smtClean="0"/>
              <a:t>Desarrollo de un manual de usuario y documentación técnica</a:t>
            </a: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Implantación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Calidad y Verificación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Misma persona con roles: </a:t>
            </a:r>
          </a:p>
          <a:p>
            <a:pPr lvl="1"/>
            <a:r>
              <a:rPr lang="es-ES" dirty="0" smtClean="0"/>
              <a:t>Responsable de Verificación</a:t>
            </a:r>
          </a:p>
          <a:p>
            <a:pPr lvl="1"/>
            <a:r>
              <a:rPr lang="es-ES" dirty="0" smtClean="0"/>
              <a:t>Responsable de Calidad</a:t>
            </a:r>
          </a:p>
          <a:p>
            <a:r>
              <a:rPr lang="es-ES" dirty="0" smtClean="0"/>
              <a:t>Se adecuó el proceso priorizando la documentación </a:t>
            </a:r>
            <a:r>
              <a:rPr lang="es-ES" dirty="0" smtClean="0"/>
              <a:t>más </a:t>
            </a:r>
            <a:r>
              <a:rPr lang="es-ES" dirty="0" smtClean="0"/>
              <a:t>importante.</a:t>
            </a:r>
          </a:p>
          <a:p>
            <a:r>
              <a:rPr lang="es-ES" dirty="0" smtClean="0"/>
              <a:t>La revisión de calidad se realizó </a:t>
            </a:r>
            <a:r>
              <a:rPr lang="es-ES" dirty="0" smtClean="0"/>
              <a:t>antes de cada </a:t>
            </a:r>
            <a:r>
              <a:rPr lang="es-ES" dirty="0" smtClean="0"/>
              <a:t>entrega semanal</a:t>
            </a:r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Calidad del Producto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Atributos de calidad </a:t>
            </a:r>
            <a:r>
              <a:rPr lang="es-ES" dirty="0" smtClean="0"/>
              <a:t>más </a:t>
            </a:r>
            <a:r>
              <a:rPr lang="es-ES" dirty="0" smtClean="0"/>
              <a:t>relevantes:</a:t>
            </a:r>
          </a:p>
          <a:p>
            <a:pPr marL="880110" lvl="1" indent="-514350"/>
            <a:r>
              <a:rPr lang="es-ES" dirty="0" smtClean="0"/>
              <a:t>Usabilidad</a:t>
            </a:r>
          </a:p>
          <a:p>
            <a:pPr marL="880110" lvl="1" indent="-514350"/>
            <a:r>
              <a:rPr lang="es-ES" dirty="0" err="1" smtClean="0"/>
              <a:t>Mantenibilidad</a:t>
            </a:r>
            <a:endParaRPr lang="es-ES" dirty="0" smtClean="0"/>
          </a:p>
          <a:p>
            <a:pPr marL="880110" lvl="1" indent="-514350"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Usabilidad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s-ES" dirty="0" smtClean="0"/>
              <a:t>El uso del patrón </a:t>
            </a:r>
            <a:r>
              <a:rPr lang="es-ES" dirty="0" smtClean="0"/>
              <a:t>K2B </a:t>
            </a:r>
            <a:r>
              <a:rPr lang="es-ES" dirty="0" smtClean="0"/>
              <a:t>permitió la estandarización de la interfaz </a:t>
            </a:r>
            <a:r>
              <a:rPr lang="es-ES" dirty="0" smtClean="0"/>
              <a:t>gráfica (Requisito </a:t>
            </a:r>
            <a:r>
              <a:rPr lang="es-ES" dirty="0" smtClean="0"/>
              <a:t>del cliente)</a:t>
            </a:r>
          </a:p>
          <a:p>
            <a:pPr marL="514350" indent="-514350"/>
            <a:r>
              <a:rPr lang="es-ES" dirty="0" smtClean="0"/>
              <a:t>Las diferentes reuniones con el cliente permitieron realizar cambios para lograr la usabilidad deseada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err="1" smtClean="0"/>
              <a:t>Mantenibilidad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siguieron pautas de desarrollo brindadas por el cliente</a:t>
            </a:r>
          </a:p>
          <a:p>
            <a:r>
              <a:rPr lang="es-ES" dirty="0" smtClean="0"/>
              <a:t>Se realizaron revisiones de código para asegurar el cumplimiento de las pautas</a:t>
            </a:r>
          </a:p>
          <a:p>
            <a:r>
              <a:rPr lang="es-ES" dirty="0" smtClean="0"/>
              <a:t>Se creó una documentación técnica donde se explica detalladamente </a:t>
            </a:r>
            <a:r>
              <a:rPr lang="es-ES" dirty="0" smtClean="0"/>
              <a:t>las decisiones tomadas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Verificación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es-ES" dirty="0" smtClean="0"/>
              <a:t>Equipo formado por 3 personas</a:t>
            </a:r>
          </a:p>
          <a:p>
            <a:r>
              <a:rPr lang="es-ES" dirty="0" smtClean="0"/>
              <a:t>Planificación integrada </a:t>
            </a:r>
            <a:r>
              <a:rPr lang="es-ES" dirty="0" smtClean="0"/>
              <a:t>con </a:t>
            </a:r>
            <a:r>
              <a:rPr lang="es-ES" dirty="0" smtClean="0"/>
              <a:t>plan de desarrollo</a:t>
            </a:r>
          </a:p>
          <a:p>
            <a:r>
              <a:rPr lang="es-ES" dirty="0" smtClean="0"/>
              <a:t>Técnica de </a:t>
            </a:r>
            <a:r>
              <a:rPr lang="es-ES" dirty="0" smtClean="0"/>
              <a:t>caja negra</a:t>
            </a:r>
          </a:p>
          <a:p>
            <a:r>
              <a:rPr lang="es-ES" dirty="0" smtClean="0"/>
              <a:t>Casos de prueba basados en casos de uso</a:t>
            </a:r>
          </a:p>
          <a:p>
            <a:r>
              <a:rPr lang="es-ES" dirty="0" smtClean="0"/>
              <a:t>Reporte y seguimiento de </a:t>
            </a:r>
            <a:r>
              <a:rPr lang="es-ES" dirty="0" err="1" smtClean="0"/>
              <a:t>bugs</a:t>
            </a:r>
            <a:r>
              <a:rPr lang="es-ES" dirty="0" smtClean="0"/>
              <a:t> </a:t>
            </a:r>
            <a:r>
              <a:rPr lang="es-ES" dirty="0" smtClean="0"/>
              <a:t>realizado mediante planillas </a:t>
            </a:r>
            <a:r>
              <a:rPr lang="es-ES" dirty="0" smtClean="0"/>
              <a:t>de Google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Asignación de Casos de </a:t>
            </a:r>
            <a:r>
              <a:rPr lang="es-ES" dirty="0" smtClean="0"/>
              <a:t>Prueba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2751584"/>
          </a:xfrm>
        </p:spPr>
        <p:txBody>
          <a:bodyPr/>
          <a:lstStyle/>
          <a:p>
            <a:r>
              <a:rPr lang="es-ES" dirty="0" err="1" smtClean="0"/>
              <a:t>Testers</a:t>
            </a:r>
            <a:r>
              <a:rPr lang="es-ES" dirty="0" smtClean="0"/>
              <a:t> asignados a casos de uso </a:t>
            </a:r>
          </a:p>
          <a:p>
            <a:r>
              <a:rPr lang="es-ES" dirty="0" smtClean="0"/>
              <a:t>Conjunto de casos de prueba por cada caso de uso</a:t>
            </a:r>
            <a:endParaRPr lang="es-ES" dirty="0" smtClean="0"/>
          </a:p>
          <a:p>
            <a:r>
              <a:rPr lang="es-ES" dirty="0" smtClean="0"/>
              <a:t>La </a:t>
            </a:r>
            <a:r>
              <a:rPr lang="es-ES" dirty="0" smtClean="0"/>
              <a:t>asignación se realizó teniendo en cuenta la carga semanal de cada </a:t>
            </a:r>
            <a:r>
              <a:rPr lang="es-ES" dirty="0" smtClean="0"/>
              <a:t>rol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Clasificación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errores se clasificaron según la siguiente escala ascendiente en gravedad:</a:t>
            </a:r>
          </a:p>
          <a:p>
            <a:pPr lvl="1"/>
            <a:r>
              <a:rPr lang="es-ES" b="1" dirty="0" smtClean="0"/>
              <a:t>Menor: </a:t>
            </a:r>
            <a:r>
              <a:rPr lang="es-ES" sz="2000" dirty="0" smtClean="0"/>
              <a:t>no causa perjuicio, </a:t>
            </a:r>
            <a:r>
              <a:rPr lang="es-ES" sz="2000" dirty="0" smtClean="0"/>
              <a:t>pero </a:t>
            </a:r>
            <a:r>
              <a:rPr lang="es-ES" sz="2000" dirty="0" smtClean="0"/>
              <a:t>requiere reparación</a:t>
            </a:r>
          </a:p>
          <a:p>
            <a:pPr lvl="1"/>
            <a:r>
              <a:rPr lang="es-ES" b="1" dirty="0" smtClean="0"/>
              <a:t>Marginal:  </a:t>
            </a:r>
            <a:r>
              <a:rPr lang="es-ES" sz="2000" dirty="0" smtClean="0"/>
              <a:t>daño menor</a:t>
            </a:r>
          </a:p>
          <a:p>
            <a:pPr lvl="1"/>
            <a:r>
              <a:rPr lang="es-ES" b="1" dirty="0" smtClean="0"/>
              <a:t>Critico: </a:t>
            </a:r>
            <a:r>
              <a:rPr lang="es-ES" sz="2000" dirty="0" smtClean="0"/>
              <a:t>pérdida de una funcionalidad</a:t>
            </a:r>
          </a:p>
          <a:p>
            <a:pPr lvl="1"/>
            <a:r>
              <a:rPr lang="es-ES" b="1" dirty="0" smtClean="0"/>
              <a:t>Catastrófico: </a:t>
            </a:r>
            <a:r>
              <a:rPr lang="es-ES" sz="2000" dirty="0" smtClean="0"/>
              <a:t>impide el uso del sistema</a:t>
            </a:r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Agenda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Fases del proyecto</a:t>
            </a:r>
          </a:p>
          <a:p>
            <a:r>
              <a:rPr lang="es-UY" dirty="0" smtClean="0"/>
              <a:t>Desempeño de las diversas áreas</a:t>
            </a:r>
          </a:p>
          <a:p>
            <a:r>
              <a:rPr lang="es-UY" dirty="0" smtClean="0"/>
              <a:t>Funcionamiento del grupo</a:t>
            </a:r>
          </a:p>
          <a:p>
            <a:r>
              <a:rPr lang="es-UY" dirty="0" smtClean="0"/>
              <a:t>Evaluación del proceso seguido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Reporte de errores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Planilla </a:t>
            </a:r>
            <a:r>
              <a:rPr lang="es-ES" dirty="0" smtClean="0"/>
              <a:t>de </a:t>
            </a:r>
            <a:r>
              <a:rPr lang="es-ES" dirty="0" smtClean="0"/>
              <a:t>G</a:t>
            </a:r>
            <a:r>
              <a:rPr lang="es-ES" dirty="0" smtClean="0"/>
              <a:t>oogle</a:t>
            </a:r>
          </a:p>
          <a:p>
            <a:r>
              <a:rPr lang="es-ES" dirty="0" smtClean="0"/>
              <a:t>Cada </a:t>
            </a:r>
            <a:r>
              <a:rPr lang="es-ES" dirty="0" smtClean="0"/>
              <a:t>error va acompañado </a:t>
            </a:r>
            <a:r>
              <a:rPr lang="es-ES" dirty="0" smtClean="0"/>
              <a:t>de</a:t>
            </a:r>
            <a:endParaRPr lang="es-ES" dirty="0" smtClean="0"/>
          </a:p>
          <a:p>
            <a:pPr lvl="1"/>
            <a:r>
              <a:rPr lang="es-ES" dirty="0" smtClean="0"/>
              <a:t>Identificador (</a:t>
            </a:r>
            <a:r>
              <a:rPr lang="es-ES" sz="2000" dirty="0" smtClean="0"/>
              <a:t>Numero Caso de Uso + Numero </a:t>
            </a:r>
            <a:r>
              <a:rPr lang="es-ES" sz="2000" dirty="0" smtClean="0"/>
              <a:t>Caso </a:t>
            </a:r>
            <a:r>
              <a:rPr lang="es-ES" sz="2000" dirty="0" smtClean="0"/>
              <a:t>de Prueba)</a:t>
            </a:r>
            <a:endParaRPr lang="es-ES" sz="2000" dirty="0" smtClean="0"/>
          </a:p>
          <a:p>
            <a:pPr lvl="1"/>
            <a:r>
              <a:rPr lang="es-ES" dirty="0" smtClean="0"/>
              <a:t>Fecha</a:t>
            </a:r>
          </a:p>
          <a:p>
            <a:pPr lvl="1"/>
            <a:r>
              <a:rPr lang="es-ES" dirty="0" smtClean="0"/>
              <a:t>Descripción</a:t>
            </a:r>
          </a:p>
          <a:p>
            <a:pPr lvl="1"/>
            <a:r>
              <a:rPr lang="es-ES" dirty="0" smtClean="0"/>
              <a:t>Clasificación </a:t>
            </a:r>
          </a:p>
          <a:p>
            <a:pPr lvl="1"/>
            <a:r>
              <a:rPr lang="es-ES" dirty="0" smtClean="0"/>
              <a:t>Estado</a:t>
            </a:r>
            <a:r>
              <a:rPr lang="es-ES" dirty="0" smtClean="0"/>
              <a:t> </a:t>
            </a:r>
            <a:r>
              <a:rPr lang="es-ES" sz="2000" dirty="0" smtClean="0"/>
              <a:t>(Reportado</a:t>
            </a:r>
            <a:r>
              <a:rPr lang="es-ES" sz="2000" dirty="0" smtClean="0"/>
              <a:t>, Solucionado)</a:t>
            </a:r>
          </a:p>
          <a:p>
            <a:r>
              <a:rPr lang="es-ES" sz="2200" dirty="0" smtClean="0"/>
              <a:t>Finalmente el reporte es entregado al equipo de desarrollo</a:t>
            </a:r>
          </a:p>
          <a:p>
            <a:endParaRPr lang="es-ES" dirty="0" smtClean="0"/>
          </a:p>
          <a:p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Evolución de defectos</a:t>
            </a:r>
            <a:endParaRPr lang="es-E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Corrección de errores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110046"/>
          </a:xfrm>
        </p:spPr>
        <p:txBody>
          <a:bodyPr/>
          <a:lstStyle/>
          <a:p>
            <a:r>
              <a:rPr lang="es-ES" dirty="0" smtClean="0"/>
              <a:t>Los días finales de la semana de transición se dedicaron exclusivamente a la corrección de errores</a:t>
            </a:r>
          </a:p>
          <a:p>
            <a:r>
              <a:rPr lang="es-ES" dirty="0" smtClean="0"/>
              <a:t>Esto ayudó a mejorar la calidad del producto</a:t>
            </a:r>
          </a:p>
          <a:p>
            <a:r>
              <a:rPr lang="es-ES" dirty="0" smtClean="0"/>
              <a:t>Liberación final con 6 errores conocidos</a:t>
            </a:r>
          </a:p>
          <a:p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Repartición Final de errores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Gestión de 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Dificultades</a:t>
            </a:r>
          </a:p>
          <a:p>
            <a:pPr lvl="1"/>
            <a:r>
              <a:rPr lang="es-UY" dirty="0" smtClean="0"/>
              <a:t>Grupo reducido con pocos implementadores y verificadores</a:t>
            </a:r>
          </a:p>
          <a:p>
            <a:pPr lvl="2"/>
            <a:r>
              <a:rPr lang="es-UY" dirty="0" smtClean="0"/>
              <a:t>Proyecto grande</a:t>
            </a:r>
          </a:p>
          <a:p>
            <a:pPr lvl="1"/>
            <a:r>
              <a:rPr lang="es-UY" dirty="0" smtClean="0"/>
              <a:t>Problemas de planificación al inicio del proyecto</a:t>
            </a:r>
          </a:p>
          <a:p>
            <a:pPr lvl="1"/>
            <a:r>
              <a:rPr lang="es-UY" dirty="0" smtClean="0"/>
              <a:t>Subestimación del tamaño del proyecto</a:t>
            </a:r>
          </a:p>
          <a:p>
            <a:pPr lvl="1"/>
            <a:r>
              <a:rPr lang="es-UY" dirty="0" smtClean="0"/>
              <a:t>Subestimación del costo de integración</a:t>
            </a:r>
          </a:p>
          <a:p>
            <a:pPr lvl="1">
              <a:buFont typeface="Wingdings 2" pitchFamily="18" charset="2"/>
              <a:buChar char="O"/>
            </a:pPr>
            <a:endParaRPr lang="es-UY" dirty="0" smtClean="0"/>
          </a:p>
          <a:p>
            <a:pPr lvl="1">
              <a:buFont typeface="Wingdings 2" pitchFamily="18" charset="2"/>
              <a:buChar char="O"/>
            </a:pPr>
            <a:endParaRPr lang="es-UY" dirty="0" smtClean="0"/>
          </a:p>
          <a:p>
            <a:pPr>
              <a:buNone/>
            </a:pPr>
            <a:endParaRPr lang="es-UY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Gestión de </a:t>
            </a:r>
            <a:r>
              <a:rPr lang="es-UY" dirty="0" smtClean="0"/>
              <a:t>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Tamaño del producto</a:t>
            </a:r>
          </a:p>
        </p:txBody>
      </p:sp>
      <p:graphicFrame>
        <p:nvGraphicFramePr>
          <p:cNvPr id="5" name="1 Gráfico"/>
          <p:cNvGraphicFramePr/>
          <p:nvPr/>
        </p:nvGraphicFramePr>
        <p:xfrm>
          <a:off x="1979712" y="2708920"/>
          <a:ext cx="6886576" cy="3762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Gestión de 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Total de horas por semana:</a:t>
            </a:r>
            <a:endParaRPr lang="es-UY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771800" y="2595708"/>
          <a:ext cx="5748558" cy="3857628"/>
        </p:xfrm>
        <a:graphic>
          <a:graphicData uri="http://schemas.openxmlformats.org/presentationml/2006/ole">
            <p:oleObj spid="_x0000_s1026" name="Gráfico" r:id="rId3" imgW="4009972" imgH="2914743" progId="MSGraph.Chart.8">
              <p:embed/>
            </p:oleObj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00034" y="2786058"/>
          <a:ext cx="1551686" cy="3429030"/>
        </p:xfrm>
        <a:graphic>
          <a:graphicData uri="http://schemas.openxmlformats.org/drawingml/2006/table">
            <a:tbl>
              <a:tblPr/>
              <a:tblGrid>
                <a:gridCol w="695085"/>
                <a:gridCol w="856601"/>
              </a:tblGrid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Semana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Horas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106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119,8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176,2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191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154,5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157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215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186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134,5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138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170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195,5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286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204,5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Gestión de 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935480"/>
            <a:ext cx="8229600" cy="4389120"/>
          </a:xfrm>
        </p:spPr>
        <p:txBody>
          <a:bodyPr/>
          <a:lstStyle/>
          <a:p>
            <a:r>
              <a:rPr lang="es-UY" dirty="0" smtClean="0"/>
              <a:t>Promedio de horas por integrante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85720" y="2786058"/>
          <a:ext cx="2558088" cy="3267430"/>
        </p:xfrm>
        <a:graphic>
          <a:graphicData uri="http://schemas.openxmlformats.org/drawingml/2006/table">
            <a:tbl>
              <a:tblPr/>
              <a:tblGrid>
                <a:gridCol w="1477968"/>
                <a:gridCol w="1080120"/>
              </a:tblGrid>
              <a:tr h="4044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Nombre</a:t>
                      </a:r>
                      <a:endParaRPr lang="es-UY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b="1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Promedio</a:t>
                      </a:r>
                      <a:r>
                        <a:rPr lang="es-ES" sz="1000" b="1" baseline="0" dirty="0" smtClean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de horas semanales</a:t>
                      </a:r>
                      <a:endParaRPr lang="es-UY" sz="10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3104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Mariángeles Artola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15,6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Ezequiel</a:t>
                      </a: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 </a:t>
                      </a:r>
                      <a:r>
                        <a:rPr lang="en-US" sz="1000" b="1" dirty="0" err="1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Sánchez</a:t>
                      </a:r>
                      <a:r>
                        <a:rPr lang="en-US" sz="1000" b="1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*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16,8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7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Pablo 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Minetti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17,0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Rodrigo Ferreri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17,1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Diego </a:t>
                      </a:r>
                      <a:r>
                        <a:rPr lang="en-US" sz="1000" b="1" dirty="0" err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Melli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17,3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Gonzalo Cameto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17,6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5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Sebastián Flocken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19,1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Florencia Cerón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19,4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Verdana"/>
                        </a:rPr>
                        <a:t>Gonzalo Arcos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latin typeface="Arial"/>
                          <a:ea typeface="Times New Roman"/>
                          <a:cs typeface="Times New Roman"/>
                        </a:rPr>
                        <a:t>21,4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Y"/>
          </a:p>
        </p:txBody>
      </p:sp>
      <p:sp>
        <p:nvSpPr>
          <p:cNvPr id="10" name="9 CuadroTexto"/>
          <p:cNvSpPr txBox="1"/>
          <p:nvPr/>
        </p:nvSpPr>
        <p:spPr>
          <a:xfrm>
            <a:off x="285720" y="6357958"/>
            <a:ext cx="44241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1200" dirty="0" smtClean="0"/>
              <a:t>* Este integrante abandonó el grupo al comienzo de la semana 13</a:t>
            </a:r>
            <a:endParaRPr lang="es-UY" sz="1200" dirty="0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Y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Y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2771800" y="2564904"/>
          <a:ext cx="6169827" cy="3672408"/>
        </p:xfrm>
        <a:graphic>
          <a:graphicData uri="http://schemas.openxmlformats.org/presentationml/2006/ole">
            <p:oleObj spid="_x0000_s29701" name="Gráfico" r:id="rId3" imgW="4209998" imgH="2400249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Gestión de 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Total de horas por área</a:t>
            </a:r>
            <a:endParaRPr lang="es-UY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1" y="3068960"/>
          <a:ext cx="2342063" cy="2923644"/>
        </p:xfrm>
        <a:graphic>
          <a:graphicData uri="http://schemas.openxmlformats.org/drawingml/2006/table">
            <a:tbl>
              <a:tblPr/>
              <a:tblGrid>
                <a:gridCol w="1286611"/>
                <a:gridCol w="1055452"/>
              </a:tblGrid>
              <a:tr h="2857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9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Disciplina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9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Horas totales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37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Requerimientos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133,2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Diseño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56,5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Implementación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 smtClean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1062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Verificación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188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Implantación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60,5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Gestión de Configuración y Control de Cambios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53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Gestión de Proyecto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153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Gestión de Calidad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66,5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F1"/>
                    </a:solidFill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Comunicación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323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Formación y entrenamiento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196,25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61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UY" sz="800" b="1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s-UY" sz="10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2291,95</a:t>
                      </a:r>
                      <a:endParaRPr lang="es-UY" sz="10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UY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2915816" y="2786058"/>
          <a:ext cx="6006346" cy="3786214"/>
        </p:xfrm>
        <a:graphic>
          <a:graphicData uri="http://schemas.openxmlformats.org/presentationml/2006/ole">
            <p:oleObj spid="_x0000_s30721" name="Gráfico" r:id="rId3" imgW="4143322" imgH="2971699" progId="MSGraph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Grafic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257"/>
            <a:ext cx="7429552" cy="670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Fases del proyecto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Duración real</a:t>
            </a:r>
          </a:p>
          <a:p>
            <a:r>
              <a:rPr lang="es-UY" dirty="0" smtClean="0"/>
              <a:t>Principales logros de cada fase, incluyendo alcance comprometido, y su cumplimiento</a:t>
            </a:r>
          </a:p>
          <a:p>
            <a:r>
              <a:rPr lang="es-UY" dirty="0" smtClean="0"/>
              <a:t>Principales desviaciones y medidas tomadas</a:t>
            </a:r>
          </a:p>
          <a:p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UY" dirty="0" smtClean="0"/>
              <a:t>Productividad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O"/>
            </a:pPr>
            <a:r>
              <a:rPr lang="es-UY" dirty="0" smtClean="0"/>
              <a:t>Poca </a:t>
            </a:r>
            <a:r>
              <a:rPr lang="es-UY" dirty="0" smtClean="0"/>
              <a:t>productividad al comenzar a implementar por inexperiencia con K2B Tools y problemas de integración</a:t>
            </a:r>
          </a:p>
          <a:p>
            <a:pPr>
              <a:buFont typeface="Wingdings 2" pitchFamily="18" charset="2"/>
              <a:buChar char="P"/>
            </a:pPr>
            <a:r>
              <a:rPr lang="es-UY" dirty="0" smtClean="0"/>
              <a:t>Productividad mejorada hacia el final de esta </a:t>
            </a:r>
            <a:r>
              <a:rPr lang="es-UY" dirty="0" smtClean="0"/>
              <a:t>fase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Fin de fase de elaboración: 0,92 </a:t>
            </a:r>
            <a:r>
              <a:rPr lang="es-UY" dirty="0" err="1" smtClean="0"/>
              <a:t>GxPoints</a:t>
            </a:r>
            <a:r>
              <a:rPr lang="es-UY" dirty="0" smtClean="0"/>
              <a:t>/Hora</a:t>
            </a:r>
          </a:p>
          <a:p>
            <a:pPr>
              <a:buNone/>
            </a:pPr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SCM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Ambiente controlado</a:t>
            </a:r>
          </a:p>
          <a:p>
            <a:pPr lvl="1"/>
            <a:r>
              <a:rPr lang="es-UY" dirty="0" err="1" smtClean="0"/>
              <a:t>KBs</a:t>
            </a:r>
            <a:r>
              <a:rPr lang="es-UY" dirty="0" smtClean="0"/>
              <a:t> separadas en Google Drive (hasta semana 9)</a:t>
            </a:r>
          </a:p>
          <a:p>
            <a:pPr lvl="1"/>
            <a:r>
              <a:rPr lang="es-UY" dirty="0" err="1" smtClean="0"/>
              <a:t>GxServer</a:t>
            </a:r>
            <a:r>
              <a:rPr lang="es-UY" dirty="0" smtClean="0"/>
              <a:t> privado (a partir de semana 10)</a:t>
            </a:r>
          </a:p>
          <a:p>
            <a:r>
              <a:rPr lang="es-UY" dirty="0" smtClean="0"/>
              <a:t>Respaldos semanales de documentos en Google Drive</a:t>
            </a:r>
          </a:p>
          <a:p>
            <a:r>
              <a:rPr lang="es-UY" dirty="0" smtClean="0"/>
              <a:t>Control de la línea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Relación con el cliente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Cliente </a:t>
            </a:r>
            <a:r>
              <a:rPr lang="es-UY" dirty="0" smtClean="0"/>
              <a:t>técnico y especializado</a:t>
            </a:r>
            <a:endParaRPr lang="es-UY" dirty="0" smtClean="0"/>
          </a:p>
          <a:p>
            <a:r>
              <a:rPr lang="es-UY" dirty="0" smtClean="0"/>
              <a:t>Comunicación centralizada vía mail al administrador</a:t>
            </a:r>
          </a:p>
          <a:p>
            <a:r>
              <a:rPr lang="es-UY" dirty="0" smtClean="0"/>
              <a:t>Buena disposición para reuniones</a:t>
            </a:r>
          </a:p>
          <a:p>
            <a:r>
              <a:rPr lang="es-UY" dirty="0" smtClean="0"/>
              <a:t>Flexibilidad en la negociación de </a:t>
            </a:r>
            <a:r>
              <a:rPr lang="es-UY" dirty="0" smtClean="0"/>
              <a:t>requisitos</a:t>
            </a:r>
            <a:endParaRPr lang="es-UY" dirty="0" smtClean="0"/>
          </a:p>
          <a:p>
            <a:r>
              <a:rPr lang="es-UY" dirty="0" smtClean="0"/>
              <a:t>Respuestas </a:t>
            </a:r>
            <a:r>
              <a:rPr lang="es-UY" dirty="0" smtClean="0"/>
              <a:t>rápidas</a:t>
            </a:r>
            <a:endParaRPr lang="es-UY" dirty="0" smtClean="0"/>
          </a:p>
          <a:p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Funcionamiento del grupo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Char char="P"/>
            </a:pPr>
            <a:r>
              <a:rPr lang="es-UY" dirty="0" smtClean="0"/>
              <a:t>Buen </a:t>
            </a:r>
            <a:r>
              <a:rPr lang="es-UY" dirty="0" smtClean="0"/>
              <a:t>relacionamiento general entre los integrantes</a:t>
            </a:r>
          </a:p>
          <a:p>
            <a:pPr>
              <a:buFont typeface="Wingdings 2" pitchFamily="18" charset="2"/>
              <a:buChar char="P"/>
            </a:pPr>
            <a:r>
              <a:rPr lang="es-UY" dirty="0" smtClean="0"/>
              <a:t>Ausencia de conflictos</a:t>
            </a:r>
          </a:p>
          <a:p>
            <a:pPr>
              <a:spcAft>
                <a:spcPts val="600"/>
              </a:spcAft>
              <a:buFont typeface="Wingdings 2" pitchFamily="18" charset="2"/>
              <a:buChar char="P"/>
            </a:pPr>
            <a:r>
              <a:rPr lang="es-UY" dirty="0" smtClean="0"/>
              <a:t>Disposición </a:t>
            </a:r>
            <a:r>
              <a:rPr lang="es-UY" dirty="0" smtClean="0"/>
              <a:t>para </a:t>
            </a:r>
            <a:r>
              <a:rPr lang="es-UY" dirty="0" smtClean="0"/>
              <a:t>reuniones</a:t>
            </a:r>
            <a:endParaRPr lang="es-UY" dirty="0" smtClean="0"/>
          </a:p>
          <a:p>
            <a:pPr>
              <a:buFont typeface="Wingdings 2" pitchFamily="18" charset="2"/>
              <a:buChar char="O"/>
            </a:pPr>
            <a:r>
              <a:rPr lang="es-UY" dirty="0" smtClean="0"/>
              <a:t>Abandono </a:t>
            </a:r>
            <a:r>
              <a:rPr lang="es-UY" dirty="0" smtClean="0"/>
              <a:t>de un integrante por motivos personales</a:t>
            </a:r>
          </a:p>
          <a:p>
            <a:pPr>
              <a:buFont typeface="Wingdings 2" pitchFamily="18" charset="2"/>
              <a:buChar char="O"/>
            </a:pPr>
            <a:r>
              <a:rPr lang="es-UY" dirty="0" smtClean="0"/>
              <a:t>Sobrecarga de trabajo por ser 9 integrantes originalmente y 8 hacia el final del </a:t>
            </a:r>
            <a:r>
              <a:rPr lang="es-UY" dirty="0" smtClean="0"/>
              <a:t>proyecto</a:t>
            </a:r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Evaluación del proceso seguido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Qué funcionó y qué no</a:t>
            </a:r>
          </a:p>
          <a:p>
            <a:r>
              <a:rPr lang="es-UY" dirty="0" smtClean="0"/>
              <a:t>Sugerencias de cambios para próximas ediciones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Lo que funcionó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UY" dirty="0" smtClean="0"/>
              <a:t>Obtener </a:t>
            </a:r>
            <a:r>
              <a:rPr lang="es-UY" dirty="0" err="1" smtClean="0"/>
              <a:t>GxServer</a:t>
            </a:r>
            <a:r>
              <a:rPr lang="es-UY" dirty="0" smtClean="0"/>
              <a:t> para ahorrar trabajo de integración</a:t>
            </a:r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Reasignar roles cuando surgieron problemas</a:t>
            </a:r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Uso de grupo de </a:t>
            </a:r>
            <a:r>
              <a:rPr lang="es-UY" dirty="0" err="1" smtClean="0"/>
              <a:t>Facebook</a:t>
            </a:r>
            <a:r>
              <a:rPr lang="es-UY" dirty="0" smtClean="0"/>
              <a:t> + </a:t>
            </a:r>
            <a:r>
              <a:rPr lang="es-UY" dirty="0" err="1" smtClean="0"/>
              <a:t>Whatsapp</a:t>
            </a:r>
            <a:r>
              <a:rPr lang="es-UY" dirty="0" smtClean="0"/>
              <a:t> para la comunicación</a:t>
            </a:r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Reuniones de implementación y </a:t>
            </a:r>
            <a:r>
              <a:rPr lang="es-UY" dirty="0" err="1" smtClean="0"/>
              <a:t>testing</a:t>
            </a:r>
            <a:endParaRPr lang="es-UY" dirty="0" smtClean="0"/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Adaptación del MUM a nuestra realidad</a:t>
            </a:r>
          </a:p>
          <a:p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Lo que no funcionó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UY" dirty="0" smtClean="0"/>
              <a:t>Desarrollo a distancia</a:t>
            </a:r>
          </a:p>
          <a:p>
            <a:pPr lvl="1">
              <a:buFont typeface="Arial" pitchFamily="34" charset="0"/>
              <a:buChar char="•"/>
            </a:pPr>
            <a:r>
              <a:rPr lang="es-UY" dirty="0" smtClean="0"/>
              <a:t>En especial antes de tener </a:t>
            </a:r>
            <a:r>
              <a:rPr lang="es-UY" dirty="0" err="1" smtClean="0"/>
              <a:t>GxServer</a:t>
            </a:r>
            <a:endParaRPr lang="es-UY" dirty="0" smtClean="0"/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Uso de </a:t>
            </a:r>
            <a:r>
              <a:rPr lang="es-UY" dirty="0" err="1" smtClean="0"/>
              <a:t>KBs</a:t>
            </a:r>
            <a:r>
              <a:rPr lang="es-UY" dirty="0" smtClean="0"/>
              <a:t> separadas</a:t>
            </a:r>
            <a:endParaRPr lang="es-UY" dirty="0" smtClean="0"/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No ser más estrictos con el seguimiento del plan de desarrollo</a:t>
            </a:r>
          </a:p>
          <a:p>
            <a:pPr>
              <a:buFont typeface="Arial" pitchFamily="34" charset="0"/>
              <a:buChar char="•"/>
            </a:pPr>
            <a:r>
              <a:rPr lang="es-UY" dirty="0" smtClean="0"/>
              <a:t>Uso de </a:t>
            </a:r>
            <a:r>
              <a:rPr lang="es-UY" dirty="0" err="1" smtClean="0"/>
              <a:t>Trello</a:t>
            </a:r>
            <a:r>
              <a:rPr lang="es-UY" dirty="0" smtClean="0"/>
              <a:t> y </a:t>
            </a:r>
            <a:r>
              <a:rPr lang="es-UY" dirty="0" err="1" smtClean="0"/>
              <a:t>TeamWork</a:t>
            </a:r>
            <a:endParaRPr lang="es-UY" dirty="0" smtClean="0"/>
          </a:p>
          <a:p>
            <a:pPr>
              <a:buFont typeface="Arial" pitchFamily="34" charset="0"/>
              <a:buChar char="•"/>
            </a:pPr>
            <a:endParaRPr lang="es-UY" dirty="0" smtClean="0"/>
          </a:p>
          <a:p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Sugerencias de cambios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Realizar clases de apoyo antes</a:t>
            </a:r>
          </a:p>
          <a:p>
            <a:pPr lvl="1"/>
            <a:r>
              <a:rPr lang="es-UY" dirty="0" smtClean="0"/>
              <a:t>Lograr un mejor entendimiento del modelo</a:t>
            </a:r>
          </a:p>
          <a:p>
            <a:r>
              <a:rPr lang="es-UY" dirty="0" smtClean="0"/>
              <a:t>Aprender de experiencias anteriores de forma más dinámica</a:t>
            </a:r>
          </a:p>
          <a:p>
            <a:pPr lvl="1"/>
            <a:r>
              <a:rPr lang="es-UY" dirty="0" smtClean="0"/>
              <a:t>Contacto con grupos de años anteriores</a:t>
            </a:r>
          </a:p>
          <a:p>
            <a:r>
              <a:rPr lang="es-UY" dirty="0" smtClean="0"/>
              <a:t>Mejorar página del MUM</a:t>
            </a:r>
          </a:p>
          <a:p>
            <a:r>
              <a:rPr lang="es-UY" dirty="0" smtClean="0"/>
              <a:t>Cambiar algunos entregables por planillas</a:t>
            </a:r>
          </a:p>
          <a:p>
            <a:pPr lvl="1"/>
            <a:r>
              <a:rPr lang="es-UY" dirty="0" smtClean="0"/>
              <a:t>Entrega semanal de SQA</a:t>
            </a:r>
          </a:p>
          <a:p>
            <a:pPr lvl="1"/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UY" dirty="0" smtClean="0"/>
              <a:t>¿Preguntas?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Duración real</a:t>
            </a:r>
            <a:endParaRPr lang="es-UY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 2" pitchFamily="18" charset="2"/>
              <a:buChar char="P"/>
            </a:pPr>
            <a:r>
              <a:rPr lang="es-UY" dirty="0" smtClean="0"/>
              <a:t> Relevamiento de requisitos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 Definición del alcance inicial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 Construcción de </a:t>
            </a:r>
            <a:r>
              <a:rPr lang="es-UY" dirty="0" smtClean="0"/>
              <a:t>prototipos</a:t>
            </a:r>
            <a:endParaRPr lang="es-UY" dirty="0" smtClean="0"/>
          </a:p>
          <a:p>
            <a:pPr lvl="1">
              <a:spcAft>
                <a:spcPts val="600"/>
              </a:spcAft>
              <a:buFont typeface="Wingdings 2" pitchFamily="18" charset="2"/>
              <a:buChar char="P"/>
            </a:pPr>
            <a:r>
              <a:rPr lang="es-UY" dirty="0" smtClean="0"/>
              <a:t> Consolidación del grupo</a:t>
            </a:r>
          </a:p>
          <a:p>
            <a:pPr lvl="1">
              <a:buFont typeface="Wingdings 2" pitchFamily="18" charset="2"/>
              <a:buChar char=""/>
            </a:pPr>
            <a:r>
              <a:rPr lang="es-UY" dirty="0" smtClean="0"/>
              <a:t> Problemas para conseguir las licencias</a:t>
            </a:r>
          </a:p>
          <a:p>
            <a:pPr lvl="2">
              <a:buFont typeface="Wingdings 2" pitchFamily="18" charset="2"/>
              <a:buChar char=""/>
            </a:pPr>
            <a:r>
              <a:rPr lang="es-UY" dirty="0" smtClean="0"/>
              <a:t> El cliente ayudó en gran medida para solucionar esto</a:t>
            </a:r>
          </a:p>
          <a:p>
            <a:pPr lvl="1">
              <a:buFont typeface="Wingdings 2" pitchFamily="18" charset="2"/>
              <a:buChar char=""/>
            </a:pPr>
            <a:r>
              <a:rPr lang="es-UY" dirty="0" smtClean="0"/>
              <a:t> Problemas con la planificación</a:t>
            </a:r>
          </a:p>
          <a:p>
            <a:pPr lvl="1">
              <a:buFont typeface="Wingdings 2" pitchFamily="18" charset="2"/>
              <a:buChar char=""/>
            </a:pPr>
            <a:r>
              <a:rPr lang="es-UY" dirty="0" smtClean="0"/>
              <a:t> Problemas con los requisitos</a:t>
            </a:r>
          </a:p>
          <a:p>
            <a:pPr lvl="2">
              <a:buFont typeface="Wingdings 2" pitchFamily="18" charset="2"/>
              <a:buChar char=""/>
            </a:pPr>
            <a:r>
              <a:rPr lang="es-UY" dirty="0" smtClean="0"/>
              <a:t> Apenas nos dimos cuenta los arreglamos</a:t>
            </a:r>
          </a:p>
          <a:p>
            <a:pPr>
              <a:buNone/>
            </a:pPr>
            <a:endParaRPr lang="es-UY" dirty="0" smtClean="0"/>
          </a:p>
          <a:p>
            <a:endParaRPr lang="es-UY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Fase Inicial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Fase de elaboración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>
              <a:spcAft>
                <a:spcPts val="600"/>
              </a:spcAft>
              <a:buFont typeface="Wingdings 2" pitchFamily="18" charset="2"/>
              <a:buChar char=""/>
            </a:pPr>
            <a:r>
              <a:rPr lang="es-UY" dirty="0" smtClean="0"/>
              <a:t>Implementación del prototipo de la arquitectura</a:t>
            </a:r>
          </a:p>
          <a:p>
            <a:pPr lvl="1">
              <a:spcAft>
                <a:spcPts val="600"/>
              </a:spcAft>
              <a:buFont typeface="Wingdings 2" pitchFamily="18" charset="2"/>
              <a:buChar char=""/>
            </a:pPr>
            <a:r>
              <a:rPr lang="es-UY" dirty="0" smtClean="0"/>
              <a:t>Definición del alcance final</a:t>
            </a:r>
          </a:p>
          <a:p>
            <a:pPr lvl="1">
              <a:spcAft>
                <a:spcPts val="1200"/>
              </a:spcAft>
              <a:buFont typeface="Wingdings 2" pitchFamily="18" charset="2"/>
              <a:buChar char=""/>
            </a:pPr>
            <a:r>
              <a:rPr lang="es-UY" dirty="0" smtClean="0"/>
              <a:t>Especificación y </a:t>
            </a:r>
            <a:r>
              <a:rPr lang="es-UY" dirty="0" smtClean="0"/>
              <a:t>validación </a:t>
            </a:r>
            <a:r>
              <a:rPr lang="es-UY" dirty="0" smtClean="0"/>
              <a:t>de todos los requisitos</a:t>
            </a:r>
          </a:p>
          <a:p>
            <a:pPr lvl="1">
              <a:spcAft>
                <a:spcPts val="600"/>
              </a:spcAft>
              <a:buFont typeface="Wingdings 2" pitchFamily="18" charset="2"/>
              <a:buChar char="O"/>
            </a:pPr>
            <a:r>
              <a:rPr lang="es-UY" dirty="0" smtClean="0"/>
              <a:t>Inexperiencia </a:t>
            </a:r>
            <a:r>
              <a:rPr lang="es-UY" dirty="0" smtClean="0"/>
              <a:t>con </a:t>
            </a:r>
            <a:r>
              <a:rPr lang="es-UY" dirty="0" smtClean="0"/>
              <a:t>K2B Tools</a:t>
            </a:r>
          </a:p>
          <a:p>
            <a:pPr lvl="2">
              <a:spcAft>
                <a:spcPts val="600"/>
              </a:spcAft>
            </a:pPr>
            <a:r>
              <a:rPr lang="es-UY" dirty="0" smtClean="0"/>
              <a:t>Poca productividad al principio</a:t>
            </a:r>
          </a:p>
          <a:p>
            <a:pPr lvl="2">
              <a:spcAft>
                <a:spcPts val="600"/>
              </a:spcAft>
              <a:buFont typeface="Wingdings 2" pitchFamily="18" charset="2"/>
              <a:buChar char="P"/>
            </a:pPr>
            <a:r>
              <a:rPr lang="es-UY" dirty="0" smtClean="0"/>
              <a:t>Se asignó a un Especialista Técnico a estudiar el manual de K2B</a:t>
            </a:r>
          </a:p>
          <a:p>
            <a:pPr lvl="1">
              <a:spcAft>
                <a:spcPts val="600"/>
              </a:spcAft>
              <a:buFont typeface="Wingdings 2" pitchFamily="18" charset="2"/>
              <a:buChar char="O"/>
            </a:pPr>
            <a:r>
              <a:rPr lang="es-UY" dirty="0" err="1" smtClean="0"/>
              <a:t>GxServer</a:t>
            </a:r>
            <a:r>
              <a:rPr lang="es-UY" dirty="0" smtClean="0"/>
              <a:t> disponible recién en semana 10</a:t>
            </a:r>
          </a:p>
          <a:p>
            <a:pPr lvl="2">
              <a:spcAft>
                <a:spcPts val="600"/>
              </a:spcAft>
            </a:pPr>
            <a:r>
              <a:rPr lang="es-UY" dirty="0" smtClean="0"/>
              <a:t>Hasta ese momento se desarrolló en </a:t>
            </a:r>
            <a:r>
              <a:rPr lang="es-UY" dirty="0" err="1" smtClean="0"/>
              <a:t>KBs</a:t>
            </a:r>
            <a:r>
              <a:rPr lang="es-UY" dirty="0" smtClean="0"/>
              <a:t> separadas</a:t>
            </a:r>
          </a:p>
          <a:p>
            <a:pPr lvl="2">
              <a:spcAft>
                <a:spcPts val="600"/>
              </a:spcAft>
            </a:pPr>
            <a:r>
              <a:rPr lang="es-UY" dirty="0" smtClean="0"/>
              <a:t>Problemas de integración</a:t>
            </a:r>
          </a:p>
          <a:p>
            <a:pPr lvl="1">
              <a:spcAft>
                <a:spcPts val="600"/>
              </a:spcAft>
              <a:buFont typeface="Wingdings 2" pitchFamily="18" charset="2"/>
              <a:buChar char="O"/>
            </a:pPr>
            <a:r>
              <a:rPr lang="es-UY" dirty="0" smtClean="0"/>
              <a:t>Cambio de roles</a:t>
            </a:r>
          </a:p>
          <a:p>
            <a:pPr lvl="2">
              <a:spcAft>
                <a:spcPts val="600"/>
              </a:spcAft>
            </a:pPr>
            <a:r>
              <a:rPr lang="es-UY" dirty="0" smtClean="0"/>
              <a:t>El administrador se mostró descontento con su rol</a:t>
            </a:r>
          </a:p>
          <a:p>
            <a:pPr lvl="2">
              <a:spcAft>
                <a:spcPts val="600"/>
              </a:spcAft>
              <a:buFont typeface="Wingdings 2" pitchFamily="18" charset="2"/>
              <a:buChar char="P"/>
            </a:pPr>
            <a:r>
              <a:rPr lang="es-UY" dirty="0" smtClean="0"/>
              <a:t>Rápidamente se resolvió cambiar los roles </a:t>
            </a:r>
            <a:r>
              <a:rPr lang="es-UY" dirty="0" smtClean="0"/>
              <a:t>con el arquitecto</a:t>
            </a:r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Fase de construcción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 2" pitchFamily="18" charset="2"/>
              <a:buChar char="P"/>
            </a:pPr>
            <a:r>
              <a:rPr lang="es-UY" dirty="0" smtClean="0"/>
              <a:t>Construcción </a:t>
            </a:r>
            <a:r>
              <a:rPr lang="es-UY" dirty="0" smtClean="0"/>
              <a:t>del alcance final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Verificación del sistema</a:t>
            </a:r>
          </a:p>
          <a:p>
            <a:pPr lvl="1">
              <a:spcAft>
                <a:spcPts val="600"/>
              </a:spcAft>
              <a:buFont typeface="Wingdings 2" pitchFamily="18" charset="2"/>
              <a:buChar char="P"/>
            </a:pPr>
            <a:r>
              <a:rPr lang="es-UY" dirty="0" smtClean="0"/>
              <a:t>Liberación de versiones beta del producto</a:t>
            </a:r>
          </a:p>
          <a:p>
            <a:pPr lvl="1">
              <a:buFont typeface="Wingdings 2" pitchFamily="18" charset="2"/>
              <a:buChar char="O"/>
            </a:pPr>
            <a:r>
              <a:rPr lang="es-UY" dirty="0" smtClean="0"/>
              <a:t>Un implementador  abandonó el grupo dos semanas antes de terminar el proyecto</a:t>
            </a:r>
          </a:p>
          <a:p>
            <a:pPr lvl="2"/>
            <a:r>
              <a:rPr lang="es-UY" dirty="0" smtClean="0"/>
              <a:t>Se tuvo que re-implementar todo su alcance, por no poder integrar lo que había </a:t>
            </a:r>
            <a:r>
              <a:rPr lang="es-UY" dirty="0" smtClean="0"/>
              <a:t>desarrollado</a:t>
            </a:r>
            <a:endParaRPr lang="es-UY" dirty="0" smtClean="0"/>
          </a:p>
          <a:p>
            <a:pPr lvl="1"/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Fase de transición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 2" pitchFamily="18" charset="2"/>
              <a:buChar char="P"/>
            </a:pPr>
            <a:r>
              <a:rPr lang="es-UY" dirty="0" smtClean="0"/>
              <a:t>Verificación final del sistema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Desarrollo de la documentación para el usuario final</a:t>
            </a:r>
          </a:p>
          <a:p>
            <a:pPr lvl="1">
              <a:buFont typeface="Wingdings 2" pitchFamily="18" charset="2"/>
              <a:buChar char="P"/>
            </a:pPr>
            <a:r>
              <a:rPr lang="es-UY" dirty="0" smtClean="0"/>
              <a:t>Creación de scripts para la instalación y ejecución del sistema</a:t>
            </a:r>
          </a:p>
          <a:p>
            <a:pPr lvl="1">
              <a:buFont typeface="Wingdings 2" pitchFamily="18" charset="2"/>
              <a:buChar char="O"/>
            </a:pPr>
            <a:r>
              <a:rPr lang="es-UY" dirty="0" smtClean="0"/>
              <a:t>No se contó con una liberación final con </a:t>
            </a:r>
            <a:r>
              <a:rPr lang="es-UY" dirty="0" smtClean="0"/>
              <a:t>la calidad </a:t>
            </a:r>
            <a:r>
              <a:rPr lang="es-UY" dirty="0" smtClean="0"/>
              <a:t>suficiente a tiempo para entregar al cliente</a:t>
            </a:r>
          </a:p>
          <a:p>
            <a:pPr lvl="2">
              <a:buFont typeface="Wingdings 2" pitchFamily="18" charset="2"/>
              <a:buChar char="P"/>
            </a:pPr>
            <a:r>
              <a:rPr lang="es-UY" dirty="0" smtClean="0"/>
              <a:t>Se extendió la </a:t>
            </a:r>
            <a:r>
              <a:rPr lang="es-UY" dirty="0" smtClean="0"/>
              <a:t>fase </a:t>
            </a:r>
            <a:r>
              <a:rPr lang="es-UY" dirty="0" smtClean="0"/>
              <a:t>por una semana y media más (se solicitó tiempo extra luego de finalizada la semana 14</a:t>
            </a:r>
            <a:r>
              <a:rPr lang="es-UY" dirty="0" smtClean="0"/>
              <a:t>)</a:t>
            </a:r>
            <a:endParaRPr lang="es-UY" dirty="0" smtClean="0"/>
          </a:p>
          <a:p>
            <a:pPr lvl="2">
              <a:buFont typeface="Wingdings 2" pitchFamily="18" charset="2"/>
              <a:buChar char="P"/>
            </a:pPr>
            <a:r>
              <a:rPr lang="es-UY" dirty="0" smtClean="0"/>
              <a:t>Los </a:t>
            </a:r>
            <a:r>
              <a:rPr lang="es-UY" dirty="0" smtClean="0"/>
              <a:t>días extras permitieron mejorar la calidad del producto corrigiendo errores</a:t>
            </a:r>
          </a:p>
          <a:p>
            <a:pPr lvl="1"/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Y" dirty="0" smtClean="0"/>
              <a:t>Desempeño de las áreas</a:t>
            </a:r>
            <a:endParaRPr lang="es-UY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Y" dirty="0" smtClean="0"/>
              <a:t>Análisis de Requerimientos</a:t>
            </a:r>
          </a:p>
          <a:p>
            <a:r>
              <a:rPr lang="es-UY" dirty="0" smtClean="0"/>
              <a:t>Implementación</a:t>
            </a:r>
          </a:p>
          <a:p>
            <a:r>
              <a:rPr lang="es-UY" dirty="0" smtClean="0"/>
              <a:t>Implantación</a:t>
            </a:r>
          </a:p>
          <a:p>
            <a:r>
              <a:rPr lang="es-UY" dirty="0" smtClean="0"/>
              <a:t>Verificación</a:t>
            </a:r>
          </a:p>
          <a:p>
            <a:r>
              <a:rPr lang="es-UY" dirty="0" smtClean="0"/>
              <a:t>Gestión del proyecto</a:t>
            </a:r>
          </a:p>
          <a:p>
            <a:r>
              <a:rPr lang="es-UY" dirty="0" smtClean="0"/>
              <a:t>SQA</a:t>
            </a:r>
          </a:p>
          <a:p>
            <a:r>
              <a:rPr lang="es-UY" dirty="0" smtClean="0"/>
              <a:t>SCM</a:t>
            </a:r>
          </a:p>
          <a:p>
            <a:r>
              <a:rPr lang="es-UY" dirty="0" smtClean="0"/>
              <a:t>Relación con el cliente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1472</TotalTime>
  <Words>1222</Words>
  <Application>Microsoft Office PowerPoint</Application>
  <PresentationFormat>Presentación en pantalla (4:3)</PresentationFormat>
  <Paragraphs>286</Paragraphs>
  <Slides>38</Slides>
  <Notes>2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38</vt:i4>
      </vt:variant>
    </vt:vector>
  </HeadingPairs>
  <TitlesOfParts>
    <vt:vector size="41" baseType="lpstr">
      <vt:lpstr>Flujo</vt:lpstr>
      <vt:lpstr>Gráfico de Microsoft Graph</vt:lpstr>
      <vt:lpstr>Gráfico</vt:lpstr>
      <vt:lpstr>ReXus</vt:lpstr>
      <vt:lpstr>Agenda</vt:lpstr>
      <vt:lpstr>Fases del proyecto</vt:lpstr>
      <vt:lpstr>Duración real</vt:lpstr>
      <vt:lpstr>Fase Inicial</vt:lpstr>
      <vt:lpstr>Fase de elaboración</vt:lpstr>
      <vt:lpstr>Fase de construcción</vt:lpstr>
      <vt:lpstr>Fase de transición</vt:lpstr>
      <vt:lpstr>Desempeño de las áreas</vt:lpstr>
      <vt:lpstr>Análisis de Requerimientos</vt:lpstr>
      <vt:lpstr>Implementación</vt:lpstr>
      <vt:lpstr>Implantación</vt:lpstr>
      <vt:lpstr>Calidad y Verificación</vt:lpstr>
      <vt:lpstr>Calidad del Producto</vt:lpstr>
      <vt:lpstr>Usabilidad</vt:lpstr>
      <vt:lpstr>Mantenibilidad</vt:lpstr>
      <vt:lpstr>Verificación</vt:lpstr>
      <vt:lpstr>Asignación de Casos de Prueba</vt:lpstr>
      <vt:lpstr>Clasificación</vt:lpstr>
      <vt:lpstr>Reporte de errores</vt:lpstr>
      <vt:lpstr>Evolución de defectos</vt:lpstr>
      <vt:lpstr>Corrección de errores</vt:lpstr>
      <vt:lpstr>Repartición Final de errores</vt:lpstr>
      <vt:lpstr>Gestión de Proyecto</vt:lpstr>
      <vt:lpstr>Gestión de Proyecto</vt:lpstr>
      <vt:lpstr>Gestión de proyecto</vt:lpstr>
      <vt:lpstr>Gestión de proyecto</vt:lpstr>
      <vt:lpstr>Gestión de proyecto</vt:lpstr>
      <vt:lpstr>Diapositiva 29</vt:lpstr>
      <vt:lpstr>Productividad</vt:lpstr>
      <vt:lpstr>SCM</vt:lpstr>
      <vt:lpstr>Relación con el cliente</vt:lpstr>
      <vt:lpstr>Funcionamiento del grupo</vt:lpstr>
      <vt:lpstr>Evaluación del proceso seguido</vt:lpstr>
      <vt:lpstr>Lo que funcionó</vt:lpstr>
      <vt:lpstr>Lo que no funcionó</vt:lpstr>
      <vt:lpstr>Sugerencias de cambios</vt:lpstr>
      <vt:lpstr>¿Preguntas?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Rodrigo Ferreri</dc:creator>
  <cp:lastModifiedBy>Rodrigo Ferreri</cp:lastModifiedBy>
  <cp:revision>103</cp:revision>
  <dcterms:created xsi:type="dcterms:W3CDTF">2014-11-27T20:14:21Z</dcterms:created>
  <dcterms:modified xsi:type="dcterms:W3CDTF">2014-12-11T04:02:27Z</dcterms:modified>
</cp:coreProperties>
</file>