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5"/>
  </p:notesMasterIdLst>
  <p:handoutMasterIdLst>
    <p:handoutMasterId r:id="rId126"/>
  </p:handoutMasterIdLst>
  <p:sldIdLst>
    <p:sldId id="256" r:id="rId5"/>
    <p:sldId id="371" r:id="rId6"/>
    <p:sldId id="372" r:id="rId7"/>
    <p:sldId id="373" r:id="rId8"/>
    <p:sldId id="374" r:id="rId9"/>
    <p:sldId id="375" r:id="rId10"/>
    <p:sldId id="378" r:id="rId11"/>
    <p:sldId id="379" r:id="rId12"/>
    <p:sldId id="25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380" r:id="rId33"/>
    <p:sldId id="381" r:id="rId34"/>
    <p:sldId id="281" r:id="rId35"/>
    <p:sldId id="282" r:id="rId36"/>
    <p:sldId id="283" r:id="rId37"/>
    <p:sldId id="285" r:id="rId38"/>
    <p:sldId id="382" r:id="rId39"/>
    <p:sldId id="286" r:id="rId40"/>
    <p:sldId id="287" r:id="rId41"/>
    <p:sldId id="288" r:id="rId42"/>
    <p:sldId id="376" r:id="rId43"/>
    <p:sldId id="289" r:id="rId44"/>
    <p:sldId id="291" r:id="rId45"/>
    <p:sldId id="292" r:id="rId46"/>
    <p:sldId id="377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  <p:sldId id="360" r:id="rId114"/>
    <p:sldId id="361" r:id="rId115"/>
    <p:sldId id="362" r:id="rId116"/>
    <p:sldId id="363" r:id="rId117"/>
    <p:sldId id="364" r:id="rId118"/>
    <p:sldId id="365" r:id="rId119"/>
    <p:sldId id="366" r:id="rId120"/>
    <p:sldId id="367" r:id="rId121"/>
    <p:sldId id="368" r:id="rId122"/>
    <p:sldId id="369" r:id="rId123"/>
    <p:sldId id="370" r:id="rId1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deep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09" autoAdjust="0"/>
    <p:restoredTop sz="94664" autoAdjust="0"/>
  </p:normalViewPr>
  <p:slideViewPr>
    <p:cSldViewPr snapToGrid="0" snapToObjects="1">
      <p:cViewPr varScale="1">
        <p:scale>
          <a:sx n="85" d="100"/>
          <a:sy n="85" d="100"/>
        </p:scale>
        <p:origin x="176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120" Type="http://schemas.openxmlformats.org/officeDocument/2006/relationships/slide" Target="slides/slide116.xml"/><Relationship Id="rId121" Type="http://schemas.openxmlformats.org/officeDocument/2006/relationships/slide" Target="slides/slide117.xml"/><Relationship Id="rId122" Type="http://schemas.openxmlformats.org/officeDocument/2006/relationships/slide" Target="slides/slide118.xml"/><Relationship Id="rId123" Type="http://schemas.openxmlformats.org/officeDocument/2006/relationships/slide" Target="slides/slide119.xml"/><Relationship Id="rId124" Type="http://schemas.openxmlformats.org/officeDocument/2006/relationships/slide" Target="slides/slide120.xml"/><Relationship Id="rId125" Type="http://schemas.openxmlformats.org/officeDocument/2006/relationships/notesMaster" Target="notesMasters/notesMaster1.xml"/><Relationship Id="rId126" Type="http://schemas.openxmlformats.org/officeDocument/2006/relationships/handoutMaster" Target="handoutMasters/handoutMaster1.xml"/><Relationship Id="rId127" Type="http://schemas.openxmlformats.org/officeDocument/2006/relationships/commentAuthors" Target="commentAuthors.xml"/><Relationship Id="rId128" Type="http://schemas.openxmlformats.org/officeDocument/2006/relationships/presProps" Target="presProps.xml"/><Relationship Id="rId129" Type="http://schemas.openxmlformats.org/officeDocument/2006/relationships/viewProps" Target="viewProp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<Relationship Id="rId101" Type="http://schemas.openxmlformats.org/officeDocument/2006/relationships/slide" Target="slides/slide97.xml"/><Relationship Id="rId102" Type="http://schemas.openxmlformats.org/officeDocument/2006/relationships/slide" Target="slides/slide98.xml"/><Relationship Id="rId103" Type="http://schemas.openxmlformats.org/officeDocument/2006/relationships/slide" Target="slides/slide99.xml"/><Relationship Id="rId104" Type="http://schemas.openxmlformats.org/officeDocument/2006/relationships/slide" Target="slides/slide100.xml"/><Relationship Id="rId105" Type="http://schemas.openxmlformats.org/officeDocument/2006/relationships/slide" Target="slides/slide101.xml"/><Relationship Id="rId106" Type="http://schemas.openxmlformats.org/officeDocument/2006/relationships/slide" Target="slides/slide102.xml"/><Relationship Id="rId107" Type="http://schemas.openxmlformats.org/officeDocument/2006/relationships/slide" Target="slides/slide103.xml"/><Relationship Id="rId108" Type="http://schemas.openxmlformats.org/officeDocument/2006/relationships/slide" Target="slides/slide104.xml"/><Relationship Id="rId109" Type="http://schemas.openxmlformats.org/officeDocument/2006/relationships/slide" Target="slides/slide105.xml"/><Relationship Id="rId97" Type="http://schemas.openxmlformats.org/officeDocument/2006/relationships/slide" Target="slides/slide93.xml"/><Relationship Id="rId98" Type="http://schemas.openxmlformats.org/officeDocument/2006/relationships/slide" Target="slides/slide94.xml"/><Relationship Id="rId99" Type="http://schemas.openxmlformats.org/officeDocument/2006/relationships/slide" Target="slides/slide95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00" Type="http://schemas.openxmlformats.org/officeDocument/2006/relationships/slide" Target="slides/slide96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30" Type="http://schemas.openxmlformats.org/officeDocument/2006/relationships/theme" Target="theme/theme1.xml"/><Relationship Id="rId13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110" Type="http://schemas.openxmlformats.org/officeDocument/2006/relationships/slide" Target="slides/slide106.xml"/><Relationship Id="rId111" Type="http://schemas.openxmlformats.org/officeDocument/2006/relationships/slide" Target="slides/slide107.xml"/><Relationship Id="rId112" Type="http://schemas.openxmlformats.org/officeDocument/2006/relationships/slide" Target="slides/slide108.xml"/><Relationship Id="rId113" Type="http://schemas.openxmlformats.org/officeDocument/2006/relationships/slide" Target="slides/slide109.xml"/><Relationship Id="rId114" Type="http://schemas.openxmlformats.org/officeDocument/2006/relationships/slide" Target="slides/slide110.xml"/><Relationship Id="rId115" Type="http://schemas.openxmlformats.org/officeDocument/2006/relationships/slide" Target="slides/slide111.xml"/><Relationship Id="rId116" Type="http://schemas.openxmlformats.org/officeDocument/2006/relationships/slide" Target="slides/slide112.xml"/><Relationship Id="rId117" Type="http://schemas.openxmlformats.org/officeDocument/2006/relationships/slide" Target="slides/slide113.xml"/><Relationship Id="rId118" Type="http://schemas.openxmlformats.org/officeDocument/2006/relationships/slide" Target="slides/slide114.xml"/><Relationship Id="rId119" Type="http://schemas.openxmlformats.org/officeDocument/2006/relationships/slide" Target="slides/slide1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ciu:PROJECTS-UNISON:RESEARCH:CONFERENCE-PAPERS:PODS:PODS2017:TALK:speedup-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Speedup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m/p</c:v>
                </c:pt>
              </c:strCache>
            </c:strRef>
          </c:tx>
          <c:marker>
            <c:symbol val="none"/>
          </c:marker>
          <c:val>
            <c:numRef>
              <c:f>Sheet1!$C$4:$C$16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m/p^2/3</c:v>
                </c:pt>
              </c:strCache>
            </c:strRef>
          </c:tx>
          <c:marker>
            <c:symbol val="none"/>
          </c:marker>
          <c:val>
            <c:numRef>
              <c:f>Sheet1!$D$4:$D$16</c:f>
              <c:numCache>
                <c:formatCode>0.00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1.587401051968199</c:v>
                </c:pt>
                <c:pt idx="3">
                  <c:v>2.080083823051904</c:v>
                </c:pt>
                <c:pt idx="4">
                  <c:v>2.519842099789731</c:v>
                </c:pt>
                <c:pt idx="5">
                  <c:v>2.924017738212866</c:v>
                </c:pt>
                <c:pt idx="6">
                  <c:v>3.301927248894626</c:v>
                </c:pt>
                <c:pt idx="7">
                  <c:v>3.659305710022971</c:v>
                </c:pt>
                <c:pt idx="8">
                  <c:v>3.999999999999999</c:v>
                </c:pt>
                <c:pt idx="9">
                  <c:v>4.326748710922227</c:v>
                </c:pt>
                <c:pt idx="10">
                  <c:v>4.641588833612777</c:v>
                </c:pt>
                <c:pt idx="11">
                  <c:v>4.946087443248701</c:v>
                </c:pt>
                <c:pt idx="12">
                  <c:v>5.241482788417794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m/p^1/2</c:v>
                </c:pt>
              </c:strCache>
            </c:strRef>
          </c:tx>
          <c:marker>
            <c:symbol val="none"/>
          </c:marker>
          <c:val>
            <c:numRef>
              <c:f>Sheet1!$E$4:$E$16</c:f>
              <c:numCache>
                <c:formatCode>0.00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1.414213562373095</c:v>
                </c:pt>
                <c:pt idx="3">
                  <c:v>1.732050807568877</c:v>
                </c:pt>
                <c:pt idx="4">
                  <c:v>2.0</c:v>
                </c:pt>
                <c:pt idx="5">
                  <c:v>2.23606797749979</c:v>
                </c:pt>
                <c:pt idx="6">
                  <c:v>2.449489742783178</c:v>
                </c:pt>
                <c:pt idx="7">
                  <c:v>2.645751311064591</c:v>
                </c:pt>
                <c:pt idx="8">
                  <c:v>2.82842712474619</c:v>
                </c:pt>
                <c:pt idx="9">
                  <c:v>3.0</c:v>
                </c:pt>
                <c:pt idx="10">
                  <c:v>3.16227766016838</c:v>
                </c:pt>
                <c:pt idx="11">
                  <c:v>3.3166247903554</c:v>
                </c:pt>
                <c:pt idx="12">
                  <c:v>3.464101615137754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85049584"/>
        <c:axId val="-885029424"/>
      </c:lineChart>
      <c:catAx>
        <c:axId val="-88504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p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885029424"/>
        <c:crosses val="autoZero"/>
        <c:auto val="1"/>
        <c:lblAlgn val="ctr"/>
        <c:lblOffset val="100"/>
        <c:noMultiLvlLbl val="0"/>
      </c:catAx>
      <c:valAx>
        <c:axId val="-88502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885049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1247-E220-1645-AF05-8006F17D58AE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1530-3205-8841-99A2-B224F6160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89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905FF-ABCF-9D45-B1C1-E486DA1D8262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9216F-1168-904D-A733-F43CDFC7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5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ltiprocessor" TargetMode="External"/><Relationship Id="rId4" Type="http://schemas.openxmlformats.org/officeDocument/2006/relationships/hyperlink" Target="http://en.wikipedia.org/wiki/Main_memory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ltiprocessor" TargetMode="External"/><Relationship Id="rId4" Type="http://schemas.openxmlformats.org/officeDocument/2006/relationships/hyperlink" Target="http://en.wikipedia.org/wiki/Main_memory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216F-1168-904D-A733-F43CDFC74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in algorithms, L = maximum load.</a:t>
            </a:r>
            <a:r>
              <a:rPr lang="en-US" baseline="0" dirty="0" smtClean="0"/>
              <a:t>  In lower bounds, L = average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{E[|{\color{blue}Q}|]} = &amp;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i,j,k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[{\color{red}n}]}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{P}((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{\color{blue}\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R} \wedge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j,k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{\color{blue}\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S} \wedge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k,i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{\color{blue}\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T})\\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= &amp;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i,j,k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[{\color{red}n}]}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{P}((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{\color{blue}\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{P}((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j,k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{\color{blue}\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{P}((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k,i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{\color{blue}\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= 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i,j,k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[{\color{red}n}]}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{1}{\color{red}n}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{1}{\color{red}n}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{1}{\color{red}n} = 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E[ |Triangles| ] 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i,j,k</a:t>
            </a:r>
            <a:r>
              <a:rPr lang="en-US" dirty="0" smtClean="0"/>
              <a:t> P(  (</a:t>
            </a:r>
            <a:r>
              <a:rPr lang="en-US" dirty="0" err="1" smtClean="0"/>
              <a:t>i,j</a:t>
            </a:r>
            <a:r>
              <a:rPr lang="en-US" dirty="0" smtClean="0"/>
              <a:t>) ∈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ea typeface="ＭＳ ゴシック"/>
                <a:cs typeface="ＭＳ ゴシック"/>
              </a:rPr>
              <a:t>∧  (</a:t>
            </a:r>
            <a:r>
              <a:rPr lang="en-US" dirty="0" err="1" smtClean="0">
                <a:ea typeface="ＭＳ ゴシック"/>
                <a:cs typeface="ＭＳ ゴシック"/>
              </a:rPr>
              <a:t>j,k</a:t>
            </a:r>
            <a:r>
              <a:rPr lang="en-US" dirty="0" smtClean="0">
                <a:ea typeface="ＭＳ ゴシック"/>
                <a:cs typeface="ＭＳ ゴシック"/>
              </a:rPr>
              <a:t>) ∈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ea typeface="ＭＳ ゴシック"/>
                <a:cs typeface="ＭＳ ゴシック"/>
              </a:rPr>
              <a:t> ∧  (</a:t>
            </a:r>
            <a:r>
              <a:rPr lang="en-US" dirty="0" err="1" smtClean="0">
                <a:ea typeface="ＭＳ ゴシック"/>
                <a:cs typeface="ＭＳ ゴシック"/>
              </a:rPr>
              <a:t>k,i</a:t>
            </a:r>
            <a:r>
              <a:rPr lang="en-US" dirty="0" smtClean="0">
                <a:ea typeface="ＭＳ ゴシック"/>
                <a:cs typeface="ＭＳ ゴシック"/>
              </a:rPr>
              <a:t>) ∈ </a:t>
            </a:r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ea typeface="ＭＳ ゴシック"/>
                <a:cs typeface="ＭＳ ゴシック"/>
              </a:rPr>
              <a:t> )</a:t>
            </a:r>
            <a:br>
              <a:rPr lang="en-US" dirty="0" smtClean="0">
                <a:ea typeface="ＭＳ ゴシック"/>
                <a:cs typeface="ＭＳ ゴシック"/>
              </a:rPr>
            </a:br>
            <a:r>
              <a:rPr lang="en-US" dirty="0" smtClean="0">
                <a:ea typeface="ＭＳ ゴシック"/>
                <a:cs typeface="ＭＳ ゴシック"/>
              </a:rPr>
              <a:t>			=  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i,j,k</a:t>
            </a:r>
            <a:r>
              <a:rPr lang="en-US" dirty="0" smtClean="0"/>
              <a:t> P(  (</a:t>
            </a:r>
            <a:r>
              <a:rPr lang="en-US" dirty="0" err="1" smtClean="0"/>
              <a:t>i,j</a:t>
            </a:r>
            <a:r>
              <a:rPr lang="en-US" dirty="0" smtClean="0"/>
              <a:t>) ∈ </a:t>
            </a:r>
            <a:r>
              <a:rPr lang="en-US" dirty="0" smtClean="0">
                <a:solidFill>
                  <a:srgbClr val="0000FF"/>
                </a:solidFill>
              </a:rPr>
              <a:t>R )</a:t>
            </a:r>
            <a:r>
              <a:rPr lang="en-US" dirty="0" smtClean="0"/>
              <a:t> </a:t>
            </a:r>
            <a:r>
              <a:rPr lang="en-US" dirty="0" smtClean="0">
                <a:ea typeface="ＭＳ ゴシック"/>
                <a:cs typeface="ＭＳ ゴシック"/>
              </a:rPr>
              <a:t>* P((</a:t>
            </a:r>
            <a:r>
              <a:rPr lang="en-US" dirty="0" err="1" smtClean="0">
                <a:ea typeface="ＭＳ ゴシック"/>
                <a:cs typeface="ＭＳ ゴシック"/>
              </a:rPr>
              <a:t>j,k</a:t>
            </a:r>
            <a:r>
              <a:rPr lang="en-US" dirty="0" smtClean="0">
                <a:ea typeface="ＭＳ ゴシック"/>
                <a:cs typeface="ＭＳ ゴシック"/>
              </a:rPr>
              <a:t>) ∈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ea typeface="ＭＳ ゴシック"/>
                <a:cs typeface="ＭＳ ゴシック"/>
              </a:rPr>
              <a:t> ) * P( (</a:t>
            </a:r>
            <a:r>
              <a:rPr lang="en-US" dirty="0" err="1" smtClean="0">
                <a:ea typeface="ＭＳ ゴシック"/>
                <a:cs typeface="ＭＳ ゴシック"/>
              </a:rPr>
              <a:t>k,i</a:t>
            </a:r>
            <a:r>
              <a:rPr lang="en-US" dirty="0" smtClean="0">
                <a:ea typeface="ＭＳ ゴシック"/>
                <a:cs typeface="ＭＳ ゴシック"/>
              </a:rPr>
              <a:t>) ∈ </a:t>
            </a:r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ea typeface="ＭＳ ゴシック"/>
                <a:cs typeface="ＭＳ ゴシック"/>
              </a:rPr>
              <a:t> )</a:t>
            </a:r>
          </a:p>
          <a:p>
            <a:r>
              <a:rPr lang="en-US" dirty="0" smtClean="0">
                <a:ea typeface="ＭＳ ゴシック"/>
                <a:cs typeface="ＭＳ ゴシック"/>
              </a:rPr>
              <a:t>			=  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i,j,k</a:t>
            </a:r>
            <a:r>
              <a:rPr lang="en-US" dirty="0" smtClean="0">
                <a:ea typeface="ＭＳ ゴシック"/>
                <a:cs typeface="ＭＳ ゴシック"/>
              </a:rPr>
              <a:t>  1/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n</a:t>
            </a:r>
            <a:r>
              <a:rPr lang="en-US" dirty="0" smtClean="0">
                <a:ea typeface="ＭＳ ゴシック"/>
                <a:cs typeface="ＭＳ ゴシック"/>
              </a:rPr>
              <a:t>  *  1/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n</a:t>
            </a:r>
            <a:r>
              <a:rPr lang="en-US" dirty="0" smtClean="0">
                <a:ea typeface="ＭＳ ゴシック"/>
                <a:cs typeface="ＭＳ ゴシック"/>
              </a:rPr>
              <a:t>  * 1/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n</a:t>
            </a:r>
            <a:r>
              <a:rPr lang="en-US" dirty="0" smtClean="0">
                <a:ea typeface="ＭＳ ゴシック"/>
                <a:cs typeface="ＭＳ ゴシック"/>
              </a:rPr>
              <a:t>  = 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n</a:t>
            </a:r>
            <a:r>
              <a:rPr lang="en-US" baseline="30000" dirty="0" smtClean="0">
                <a:ea typeface="ＭＳ ゴシック"/>
                <a:cs typeface="ＭＳ ゴシック"/>
              </a:rPr>
              <a:t>3 </a:t>
            </a:r>
            <a:r>
              <a:rPr lang="en-US" dirty="0" smtClean="0">
                <a:ea typeface="ＭＳ ゴシック"/>
                <a:cs typeface="ＭＳ ゴシック"/>
              </a:rPr>
              <a:t>/ </a:t>
            </a:r>
            <a:r>
              <a:rPr lang="en-US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n</a:t>
            </a:r>
            <a:r>
              <a:rPr lang="en-US" baseline="30000" dirty="0" smtClean="0">
                <a:ea typeface="ＭＳ ゴシック"/>
                <a:cs typeface="ＭＳ ゴシック"/>
              </a:rPr>
              <a:t>3</a:t>
            </a:r>
            <a:r>
              <a:rPr lang="en-US" dirty="0" smtClean="0">
                <a:ea typeface="ＭＳ ゴシック"/>
                <a:cs typeface="ＭＳ ゴシック"/>
              </a:rPr>
              <a:t> = 1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today,</a:t>
            </a:r>
            <a:r>
              <a:rPr lang="en-US" baseline="0" dirty="0" smtClean="0"/>
              <a:t> a more powerful server, is one with more cores rather than with a single faster core!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E7D1-EE80-F649-9228-971F3B05FF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89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{H({\color{blue}R}|\text{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}_1)}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\log ({\color{red}n}-|K(\text{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}_1)|)! \\</a:t>
            </a: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 \ =  ({\color{red}n}-|K(\text{msg}_1)|)) \frac{\log ({\color{red}n}-|K(\text{msg}_1)|)!}{({\color{red}n}-|K(\text{msg}_1)|)}\\</a:t>
            </a: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 \ \leq  ({\color{red}n}-|K(\text{msg}_1)|)) \frac{\log ({\color{red}n})!}{{\color{red}n}} \\</a:t>
            </a: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 \ = (1-|K(\text{msg}_1)|/{\color{red}n}) \mathbf{H({\color{blue}R})}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8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{\color{blue}Q}(x_1,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{\color{blue}S_1}(\bar x_1) \wedge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{\color{blue}S_2}(\bar x_2)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\wedge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{\color{blue}S_\ell}(\bar x_\ell)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\sum_{\bar 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[{\color{red}n}]^k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a_{1,\bar x_1}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a_{2,\bar x_2}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a_{\ell,\bar x_\ell}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\sum_{\bar x_1 \in [{\color{red}n}]^{k_1}} a_{1,{\bar x_1}}^{\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{1}{\color{blue}u_1}}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\right)^{\color{blue}u_1}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\sum_{\bar x_2 \in [{\color{red}n}]^{k_2}} a_{2,{\bar x_2}}^{\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{1}{\color{blue}u_2}}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\right)^{\color{blue}u_2}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\sum_{\bar x_\ell \in [{\color{red}n}]^{k_\ell}} a_{\ell,{\bar x_\ell}}^{\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{1}{\color{blue}u_\ell}}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\right)^{\color{blue}u_\ell}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{Cauchy-Schwartz} \ 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{\color{blue}Q}(x) = {\color{blue}R}(x),{\color{blue}S}(x),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 \ \ \ 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{\color{blue}u_1} = {\color{blue}u_2} = 1/2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\sum_{x \in [{\color{red}n}]} a_{x} b_{x}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\left(\sum_{x\in [{\color{red}n}]} a_{x}^2\right)^{1/2}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\left(\sum_{x\in [{\color{red}n}]} b_{x}^2\right)^{1/2}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{Generalized H\"older} \ 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{\color{blue}Q}(x) = {\color{blue}R}(x),{\color{blue}S}(x),{\color{blue}T}(x)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{\color{blue}u}+{\color{blue}v}+{\color{blue}w}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\sum_{x \in [{\color{red}n}]} a_{x} b_{x} c_{x}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\left(\sum_{x \in [{\color{red}n}]} a_{x}^{1/{\color{blue}u}}\right)^{\color{blue}u}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\left(\sum_{x \in [{\color{red}n}]} b_{x}^{1/{\color{blue}v}}\right)^{\color{blue}v}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\left(\sum_{x \in [{\color{red}n}]} c_{x}^{1/{\color{blue}w}}\right)^{\color{blue}w}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Friedgut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:} \ 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x,y,z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{\color{blue}R}(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)\wedge{\color{blue}S}(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y,z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)\wedge{\color{blue}T}(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 \ \ \ 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{\color{blue}u} = {\color{blue}v} = {\color{blue}w} = 1/2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x,y,z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)\in [{\color{red}n}]^3} 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b_{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c_{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[{\color{red}n}]^2} 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}^2\right)^{1/2}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y,z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[{\color{red}n}]^2} b_{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}^2\right)^{1/2}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\in [{\color{red}n}]^2} c_{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}^2\right)^{1/2}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30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Latexit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{\color{blue}Q}(x_1,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{\color{blue}S_1}(\bar x_1) \wedge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{\color{blue}S_2}(\bar x_2)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\wedge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{\color{blue}S_\ell}(\bar x_\ell)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}}{=}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{{\color{red}m}}{\prod_{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})} {\color{red}p}_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65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8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Latexit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{j: } \sum_{\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]{0.000000,0.000000,1.000000}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\in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]{0.000000,0.000000,1.000000}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}}} 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]{0.000000,0.000000,0.000000}{\color[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]{0.000000,0.000000,1.000000}\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]{0.000000,0.000000,0.000000}1}}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8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 p_1} = 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{{\color{red}m_1}}{{\color{red}m_2}}\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{\color{red}p}\right)^{1/2} \ 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 p_2} = 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{{\color{red}m_2}}{{\color{red}m_1}}\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{\color{red}p}\right)^{1/2}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{\color{red}L_{\text{opt}}}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&amp; 2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{m_1 m_2}}}{{\color{red}\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{p}}}\right)^{1/2}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{{\color{blue}S_1}(x_1)\wedge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\wedge 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{{\color{red}L_\text{opt}} = c 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{{\color{red}m_1}\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}}{{\color{red}p}}\right)^{1/c}}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17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{\color{blue}Q}(x_1,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{\color{blue}S_1}(\bar x_1)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\wedge {\color{blue}S_\ell}(\bar x_\ell)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-----------------------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{\color{blue}S_{j_1}},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{\color{blue}S_{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----------------------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 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{{\color{red}m_{j_1}}\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}}}{{\color{red}p}}\right)^{1/c}}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-----------------------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{\color{blue}S_{j_1}} \times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\times {\color{blue}S_{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42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Preamble: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usepackage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helvet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renewcommand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familydefault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sfdefault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----------------------------------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{\color{blue}Q}(x_1,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{\color{blue}S_1}(\bar x_1) \wedge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{\color{blue}S_\ell}(\bar x_\ell)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{\color{red}L}({\color{blue}u})\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}}{=}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{\color{red}m_1}^{\color{blue}u_1}\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{\color{red}m_2}^{\color{blue}u_2}\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{\color{red}m_\ell}^{\color{blue}u_\ell}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{1}{{\color{blue}u_1} + {\color{blue}u_2}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{\color{blue}u_\ell}}}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50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Symmetric multiprocessing</a:t>
            </a:r>
            <a:r>
              <a:rPr lang="en-US" dirty="0" smtClean="0"/>
              <a:t> (</a:t>
            </a:r>
            <a:r>
              <a:rPr lang="en-US" b="1" dirty="0" smtClean="0"/>
              <a:t>SMP</a:t>
            </a:r>
            <a:r>
              <a:rPr lang="en-US" dirty="0" smtClean="0"/>
              <a:t>) involves a </a:t>
            </a:r>
            <a:r>
              <a:rPr lang="en-US" dirty="0" smtClean="0">
                <a:hlinkClick r:id="rId3" tooltip="Multiprocessor"/>
              </a:rPr>
              <a:t>multiprocessor</a:t>
            </a:r>
            <a:r>
              <a:rPr lang="en-US" dirty="0" smtClean="0"/>
              <a:t> computer hardware architecture where two or more identical processors are connected to a single shared </a:t>
            </a:r>
            <a:r>
              <a:rPr lang="en-US" dirty="0" smtClean="0">
                <a:hlinkClick r:id="rId4" tooltip="Main memory"/>
              </a:rPr>
              <a:t>main memory</a:t>
            </a:r>
            <a:r>
              <a:rPr lang="en-US" dirty="0" smtClean="0"/>
              <a:t> and are controlled by a single OS instance.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Discussion of pros &amp; cons coming up in a couple of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216F-1168-904D-A733-F43CDFC74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3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4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4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4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4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{{\color{red}L}({\color{blue}u})=}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{{\color{red}m}_R}{\color{red}p}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geq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{\frac{{\color{red}m}_S{\color{red}m}_T}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{\color{red}p}}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==================================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{\color{red}p}^{\color{blue}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40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{\color{red}L}({\color{blue}u})\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stackrel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}}{=}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{\color{red}m_1}^{\color{blue}u_1}\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{\color{red}m_2}^{\color{blue}u_2}\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{\color{red}m_\ell}^{\color{blue}u_\ell}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\right)^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{1}{{\color{blue}u_1} + {\color{blue}u_2}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{\color{blue}u_\ell}}}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{\color{red}L}({\color{blue}u})=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{\color{red}m}/{\color{red}p}^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{1/({\color{blue}u_1} + {\color{blue}u_2}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{\color{blue}u_\ell})}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 smtClean="0"/>
          </a:p>
          <a:p>
            <a:r>
              <a:rPr lang="en-US" dirty="0" smtClean="0"/>
              <a:t>-----------------------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\max_{\color{blue}u} {\color{red}L}({\color{blue}u})</a:t>
            </a: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{\color{red}m}/{\color{red}p}^{1/{\color{blue}\tau^*}}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F192-5182-2E41-9F24-C6FE9159871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9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216F-1168-904D-A733-F43CDFC74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216F-1168-904D-A733-F43CDFC74B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9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Symmetric multiprocessing</a:t>
            </a:r>
            <a:r>
              <a:rPr lang="en-US" dirty="0" smtClean="0"/>
              <a:t> (</a:t>
            </a:r>
            <a:r>
              <a:rPr lang="en-US" b="1" dirty="0" smtClean="0"/>
              <a:t>SMP</a:t>
            </a:r>
            <a:r>
              <a:rPr lang="en-US" dirty="0" smtClean="0"/>
              <a:t>) involves a </a:t>
            </a:r>
            <a:r>
              <a:rPr lang="en-US" dirty="0" smtClean="0">
                <a:hlinkClick r:id="rId3" tooltip="Multiprocessor"/>
              </a:rPr>
              <a:t>multiprocessor</a:t>
            </a:r>
            <a:r>
              <a:rPr lang="en-US" dirty="0" smtClean="0"/>
              <a:t> computer hardware architecture where two or more identical processors are connected to a single shared </a:t>
            </a:r>
            <a:r>
              <a:rPr lang="en-US" dirty="0" smtClean="0">
                <a:hlinkClick r:id="rId4" tooltip="Main memory"/>
              </a:rPr>
              <a:t>main memory</a:t>
            </a:r>
            <a:r>
              <a:rPr lang="en-US" dirty="0" smtClean="0"/>
              <a:t> and are controlled by a single OS instance.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216F-1168-904D-A733-F43CDFC74B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XXX HERE SWITCH TO WHITE BOARD. SHOW</a:t>
            </a:r>
            <a:r>
              <a:rPr lang="en-US" b="1" baseline="0" dirty="0" smtClean="0"/>
              <a:t> EXAMPLE WITH TWEETS: (</a:t>
            </a:r>
            <a:r>
              <a:rPr lang="en-US" b="1" baseline="0" dirty="0" err="1" smtClean="0"/>
              <a:t>tid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uid</a:t>
            </a:r>
            <a:r>
              <a:rPr lang="en-US" b="1" baseline="0" dirty="0" smtClean="0"/>
              <a:t>, time, content).</a:t>
            </a:r>
          </a:p>
          <a:p>
            <a:r>
              <a:rPr lang="en-US" b="1" baseline="0" dirty="0" smtClean="0"/>
              <a:t>Show one version random, one hash-partitioned on </a:t>
            </a:r>
            <a:r>
              <a:rPr lang="en-US" b="1" baseline="0" dirty="0" err="1" smtClean="0"/>
              <a:t>tid</a:t>
            </a:r>
            <a:r>
              <a:rPr lang="en-US" b="1" baseline="0" dirty="0" smtClean="0"/>
              <a:t> and one range-partitioned on </a:t>
            </a:r>
            <a:r>
              <a:rPr lang="en-US" b="1" baseline="0" dirty="0" err="1" smtClean="0"/>
              <a:t>tid</a:t>
            </a:r>
            <a:r>
              <a:rPr lang="en-US" b="1" baseline="0" dirty="0" smtClean="0"/>
              <a:t>.</a:t>
            </a:r>
          </a:p>
          <a:p>
            <a:r>
              <a:rPr lang="en-US" b="1" baseline="0" dirty="0" smtClean="0"/>
              <a:t>Do the rest of the lecture on the white board using these three examples.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E7D1-EE80-F649-9228-971F3B05FF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Round robin: perfect load balance</a:t>
            </a:r>
          </a:p>
          <a:p>
            <a:r>
              <a:rPr lang="en-US" dirty="0" smtClean="0"/>
              <a:t>Hash based: good load balance, lowers work</a:t>
            </a:r>
          </a:p>
          <a:p>
            <a:r>
              <a:rPr lang="en-US" dirty="0" smtClean="0"/>
              <a:t>Range based: may have data skew, but supports better certain queries.</a:t>
            </a:r>
          </a:p>
          <a:p>
            <a:r>
              <a:rPr lang="en-US" dirty="0" smtClean="0"/>
              <a:t>Typically, want to hash-partition on primary key to speed-up foreign-key joins.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CFBA7-9457-4F43-BB98-C69DD647B182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XXX AS EXAMPLE:</a:t>
            </a:r>
            <a:r>
              <a:rPr lang="en-US" baseline="0" dirty="0" smtClean="0"/>
              <a:t> SHOW (1) A SELF JOIN OF TWEETS THEN A (2) SMALL JOIN.</a:t>
            </a:r>
          </a:p>
          <a:p>
            <a:r>
              <a:rPr lang="en-US" baseline="0" dirty="0" smtClean="0"/>
              <a:t>Perhaps add material at the end about different types of joins! Skewed,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E7D1-EE80-F649-9228-971F3B05FF3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5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46F-68A2-4C45-BB78-44DB824A7963}" type="datetime1">
              <a:rPr lang="en-US" smtClean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D81D-D20D-9C47-B5F1-1CF9E2933374}" type="datetime1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3967-171B-C84C-981F-E20B67D96D2A}" type="datetime1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481-50F8-D143-92BF-90A53C267DA0}" type="datetime1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085F-FCF8-D841-B776-277083DE130A}" type="datetime1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0D7-6190-734B-850D-70D17ECEE758}" type="datetime1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78B7-BE7F-FE4A-ABDF-6F592CE0770A}" type="datetime1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3644-CC1B-D94D-BE09-C36CC2D236A1}" type="datetime1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CD3-7270-684E-972F-5D2250AD60D1}" type="datetime1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DC10-FC20-EB4A-9F9F-8F323CDC518C}" type="datetime1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1FD7-60E2-224E-8D3F-276E5A84D40B}" type="datetime1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3392-8FBD-904C-B889-4A5F3BDED703}" type="datetime1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3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3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Cost in Parallel Query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616" y="3886200"/>
            <a:ext cx="7086600" cy="1752600"/>
          </a:xfrm>
        </p:spPr>
        <p:txBody>
          <a:bodyPr/>
          <a:lstStyle/>
          <a:p>
            <a:r>
              <a:rPr lang="en-US" dirty="0" smtClean="0"/>
              <a:t>Dan Suciu</a:t>
            </a:r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 Parallel </a:t>
            </a:r>
            <a:r>
              <a:rPr lang="en-US" dirty="0" err="1" smtClean="0"/>
              <a:t>v.s</a:t>
            </a:r>
            <a:r>
              <a:rPr lang="en-US" dirty="0" smtClean="0"/>
              <a:t>. Distributed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Distributed database system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 is stored </a:t>
            </a:r>
            <a:r>
              <a:rPr lang="en-US" b="1" dirty="0" smtClean="0"/>
              <a:t>across several sites </a:t>
            </a:r>
            <a:r>
              <a:rPr lang="en-US" dirty="0" smtClean="0"/>
              <a:t>(geographically speaking), each site </a:t>
            </a:r>
            <a:r>
              <a:rPr lang="en-US" dirty="0" smtClean="0"/>
              <a:t>administrated by </a:t>
            </a:r>
            <a:r>
              <a:rPr lang="en-US" dirty="0" smtClean="0"/>
              <a:t>a DBMS capable of running independently</a:t>
            </a:r>
          </a:p>
          <a:p>
            <a:pPr lvl="1"/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Parallel </a:t>
            </a:r>
            <a:r>
              <a:rPr lang="en-US" dirty="0">
                <a:solidFill>
                  <a:srgbClr val="0000FF"/>
                </a:solidFill>
              </a:rPr>
              <a:t>database </a:t>
            </a:r>
            <a:r>
              <a:rPr lang="en-US" dirty="0" smtClean="0">
                <a:solidFill>
                  <a:srgbClr val="0000FF"/>
                </a:solidFill>
              </a:rPr>
              <a:t>system (this tutorial)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Data is stored </a:t>
            </a:r>
            <a:r>
              <a:rPr lang="en-US" b="1" dirty="0" smtClean="0"/>
              <a:t>at a single site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can be used to improve query performance </a:t>
            </a:r>
            <a:r>
              <a:rPr lang="en-US" dirty="0"/>
              <a:t>through parallel implementation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19107"/>
            <a:ext cx="8229600" cy="1143000"/>
          </a:xfrm>
        </p:spPr>
        <p:txBody>
          <a:bodyPr/>
          <a:lstStyle/>
          <a:p>
            <a:r>
              <a:rPr lang="en-US" dirty="0" smtClean="0"/>
              <a:t>Skew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Skewed data significantly degrades the performance in distributed query processing; skewed values must be treated specially</a:t>
            </a:r>
          </a:p>
          <a:p>
            <a:endParaRPr lang="en-US" dirty="0" smtClean="0"/>
          </a:p>
          <a:p>
            <a:r>
              <a:rPr lang="en-US" dirty="0" smtClean="0"/>
              <a:t>State of the art in large scale distributed system: DIY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Skewed Values </a:t>
            </a:r>
            <a:r>
              <a:rPr lang="en-US" dirty="0" smtClean="0">
                <a:sym typeface="Wingdings"/>
              </a:rPr>
              <a:t> Residual Query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44638" y="6047417"/>
            <a:ext cx="61924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Skew necessarily leads to higher load</a:t>
            </a:r>
            <a:endParaRPr lang="en-US" sz="28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65874"/>
              </p:ext>
            </p:extLst>
          </p:nvPr>
        </p:nvGraphicFramePr>
        <p:xfrm>
          <a:off x="6305659" y="3543773"/>
          <a:ext cx="2640981" cy="2225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283"/>
                <a:gridCol w="377283"/>
                <a:gridCol w="377283"/>
                <a:gridCol w="377283"/>
                <a:gridCol w="377283"/>
                <a:gridCol w="377283"/>
                <a:gridCol w="377283"/>
              </a:tblGrid>
              <a:tr h="3179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</a:rPr>
                        <a:t>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9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57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5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79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5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</a:rPr>
                        <a:t>½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84488" y="4737491"/>
            <a:ext cx="91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7620589" y="6118566"/>
            <a:ext cx="89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S(</a:t>
            </a:r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3309" y="1415534"/>
            <a:ext cx="382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Join(</a:t>
            </a:r>
            <a:r>
              <a:rPr lang="en-US" sz="2400" dirty="0" err="1">
                <a:solidFill>
                  <a:srgbClr val="0000FF"/>
                </a:solidFill>
              </a:rPr>
              <a:t>x,y,z</a:t>
            </a:r>
            <a:r>
              <a:rPr lang="en-US" sz="2400" dirty="0">
                <a:solidFill>
                  <a:srgbClr val="0000FF"/>
                </a:solidFill>
              </a:rPr>
              <a:t>) = R(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y,z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193561"/>
            <a:ext cx="6187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No-skew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0000FF"/>
                </a:solidFill>
              </a:rPr>
              <a:t>τ</a:t>
            </a:r>
            <a:r>
              <a:rPr lang="en-US" sz="2400" dirty="0">
                <a:solidFill>
                  <a:srgbClr val="0000FF"/>
                </a:solidFill>
              </a:rPr>
              <a:t>* </a:t>
            </a:r>
            <a:r>
              <a:rPr lang="en-US" sz="2400" dirty="0" smtClean="0"/>
              <a:t>= 1,    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Holds only when every </a:t>
            </a:r>
            <a:r>
              <a:rPr lang="en-US" sz="2400" dirty="0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00"/>
                </a:solidFill>
              </a:rPr>
              <a:t> occurs ≤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 times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864852"/>
            <a:ext cx="56032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Skewed:</a:t>
            </a:r>
            <a:r>
              <a:rPr lang="en-US" sz="2400" dirty="0" smtClean="0"/>
              <a:t> e.g. </a:t>
            </a:r>
            <a:r>
              <a:rPr lang="en-US" sz="2400" dirty="0" smtClean="0">
                <a:solidFill>
                  <a:srgbClr val="0000FF"/>
                </a:solidFill>
              </a:rPr>
              <a:t>y</a:t>
            </a:r>
            <a:r>
              <a:rPr lang="en-US" sz="2400" dirty="0" smtClean="0"/>
              <a:t> </a:t>
            </a:r>
            <a:r>
              <a:rPr lang="en-US" sz="2400" dirty="0"/>
              <a:t>= single </a:t>
            </a:r>
            <a:r>
              <a:rPr lang="en-US" sz="2400" dirty="0" smtClean="0"/>
              <a:t>value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Join</a:t>
            </a:r>
            <a:r>
              <a:rPr lang="en-US" sz="2400" dirty="0" smtClean="0"/>
              <a:t> becomes </a:t>
            </a:r>
            <a:r>
              <a:rPr lang="en-US" sz="2400" dirty="0" smtClean="0">
                <a:solidFill>
                  <a:srgbClr val="0000FF"/>
                </a:solidFill>
              </a:rPr>
              <a:t>Product(</a:t>
            </a:r>
            <a:r>
              <a:rPr lang="en-US" sz="2400" dirty="0" err="1" smtClean="0">
                <a:solidFill>
                  <a:srgbClr val="0000FF"/>
                </a:solidFill>
              </a:rPr>
              <a:t>x,</a:t>
            </a:r>
            <a:r>
              <a:rPr lang="en-US" sz="2400" dirty="0" err="1">
                <a:solidFill>
                  <a:srgbClr val="0000FF"/>
                </a:solidFill>
              </a:rPr>
              <a:t>z</a:t>
            </a:r>
            <a:r>
              <a:rPr lang="en-US" sz="2400" dirty="0">
                <a:solidFill>
                  <a:srgbClr val="0000FF"/>
                </a:solidFill>
              </a:rPr>
              <a:t>) = R(</a:t>
            </a:r>
            <a:r>
              <a:rPr lang="en-US" sz="2400" dirty="0" smtClean="0">
                <a:solidFill>
                  <a:srgbClr val="0000FF"/>
                </a:solidFill>
              </a:rPr>
              <a:t>x)</a:t>
            </a:r>
            <a:r>
              <a:rPr lang="en-US" sz="24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S(z)</a:t>
            </a:r>
            <a:endParaRPr lang="en-US" sz="2400" dirty="0" smtClean="0"/>
          </a:p>
          <a:p>
            <a:r>
              <a:rPr lang="en-US" sz="2400" dirty="0" err="1" smtClean="0">
                <a:solidFill>
                  <a:srgbClr val="0000FF"/>
                </a:solidFill>
              </a:rPr>
              <a:t>τ</a:t>
            </a:r>
            <a:r>
              <a:rPr lang="en-US" sz="2400" dirty="0">
                <a:solidFill>
                  <a:srgbClr val="0000FF"/>
                </a:solidFill>
              </a:rPr>
              <a:t>* </a:t>
            </a:r>
            <a:r>
              <a:rPr lang="en-US" sz="2400" dirty="0"/>
              <a:t>= </a:t>
            </a:r>
            <a:r>
              <a:rPr lang="en-US" sz="2400" dirty="0" smtClean="0"/>
              <a:t>2,  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>
                <a:solidFill>
                  <a:srgbClr val="FF0000"/>
                </a:solidFill>
              </a:rPr>
              <a:t>1/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36326"/>
              </p:ext>
            </p:extLst>
          </p:nvPr>
        </p:nvGraphicFramePr>
        <p:xfrm>
          <a:off x="5937971" y="2422537"/>
          <a:ext cx="3101307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37"/>
                <a:gridCol w="281937"/>
                <a:gridCol w="281937"/>
                <a:gridCol w="281937"/>
                <a:gridCol w="281937"/>
                <a:gridCol w="281937"/>
                <a:gridCol w="281937"/>
                <a:gridCol w="281937"/>
                <a:gridCol w="281937"/>
                <a:gridCol w="281937"/>
                <a:gridCol w="281937"/>
              </a:tblGrid>
              <a:tr h="242640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640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 rot="2700000">
            <a:off x="5908879" y="1808372"/>
            <a:ext cx="109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x,y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6300000">
            <a:off x="6651039" y="1735146"/>
            <a:ext cx="106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S(</a:t>
            </a:r>
            <a:r>
              <a:rPr lang="en-US" dirty="0" err="1" smtClean="0">
                <a:solidFill>
                  <a:srgbClr val="0000FF"/>
                </a:solidFill>
              </a:rPr>
              <a:t>y,z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1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Residual-Query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082" y="3815881"/>
            <a:ext cx="8326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Algorithm</a:t>
            </a:r>
            <a:r>
              <a:rPr lang="en-US" sz="2400" dirty="0" smtClean="0"/>
              <a:t>: In </a:t>
            </a:r>
            <a:r>
              <a:rPr lang="en-US" sz="2400" dirty="0"/>
              <a:t>parallel, for every </a:t>
            </a:r>
            <a:r>
              <a:rPr lang="en-US" sz="2400" dirty="0" smtClean="0"/>
              <a:t>combination of </a:t>
            </a:r>
            <a:r>
              <a:rPr lang="en-US" sz="2400" dirty="0"/>
              <a:t>heavy/</a:t>
            </a:r>
            <a:r>
              <a:rPr lang="en-US" sz="2400" dirty="0" smtClean="0"/>
              <a:t>light,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smtClean="0"/>
              <a:t>compute the </a:t>
            </a:r>
            <a:r>
              <a:rPr lang="en-US" sz="2400" dirty="0"/>
              <a:t>residual query for that </a:t>
            </a:r>
            <a:r>
              <a:rPr lang="en-US" sz="2400" dirty="0" smtClean="0"/>
              <a:t>combination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3082" y="2507138"/>
            <a:ext cx="801949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/>
              <a:t>Def</a:t>
            </a:r>
            <a:r>
              <a:rPr lang="en-US" sz="2400" dirty="0"/>
              <a:t>. </a:t>
            </a:r>
            <a:r>
              <a:rPr lang="en-US" sz="2400" dirty="0" smtClean="0"/>
              <a:t>Fix </a:t>
            </a:r>
            <a:r>
              <a:rPr lang="en-US" sz="2400" b="1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/>
              <a:t>⊆{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, </a:t>
            </a:r>
            <a:r>
              <a:rPr lang="is-IS" sz="2400" dirty="0"/>
              <a:t>…, </a:t>
            </a:r>
            <a:r>
              <a:rPr lang="is-IS" sz="2400" dirty="0">
                <a:solidFill>
                  <a:srgbClr val="0000FF"/>
                </a:solidFill>
              </a:rPr>
              <a:t>x</a:t>
            </a:r>
            <a:r>
              <a:rPr lang="is-IS" sz="2400" baseline="-25000" dirty="0">
                <a:solidFill>
                  <a:srgbClr val="0000FF"/>
                </a:solidFill>
              </a:rPr>
              <a:t>k</a:t>
            </a:r>
            <a:r>
              <a:rPr lang="is-IS" sz="2400" dirty="0" smtClean="0"/>
              <a:t>}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is-IS" sz="2400" i="1" u="sng" dirty="0" smtClean="0"/>
              <a:t>residual </a:t>
            </a:r>
            <a:r>
              <a:rPr lang="is-IS" sz="2400" i="1" u="sng" dirty="0"/>
              <a:t>query</a:t>
            </a:r>
            <a:r>
              <a:rPr lang="is-IS" sz="2400" dirty="0"/>
              <a:t> </a:t>
            </a:r>
            <a:r>
              <a:rPr lang="is-IS" sz="2400" dirty="0">
                <a:solidFill>
                  <a:srgbClr val="0000FF"/>
                </a:solidFill>
              </a:rPr>
              <a:t>Q</a:t>
            </a:r>
            <a:r>
              <a:rPr lang="is-IS" sz="2400" b="1" baseline="-25000" dirty="0">
                <a:solidFill>
                  <a:srgbClr val="0000FF"/>
                </a:solidFill>
              </a:rPr>
              <a:t>x</a:t>
            </a:r>
            <a:r>
              <a:rPr lang="is-IS" sz="2400" dirty="0"/>
              <a:t> </a:t>
            </a:r>
            <a:r>
              <a:rPr lang="is-IS" sz="2400" dirty="0" smtClean="0"/>
              <a:t>is obtained </a:t>
            </a:r>
            <a:br>
              <a:rPr lang="is-IS" sz="2400" dirty="0" smtClean="0"/>
            </a:br>
            <a:r>
              <a:rPr lang="is-IS" sz="2400" dirty="0" smtClean="0"/>
              <a:t>from </a:t>
            </a:r>
            <a:r>
              <a:rPr lang="is-IS" sz="2400" dirty="0" smtClean="0">
                <a:solidFill>
                  <a:srgbClr val="0000FF"/>
                </a:solidFill>
              </a:rPr>
              <a:t>Q</a:t>
            </a:r>
            <a:r>
              <a:rPr lang="is-IS" sz="2400" dirty="0" smtClean="0"/>
              <a:t> by removing the variables </a:t>
            </a:r>
            <a:r>
              <a:rPr lang="en-US" sz="2400" b="1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</a:rPr>
              <a:t> and the empty atoms.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082" y="1716666"/>
            <a:ext cx="72406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/>
              <a:t>Def</a:t>
            </a:r>
            <a:r>
              <a:rPr lang="en-US" sz="2400" dirty="0"/>
              <a:t>. </a:t>
            </a:r>
            <a:r>
              <a:rPr lang="en-US" sz="2400" dirty="0" smtClean="0"/>
              <a:t>A value is a </a:t>
            </a:r>
            <a:r>
              <a:rPr lang="en-US" sz="2400" i="1" u="sng" dirty="0" smtClean="0"/>
              <a:t>heavy hitter</a:t>
            </a:r>
            <a:r>
              <a:rPr lang="en-US" sz="2400" dirty="0" smtClean="0"/>
              <a:t> if it occurs</a:t>
            </a:r>
            <a:r>
              <a:rPr lang="en-US" sz="2400" dirty="0"/>
              <a:t> </a:t>
            </a:r>
            <a:r>
              <a:rPr lang="en-US" sz="2400" dirty="0" smtClean="0"/>
              <a:t>&gt;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times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524496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" y="94671"/>
            <a:ext cx="5800675" cy="2896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6057" y="0"/>
            <a:ext cx="22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|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/>
              <a:t>| </a:t>
            </a:r>
            <a:r>
              <a:rPr lang="en-US" sz="2000" dirty="0"/>
              <a:t>= |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/>
              <a:t>| </a:t>
            </a:r>
            <a:r>
              <a:rPr lang="en-US" sz="2000" dirty="0"/>
              <a:t>= </a:t>
            </a:r>
            <a:r>
              <a:rPr lang="mr-IN" sz="2000" dirty="0" smtClean="0"/>
              <a:t>…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082" y="5097763"/>
            <a:ext cx="6043892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Let </a:t>
            </a:r>
            <a:r>
              <a:rPr lang="en-US" sz="2400" dirty="0" err="1" smtClean="0">
                <a:solidFill>
                  <a:srgbClr val="0000FF"/>
                </a:solidFill>
              </a:rPr>
              <a:t>ψ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= </a:t>
            </a:r>
            <a:r>
              <a:rPr lang="en-US" sz="2400" dirty="0" err="1"/>
              <a:t>max</a:t>
            </a:r>
            <a:r>
              <a:rPr lang="en-US" sz="2400" b="1" baseline="-25000" dirty="0" err="1">
                <a:solidFill>
                  <a:srgbClr val="0000FF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τ</a:t>
            </a:r>
            <a:r>
              <a:rPr lang="en-US" sz="2400" dirty="0">
                <a:solidFill>
                  <a:srgbClr val="0000FF"/>
                </a:solidFill>
              </a:rPr>
              <a:t>* </a:t>
            </a:r>
            <a:r>
              <a:rPr lang="en-US" sz="2400" dirty="0"/>
              <a:t>(</a:t>
            </a:r>
            <a:r>
              <a:rPr lang="is-IS" sz="2400" dirty="0">
                <a:solidFill>
                  <a:srgbClr val="0000FF"/>
                </a:solidFill>
              </a:rPr>
              <a:t>Q</a:t>
            </a:r>
            <a:r>
              <a:rPr lang="is-IS" sz="2400" b="1" baseline="-250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(</a:t>
            </a:r>
            <a:r>
              <a:rPr lang="en-US" sz="2400" dirty="0"/>
              <a:t>1) Load </a:t>
            </a:r>
            <a:r>
              <a:rPr lang="en-US" sz="2400" dirty="0" smtClean="0"/>
              <a:t>of the algorithm is: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O(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</a:rPr>
              <a:t>1/</a:t>
            </a:r>
            <a:r>
              <a:rPr lang="en-US" sz="2400" baseline="30000" dirty="0" err="1">
                <a:solidFill>
                  <a:srgbClr val="0000FF"/>
                </a:solidFill>
              </a:rPr>
              <a:t>ψ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/>
              <a:t>)</a:t>
            </a:r>
          </a:p>
          <a:p>
            <a:r>
              <a:rPr lang="en-US" sz="2400" dirty="0"/>
              <a:t>(2) Any algorithm needs load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 err="1"/>
              <a:t>Ω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</a:rPr>
              <a:t>1/</a:t>
            </a:r>
            <a:r>
              <a:rPr lang="en-US" sz="2400" baseline="30000" dirty="0" err="1">
                <a:solidFill>
                  <a:srgbClr val="0000FF"/>
                </a:solidFill>
              </a:rPr>
              <a:t>ψ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3082" y="109369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[Beame’16]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651" y="1524763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26142"/>
              </p:ext>
            </p:extLst>
          </p:nvPr>
        </p:nvGraphicFramePr>
        <p:xfrm>
          <a:off x="250302" y="3178593"/>
          <a:ext cx="876044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789"/>
                <a:gridCol w="914049"/>
                <a:gridCol w="938104"/>
                <a:gridCol w="2677253"/>
                <a:gridCol w="566609"/>
                <a:gridCol w="991923"/>
                <a:gridCol w="1807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smtClean="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Residual query</a:t>
                      </a:r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light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y,z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z,x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. 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812" y="2067367"/>
            <a:ext cx="7258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Heavy </a:t>
            </a:r>
            <a:r>
              <a:rPr lang="en-US" sz="2400" dirty="0"/>
              <a:t>hitter </a:t>
            </a:r>
            <a:r>
              <a:rPr lang="en-US" sz="2400" dirty="0" smtClean="0"/>
              <a:t>= a </a:t>
            </a:r>
            <a:r>
              <a:rPr lang="en-US" sz="2400" dirty="0"/>
              <a:t>value that occurs at least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</a:t>
            </a:r>
            <a:r>
              <a:rPr lang="en-US" sz="2400" dirty="0" smtClean="0"/>
              <a:t>times</a:t>
            </a:r>
            <a:br>
              <a:rPr lang="en-US" sz="2400" dirty="0" smtClean="0"/>
            </a:br>
            <a:r>
              <a:rPr lang="en-US" sz="2400" dirty="0" smtClean="0"/>
              <a:t>Each attribute has at most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heavy hitters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3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651" y="1524763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68537"/>
              </p:ext>
            </p:extLst>
          </p:nvPr>
        </p:nvGraphicFramePr>
        <p:xfrm>
          <a:off x="250302" y="3178593"/>
          <a:ext cx="876044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789"/>
                <a:gridCol w="914049"/>
                <a:gridCol w="938104"/>
                <a:gridCol w="2677253"/>
                <a:gridCol w="566609"/>
                <a:gridCol w="991923"/>
                <a:gridCol w="1807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smtClean="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Residual query</a:t>
                      </a:r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light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y,z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z,x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heavy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(y)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1</a:t>
                      </a: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. 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812" y="2067367"/>
            <a:ext cx="7258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Heavy </a:t>
            </a:r>
            <a:r>
              <a:rPr lang="en-US" sz="2400" dirty="0"/>
              <a:t>hitter </a:t>
            </a:r>
            <a:r>
              <a:rPr lang="en-US" sz="2400" dirty="0" smtClean="0"/>
              <a:t>= a </a:t>
            </a:r>
            <a:r>
              <a:rPr lang="en-US" sz="2400" dirty="0"/>
              <a:t>value that occurs at least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</a:t>
            </a:r>
            <a:r>
              <a:rPr lang="en-US" sz="2400" dirty="0" smtClean="0"/>
              <a:t>times</a:t>
            </a:r>
            <a:br>
              <a:rPr lang="en-US" sz="2400" dirty="0" smtClean="0"/>
            </a:br>
            <a:r>
              <a:rPr lang="en-US" sz="2400" dirty="0" smtClean="0"/>
              <a:t>Each attribute has at most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heavy hitters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4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651" y="1524763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09068"/>
              </p:ext>
            </p:extLst>
          </p:nvPr>
        </p:nvGraphicFramePr>
        <p:xfrm>
          <a:off x="250302" y="3178593"/>
          <a:ext cx="876044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789"/>
                <a:gridCol w="914049"/>
                <a:gridCol w="938104"/>
                <a:gridCol w="2677253"/>
                <a:gridCol w="566609"/>
                <a:gridCol w="991923"/>
                <a:gridCol w="1807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smtClean="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Residual query</a:t>
                      </a:r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light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y,z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z,x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heavy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x,y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(y)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1/2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dirty="0" smtClean="0"/>
                        <a:t>× 1</a:t>
                      </a: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heavy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heavy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(x)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/>
                        <a:t>× 1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/>
                        <a:t>× 1</a:t>
                      </a: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 . . . .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84189" y="5408240"/>
            <a:ext cx="3180758" cy="908864"/>
          </a:xfrm>
          <a:prstGeom prst="wedgeEllipseCallout">
            <a:avLst>
              <a:gd name="adj1" fmla="val 14964"/>
              <a:gd name="adj2" fmla="val -138412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Broadcast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y,z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OK because |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| ≤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12" y="2067367"/>
            <a:ext cx="7258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Heavy </a:t>
            </a:r>
            <a:r>
              <a:rPr lang="en-US" sz="2400" dirty="0"/>
              <a:t>hitter </a:t>
            </a:r>
            <a:r>
              <a:rPr lang="en-US" sz="2400" dirty="0" smtClean="0"/>
              <a:t>= a </a:t>
            </a:r>
            <a:r>
              <a:rPr lang="en-US" sz="2400" dirty="0"/>
              <a:t>value that occurs at least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</a:t>
            </a:r>
            <a:r>
              <a:rPr lang="en-US" sz="2400" dirty="0" smtClean="0"/>
              <a:t>times</a:t>
            </a:r>
            <a:br>
              <a:rPr lang="en-US" sz="2400" dirty="0" smtClean="0"/>
            </a:br>
            <a:r>
              <a:rPr lang="en-US" sz="2400" dirty="0" smtClean="0"/>
              <a:t>Each attribute has at most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heavy hitters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9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Skew: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41546"/>
              </p:ext>
            </p:extLst>
          </p:nvPr>
        </p:nvGraphicFramePr>
        <p:xfrm>
          <a:off x="195205" y="2661584"/>
          <a:ext cx="8808118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917"/>
                <a:gridCol w="2643177"/>
                <a:gridCol w="1370310"/>
                <a:gridCol w="2312780"/>
                <a:gridCol w="1562934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 Round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 Rounds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No Skew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Skew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| = 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2000" dirty="0" smtClean="0"/>
                        <a:t>| = </a:t>
                      </a:r>
                      <a:r>
                        <a:rPr lang="is-IS" sz="2000" dirty="0" smtClean="0"/>
                        <a:t>… = </a:t>
                      </a:r>
                      <a:r>
                        <a:rPr lang="is-I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 …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| = 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2000" dirty="0" smtClean="0"/>
                        <a:t>| = </a:t>
                      </a:r>
                      <a:r>
                        <a:rPr lang="is-IS" sz="2000" dirty="0" smtClean="0"/>
                        <a:t>… = </a:t>
                      </a:r>
                      <a:r>
                        <a:rPr lang="is-I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is-IS" sz="2000" dirty="0" smtClean="0"/>
                        <a:t> 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Algo-rithm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Join:       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Triangles: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2/3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r>
                        <a:rPr lang="en-US" sz="2000" dirty="0" smtClean="0"/>
                        <a:t>Multi-join: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1/</a:t>
                      </a:r>
                      <a:r>
                        <a:rPr lang="en-US" sz="2000" baseline="30000" dirty="0" err="1" smtClean="0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1/</a:t>
                      </a:r>
                      <a:r>
                        <a:rPr lang="en-US" sz="2000" baseline="30000" dirty="0" err="1" smtClean="0">
                          <a:solidFill>
                            <a:srgbClr val="0000FF"/>
                          </a:solidFill>
                        </a:rPr>
                        <a:t>ψ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*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Bound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 as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above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Same as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above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956240"/>
            <a:ext cx="846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far we have considered only one round.  What about multiple rounds?</a:t>
            </a:r>
            <a:endParaRPr lang="en-US" sz="2000" dirty="0"/>
          </a:p>
        </p:txBody>
      </p:sp>
      <p:sp>
        <p:nvSpPr>
          <p:cNvPr id="6" name="Oval Callout 5"/>
          <p:cNvSpPr/>
          <p:nvPr/>
        </p:nvSpPr>
        <p:spPr>
          <a:xfrm>
            <a:off x="4267605" y="1292589"/>
            <a:ext cx="3969967" cy="562630"/>
          </a:xfrm>
          <a:prstGeom prst="wedgeEllipseCallout">
            <a:avLst>
              <a:gd name="adj1" fmla="val -8172"/>
              <a:gd name="adj2" fmla="val 1584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>
                <a:sym typeface="Wingdings"/>
              </a:rPr>
              <a:t>Necessarily worse load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78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385"/>
            <a:ext cx="8229600" cy="1143000"/>
          </a:xfrm>
        </p:spPr>
        <p:txBody>
          <a:bodyPr/>
          <a:lstStyle/>
          <a:p>
            <a:r>
              <a:rPr lang="en-US" dirty="0" smtClean="0"/>
              <a:t>Multiple Rounds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data analytics tasks requires multiple rounds</a:t>
            </a:r>
          </a:p>
          <a:p>
            <a:r>
              <a:rPr lang="en-US" dirty="0" smtClean="0"/>
              <a:t>State of the art: each operator in a query plan is a separate round</a:t>
            </a:r>
          </a:p>
          <a:p>
            <a:endParaRPr lang="en-US" dirty="0"/>
          </a:p>
          <a:p>
            <a:r>
              <a:rPr lang="en-US" dirty="0" smtClean="0"/>
              <a:t>Theoretical results are limited</a:t>
            </a:r>
            <a:endParaRPr lang="en-US" dirty="0"/>
          </a:p>
          <a:p>
            <a:pPr lvl="1"/>
            <a:r>
              <a:rPr lang="en-US" dirty="0" smtClean="0"/>
              <a:t>No skew: difficult theoretical analysis</a:t>
            </a:r>
          </a:p>
          <a:p>
            <a:pPr lvl="1"/>
            <a:r>
              <a:rPr lang="en-US" dirty="0" smtClean="0"/>
              <a:t>Skewed data: optimality for some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DBMSs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Goal</a:t>
            </a:r>
          </a:p>
          <a:p>
            <a:pPr lvl="1"/>
            <a:r>
              <a:rPr lang="en-US" dirty="0" smtClean="0"/>
              <a:t>Improve performance by executing multiple operations in parallel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Key benefit</a:t>
            </a:r>
          </a:p>
          <a:p>
            <a:pPr lvl="1"/>
            <a:r>
              <a:rPr lang="en-US" dirty="0" smtClean="0"/>
              <a:t>Cheaper to scale than relying on a single increasingly more powerful processor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Key challenge</a:t>
            </a:r>
          </a:p>
          <a:p>
            <a:pPr lvl="1"/>
            <a:r>
              <a:rPr lang="en-US" dirty="0" smtClean="0"/>
              <a:t>Ensure overhead and contention do not kill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AGM Bound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376" y="1605922"/>
            <a:ext cx="8084264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 </a:t>
            </a:r>
            <a:r>
              <a:rPr lang="en-US" sz="2400" dirty="0" smtClean="0"/>
              <a:t>[</a:t>
            </a:r>
            <a:r>
              <a:rPr lang="en-US" sz="2400" dirty="0" err="1" smtClean="0"/>
              <a:t>Atserias</a:t>
            </a:r>
            <a:r>
              <a:rPr lang="en-US" sz="2400" dirty="0" smtClean="0"/>
              <a:t>, </a:t>
            </a:r>
            <a:r>
              <a:rPr lang="en-US" sz="2400" dirty="0" err="1" smtClean="0"/>
              <a:t>Grohe</a:t>
            </a:r>
            <a:r>
              <a:rPr lang="en-US" sz="2400" dirty="0" smtClean="0"/>
              <a:t>, Marx]</a:t>
            </a:r>
          </a:p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For any input database, |</a:t>
            </a:r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DB</a:t>
            </a:r>
            <a:r>
              <a:rPr lang="en-US" sz="2400" dirty="0" smtClean="0">
                <a:solidFill>
                  <a:srgbClr val="000000"/>
                </a:solidFill>
              </a:rPr>
              <a:t>)| ≤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baseline="30000" dirty="0" err="1">
                <a:solidFill>
                  <a:srgbClr val="0000FF"/>
                </a:solidFill>
              </a:rPr>
              <a:t>ρ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/>
              <a:t>,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solidFill>
                  <a:srgbClr val="000000"/>
                </a:solidFill>
              </a:rPr>
              <a:t>There exists a “worst case” database </a:t>
            </a:r>
            <a:r>
              <a:rPr lang="en-US" sz="2400" dirty="0" err="1" smtClean="0">
                <a:solidFill>
                  <a:srgbClr val="000000"/>
                </a:solidFill>
              </a:rPr>
              <a:t>s.t.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|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DB</a:t>
            </a:r>
            <a:r>
              <a:rPr lang="en-US" sz="2400" dirty="0">
                <a:solidFill>
                  <a:srgbClr val="000000"/>
                </a:solidFill>
              </a:rPr>
              <a:t>)| </a:t>
            </a:r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baseline="30000" dirty="0" err="1">
                <a:solidFill>
                  <a:srgbClr val="0000FF"/>
                </a:solidFill>
              </a:rPr>
              <a:t>ρ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529" y="3013569"/>
            <a:ext cx="80586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Proof will illustrate on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= 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Let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 =  1 if (</a:t>
            </a:r>
            <a:r>
              <a:rPr lang="en-US" sz="2400" dirty="0" err="1" smtClean="0"/>
              <a:t>i,j</a:t>
            </a:r>
            <a:r>
              <a:rPr lang="en-US" sz="2400" dirty="0" smtClean="0"/>
              <a:t>) ∈</a:t>
            </a: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, 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 =  </a:t>
            </a:r>
            <a:r>
              <a:rPr lang="en-US" sz="2400" dirty="0" smtClean="0"/>
              <a:t>0 otherwise; similarly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jk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ki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|</a:t>
            </a:r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/>
              <a:t>| = 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ijk</a:t>
            </a:r>
            <a:r>
              <a:rPr lang="en-US" sz="2400" dirty="0" smtClean="0"/>
              <a:t> 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 err="1"/>
              <a:t>b</a:t>
            </a:r>
            <a:r>
              <a:rPr lang="en-US" sz="2400" baseline="-25000" dirty="0" err="1"/>
              <a:t>jk</a:t>
            </a:r>
            <a:r>
              <a:rPr lang="en-US" sz="2400" dirty="0"/>
              <a:t>,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ki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≤ (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ij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jk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jk</a:t>
            </a:r>
            <a:r>
              <a:rPr lang="en-US" sz="2400" baseline="30000" dirty="0" smtClean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r>
              <a:rPr lang="en-US" sz="2400" dirty="0"/>
              <a:t> (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 c</a:t>
            </a:r>
            <a:r>
              <a:rPr lang="en-US" sz="2400" baseline="-25000" dirty="0" smtClean="0"/>
              <a:t>ik</a:t>
            </a:r>
            <a:r>
              <a:rPr lang="en-US" sz="2400" baseline="30000" dirty="0" smtClean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				  = (|</a:t>
            </a: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| |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| |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 smtClean="0"/>
              <a:t>|)</a:t>
            </a:r>
            <a:r>
              <a:rPr lang="en-US" sz="2400" baseline="30000" dirty="0" smtClean="0"/>
              <a:t>1</a:t>
            </a:r>
            <a:r>
              <a:rPr lang="en-US" sz="2400" baseline="30000" dirty="0"/>
              <a:t>/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=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0000FF"/>
                </a:solidFill>
              </a:rPr>
              <a:t>3/2</a:t>
            </a:r>
            <a:br>
              <a:rPr lang="en-US" sz="2400" baseline="30000" dirty="0" smtClean="0">
                <a:solidFill>
                  <a:srgbClr val="0000FF"/>
                </a:solidFill>
              </a:rPr>
            </a:br>
            <a:endParaRPr lang="en-US" sz="2400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Use the vertex packing (</a:t>
            </a:r>
            <a:r>
              <a:rPr lang="en-US" sz="2400" dirty="0" smtClean="0">
                <a:solidFill>
                  <a:srgbClr val="0000FF"/>
                </a:solidFill>
              </a:rPr>
              <a:t>½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½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½</a:t>
            </a:r>
            <a:r>
              <a:rPr lang="en-US" sz="2400" dirty="0" smtClean="0"/>
              <a:t>).  Worst case </a:t>
            </a:r>
            <a:r>
              <a:rPr lang="en-US" sz="2400" dirty="0" err="1" smtClean="0"/>
              <a:t>db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= [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0000FF"/>
                </a:solidFill>
              </a:rPr>
              <a:t>1/2</a:t>
            </a:r>
            <a:r>
              <a:rPr lang="en-US" sz="2400" dirty="0" smtClean="0"/>
              <a:t>] × [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</a:rPr>
              <a:t>1/2</a:t>
            </a:r>
            <a:r>
              <a:rPr lang="en-US" sz="2400" dirty="0" smtClean="0"/>
              <a:t>], 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= [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</a:rPr>
              <a:t>1/2</a:t>
            </a:r>
            <a:r>
              <a:rPr lang="en-US" sz="2400" dirty="0"/>
              <a:t>] × [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</a:rPr>
              <a:t>1/2</a:t>
            </a:r>
            <a:r>
              <a:rPr lang="en-US" sz="2400" dirty="0"/>
              <a:t>], 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 smtClean="0"/>
              <a:t> </a:t>
            </a:r>
            <a:r>
              <a:rPr lang="en-US" sz="2400" dirty="0"/>
              <a:t>= [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</a:rPr>
              <a:t>1/2</a:t>
            </a:r>
            <a:r>
              <a:rPr lang="en-US" sz="2400" dirty="0"/>
              <a:t>] × [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</a:rPr>
              <a:t>1/2</a:t>
            </a:r>
            <a:r>
              <a:rPr lang="en-US" sz="2400" dirty="0" smtClean="0"/>
              <a:t>] 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24496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" y="94671"/>
            <a:ext cx="5800675" cy="289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6057" y="0"/>
            <a:ext cx="22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|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/>
              <a:t>| </a:t>
            </a:r>
            <a:r>
              <a:rPr lang="en-US" sz="2000" dirty="0"/>
              <a:t>= |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/>
              <a:t>| </a:t>
            </a:r>
            <a:r>
              <a:rPr lang="en-US" sz="2000" dirty="0"/>
              <a:t>= </a:t>
            </a:r>
            <a:r>
              <a:rPr lang="mr-IN" sz="2000" dirty="0" smtClean="0"/>
              <a:t>…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446" y="6191461"/>
            <a:ext cx="454643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Note: worst case </a:t>
            </a:r>
            <a:r>
              <a:rPr lang="en-US" sz="2400" dirty="0" err="1" smtClean="0"/>
              <a:t>db</a:t>
            </a:r>
            <a:r>
              <a:rPr lang="en-US" sz="2400" dirty="0" smtClean="0"/>
              <a:t> is “skewed”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5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General Lower Bound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376" y="2996095"/>
            <a:ext cx="80134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Proof</a:t>
            </a:r>
            <a:r>
              <a:rPr lang="en-US" sz="2400" dirty="0"/>
              <a:t> </a:t>
            </a:r>
            <a:r>
              <a:rPr lang="en-US" sz="2400" dirty="0" smtClean="0"/>
              <a:t>(informal): </a:t>
            </a:r>
          </a:p>
          <a:p>
            <a:endParaRPr lang="en-US" sz="2400" dirty="0" smtClean="0"/>
          </a:p>
          <a:p>
            <a:r>
              <a:rPr lang="en-US" sz="2400" dirty="0" smtClean="0"/>
              <a:t>Let DB be the “worst case” instance: |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DB</a:t>
            </a:r>
            <a:r>
              <a:rPr lang="en-US" sz="2400" dirty="0"/>
              <a:t>)| </a:t>
            </a:r>
            <a:r>
              <a:rPr lang="en-US" sz="2400" dirty="0" smtClean="0"/>
              <a:t>= 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ρ</a:t>
            </a:r>
            <a:r>
              <a:rPr lang="en-US" sz="2400" baseline="30000" dirty="0" smtClean="0">
                <a:solidFill>
                  <a:srgbClr val="0000FF"/>
                </a:solidFill>
              </a:rPr>
              <a:t>*</a:t>
            </a:r>
            <a:endParaRPr lang="en-US" sz="2400" dirty="0" smtClean="0"/>
          </a:p>
          <a:p>
            <a:r>
              <a:rPr lang="en-US" sz="2400" dirty="0" smtClean="0"/>
              <a:t>After r rounds, a server is certain of a subset |</a:t>
            </a:r>
            <a:r>
              <a:rPr lang="en-US" sz="2400" dirty="0" err="1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400" dirty="0" smtClean="0"/>
              <a:t>| ≤  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dirty="0" err="1"/>
              <a:t>×</a:t>
            </a:r>
            <a:r>
              <a:rPr lang="en-US" sz="2400" dirty="0" err="1" smtClean="0">
                <a:solidFill>
                  <a:srgbClr val="FF0000"/>
                </a:solidFill>
              </a:rPr>
              <a:t>L</a:t>
            </a:r>
            <a:endParaRPr lang="en-US" sz="2400" b="1" dirty="0" smtClean="0"/>
          </a:p>
          <a:p>
            <a:r>
              <a:rPr lang="en-US" sz="2400" dirty="0" smtClean="0"/>
              <a:t>By the AGM upper bound, it can output ≤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dirty="0" err="1" smtClean="0"/>
              <a:t>×</a:t>
            </a:r>
            <a:r>
              <a:rPr lang="en-US" sz="2400" dirty="0" err="1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)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ρ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 smtClean="0"/>
              <a:t> answers.</a:t>
            </a:r>
          </a:p>
          <a:p>
            <a:r>
              <a:rPr lang="en-US" sz="2400" dirty="0" smtClean="0"/>
              <a:t>All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servers output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×(</a:t>
            </a:r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dirty="0" err="1" smtClean="0"/>
              <a:t>×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</a:t>
            </a:r>
            <a:r>
              <a:rPr lang="en-US" sz="2400" baseline="30000" dirty="0" err="1">
                <a:solidFill>
                  <a:srgbClr val="0000FF"/>
                </a:solidFill>
              </a:rPr>
              <a:t>ρ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/>
              <a:t> </a:t>
            </a:r>
            <a:r>
              <a:rPr lang="en-US" sz="2400" dirty="0" smtClean="0"/>
              <a:t>≥ 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baseline="30000" dirty="0" err="1">
                <a:solidFill>
                  <a:srgbClr val="0000FF"/>
                </a:solidFill>
              </a:rPr>
              <a:t>ρ</a:t>
            </a:r>
            <a:r>
              <a:rPr lang="en-US" sz="2400" baseline="30000" dirty="0" smtClean="0">
                <a:solidFill>
                  <a:srgbClr val="0000FF"/>
                </a:solidFill>
              </a:rPr>
              <a:t>*  </a:t>
            </a:r>
            <a:r>
              <a:rPr lang="en-US" sz="2400" dirty="0" smtClean="0"/>
              <a:t>answers.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24496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" y="94671"/>
            <a:ext cx="5800675" cy="289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6057" y="0"/>
            <a:ext cx="22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|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/>
              <a:t>| </a:t>
            </a:r>
            <a:r>
              <a:rPr lang="en-US" sz="2000" dirty="0"/>
              <a:t>= |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/>
              <a:t>| </a:t>
            </a:r>
            <a:r>
              <a:rPr lang="en-US" sz="2000" dirty="0"/>
              <a:t>= </a:t>
            </a:r>
            <a:r>
              <a:rPr lang="mr-IN" sz="2000" dirty="0" smtClean="0"/>
              <a:t>…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376" y="1605922"/>
            <a:ext cx="78141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Corollary </a:t>
            </a:r>
            <a:r>
              <a:rPr lang="en-US" sz="2400" dirty="0" smtClean="0"/>
              <a:t>Any algorithm for </a:t>
            </a:r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/>
              <a:t>, with </a:t>
            </a: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rounds and load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satisfies:</a:t>
            </a: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 </a:t>
            </a:r>
            <a:r>
              <a:rPr lang="en-US" sz="2400" dirty="0"/>
              <a:t>≥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</a:t>
            </a:r>
            <a:r>
              <a:rPr lang="en-US" sz="2400" dirty="0" smtClean="0"/>
              <a:t>/ (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×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300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/</a:t>
            </a:r>
            <a:r>
              <a:rPr lang="en-US" sz="2400" baseline="30000" dirty="0" err="1">
                <a:solidFill>
                  <a:srgbClr val="0000FF"/>
                </a:solidFill>
              </a:rPr>
              <a:t>ρ</a:t>
            </a:r>
            <a:r>
              <a:rPr lang="en-US" sz="2400" baseline="30000" dirty="0" smtClean="0">
                <a:solidFill>
                  <a:srgbClr val="0000FF"/>
                </a:solidFill>
              </a:rPr>
              <a:t>*</a:t>
            </a:r>
            <a:r>
              <a:rPr lang="en-US" sz="2400" dirty="0" smtClean="0"/>
              <a:t>)  = </a:t>
            </a:r>
            <a:r>
              <a:rPr lang="en-US" sz="2400" dirty="0" err="1" smtClean="0"/>
              <a:t>Ω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/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</a:rPr>
              <a:t>1/</a:t>
            </a:r>
            <a:r>
              <a:rPr lang="en-US" sz="2400" baseline="30000" dirty="0" err="1">
                <a:solidFill>
                  <a:srgbClr val="0000FF"/>
                </a:solidFill>
              </a:rPr>
              <a:t>ρ</a:t>
            </a:r>
            <a:r>
              <a:rPr lang="en-US" sz="2400" baseline="30000" dirty="0" smtClean="0">
                <a:solidFill>
                  <a:srgbClr val="0000FF"/>
                </a:solidFill>
              </a:rPr>
              <a:t>*</a:t>
            </a:r>
            <a:r>
              <a:rPr lang="en-US" sz="2400" dirty="0" smtClean="0"/>
              <a:t>)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513141" y="5590915"/>
            <a:ext cx="798808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Since there is no “worst case</a:t>
            </a:r>
            <a:r>
              <a:rPr lang="en-US" sz="2400" smtClean="0"/>
              <a:t>” instance for all algorithms,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consider a set of instances close to worst case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1" y="118334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[Beame’16]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round: load ≥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/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/</a:t>
            </a:r>
            <a:r>
              <a:rPr lang="en-US" baseline="30000" dirty="0" err="1" smtClean="0">
                <a:solidFill>
                  <a:srgbClr val="0000FF"/>
                </a:solidFill>
              </a:rPr>
              <a:t>τ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, even w/o skew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 rounds: load ≥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1</a:t>
            </a:r>
            <a:r>
              <a:rPr lang="en-US" baseline="30000" dirty="0">
                <a:solidFill>
                  <a:srgbClr val="0000FF"/>
                </a:solidFill>
              </a:rPr>
              <a:t>/</a:t>
            </a:r>
            <a:r>
              <a:rPr lang="en-US" baseline="30000" dirty="0" err="1">
                <a:solidFill>
                  <a:srgbClr val="0000FF"/>
                </a:solidFill>
              </a:rPr>
              <a:t>ρ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, due to skew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For graphs: </a:t>
            </a:r>
            <a:r>
              <a:rPr lang="en-US" dirty="0" err="1" smtClean="0">
                <a:solidFill>
                  <a:srgbClr val="0000FF"/>
                </a:solidFill>
              </a:rPr>
              <a:t>τ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≤ </a:t>
            </a:r>
            <a:r>
              <a:rPr lang="en-US" dirty="0" err="1" smtClean="0">
                <a:solidFill>
                  <a:srgbClr val="0000FF"/>
                </a:solidFill>
              </a:rPr>
              <a:t>ρ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; </a:t>
            </a:r>
          </a:p>
          <a:p>
            <a:r>
              <a:rPr lang="en-US" dirty="0" smtClean="0"/>
              <a:t>For cycles (e.g. triangle): </a:t>
            </a:r>
            <a:r>
              <a:rPr lang="en-US" dirty="0" err="1">
                <a:solidFill>
                  <a:srgbClr val="0000FF"/>
                </a:solidFill>
              </a:rPr>
              <a:t>τ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err="1" smtClean="0">
                <a:solidFill>
                  <a:srgbClr val="0000FF"/>
                </a:solidFill>
              </a:rPr>
              <a:t>ρ</a:t>
            </a:r>
            <a:r>
              <a:rPr lang="en-US" dirty="0">
                <a:solidFill>
                  <a:srgbClr val="0000FF"/>
                </a:solidFill>
              </a:rPr>
              <a:t>*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For hypergraphs: no relationship </a:t>
            </a:r>
            <a:r>
              <a:rPr lang="en-US" dirty="0" err="1" smtClean="0">
                <a:solidFill>
                  <a:srgbClr val="0000FF"/>
                </a:solidFill>
              </a:rPr>
              <a:t>τ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ρ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Multiround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24234"/>
              </p:ext>
            </p:extLst>
          </p:nvPr>
        </p:nvGraphicFramePr>
        <p:xfrm>
          <a:off x="42813" y="2586934"/>
          <a:ext cx="8946444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669"/>
                <a:gridCol w="1901809"/>
                <a:gridCol w="1118374"/>
                <a:gridCol w="1538111"/>
                <a:gridCol w="1037533"/>
                <a:gridCol w="2483948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One Round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#Rounds =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No Skew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Skew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Skew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|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1800" dirty="0" smtClean="0"/>
                        <a:t>| = |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1800" dirty="0" smtClean="0"/>
                        <a:t>| = </a:t>
                      </a:r>
                      <a:r>
                        <a:rPr lang="is-IS" sz="1800" dirty="0" smtClean="0"/>
                        <a:t>…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,..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|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1800" dirty="0" smtClean="0"/>
                        <a:t>| = |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1800" dirty="0" smtClean="0"/>
                        <a:t>| </a:t>
                      </a:r>
                      <a:r>
                        <a:rPr lang="is-IS" sz="1800" dirty="0" smtClean="0"/>
                        <a:t>… 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,..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1800" dirty="0" smtClean="0"/>
                        <a:t>| = |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18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1800" dirty="0" smtClean="0"/>
                        <a:t>| </a:t>
                      </a:r>
                      <a:r>
                        <a:rPr lang="is-IS" sz="1800" dirty="0" smtClean="0"/>
                        <a:t>… </a:t>
                      </a: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Algo-rithm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Join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en-US" sz="1800" dirty="0" smtClean="0"/>
                        <a:t> 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dirty="0" smtClean="0"/>
                        <a:t> 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Triang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2/3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sz="1800" dirty="0" smtClean="0"/>
                        <a:t>Multi 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1/</a:t>
                      </a:r>
                      <a:r>
                        <a:rPr lang="en-US" sz="1800" baseline="30000" dirty="0" err="1" smtClean="0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. . .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1/</a:t>
                      </a:r>
                      <a:r>
                        <a:rPr lang="en-US" sz="1800" baseline="30000" dirty="0" err="1" smtClean="0">
                          <a:solidFill>
                            <a:srgbClr val="0000FF"/>
                          </a:solidFill>
                        </a:rPr>
                        <a:t>ψ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*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similar...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1800" baseline="30000" dirty="0" smtClean="0">
                          <a:solidFill>
                            <a:srgbClr val="FF0000"/>
                          </a:solidFill>
                        </a:rPr>
                        <a:t>         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r = 1</a:t>
                      </a:r>
                      <a:endParaRPr lang="en-US" sz="1800" baseline="30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2/3</a:t>
                      </a:r>
                      <a:r>
                        <a:rPr lang="en-US" sz="1800" dirty="0" smtClean="0"/>
                        <a:t>      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r = 2</a:t>
                      </a:r>
                    </a:p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= ? (open)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Lower Bound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Same as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above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dirty="0" smtClean="0"/>
                        <a:t>…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Same as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above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800" dirty="0" smtClean="0"/>
                        <a:t> ≥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1/</a:t>
                      </a:r>
                      <a:r>
                        <a:rPr lang="en-US" sz="1800" baseline="30000" dirty="0" err="1" smtClean="0">
                          <a:solidFill>
                            <a:srgbClr val="0000FF"/>
                          </a:solidFill>
                        </a:rPr>
                        <a:t>ρ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*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* 1/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b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</a:b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  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optimal?</a:t>
                      </a:r>
                      <a:endParaRPr lang="en-US" sz="1800" baseline="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5178542" y="1271307"/>
            <a:ext cx="3600290" cy="519351"/>
          </a:xfrm>
          <a:prstGeom prst="wedgeEllipseCallout">
            <a:avLst>
              <a:gd name="adj1" fmla="val -2026"/>
              <a:gd name="adj2" fmla="val 1518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dirty="0" smtClean="0"/>
              <a:t>Load f(</a:t>
            </a:r>
            <a:r>
              <a:rPr lang="en-US" dirty="0" err="1" smtClean="0"/>
              <a:t>ρ</a:t>
            </a:r>
            <a:r>
              <a:rPr lang="en-US" dirty="0" smtClean="0"/>
              <a:t>*), due to skew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Query Processing.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Non-uniform cardinalities</a:t>
            </a:r>
          </a:p>
          <a:p>
            <a:endParaRPr lang="en-US" dirty="0" smtClean="0"/>
          </a:p>
          <a:p>
            <a:r>
              <a:rPr lang="en-US" dirty="0" smtClean="0"/>
              <a:t>Skew</a:t>
            </a:r>
          </a:p>
          <a:p>
            <a:endParaRPr lang="en-US" dirty="0" smtClean="0"/>
          </a:p>
          <a:p>
            <a:r>
              <a:rPr lang="en-US" dirty="0" smtClean="0"/>
              <a:t>Multiple rounds</a:t>
            </a:r>
          </a:p>
          <a:p>
            <a:endParaRPr lang="en-US" dirty="0" smtClean="0"/>
          </a:p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114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73500" y="953443"/>
            <a:ext cx="4344152" cy="562630"/>
          </a:xfrm>
          <a:prstGeom prst="wedgeEllipseCallout">
            <a:avLst>
              <a:gd name="adj1" fmla="val -51350"/>
              <a:gd name="adj2" fmla="val 375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/>
              <a:t>Load f(</a:t>
            </a:r>
            <a:r>
              <a:rPr lang="en-US" sz="2000" dirty="0" err="1" smtClean="0"/>
              <a:t>τ</a:t>
            </a:r>
            <a:r>
              <a:rPr lang="en-US" sz="2000" dirty="0" smtClean="0"/>
              <a:t>*), even w/o skew</a:t>
            </a:r>
            <a:endParaRPr lang="en-US" sz="2000" dirty="0"/>
          </a:p>
        </p:txBody>
      </p:sp>
      <p:sp>
        <p:nvSpPr>
          <p:cNvPr id="7" name="Oval Callout 6"/>
          <p:cNvSpPr/>
          <p:nvPr/>
        </p:nvSpPr>
        <p:spPr>
          <a:xfrm>
            <a:off x="5289581" y="3641342"/>
            <a:ext cx="3969967" cy="562630"/>
          </a:xfrm>
          <a:prstGeom prst="wedgeEllipseCallout">
            <a:avLst>
              <a:gd name="adj1" fmla="val -60109"/>
              <a:gd name="adj2" fmla="val 87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>
                <a:sym typeface="Wingdings"/>
              </a:rPr>
              <a:t>Necessarily worse load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4500711" y="4835551"/>
            <a:ext cx="3965458" cy="562630"/>
          </a:xfrm>
          <a:prstGeom prst="wedgeEllipseCallout">
            <a:avLst>
              <a:gd name="adj1" fmla="val -59448"/>
              <a:gd name="adj2" fmla="val -266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/>
              <a:t>Load f(</a:t>
            </a:r>
            <a:r>
              <a:rPr lang="en-US" sz="2000" dirty="0" err="1" smtClean="0"/>
              <a:t>ρ</a:t>
            </a:r>
            <a:r>
              <a:rPr lang="en-US" sz="2000" dirty="0" smtClean="0"/>
              <a:t>*), due to skew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9952" y="5289175"/>
            <a:ext cx="3245223" cy="914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5624904" y="2156226"/>
            <a:ext cx="3868532" cy="995422"/>
          </a:xfrm>
          <a:prstGeom prst="wedgeEllipseCallout">
            <a:avLst>
              <a:gd name="adj1" fmla="val -56499"/>
              <a:gd name="adj2" fmla="val 194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/>
              <a:t>Load: </a:t>
            </a:r>
            <a:r>
              <a:rPr lang="en-US" sz="2000" smtClean="0"/>
              <a:t>max over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edge packing polytope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89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any lower bound for a Boolean query</a:t>
            </a:r>
          </a:p>
          <a:p>
            <a:r>
              <a:rPr lang="en-US" dirty="0" smtClean="0"/>
              <a:t>E.g. Prove that any 1-round algorithm requires a load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≥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/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2/3  </a:t>
            </a:r>
            <a:r>
              <a:rPr lang="en-US" dirty="0" smtClean="0"/>
              <a:t>to compute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00FF"/>
                </a:solidFill>
              </a:rPr>
              <a:t> Q</a:t>
            </a:r>
            <a:r>
              <a:rPr lang="en-US" dirty="0" smtClean="0">
                <a:solidFill>
                  <a:srgbClr val="000000"/>
                </a:solidFill>
              </a:rPr>
              <a:t>()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smtClean="0"/>
              <a:t>∃</a:t>
            </a:r>
            <a:r>
              <a:rPr lang="en-US" dirty="0" err="1" smtClean="0"/>
              <a:t>x∃y∃z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y,z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z,x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781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the optimal load to compute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dirty="0" smtClean="0"/>
              <a:t> on any (skewed) </a:t>
            </a:r>
            <a:r>
              <a:rPr lang="en-US" dirty="0" err="1" smtClean="0"/>
              <a:t>db</a:t>
            </a:r>
            <a:r>
              <a:rPr lang="en-US" dirty="0" smtClean="0"/>
              <a:t>, in any # of rounds?</a:t>
            </a:r>
          </a:p>
          <a:p>
            <a:endParaRPr lang="en-US" dirty="0" smtClean="0"/>
          </a:p>
          <a:p>
            <a:r>
              <a:rPr lang="en-US" dirty="0" smtClean="0"/>
              <a:t>Can’t be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0000FF"/>
                </a:solidFill>
              </a:rPr>
              <a:t>1/</a:t>
            </a:r>
            <a:r>
              <a:rPr lang="en-US" baseline="30000" dirty="0" err="1">
                <a:solidFill>
                  <a:srgbClr val="0000FF"/>
                </a:solidFill>
              </a:rPr>
              <a:t>τ</a:t>
            </a:r>
            <a:r>
              <a:rPr lang="en-US" baseline="30000" dirty="0" smtClean="0">
                <a:solidFill>
                  <a:srgbClr val="0000FF"/>
                </a:solidFill>
              </a:rPr>
              <a:t>*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it is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/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0000FF"/>
                </a:solidFill>
              </a:rPr>
              <a:t>1/</a:t>
            </a:r>
            <a:r>
              <a:rPr lang="en-US" baseline="30000" dirty="0" err="1">
                <a:solidFill>
                  <a:srgbClr val="0000FF"/>
                </a:solidFill>
              </a:rPr>
              <a:t>ρ</a:t>
            </a:r>
            <a:r>
              <a:rPr lang="en-US" baseline="30000" dirty="0" smtClean="0">
                <a:solidFill>
                  <a:srgbClr val="0000FF"/>
                </a:solidFill>
              </a:rPr>
              <a:t>* </a:t>
            </a:r>
            <a:r>
              <a:rPr lang="en-US" dirty="0" smtClean="0"/>
              <a:t>then we need new algorithms for the light hitters when </a:t>
            </a:r>
            <a:r>
              <a:rPr lang="en-US" dirty="0" err="1" smtClean="0">
                <a:solidFill>
                  <a:srgbClr val="0000FF"/>
                </a:solidFill>
              </a:rPr>
              <a:t>τ</a:t>
            </a:r>
            <a:r>
              <a:rPr lang="en-US" dirty="0">
                <a:solidFill>
                  <a:srgbClr val="0000FF"/>
                </a:solidFill>
              </a:rPr>
              <a:t>*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≥ </a:t>
            </a:r>
            <a:r>
              <a:rPr lang="en-US" dirty="0" err="1">
                <a:solidFill>
                  <a:srgbClr val="0000FF"/>
                </a:solidFill>
              </a:rPr>
              <a:t>ρ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If it is something else, it needs to specialize to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/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0000FF"/>
                </a:solidFill>
              </a:rPr>
              <a:t>1/</a:t>
            </a:r>
            <a:r>
              <a:rPr lang="en-US" baseline="30000" dirty="0" err="1">
                <a:solidFill>
                  <a:srgbClr val="0000FF"/>
                </a:solidFill>
              </a:rPr>
              <a:t>ρ</a:t>
            </a:r>
            <a:r>
              <a:rPr lang="en-US" baseline="30000" dirty="0">
                <a:solidFill>
                  <a:srgbClr val="0000FF"/>
                </a:solidFill>
              </a:rPr>
              <a:t>* </a:t>
            </a:r>
            <a:r>
              <a:rPr lang="en-US" dirty="0" smtClean="0"/>
              <a:t>when the </a:t>
            </a:r>
            <a:r>
              <a:rPr lang="en-US" dirty="0" err="1" smtClean="0"/>
              <a:t>hypergraph</a:t>
            </a:r>
            <a:r>
              <a:rPr lang="en-US" dirty="0" smtClean="0"/>
              <a:t> is a graph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Restrict the input </a:t>
            </a:r>
            <a:r>
              <a:rPr lang="en-US" dirty="0" err="1" smtClean="0"/>
              <a:t>db</a:t>
            </a:r>
            <a:r>
              <a:rPr lang="en-US" dirty="0" smtClean="0"/>
              <a:t> to permutations</a:t>
            </a:r>
          </a:p>
          <a:p>
            <a:r>
              <a:rPr lang="en-US" dirty="0"/>
              <a:t>What is the optimal load to compute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/>
              <a:t> rounds</a:t>
            </a:r>
            <a:r>
              <a:rPr lang="en-US" dirty="0"/>
              <a:t>?</a:t>
            </a:r>
          </a:p>
          <a:p>
            <a:endParaRPr lang="en-US" b="1" dirty="0"/>
          </a:p>
          <a:p>
            <a:r>
              <a:rPr lang="en-US" b="1" dirty="0" smtClean="0"/>
              <a:t>Warmup: </a:t>
            </a:r>
            <a:r>
              <a:rPr lang="en-US" dirty="0" smtClean="0"/>
              <a:t>compute the chain of length 9,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(x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, 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(x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r>
              <a:rPr lang="en-US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9</a:t>
            </a:r>
            <a:r>
              <a:rPr lang="en-US" dirty="0" smtClean="0">
                <a:solidFill>
                  <a:srgbClr val="0000FF"/>
                </a:solidFill>
              </a:rPr>
              <a:t>(x</a:t>
            </a:r>
            <a:r>
              <a:rPr lang="en-US" baseline="-25000" dirty="0" smtClean="0">
                <a:solidFill>
                  <a:srgbClr val="0000FF"/>
                </a:solidFill>
              </a:rPr>
              <a:t>8</a:t>
            </a:r>
            <a:r>
              <a:rPr lang="en-US" dirty="0" smtClean="0">
                <a:solidFill>
                  <a:srgbClr val="0000FF"/>
                </a:solidFill>
              </a:rPr>
              <a:t>, x</a:t>
            </a:r>
            <a:r>
              <a:rPr lang="en-US" baseline="-25000" dirty="0" smtClean="0">
                <a:solidFill>
                  <a:srgbClr val="0000FF"/>
                </a:solidFill>
              </a:rPr>
              <a:t>9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2 rounds with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/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Restrict the input </a:t>
            </a:r>
            <a:r>
              <a:rPr lang="en-US" sz="2400" dirty="0" err="1" smtClean="0"/>
              <a:t>db</a:t>
            </a:r>
            <a:r>
              <a:rPr lang="en-US" sz="2400" dirty="0" smtClean="0"/>
              <a:t> to random permutations</a:t>
            </a:r>
          </a:p>
          <a:p>
            <a:endParaRPr lang="en-US" sz="2400" dirty="0" smtClean="0"/>
          </a:p>
          <a:p>
            <a:r>
              <a:rPr lang="en-US" sz="2400" dirty="0" smtClean="0"/>
              <a:t>As a warmup, show:</a:t>
            </a:r>
          </a:p>
          <a:p>
            <a:pPr lvl="1"/>
            <a:r>
              <a:rPr lang="en-US" sz="2000" dirty="0" smtClean="0"/>
              <a:t>Any 1-round </a:t>
            </a:r>
            <a:r>
              <a:rPr lang="en-US" sz="2000" dirty="0" err="1" smtClean="0"/>
              <a:t>algo</a:t>
            </a:r>
            <a:r>
              <a:rPr lang="en-US" sz="2000" dirty="0" smtClean="0"/>
              <a:t>. requires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/>
              <a:t> </a:t>
            </a:r>
            <a:r>
              <a:rPr lang="en-US" sz="2000" dirty="0"/>
              <a:t>≥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 /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30000" dirty="0" smtClean="0">
                <a:solidFill>
                  <a:srgbClr val="0000FF"/>
                </a:solidFill>
              </a:rPr>
              <a:t>1/2</a:t>
            </a:r>
            <a:r>
              <a:rPr lang="en-US" sz="2000" dirty="0"/>
              <a:t> </a:t>
            </a:r>
            <a:r>
              <a:rPr lang="en-US" sz="2000" dirty="0" smtClean="0"/>
              <a:t>for a </a:t>
            </a:r>
            <a:r>
              <a:rPr lang="en-US" sz="2000" dirty="0"/>
              <a:t>3-chain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(x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(x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(x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b="1" dirty="0" smtClean="0"/>
          </a:p>
          <a:p>
            <a:pPr lvl="1"/>
            <a:r>
              <a:rPr lang="en-US" sz="2000" dirty="0" smtClean="0"/>
              <a:t>Compute a 4-chain in </a:t>
            </a:r>
            <a:r>
              <a:rPr lang="en-US" sz="2000" dirty="0"/>
              <a:t>2-rounds with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 /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(x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(x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(x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(x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b="1" dirty="0" smtClean="0"/>
          </a:p>
          <a:p>
            <a:r>
              <a:rPr lang="en-US" sz="2400" dirty="0" smtClean="0"/>
              <a:t>Open: a 2-round </a:t>
            </a:r>
            <a:r>
              <a:rPr lang="en-US" sz="2400" dirty="0" err="1"/>
              <a:t>algo</a:t>
            </a:r>
            <a:r>
              <a:rPr lang="en-US" sz="2400" dirty="0"/>
              <a:t>. requires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≥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/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</a:rPr>
              <a:t>1/2</a:t>
            </a:r>
            <a:r>
              <a:rPr lang="en-US" sz="2400" dirty="0"/>
              <a:t> </a:t>
            </a:r>
            <a:r>
              <a:rPr lang="en-US" sz="2400" dirty="0" smtClean="0"/>
              <a:t>for a 5-chain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(x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r>
              <a:rPr lang="en-US" sz="2400" dirty="0">
                <a:solidFill>
                  <a:srgbClr val="0000FF"/>
                </a:solidFill>
              </a:rPr>
              <a:t>, 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(x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 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(x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, 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4</a:t>
            </a:r>
            <a:r>
              <a:rPr lang="en-US" sz="2400" dirty="0">
                <a:solidFill>
                  <a:srgbClr val="0000FF"/>
                </a:solidFill>
              </a:rPr>
              <a:t>(x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, x</a:t>
            </a:r>
            <a:r>
              <a:rPr lang="en-US" sz="2400" baseline="-25000" dirty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smtClean="0">
                <a:solidFill>
                  <a:srgbClr val="0000FF"/>
                </a:solidFill>
              </a:rPr>
              <a:t>5</a:t>
            </a:r>
            <a:r>
              <a:rPr lang="en-US" sz="2400" dirty="0" smtClean="0">
                <a:solidFill>
                  <a:srgbClr val="0000FF"/>
                </a:solidFill>
              </a:rPr>
              <a:t>(x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, x</a:t>
            </a:r>
            <a:r>
              <a:rPr lang="en-US" sz="2400" baseline="-25000" dirty="0" smtClean="0">
                <a:solidFill>
                  <a:srgbClr val="0000FF"/>
                </a:solidFill>
              </a:rPr>
              <a:t>5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Database: </a:t>
            </a:r>
            <a:r>
              <a:rPr lang="en-US" dirty="0" smtClean="0"/>
              <a:t>all </a:t>
            </a:r>
            <a:r>
              <a:rPr lang="en-US" dirty="0"/>
              <a:t>heavy hitter degrees are known.</a:t>
            </a:r>
          </a:p>
          <a:p>
            <a:r>
              <a:rPr lang="en-US" dirty="0" smtClean="0"/>
              <a:t>Design degree-optimal algorithms</a:t>
            </a:r>
          </a:p>
          <a:p>
            <a:endParaRPr lang="en-US" dirty="0"/>
          </a:p>
          <a:p>
            <a:r>
              <a:rPr lang="en-US" dirty="0" smtClean="0"/>
              <a:t>As a warmup, consider a join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x,y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solidFill>
                  <a:srgbClr val="0000FF"/>
                </a:solidFill>
              </a:rPr>
              <a:t>S(</a:t>
            </a:r>
            <a:r>
              <a:rPr lang="en-US" dirty="0" err="1" smtClean="0">
                <a:solidFill>
                  <a:srgbClr val="0000FF"/>
                </a:solidFill>
              </a:rPr>
              <a:t>y,z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Degrees of </a:t>
            </a:r>
            <a:r>
              <a:rPr lang="en-US" dirty="0" err="1" smtClean="0">
                <a:solidFill>
                  <a:srgbClr val="000000"/>
                </a:solidFill>
              </a:rPr>
              <a:t>hh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en-US" dirty="0">
                <a:solidFill>
                  <a:srgbClr val="000000"/>
                </a:solidFill>
              </a:rPr>
              <a:t>	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Degrees of </a:t>
            </a:r>
            <a:r>
              <a:rPr lang="en-US" dirty="0" err="1" smtClean="0">
                <a:solidFill>
                  <a:srgbClr val="000000"/>
                </a:solidFill>
              </a:rPr>
              <a:t>hh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Compute it in 1 round with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(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/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baseline="30000" dirty="0" smtClean="0">
                <a:solidFill>
                  <a:srgbClr val="000000"/>
                </a:solidFill>
              </a:rPr>
              <a:t>1/2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Open: 1-round algorithm for any full CQ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that is optimal given the </a:t>
            </a:r>
            <a:r>
              <a:rPr lang="en-US" dirty="0" err="1" smtClean="0">
                <a:solidFill>
                  <a:srgbClr val="000000"/>
                </a:solidFill>
              </a:rPr>
              <a:t>hh</a:t>
            </a:r>
            <a:r>
              <a:rPr lang="en-US" dirty="0" smtClean="0">
                <a:solidFill>
                  <a:srgbClr val="000000"/>
                </a:solidFill>
              </a:rPr>
              <a:t>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Metrics </a:t>
            </a:r>
            <a:br>
              <a:rPr lang="en-US" dirty="0" smtClean="0"/>
            </a:br>
            <a:r>
              <a:rPr lang="en-US" dirty="0" smtClean="0"/>
              <a:t>for Parallel </a:t>
            </a:r>
            <a:r>
              <a:rPr lang="en-US" dirty="0" err="1" smtClean="0"/>
              <a:t>DBMSs</a:t>
            </a:r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Speedup</a:t>
            </a:r>
          </a:p>
          <a:p>
            <a:r>
              <a:rPr lang="en-US" dirty="0" smtClean="0"/>
              <a:t>More processors </a:t>
            </a:r>
            <a:r>
              <a:rPr lang="en-US" dirty="0" err="1" smtClean="0">
                <a:sym typeface="Wingdings" charset="2"/>
              </a:rPr>
              <a:t></a:t>
            </a:r>
            <a:r>
              <a:rPr lang="en-US" dirty="0" smtClean="0">
                <a:sym typeface="Wingdings" charset="2"/>
              </a:rPr>
              <a:t> higher speed</a:t>
            </a:r>
          </a:p>
          <a:p>
            <a:r>
              <a:rPr lang="en-US" dirty="0" smtClean="0">
                <a:sym typeface="Wingdings" charset="2"/>
              </a:rPr>
              <a:t>Speed for OLTP:</a:t>
            </a:r>
          </a:p>
          <a:p>
            <a:pPr lvl="1"/>
            <a:r>
              <a:rPr lang="en-US" dirty="0" smtClean="0">
                <a:sym typeface="Wingdings" charset="2"/>
              </a:rPr>
              <a:t>transactions per second (TPS)</a:t>
            </a:r>
          </a:p>
          <a:p>
            <a:r>
              <a:rPr lang="en-US" dirty="0" smtClean="0">
                <a:sym typeface="Wingdings" charset="2"/>
              </a:rPr>
              <a:t>Speed for OLAP:</a:t>
            </a:r>
          </a:p>
          <a:p>
            <a:pPr lvl="1"/>
            <a:r>
              <a:rPr lang="en-US" dirty="0" smtClean="0">
                <a:sym typeface="Wingdings" charset="2"/>
              </a:rPr>
              <a:t>Inverse time to compute one query</a:t>
            </a:r>
            <a:endParaRPr lang="en-US" dirty="0">
              <a:sym typeface="Wingdings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995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v.s. Non-linear Speedup</a:t>
            </a:r>
          </a:p>
        </p:txBody>
      </p:sp>
      <p:cxnSp>
        <p:nvCxnSpPr>
          <p:cNvPr id="40964" name="Straight Arrow Connector 6"/>
          <p:cNvCxnSpPr>
            <a:cxnSpLocks noChangeShapeType="1"/>
          </p:cNvCxnSpPr>
          <p:nvPr/>
        </p:nvCxnSpPr>
        <p:spPr bwMode="auto">
          <a:xfrm>
            <a:off x="838200" y="5562600"/>
            <a:ext cx="7772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65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-722313" y="3922715"/>
            <a:ext cx="4800602" cy="3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66" name="Straight Connector 11"/>
          <p:cNvCxnSpPr>
            <a:cxnSpLocks noChangeShapeType="1"/>
          </p:cNvCxnSpPr>
          <p:nvPr/>
        </p:nvCxnSpPr>
        <p:spPr bwMode="auto">
          <a:xfrm flipV="1">
            <a:off x="1828800" y="1905000"/>
            <a:ext cx="5486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67" name="TextBox 12"/>
          <p:cNvSpPr txBox="1">
            <a:spLocks noChangeArrowheads="1"/>
          </p:cNvSpPr>
          <p:nvPr/>
        </p:nvSpPr>
        <p:spPr bwMode="auto">
          <a:xfrm>
            <a:off x="5943600" y="5638800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# processors (=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0968" name="TextBox 13"/>
          <p:cNvSpPr txBox="1">
            <a:spLocks noChangeArrowheads="1"/>
          </p:cNvSpPr>
          <p:nvPr/>
        </p:nvSpPr>
        <p:spPr bwMode="auto">
          <a:xfrm>
            <a:off x="130241" y="1686580"/>
            <a:ext cx="1416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Speedup</a:t>
            </a:r>
          </a:p>
        </p:txBody>
      </p:sp>
      <p:sp>
        <p:nvSpPr>
          <p:cNvPr id="40969" name="Freeform 16"/>
          <p:cNvSpPr>
            <a:spLocks noChangeArrowheads="1"/>
          </p:cNvSpPr>
          <p:nvPr/>
        </p:nvSpPr>
        <p:spPr bwMode="auto">
          <a:xfrm>
            <a:off x="1998663" y="3073400"/>
            <a:ext cx="5672137" cy="2057400"/>
          </a:xfrm>
          <a:custGeom>
            <a:avLst/>
            <a:gdLst>
              <a:gd name="T0" fmla="*/ 0 w 5672667"/>
              <a:gd name="T1" fmla="*/ 2057400 h 2057400"/>
              <a:gd name="T2" fmla="*/ 1456131 w 5672667"/>
              <a:gd name="T3" fmla="*/ 1244600 h 2057400"/>
              <a:gd name="T4" fmla="*/ 2759876 w 5672667"/>
              <a:gd name="T5" fmla="*/ 584200 h 2057400"/>
              <a:gd name="T6" fmla="*/ 4182143 w 5672667"/>
              <a:gd name="T7" fmla="*/ 177800 h 2057400"/>
              <a:gd name="T8" fmla="*/ 5181116 w 5672667"/>
              <a:gd name="T9" fmla="*/ 25400 h 2057400"/>
              <a:gd name="T10" fmla="*/ 5672137 w 5672667"/>
              <a:gd name="T11" fmla="*/ 25400 h 2057400"/>
              <a:gd name="T12" fmla="*/ 5672137 w 5672667"/>
              <a:gd name="T13" fmla="*/ 25400 h 2057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2667"/>
              <a:gd name="T22" fmla="*/ 0 h 2057400"/>
              <a:gd name="T23" fmla="*/ 5672667 w 5672667"/>
              <a:gd name="T24" fmla="*/ 2057400 h 2057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2667" h="2057400">
                <a:moveTo>
                  <a:pt x="0" y="2057400"/>
                </a:moveTo>
                <a:cubicBezTo>
                  <a:pt x="498122" y="1773766"/>
                  <a:pt x="996245" y="1490133"/>
                  <a:pt x="1456267" y="1244600"/>
                </a:cubicBezTo>
                <a:cubicBezTo>
                  <a:pt x="1916289" y="999067"/>
                  <a:pt x="2305756" y="762000"/>
                  <a:pt x="2760134" y="584200"/>
                </a:cubicBezTo>
                <a:cubicBezTo>
                  <a:pt x="3214512" y="406400"/>
                  <a:pt x="3778957" y="270933"/>
                  <a:pt x="4182534" y="177800"/>
                </a:cubicBezTo>
                <a:cubicBezTo>
                  <a:pt x="4586111" y="84667"/>
                  <a:pt x="4933245" y="50800"/>
                  <a:pt x="5181600" y="25400"/>
                </a:cubicBezTo>
                <a:cubicBezTo>
                  <a:pt x="5429955" y="0"/>
                  <a:pt x="5672667" y="25400"/>
                  <a:pt x="5672667" y="2540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EB20-918E-B141-9139-B65C4638CC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810000" y="2514600"/>
            <a:ext cx="23622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051266" y="2209800"/>
            <a:ext cx="83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ideal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715000" y="3429000"/>
            <a:ext cx="304800" cy="990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29200" y="4415135"/>
            <a:ext cx="145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for real…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1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Metrics </a:t>
            </a:r>
            <a:br>
              <a:rPr lang="en-US" dirty="0" smtClean="0"/>
            </a:br>
            <a:r>
              <a:rPr lang="en-US" dirty="0" smtClean="0"/>
              <a:t>for Parallel </a:t>
            </a:r>
            <a:r>
              <a:rPr lang="en-US" dirty="0" err="1" smtClean="0"/>
              <a:t>DBMSs</a:t>
            </a:r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0000FF"/>
                </a:solidFill>
              </a:rPr>
              <a:t>Scaleup</a:t>
            </a:r>
            <a:endParaRPr lang="en-US" sz="3200" dirty="0">
              <a:solidFill>
                <a:srgbClr val="0000FF"/>
              </a:solidFill>
            </a:endParaRPr>
          </a:p>
          <a:p>
            <a:r>
              <a:rPr lang="en-US" dirty="0" smtClean="0"/>
              <a:t>More processors </a:t>
            </a:r>
            <a:r>
              <a:rPr lang="en-US" dirty="0" err="1" smtClean="0">
                <a:sym typeface="Wingdings" charset="2"/>
              </a:rPr>
              <a:t></a:t>
            </a:r>
            <a:r>
              <a:rPr lang="en-US" dirty="0" smtClean="0">
                <a:sym typeface="Wingdings" charset="2"/>
              </a:rPr>
              <a:t> can process more data</a:t>
            </a:r>
          </a:p>
          <a:p>
            <a:r>
              <a:rPr lang="en-US" dirty="0" smtClean="0">
                <a:sym typeface="Wingdings" charset="2"/>
              </a:rPr>
              <a:t>Fixed problem size </a:t>
            </a:r>
            <a:r>
              <a:rPr lang="en-US" i="1" dirty="0" smtClean="0">
                <a:sym typeface="Wingdings" charset="2"/>
              </a:rPr>
              <a:t>per processor,</a:t>
            </a:r>
            <a:r>
              <a:rPr lang="en-US" dirty="0" smtClean="0">
                <a:sym typeface="Wingdings" charset="2"/>
              </a:rPr>
              <a:t> vary # of processors</a:t>
            </a:r>
            <a:r>
              <a:rPr lang="en-US" i="1" dirty="0">
                <a:sym typeface="Wingdings" charset="2"/>
              </a:rPr>
              <a:t> </a:t>
            </a:r>
            <a:r>
              <a:rPr lang="en-US" dirty="0" smtClean="0">
                <a:sym typeface="Wingdings" charset="2"/>
              </a:rPr>
              <a:t>("weak scaling”)</a:t>
            </a:r>
            <a:endParaRPr lang="en-US" dirty="0" smtClean="0">
              <a:solidFill>
                <a:srgbClr val="800080"/>
              </a:solidFill>
              <a:sym typeface="Wingdings" charset="2"/>
            </a:endParaRPr>
          </a:p>
          <a:p>
            <a:r>
              <a:rPr lang="en-US" dirty="0" smtClean="0">
                <a:solidFill>
                  <a:srgbClr val="800080"/>
                </a:solidFill>
                <a:sym typeface="Wingdings" charset="2"/>
              </a:rPr>
              <a:t>Batch </a:t>
            </a:r>
            <a:r>
              <a:rPr lang="en-US" dirty="0" err="1" smtClean="0">
                <a:solidFill>
                  <a:srgbClr val="800080"/>
                </a:solidFill>
                <a:sym typeface="Wingdings" charset="2"/>
              </a:rPr>
              <a:t>scaleup</a:t>
            </a:r>
            <a:endParaRPr lang="en-US" dirty="0" smtClean="0">
              <a:solidFill>
                <a:srgbClr val="800080"/>
              </a:solidFill>
              <a:sym typeface="Wingdings" charset="2"/>
            </a:endParaRPr>
          </a:p>
          <a:p>
            <a:pPr lvl="1"/>
            <a:r>
              <a:rPr lang="en-US" sz="2200" dirty="0" smtClean="0">
                <a:sym typeface="Wingdings" charset="2"/>
              </a:rPr>
              <a:t>Same query on larger input data should take the same time</a:t>
            </a:r>
          </a:p>
          <a:p>
            <a:r>
              <a:rPr lang="en-US" dirty="0" smtClean="0">
                <a:solidFill>
                  <a:srgbClr val="800080"/>
                </a:solidFill>
                <a:sym typeface="Wingdings" charset="2"/>
              </a:rPr>
              <a:t>Transaction </a:t>
            </a:r>
            <a:r>
              <a:rPr lang="en-US" dirty="0" err="1" smtClean="0">
                <a:solidFill>
                  <a:srgbClr val="800080"/>
                </a:solidFill>
                <a:sym typeface="Wingdings" charset="2"/>
              </a:rPr>
              <a:t>scaleup</a:t>
            </a:r>
            <a:endParaRPr lang="en-US" dirty="0" smtClean="0">
              <a:solidFill>
                <a:srgbClr val="800080"/>
              </a:solidFill>
              <a:sym typeface="Wingdings" charset="2"/>
            </a:endParaRPr>
          </a:p>
          <a:p>
            <a:pPr lvl="1"/>
            <a:r>
              <a:rPr lang="en-US" sz="2200" dirty="0" smtClean="0">
                <a:sym typeface="Wingdings" charset="2"/>
              </a:rPr>
              <a:t>N-times as many TPS on N-times larger database</a:t>
            </a:r>
          </a:p>
          <a:p>
            <a:pPr lvl="1"/>
            <a:r>
              <a:rPr lang="en-US" sz="2200" dirty="0" smtClean="0">
                <a:sym typeface="Wingdings" charset="2"/>
              </a:rPr>
              <a:t>But each transaction typically remains small</a:t>
            </a:r>
            <a:endParaRPr lang="en-US" sz="2200" dirty="0">
              <a:sym typeface="Wingdings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v.s</a:t>
            </a:r>
            <a:r>
              <a:rPr lang="en-US" dirty="0" smtClean="0"/>
              <a:t>. Non-linear </a:t>
            </a:r>
            <a:r>
              <a:rPr lang="en-US" dirty="0" err="1" smtClean="0"/>
              <a:t>Scaleup</a:t>
            </a:r>
            <a:endParaRPr lang="en-US" dirty="0" smtClean="0"/>
          </a:p>
        </p:txBody>
      </p:sp>
      <p:cxnSp>
        <p:nvCxnSpPr>
          <p:cNvPr id="41988" name="Straight Arrow Connector 6"/>
          <p:cNvCxnSpPr>
            <a:cxnSpLocks noChangeShapeType="1"/>
          </p:cNvCxnSpPr>
          <p:nvPr/>
        </p:nvCxnSpPr>
        <p:spPr bwMode="auto">
          <a:xfrm>
            <a:off x="838200" y="5567362"/>
            <a:ext cx="7772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989" name="Straight Arrow Connector 8"/>
          <p:cNvCxnSpPr>
            <a:cxnSpLocks noChangeShapeType="1"/>
          </p:cNvCxnSpPr>
          <p:nvPr/>
        </p:nvCxnSpPr>
        <p:spPr bwMode="auto">
          <a:xfrm rot="16200000" flipV="1">
            <a:off x="-800100" y="4000497"/>
            <a:ext cx="4953002" cy="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990" name="Straight Connector 11"/>
          <p:cNvCxnSpPr>
            <a:cxnSpLocks noChangeShapeType="1"/>
          </p:cNvCxnSpPr>
          <p:nvPr/>
        </p:nvCxnSpPr>
        <p:spPr bwMode="auto">
          <a:xfrm rot="1817983" flipV="1">
            <a:off x="2234388" y="1905000"/>
            <a:ext cx="5486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1" name="TextBox 12"/>
          <p:cNvSpPr txBox="1">
            <a:spLocks noChangeArrowheads="1"/>
          </p:cNvSpPr>
          <p:nvPr/>
        </p:nvSpPr>
        <p:spPr bwMode="auto">
          <a:xfrm>
            <a:off x="2750083" y="5719762"/>
            <a:ext cx="4750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# processors (=P) AND data size </a:t>
            </a:r>
          </a:p>
        </p:txBody>
      </p:sp>
      <p:sp>
        <p:nvSpPr>
          <p:cNvPr id="41992" name="TextBox 13"/>
          <p:cNvSpPr txBox="1">
            <a:spLocks noChangeArrowheads="1"/>
          </p:cNvSpPr>
          <p:nvPr/>
        </p:nvSpPr>
        <p:spPr bwMode="auto">
          <a:xfrm>
            <a:off x="194128" y="1676400"/>
            <a:ext cx="12969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Batch</a:t>
            </a:r>
          </a:p>
          <a:p>
            <a:pPr>
              <a:buNone/>
            </a:pPr>
            <a:r>
              <a:rPr lang="en-US" dirty="0" err="1" smtClean="0">
                <a:latin typeface="Arial"/>
                <a:cs typeface="Arial"/>
              </a:rPr>
              <a:t>Scaleup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993" name="Freeform 16"/>
          <p:cNvSpPr>
            <a:spLocks noChangeArrowheads="1"/>
          </p:cNvSpPr>
          <p:nvPr/>
        </p:nvSpPr>
        <p:spPr bwMode="auto">
          <a:xfrm rot="1817983">
            <a:off x="1998663" y="3073400"/>
            <a:ext cx="5672137" cy="2057400"/>
          </a:xfrm>
          <a:custGeom>
            <a:avLst/>
            <a:gdLst>
              <a:gd name="T0" fmla="*/ 0 w 5672667"/>
              <a:gd name="T1" fmla="*/ 2057400 h 2057400"/>
              <a:gd name="T2" fmla="*/ 1456131 w 5672667"/>
              <a:gd name="T3" fmla="*/ 1244600 h 2057400"/>
              <a:gd name="T4" fmla="*/ 2759876 w 5672667"/>
              <a:gd name="T5" fmla="*/ 584200 h 2057400"/>
              <a:gd name="T6" fmla="*/ 4182143 w 5672667"/>
              <a:gd name="T7" fmla="*/ 177800 h 2057400"/>
              <a:gd name="T8" fmla="*/ 5181116 w 5672667"/>
              <a:gd name="T9" fmla="*/ 25400 h 2057400"/>
              <a:gd name="T10" fmla="*/ 5672137 w 5672667"/>
              <a:gd name="T11" fmla="*/ 25400 h 2057400"/>
              <a:gd name="T12" fmla="*/ 5672137 w 5672667"/>
              <a:gd name="T13" fmla="*/ 25400 h 2057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2667"/>
              <a:gd name="T22" fmla="*/ 0 h 2057400"/>
              <a:gd name="T23" fmla="*/ 5672667 w 5672667"/>
              <a:gd name="T24" fmla="*/ 2057400 h 2057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2667" h="2057400">
                <a:moveTo>
                  <a:pt x="0" y="2057400"/>
                </a:moveTo>
                <a:cubicBezTo>
                  <a:pt x="498122" y="1773766"/>
                  <a:pt x="996245" y="1490133"/>
                  <a:pt x="1456267" y="1244600"/>
                </a:cubicBezTo>
                <a:cubicBezTo>
                  <a:pt x="1916289" y="999067"/>
                  <a:pt x="2305756" y="762000"/>
                  <a:pt x="2760134" y="584200"/>
                </a:cubicBezTo>
                <a:cubicBezTo>
                  <a:pt x="3214512" y="406400"/>
                  <a:pt x="3778957" y="270933"/>
                  <a:pt x="4182534" y="177800"/>
                </a:cubicBezTo>
                <a:cubicBezTo>
                  <a:pt x="4586111" y="84667"/>
                  <a:pt x="4933245" y="50800"/>
                  <a:pt x="5181600" y="25400"/>
                </a:cubicBezTo>
                <a:cubicBezTo>
                  <a:pt x="5429955" y="0"/>
                  <a:pt x="5672667" y="25400"/>
                  <a:pt x="5672667" y="2540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1994" name="Straight Connector 17"/>
          <p:cNvCxnSpPr>
            <a:cxnSpLocks noChangeShapeType="1"/>
          </p:cNvCxnSpPr>
          <p:nvPr/>
        </p:nvCxnSpPr>
        <p:spPr bwMode="auto">
          <a:xfrm rot="5400000">
            <a:off x="1752601" y="5562601"/>
            <a:ext cx="304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5" name="Straight Connector 18"/>
          <p:cNvCxnSpPr>
            <a:cxnSpLocks noChangeShapeType="1"/>
          </p:cNvCxnSpPr>
          <p:nvPr/>
        </p:nvCxnSpPr>
        <p:spPr bwMode="auto">
          <a:xfrm rot="5400000">
            <a:off x="3658394" y="5561807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6" name="Straight Connector 19"/>
          <p:cNvCxnSpPr>
            <a:cxnSpLocks noChangeShapeType="1"/>
          </p:cNvCxnSpPr>
          <p:nvPr/>
        </p:nvCxnSpPr>
        <p:spPr bwMode="auto">
          <a:xfrm rot="5400000">
            <a:off x="5714207" y="5561807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7" name="Straight Connector 20"/>
          <p:cNvCxnSpPr>
            <a:cxnSpLocks noChangeShapeType="1"/>
          </p:cNvCxnSpPr>
          <p:nvPr/>
        </p:nvCxnSpPr>
        <p:spPr bwMode="auto">
          <a:xfrm rot="5400000">
            <a:off x="7847807" y="5561807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8" name="TextBox 21"/>
          <p:cNvSpPr txBox="1">
            <a:spLocks noChangeArrowheads="1"/>
          </p:cNvSpPr>
          <p:nvPr/>
        </p:nvSpPr>
        <p:spPr bwMode="auto">
          <a:xfrm>
            <a:off x="1676400" y="4881562"/>
            <a:ext cx="535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×1</a:t>
            </a:r>
          </a:p>
        </p:txBody>
      </p:sp>
      <p:sp>
        <p:nvSpPr>
          <p:cNvPr id="41999" name="TextBox 22"/>
          <p:cNvSpPr txBox="1">
            <a:spLocks noChangeArrowheads="1"/>
          </p:cNvSpPr>
          <p:nvPr/>
        </p:nvSpPr>
        <p:spPr bwMode="auto">
          <a:xfrm>
            <a:off x="3602038" y="4881562"/>
            <a:ext cx="535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×5</a:t>
            </a:r>
          </a:p>
        </p:txBody>
      </p:sp>
      <p:sp>
        <p:nvSpPr>
          <p:cNvPr id="42000" name="TextBox 23"/>
          <p:cNvSpPr txBox="1">
            <a:spLocks noChangeArrowheads="1"/>
          </p:cNvSpPr>
          <p:nvPr/>
        </p:nvSpPr>
        <p:spPr bwMode="auto">
          <a:xfrm>
            <a:off x="5638800" y="4876800"/>
            <a:ext cx="70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×10</a:t>
            </a:r>
          </a:p>
        </p:txBody>
      </p:sp>
      <p:sp>
        <p:nvSpPr>
          <p:cNvPr id="42001" name="TextBox 24"/>
          <p:cNvSpPr txBox="1">
            <a:spLocks noChangeArrowheads="1"/>
          </p:cNvSpPr>
          <p:nvPr/>
        </p:nvSpPr>
        <p:spPr bwMode="auto">
          <a:xfrm>
            <a:off x="7715250" y="4881562"/>
            <a:ext cx="70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×15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EB20-918E-B141-9139-B65C4638CC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10000" y="2514600"/>
            <a:ext cx="1295400" cy="9144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51266" y="2209800"/>
            <a:ext cx="83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ideal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876800" y="3733800"/>
            <a:ext cx="304800" cy="990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91000" y="4719935"/>
            <a:ext cx="145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for real…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Buzzwords, buzzwords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ym typeface="Wingdings" charset="2"/>
              </a:rPr>
              <a:t>Be careful. Commonly used terms today</a:t>
            </a:r>
            <a:r>
              <a:rPr lang="en-US" sz="2600" dirty="0" smtClean="0">
                <a:sym typeface="Wingdings" charset="2"/>
              </a:rPr>
              <a:t>:</a:t>
            </a:r>
          </a:p>
          <a:p>
            <a:pPr marL="0" indent="0">
              <a:buNone/>
            </a:pPr>
            <a:endParaRPr lang="en-US" sz="2600" dirty="0" smtClean="0">
              <a:sym typeface="Wingdings" charset="2"/>
            </a:endParaRPr>
          </a:p>
          <a:p>
            <a:r>
              <a:rPr lang="en-US" sz="2600" dirty="0" smtClean="0">
                <a:sym typeface="Wingdings" charset="2"/>
              </a:rPr>
              <a:t>“</a:t>
            </a:r>
            <a:r>
              <a:rPr lang="en-US" sz="2600" dirty="0" smtClean="0">
                <a:solidFill>
                  <a:srgbClr val="FF0000"/>
                </a:solidFill>
                <a:sym typeface="Wingdings" charset="2"/>
              </a:rPr>
              <a:t>scale </a:t>
            </a:r>
            <a:r>
              <a:rPr lang="en-US" sz="2600" dirty="0" smtClean="0">
                <a:solidFill>
                  <a:srgbClr val="FF0000"/>
                </a:solidFill>
                <a:sym typeface="Wingdings" charset="2"/>
              </a:rPr>
              <a:t>up</a:t>
            </a:r>
            <a:r>
              <a:rPr lang="en-US" sz="2600" dirty="0" smtClean="0">
                <a:sym typeface="Wingdings" charset="2"/>
              </a:rPr>
              <a:t>” = use an increasingly more powerful server</a:t>
            </a:r>
          </a:p>
          <a:p>
            <a:endParaRPr lang="en-US" sz="2600" dirty="0" smtClean="0">
              <a:sym typeface="Wingdings" charset="2"/>
            </a:endParaRPr>
          </a:p>
          <a:p>
            <a:r>
              <a:rPr lang="en-US" sz="2600" dirty="0" smtClean="0">
                <a:sym typeface="Wingdings" charset="2"/>
              </a:rPr>
              <a:t>“</a:t>
            </a:r>
            <a:r>
              <a:rPr lang="en-US" sz="2600" dirty="0" smtClean="0">
                <a:solidFill>
                  <a:srgbClr val="FF0000"/>
                </a:solidFill>
                <a:sym typeface="Wingdings" charset="2"/>
              </a:rPr>
              <a:t>scale </a:t>
            </a:r>
            <a:r>
              <a:rPr lang="en-US" sz="2600" dirty="0" smtClean="0">
                <a:solidFill>
                  <a:srgbClr val="FF0000"/>
                </a:solidFill>
                <a:sym typeface="Wingdings" charset="2"/>
              </a:rPr>
              <a:t>out</a:t>
            </a:r>
            <a:r>
              <a:rPr lang="en-US" sz="2600" dirty="0" smtClean="0">
                <a:sym typeface="Wingdings" charset="2"/>
              </a:rPr>
              <a:t>” = use a larger number of servers</a:t>
            </a:r>
          </a:p>
          <a:p>
            <a:pPr lvl="1"/>
            <a:endParaRPr lang="en-US" sz="2000" dirty="0" smtClean="0">
              <a:sym typeface="Wingdings" charset="2"/>
            </a:endParaRPr>
          </a:p>
          <a:p>
            <a:pPr lvl="1"/>
            <a:endParaRPr lang="en-US" sz="2000" dirty="0" smtClean="0">
              <a:sym typeface="Wingdings" charset="2"/>
            </a:endParaRPr>
          </a:p>
          <a:p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" charset="2"/>
              </a:rPr>
              <a:t>Challenges to </a:t>
            </a:r>
            <a:br>
              <a:rPr lang="en-US" dirty="0" smtClean="0">
                <a:sym typeface="Wingdings" charset="2"/>
              </a:rPr>
            </a:br>
            <a:r>
              <a:rPr lang="en-US" dirty="0" smtClean="0">
                <a:sym typeface="Wingdings" charset="2"/>
              </a:rPr>
              <a:t>Linear Speedup and </a:t>
            </a:r>
            <a:r>
              <a:rPr lang="en-US" dirty="0" err="1" smtClean="0">
                <a:sym typeface="Wingdings" charset="2"/>
              </a:rPr>
              <a:t>Scaleup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charset="2"/>
              </a:rPr>
              <a:t>Startup cost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/>
            <a:r>
              <a:rPr lang="en-US" dirty="0" smtClean="0">
                <a:sym typeface="Wingdings" charset="2"/>
              </a:rPr>
              <a:t>Cost of starting an operation on many processors</a:t>
            </a:r>
          </a:p>
          <a:p>
            <a:endParaRPr lang="en-US" dirty="0" smtClean="0">
              <a:sym typeface="Wingdings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charset="2"/>
              </a:rPr>
              <a:t>Interference</a:t>
            </a:r>
            <a:endParaRPr lang="en-US" dirty="0" smtClean="0">
              <a:sym typeface="Wingdings" charset="2"/>
            </a:endParaRPr>
          </a:p>
          <a:p>
            <a:pPr lvl="1"/>
            <a:r>
              <a:rPr lang="en-US" dirty="0" smtClean="0">
                <a:sym typeface="Wingdings" charset="2"/>
              </a:rPr>
              <a:t>Contention for resources between processors</a:t>
            </a:r>
          </a:p>
          <a:p>
            <a:endParaRPr lang="en-US" dirty="0" smtClean="0">
              <a:solidFill>
                <a:srgbClr val="FF0000"/>
              </a:solidFill>
              <a:sym typeface="Wingdings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charset="2"/>
              </a:rPr>
              <a:t>Skew</a:t>
            </a:r>
            <a:endParaRPr lang="en-US" dirty="0" smtClean="0">
              <a:sym typeface="Wingdings" charset="2"/>
            </a:endParaRPr>
          </a:p>
          <a:p>
            <a:pPr lvl="1"/>
            <a:r>
              <a:rPr lang="en-US" dirty="0" smtClean="0">
                <a:sym typeface="Wingdings" charset="2"/>
              </a:rPr>
              <a:t>Slowest processor becomes the bottleneck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305800" cy="1143000"/>
          </a:xfrm>
        </p:spPr>
        <p:txBody>
          <a:bodyPr/>
          <a:lstStyle/>
          <a:p>
            <a:r>
              <a:rPr lang="en-US" dirty="0" smtClean="0"/>
              <a:t>Parallel DBMS Architectures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76"/>
          <p:cNvCxnSpPr>
            <a:cxnSpLocks noChangeShapeType="1"/>
          </p:cNvCxnSpPr>
          <p:nvPr/>
        </p:nvCxnSpPr>
        <p:spPr bwMode="auto">
          <a:xfrm rot="5400000" flipH="1" flipV="1">
            <a:off x="6400006" y="3733006"/>
            <a:ext cx="457203" cy="158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4228306" y="3694906"/>
            <a:ext cx="533403" cy="158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2361406" y="3733003"/>
            <a:ext cx="457200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</a:t>
            </a:r>
            <a:r>
              <a:rPr lang="en-US" dirty="0"/>
              <a:t>for Parallel </a:t>
            </a:r>
            <a:r>
              <a:rPr lang="en-US" dirty="0" smtClean="0"/>
              <a:t>DBMS: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Shared </a:t>
            </a:r>
            <a:r>
              <a:rPr lang="en-US" dirty="0" smtClean="0"/>
              <a:t>Memory</a:t>
            </a:r>
          </a:p>
        </p:txBody>
      </p:sp>
      <p:sp>
        <p:nvSpPr>
          <p:cNvPr id="25604" name="Alternate Process 5"/>
          <p:cNvSpPr>
            <a:spLocks noChangeArrowheads="1"/>
          </p:cNvSpPr>
          <p:nvPr/>
        </p:nvSpPr>
        <p:spPr bwMode="auto">
          <a:xfrm>
            <a:off x="1981200" y="2819400"/>
            <a:ext cx="5219700" cy="7143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Arial"/>
              </a:rPr>
              <a:t>Interconnection Network</a:t>
            </a:r>
            <a:endParaRPr lang="en-US" sz="3600" dirty="0">
              <a:latin typeface="Arial"/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2133600" y="14478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4038600" y="14478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6172200" y="14478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981200" y="3886200"/>
            <a:ext cx="5181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/>
              </a:rPr>
              <a:t>Global Shared Memory</a:t>
            </a: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1" name="Can 12"/>
          <p:cNvSpPr>
            <a:spLocks noChangeArrowheads="1"/>
          </p:cNvSpPr>
          <p:nvPr/>
        </p:nvSpPr>
        <p:spPr bwMode="auto">
          <a:xfrm>
            <a:off x="1981200" y="5257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25612" name="Can 13"/>
          <p:cNvSpPr>
            <a:spLocks noChangeArrowheads="1"/>
          </p:cNvSpPr>
          <p:nvPr/>
        </p:nvSpPr>
        <p:spPr bwMode="auto">
          <a:xfrm>
            <a:off x="4114800" y="5257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25613" name="Can 14"/>
          <p:cNvSpPr>
            <a:spLocks noChangeArrowheads="1"/>
          </p:cNvSpPr>
          <p:nvPr/>
        </p:nvSpPr>
        <p:spPr bwMode="auto">
          <a:xfrm>
            <a:off x="6324600" y="5257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cxnSp>
        <p:nvCxnSpPr>
          <p:cNvPr id="25614" name="Straight Connector 46"/>
          <p:cNvCxnSpPr>
            <a:cxnSpLocks noChangeShapeType="1"/>
            <a:stCxn id="25611" idx="1"/>
          </p:cNvCxnSpPr>
          <p:nvPr/>
        </p:nvCxnSpPr>
        <p:spPr bwMode="auto">
          <a:xfrm rot="5400000" flipH="1" flipV="1">
            <a:off x="2133601" y="4953000"/>
            <a:ext cx="6096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615" name="Straight Connector 48"/>
          <p:cNvCxnSpPr>
            <a:cxnSpLocks noChangeShapeType="1"/>
            <a:stCxn id="25612" idx="1"/>
          </p:cNvCxnSpPr>
          <p:nvPr/>
        </p:nvCxnSpPr>
        <p:spPr bwMode="auto">
          <a:xfrm rot="5400000" flipH="1" flipV="1">
            <a:off x="4267201" y="4953000"/>
            <a:ext cx="6096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616" name="Straight Connector 50"/>
          <p:cNvCxnSpPr>
            <a:cxnSpLocks noChangeShapeType="1"/>
            <a:stCxn id="25613" idx="1"/>
          </p:cNvCxnSpPr>
          <p:nvPr/>
        </p:nvCxnSpPr>
        <p:spPr bwMode="auto">
          <a:xfrm rot="5400000" flipH="1" flipV="1">
            <a:off x="6477001" y="4953000"/>
            <a:ext cx="6096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620" name="Straight Connector 76"/>
          <p:cNvCxnSpPr>
            <a:cxnSpLocks noChangeShapeType="1"/>
            <a:endCxn id="25607" idx="4"/>
          </p:cNvCxnSpPr>
          <p:nvPr/>
        </p:nvCxnSpPr>
        <p:spPr bwMode="auto">
          <a:xfrm rot="5400000" flipH="1" flipV="1">
            <a:off x="6400006" y="2590010"/>
            <a:ext cx="457203" cy="158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621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4228306" y="2551910"/>
            <a:ext cx="533403" cy="158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622" name="Straight Connector 80"/>
          <p:cNvCxnSpPr>
            <a:cxnSpLocks noChangeShapeType="1"/>
            <a:endCxn id="25605" idx="4"/>
          </p:cNvCxnSpPr>
          <p:nvPr/>
        </p:nvCxnSpPr>
        <p:spPr bwMode="auto">
          <a:xfrm rot="5400000" flipH="1" flipV="1">
            <a:off x="2361406" y="2590007"/>
            <a:ext cx="457200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EB20-918E-B141-9139-B65C4638CC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6248400"/>
            <a:ext cx="6122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 SMP= symmetric multi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 Basics of Parallel Databases </a:t>
            </a:r>
            <a:r>
              <a:rPr lang="mr-IN" dirty="0" smtClean="0"/>
              <a:t>–</a:t>
            </a:r>
            <a:r>
              <a:rPr lang="en-US" dirty="0" smtClean="0"/>
              <a:t> 1h</a:t>
            </a:r>
          </a:p>
          <a:p>
            <a:endParaRPr lang="en-US" dirty="0"/>
          </a:p>
          <a:p>
            <a:r>
              <a:rPr lang="en-US" dirty="0" smtClean="0"/>
              <a:t>Part 2: Communication Cost </a:t>
            </a:r>
            <a:r>
              <a:rPr lang="mr-IN" dirty="0" smtClean="0"/>
              <a:t>–</a:t>
            </a:r>
            <a:r>
              <a:rPr lang="en-US" dirty="0" smtClean="0"/>
              <a:t> 2h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for Parallel DBMS:</a:t>
            </a:r>
            <a:br>
              <a:rPr lang="en-US" dirty="0"/>
            </a:br>
            <a:r>
              <a:rPr lang="en-US" dirty="0"/>
              <a:t>Shared </a:t>
            </a:r>
            <a:r>
              <a:rPr lang="en-US" dirty="0" smtClean="0"/>
              <a:t>Disk</a:t>
            </a:r>
          </a:p>
        </p:txBody>
      </p:sp>
      <p:sp>
        <p:nvSpPr>
          <p:cNvPr id="27652" name="Alternate Process 5"/>
          <p:cNvSpPr>
            <a:spLocks noChangeArrowheads="1"/>
          </p:cNvSpPr>
          <p:nvPr/>
        </p:nvSpPr>
        <p:spPr bwMode="auto">
          <a:xfrm>
            <a:off x="1962150" y="4267200"/>
            <a:ext cx="5219700" cy="7143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Arial"/>
              </a:rPr>
              <a:t>Interconnection Network</a:t>
            </a:r>
            <a:endParaRPr lang="en-US" sz="3600" dirty="0">
              <a:latin typeface="Arial"/>
            </a:endParaRPr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1981200" y="30480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4114800" y="30480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6324600" y="30480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1981200" y="1752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4114800" y="1752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6324600" y="1752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7659" name="Can 12"/>
          <p:cNvSpPr>
            <a:spLocks noChangeArrowheads="1"/>
          </p:cNvSpPr>
          <p:nvPr/>
        </p:nvSpPr>
        <p:spPr bwMode="auto">
          <a:xfrm>
            <a:off x="1981200" y="5638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27660" name="Can 13"/>
          <p:cNvSpPr>
            <a:spLocks noChangeArrowheads="1"/>
          </p:cNvSpPr>
          <p:nvPr/>
        </p:nvSpPr>
        <p:spPr bwMode="auto">
          <a:xfrm>
            <a:off x="4114800" y="5638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27661" name="Can 14"/>
          <p:cNvSpPr>
            <a:spLocks noChangeArrowheads="1"/>
          </p:cNvSpPr>
          <p:nvPr/>
        </p:nvSpPr>
        <p:spPr bwMode="auto">
          <a:xfrm>
            <a:off x="6324600" y="5638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cxnSp>
        <p:nvCxnSpPr>
          <p:cNvPr id="27662" name="Straight Connector 30"/>
          <p:cNvCxnSpPr>
            <a:cxnSpLocks noChangeShapeType="1"/>
            <a:stCxn id="27653" idx="0"/>
            <a:endCxn id="27656" idx="2"/>
          </p:cNvCxnSpPr>
          <p:nvPr/>
        </p:nvCxnSpPr>
        <p:spPr bwMode="auto">
          <a:xfrm rot="5400000" flipH="1" flipV="1">
            <a:off x="2247901" y="2857500"/>
            <a:ext cx="3810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663" name="Straight Connector 32"/>
          <p:cNvCxnSpPr>
            <a:cxnSpLocks noChangeShapeType="1"/>
            <a:stCxn id="27654" idx="0"/>
            <a:endCxn id="27657" idx="2"/>
          </p:cNvCxnSpPr>
          <p:nvPr/>
        </p:nvCxnSpPr>
        <p:spPr bwMode="auto">
          <a:xfrm rot="5400000" flipH="1" flipV="1">
            <a:off x="4381501" y="2857500"/>
            <a:ext cx="3810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664" name="Straight Connector 34"/>
          <p:cNvCxnSpPr>
            <a:cxnSpLocks noChangeShapeType="1"/>
            <a:stCxn id="27655" idx="0"/>
            <a:endCxn id="27658" idx="2"/>
          </p:cNvCxnSpPr>
          <p:nvPr/>
        </p:nvCxnSpPr>
        <p:spPr bwMode="auto">
          <a:xfrm rot="5400000" flipH="1" flipV="1">
            <a:off x="6591301" y="2857500"/>
            <a:ext cx="3810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665" name="Straight Connector 46"/>
          <p:cNvCxnSpPr>
            <a:cxnSpLocks noChangeShapeType="1"/>
            <a:stCxn id="27659" idx="1"/>
          </p:cNvCxnSpPr>
          <p:nvPr/>
        </p:nvCxnSpPr>
        <p:spPr bwMode="auto">
          <a:xfrm rot="5400000" flipH="1" flipV="1">
            <a:off x="2095500" y="5295900"/>
            <a:ext cx="6858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668" name="Straight Connector 52"/>
          <p:cNvCxnSpPr>
            <a:cxnSpLocks noChangeShapeType="1"/>
            <a:stCxn id="27653" idx="4"/>
          </p:cNvCxnSpPr>
          <p:nvPr/>
        </p:nvCxnSpPr>
        <p:spPr bwMode="auto">
          <a:xfrm rot="5400000">
            <a:off x="2286000" y="4114800"/>
            <a:ext cx="3048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669" name="Straight Connector 54"/>
          <p:cNvCxnSpPr>
            <a:cxnSpLocks noChangeShapeType="1"/>
            <a:stCxn id="27654" idx="4"/>
          </p:cNvCxnSpPr>
          <p:nvPr/>
        </p:nvCxnSpPr>
        <p:spPr bwMode="auto">
          <a:xfrm rot="5400000">
            <a:off x="4419601" y="4114800"/>
            <a:ext cx="3048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670" name="Straight Connector 56"/>
          <p:cNvCxnSpPr>
            <a:cxnSpLocks noChangeShapeType="1"/>
            <a:stCxn id="27655" idx="4"/>
          </p:cNvCxnSpPr>
          <p:nvPr/>
        </p:nvCxnSpPr>
        <p:spPr bwMode="auto">
          <a:xfrm rot="5400000">
            <a:off x="6629401" y="4114800"/>
            <a:ext cx="3048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4229894" y="5295106"/>
            <a:ext cx="6858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6439694" y="5295106"/>
            <a:ext cx="6858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EB20-918E-B141-9139-B65C4638CC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for Parallel DBMS:</a:t>
            </a:r>
            <a:br>
              <a:rPr lang="en-US" dirty="0"/>
            </a:br>
            <a:r>
              <a:rPr lang="en-US" dirty="0"/>
              <a:t>Shared </a:t>
            </a:r>
            <a:r>
              <a:rPr lang="en-US" dirty="0" smtClean="0"/>
              <a:t>Nothing</a:t>
            </a:r>
          </a:p>
        </p:txBody>
      </p:sp>
      <p:sp>
        <p:nvSpPr>
          <p:cNvPr id="29700" name="Alternate Process 5"/>
          <p:cNvSpPr>
            <a:spLocks noChangeArrowheads="1"/>
          </p:cNvSpPr>
          <p:nvPr/>
        </p:nvSpPr>
        <p:spPr bwMode="auto">
          <a:xfrm>
            <a:off x="1981200" y="1952625"/>
            <a:ext cx="5219700" cy="7143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Arial"/>
              </a:rPr>
              <a:t>Interconnection Network</a:t>
            </a:r>
            <a:endParaRPr lang="en-US" sz="3600" dirty="0">
              <a:latin typeface="Arial"/>
            </a:endParaRPr>
          </a:p>
        </p:txBody>
      </p:sp>
      <p:sp>
        <p:nvSpPr>
          <p:cNvPr id="29701" name="Oval 6"/>
          <p:cNvSpPr>
            <a:spLocks noChangeArrowheads="1"/>
          </p:cNvSpPr>
          <p:nvPr/>
        </p:nvSpPr>
        <p:spPr bwMode="auto">
          <a:xfrm>
            <a:off x="1981200" y="30480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4114800" y="30480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9703" name="Oval 8"/>
          <p:cNvSpPr>
            <a:spLocks noChangeArrowheads="1"/>
          </p:cNvSpPr>
          <p:nvPr/>
        </p:nvSpPr>
        <p:spPr bwMode="auto">
          <a:xfrm>
            <a:off x="6324600" y="3048000"/>
            <a:ext cx="9144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latin typeface="Arial"/>
              </a:rPr>
              <a:t>P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981200" y="4267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4114800" y="4267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6324600" y="4267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M</a:t>
            </a:r>
          </a:p>
        </p:txBody>
      </p:sp>
      <p:sp>
        <p:nvSpPr>
          <p:cNvPr id="29707" name="Can 12"/>
          <p:cNvSpPr>
            <a:spLocks noChangeArrowheads="1"/>
          </p:cNvSpPr>
          <p:nvPr/>
        </p:nvSpPr>
        <p:spPr bwMode="auto">
          <a:xfrm>
            <a:off x="1981200" y="5638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29708" name="Can 13"/>
          <p:cNvSpPr>
            <a:spLocks noChangeArrowheads="1"/>
          </p:cNvSpPr>
          <p:nvPr/>
        </p:nvSpPr>
        <p:spPr bwMode="auto">
          <a:xfrm>
            <a:off x="4114800" y="5638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sp>
        <p:nvSpPr>
          <p:cNvPr id="29709" name="Can 14"/>
          <p:cNvSpPr>
            <a:spLocks noChangeArrowheads="1"/>
          </p:cNvSpPr>
          <p:nvPr/>
        </p:nvSpPr>
        <p:spPr bwMode="auto">
          <a:xfrm>
            <a:off x="6324600" y="5638800"/>
            <a:ext cx="914400" cy="835025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  <p:cxnSp>
        <p:nvCxnSpPr>
          <p:cNvPr id="29710" name="Straight Connector 18"/>
          <p:cNvCxnSpPr>
            <a:cxnSpLocks noChangeShapeType="1"/>
            <a:stCxn id="29701" idx="0"/>
          </p:cNvCxnSpPr>
          <p:nvPr/>
        </p:nvCxnSpPr>
        <p:spPr bwMode="auto">
          <a:xfrm rot="5400000" flipH="1" flipV="1">
            <a:off x="2247901" y="2857500"/>
            <a:ext cx="3810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1" name="Straight Connector 20"/>
          <p:cNvCxnSpPr>
            <a:cxnSpLocks noChangeShapeType="1"/>
            <a:stCxn id="29702" idx="0"/>
          </p:cNvCxnSpPr>
          <p:nvPr/>
        </p:nvCxnSpPr>
        <p:spPr bwMode="auto">
          <a:xfrm rot="5400000" flipH="1" flipV="1">
            <a:off x="4343401" y="2819400"/>
            <a:ext cx="4572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2" name="Straight Connector 22"/>
          <p:cNvCxnSpPr>
            <a:cxnSpLocks noChangeShapeType="1"/>
            <a:stCxn id="29703" idx="0"/>
          </p:cNvCxnSpPr>
          <p:nvPr/>
        </p:nvCxnSpPr>
        <p:spPr bwMode="auto">
          <a:xfrm rot="5400000" flipH="1" flipV="1">
            <a:off x="6591301" y="2857500"/>
            <a:ext cx="3810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3" name="Straight Connector 24"/>
          <p:cNvCxnSpPr>
            <a:cxnSpLocks noChangeShapeType="1"/>
            <a:stCxn id="29704" idx="0"/>
            <a:endCxn id="29701" idx="4"/>
          </p:cNvCxnSpPr>
          <p:nvPr/>
        </p:nvCxnSpPr>
        <p:spPr bwMode="auto">
          <a:xfrm rot="5400000" flipH="1" flipV="1">
            <a:off x="2286001" y="4114800"/>
            <a:ext cx="3048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4" name="Straight Connector 26"/>
          <p:cNvCxnSpPr>
            <a:cxnSpLocks noChangeShapeType="1"/>
            <a:stCxn id="29705" idx="0"/>
            <a:endCxn id="29702" idx="4"/>
          </p:cNvCxnSpPr>
          <p:nvPr/>
        </p:nvCxnSpPr>
        <p:spPr bwMode="auto">
          <a:xfrm rot="5400000" flipH="1" flipV="1">
            <a:off x="4419601" y="4114800"/>
            <a:ext cx="3048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5" name="Straight Connector 28"/>
          <p:cNvCxnSpPr>
            <a:cxnSpLocks noChangeShapeType="1"/>
            <a:stCxn id="29706" idx="0"/>
            <a:endCxn id="29703" idx="4"/>
          </p:cNvCxnSpPr>
          <p:nvPr/>
        </p:nvCxnSpPr>
        <p:spPr bwMode="auto">
          <a:xfrm rot="5400000" flipH="1" flipV="1">
            <a:off x="6629401" y="4114800"/>
            <a:ext cx="3048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6" name="Straight Connector 30"/>
          <p:cNvCxnSpPr>
            <a:cxnSpLocks noChangeShapeType="1"/>
            <a:stCxn id="29707" idx="1"/>
            <a:endCxn id="29704" idx="2"/>
          </p:cNvCxnSpPr>
          <p:nvPr/>
        </p:nvCxnSpPr>
        <p:spPr bwMode="auto">
          <a:xfrm rot="5400000" flipH="1" flipV="1">
            <a:off x="2209801" y="5410200"/>
            <a:ext cx="4572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7" name="Straight Connector 32"/>
          <p:cNvCxnSpPr>
            <a:cxnSpLocks noChangeShapeType="1"/>
            <a:stCxn id="29708" idx="1"/>
            <a:endCxn id="29705" idx="2"/>
          </p:cNvCxnSpPr>
          <p:nvPr/>
        </p:nvCxnSpPr>
        <p:spPr bwMode="auto">
          <a:xfrm rot="5400000" flipH="1" flipV="1">
            <a:off x="4343401" y="5410200"/>
            <a:ext cx="4572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718" name="Straight Connector 34"/>
          <p:cNvCxnSpPr>
            <a:cxnSpLocks noChangeShapeType="1"/>
            <a:stCxn id="29709" idx="1"/>
            <a:endCxn id="29706" idx="2"/>
          </p:cNvCxnSpPr>
          <p:nvPr/>
        </p:nvCxnSpPr>
        <p:spPr bwMode="auto">
          <a:xfrm rot="5400000" flipH="1" flipV="1">
            <a:off x="6553201" y="5410200"/>
            <a:ext cx="457200" cy="3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EB20-918E-B141-9139-B65C4638CC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Professional Picture…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49F125-DC93-F145-B81C-FEE693F31A09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" name="Picture 4" descr="shared-noth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458200" cy="358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429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Arial"/>
                <a:cs typeface="Arial"/>
              </a:rPr>
              <a:t>From: </a:t>
            </a:r>
            <a:r>
              <a:rPr lang="en-US" sz="1800" dirty="0" err="1" smtClean="0">
                <a:latin typeface="Arial"/>
                <a:cs typeface="Arial"/>
              </a:rPr>
              <a:t>Greenplum</a:t>
            </a:r>
            <a:r>
              <a:rPr lang="en-US" sz="1800" dirty="0" smtClean="0">
                <a:latin typeface="Arial"/>
                <a:cs typeface="Arial"/>
              </a:rPr>
              <a:t> Database Whitepaper 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721" y="5715000"/>
            <a:ext cx="4480714" cy="461665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SAN = “Storage Area Network”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Nodes share </a:t>
            </a:r>
            <a:r>
              <a:rPr lang="en-US" dirty="0"/>
              <a:t>both RAM and disk</a:t>
            </a:r>
          </a:p>
          <a:p>
            <a:r>
              <a:rPr lang="en-US" dirty="0" smtClean="0"/>
              <a:t>Dozens </a:t>
            </a:r>
            <a:r>
              <a:rPr lang="en-US" dirty="0"/>
              <a:t>to hundreds of </a:t>
            </a:r>
            <a:r>
              <a:rPr lang="en-US" dirty="0" smtClean="0"/>
              <a:t>processors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SQL Server runs on a single </a:t>
            </a:r>
            <a:r>
              <a:rPr lang="en-US" dirty="0" smtClean="0"/>
              <a:t>machine</a:t>
            </a:r>
          </a:p>
          <a:p>
            <a:r>
              <a:rPr lang="en-US" dirty="0" smtClean="0"/>
              <a:t>leverage </a:t>
            </a:r>
            <a:r>
              <a:rPr lang="en-US" dirty="0"/>
              <a:t>many threads to get a query to run </a:t>
            </a:r>
            <a:r>
              <a:rPr lang="en-US" dirty="0" smtClean="0"/>
              <a:t>faster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Characteristics:</a:t>
            </a:r>
          </a:p>
          <a:p>
            <a:r>
              <a:rPr lang="en-US" dirty="0" smtClean="0"/>
              <a:t>Easy </a:t>
            </a:r>
            <a:r>
              <a:rPr lang="en-US" dirty="0"/>
              <a:t>to use and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But </a:t>
            </a:r>
            <a:r>
              <a:rPr lang="en-US" dirty="0"/>
              <a:t>very expensive to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nodes access </a:t>
            </a:r>
            <a:r>
              <a:rPr lang="en-US" dirty="0"/>
              <a:t>the same disks</a:t>
            </a:r>
          </a:p>
          <a:p>
            <a:r>
              <a:rPr lang="en-US" dirty="0" smtClean="0"/>
              <a:t>Found </a:t>
            </a:r>
            <a:r>
              <a:rPr lang="en-US" dirty="0"/>
              <a:t>in the largest "single-box" (</a:t>
            </a:r>
            <a:r>
              <a:rPr lang="en-US" dirty="0" smtClean="0"/>
              <a:t>non-cluster</a:t>
            </a:r>
            <a:r>
              <a:rPr lang="en-US" dirty="0"/>
              <a:t>) multiprocessors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Oracle </a:t>
            </a:r>
            <a:r>
              <a:rPr lang="en-US" dirty="0"/>
              <a:t>dominates this class of </a:t>
            </a:r>
            <a:r>
              <a:rPr lang="en-US" dirty="0" smtClean="0"/>
              <a:t>systems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Characteristics</a:t>
            </a:r>
            <a:r>
              <a:rPr lang="en-US" dirty="0"/>
              <a:t>:</a:t>
            </a:r>
          </a:p>
          <a:p>
            <a:r>
              <a:rPr lang="en-US" dirty="0" smtClean="0"/>
              <a:t>Also </a:t>
            </a:r>
            <a:r>
              <a:rPr lang="en-US" dirty="0"/>
              <a:t>hard to scale past a certain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</a:t>
            </a:r>
            <a:r>
              <a:rPr lang="en-US" dirty="0" smtClean="0"/>
              <a:t>Nothing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Cluster </a:t>
            </a:r>
            <a:r>
              <a:rPr lang="en-US" dirty="0"/>
              <a:t>of machines on high-speed network</a:t>
            </a:r>
          </a:p>
          <a:p>
            <a:r>
              <a:rPr lang="en-US" dirty="0" smtClean="0"/>
              <a:t>Called </a:t>
            </a:r>
            <a:r>
              <a:rPr lang="en-US" dirty="0"/>
              <a:t>"clusters" or "blade </a:t>
            </a:r>
            <a:r>
              <a:rPr lang="en-US" dirty="0" smtClean="0"/>
              <a:t>servers”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machine has its own memory and disk: lowest contention.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Because all machines today have many cores and </a:t>
            </a:r>
            <a:r>
              <a:rPr lang="en-US" dirty="0" smtClean="0"/>
              <a:t>many </a:t>
            </a:r>
            <a:r>
              <a:rPr lang="en-US" dirty="0"/>
              <a:t>disks, then shared-nothing systems typically run many "</a:t>
            </a:r>
            <a:r>
              <a:rPr lang="en-US" dirty="0" smtClean="0"/>
              <a:t>nodes” on </a:t>
            </a:r>
            <a:r>
              <a:rPr lang="en-US" dirty="0"/>
              <a:t>a single physical machine.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Characteristics</a:t>
            </a:r>
            <a:r>
              <a:rPr lang="en-US" dirty="0"/>
              <a:t>:</a:t>
            </a:r>
          </a:p>
          <a:p>
            <a:r>
              <a:rPr lang="en-US" dirty="0"/>
              <a:t>Today, this is the most scalable architecture.</a:t>
            </a:r>
          </a:p>
          <a:p>
            <a:r>
              <a:rPr lang="en-US" dirty="0" smtClean="0"/>
              <a:t>E.g. Gamma</a:t>
            </a:r>
            <a:r>
              <a:rPr lang="en-US" dirty="0"/>
              <a:t>, MapReduce, Hive, Teradata, Aster Data, Spark, Impala, </a:t>
            </a:r>
            <a:r>
              <a:rPr lang="en-US" dirty="0" err="1"/>
              <a:t>Myria</a:t>
            </a:r>
            <a:r>
              <a:rPr lang="en-US" dirty="0"/>
              <a:t>, </a:t>
            </a:r>
            <a:r>
              <a:rPr lang="en-US" dirty="0" err="1"/>
              <a:t>Tensorflow</a:t>
            </a:r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difficult to administer and tune.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4" name="Rounded Rectangle 4"/>
          <p:cNvSpPr>
            <a:spLocks noChangeArrowheads="1"/>
          </p:cNvSpPr>
          <p:nvPr/>
        </p:nvSpPr>
        <p:spPr bwMode="auto">
          <a:xfrm>
            <a:off x="2313377" y="6066909"/>
            <a:ext cx="4653478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800" dirty="0">
                <a:latin typeface="Arial"/>
              </a:rPr>
              <a:t>We </a:t>
            </a:r>
            <a:r>
              <a:rPr lang="en-US" sz="2800" dirty="0" smtClean="0">
                <a:latin typeface="Arial"/>
              </a:rPr>
              <a:t>discuss Shared Nothing</a:t>
            </a:r>
            <a:endParaRPr lang="en-US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5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a parallel machine.  Now what?  </a:t>
            </a:r>
          </a:p>
          <a:p>
            <a:endParaRPr lang="en-US" dirty="0"/>
          </a:p>
          <a:p>
            <a:r>
              <a:rPr lang="en-US" dirty="0" smtClean="0"/>
              <a:t>How do you speed up your DBMS given a shared-nothing architecture?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7696200" y="1219200"/>
            <a:ext cx="1447800" cy="1371600"/>
            <a:chOff x="6400800" y="1524000"/>
            <a:chExt cx="1447800" cy="1371600"/>
          </a:xfrm>
        </p:grpSpPr>
        <p:sp>
          <p:nvSpPr>
            <p:cNvPr id="75" name="Rounded Rectangle 74"/>
            <p:cNvSpPr/>
            <p:nvPr/>
          </p:nvSpPr>
          <p:spPr>
            <a:xfrm>
              <a:off x="6400800" y="1524000"/>
              <a:ext cx="1447800" cy="13716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400801" y="1600200"/>
              <a:ext cx="1371599" cy="1295400"/>
              <a:chOff x="4560971" y="1295400"/>
              <a:chExt cx="7153242" cy="2286717"/>
            </a:xfrm>
          </p:grpSpPr>
          <p:grpSp>
            <p:nvGrpSpPr>
              <p:cNvPr id="77" name="Group 76"/>
              <p:cNvGrpSpPr>
                <a:grpSpLocks/>
              </p:cNvGrpSpPr>
              <p:nvPr/>
            </p:nvGrpSpPr>
            <p:grpSpPr bwMode="auto">
              <a:xfrm>
                <a:off x="6426200" y="2217738"/>
                <a:ext cx="349250" cy="123825"/>
                <a:chOff x="3112" y="2223"/>
                <a:chExt cx="220" cy="78"/>
              </a:xfrm>
            </p:grpSpPr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sp>
            <p:nvSpPr>
              <p:cNvPr id="78" name="Rectangle 19"/>
              <p:cNvSpPr>
                <a:spLocks noChangeArrowheads="1"/>
              </p:cNvSpPr>
              <p:nvPr/>
            </p:nvSpPr>
            <p:spPr bwMode="auto">
              <a:xfrm>
                <a:off x="7059612" y="3152775"/>
                <a:ext cx="2521255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Purchase</a:t>
                </a:r>
              </a:p>
            </p:txBody>
          </p:sp>
          <p:sp>
            <p:nvSpPr>
              <p:cNvPr id="79" name="Rectangle 20"/>
              <p:cNvSpPr>
                <a:spLocks noChangeArrowheads="1"/>
              </p:cNvSpPr>
              <p:nvPr/>
            </p:nvSpPr>
            <p:spPr bwMode="auto">
              <a:xfrm>
                <a:off x="6759575" y="2209801"/>
                <a:ext cx="1786910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pid=pid</a:t>
                </a:r>
              </a:p>
            </p:txBody>
          </p:sp>
          <p:grpSp>
            <p:nvGrpSpPr>
              <p:cNvPr id="80" name="Group 7"/>
              <p:cNvGrpSpPr>
                <a:grpSpLocks/>
              </p:cNvGrpSpPr>
              <p:nvPr/>
            </p:nvGrpSpPr>
            <p:grpSpPr bwMode="auto">
              <a:xfrm>
                <a:off x="7670800" y="1295400"/>
                <a:ext cx="349250" cy="123825"/>
                <a:chOff x="3112" y="2223"/>
                <a:chExt cx="220" cy="78"/>
              </a:xfrm>
            </p:grpSpPr>
            <p:sp>
              <p:nvSpPr>
                <p:cNvPr id="88" name="Freeform 8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89" name="Freeform 9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90" name="Freeform 10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91" name="Freeform 1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cxnSp>
            <p:nvCxnSpPr>
              <p:cNvPr id="81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6645275" y="1447800"/>
                <a:ext cx="10668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39"/>
              <p:cNvCxnSpPr>
                <a:cxnSpLocks noChangeShapeType="1"/>
                <a:stCxn id="87" idx="0"/>
                <a:endCxn id="92" idx="1"/>
              </p:cNvCxnSpPr>
              <p:nvPr/>
            </p:nvCxnSpPr>
            <p:spPr bwMode="auto">
              <a:xfrm flipV="1">
                <a:off x="5674732" y="2339976"/>
                <a:ext cx="751467" cy="784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1"/>
              <p:cNvCxnSpPr>
                <a:cxnSpLocks noChangeShapeType="1"/>
                <a:stCxn id="78" idx="0"/>
                <a:endCxn id="79" idx="1"/>
              </p:cNvCxnSpPr>
              <p:nvPr/>
            </p:nvCxnSpPr>
            <p:spPr bwMode="auto">
              <a:xfrm flipH="1" flipV="1">
                <a:off x="6759575" y="2393896"/>
                <a:ext cx="1560667" cy="7588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4" name="Rectangle 20"/>
              <p:cNvSpPr>
                <a:spLocks noChangeArrowheads="1"/>
              </p:cNvSpPr>
              <p:nvPr/>
            </p:nvSpPr>
            <p:spPr bwMode="auto">
              <a:xfrm>
                <a:off x="8077200" y="1295400"/>
                <a:ext cx="1737954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cid=cid</a:t>
                </a:r>
              </a:p>
            </p:txBody>
          </p:sp>
          <p:sp>
            <p:nvSpPr>
              <p:cNvPr id="85" name="Rectangle 19"/>
              <p:cNvSpPr>
                <a:spLocks noChangeArrowheads="1"/>
              </p:cNvSpPr>
              <p:nvPr/>
            </p:nvSpPr>
            <p:spPr bwMode="auto">
              <a:xfrm>
                <a:off x="9144001" y="2514597"/>
                <a:ext cx="2570212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Customer</a:t>
                </a:r>
              </a:p>
            </p:txBody>
          </p:sp>
          <p:cxnSp>
            <p:nvCxnSpPr>
              <p:cNvPr id="86" name="Straight Connector 45"/>
              <p:cNvCxnSpPr>
                <a:cxnSpLocks noChangeShapeType="1"/>
                <a:stCxn id="85" idx="0"/>
                <a:endCxn id="84" idx="1"/>
              </p:cNvCxnSpPr>
              <p:nvPr/>
            </p:nvCxnSpPr>
            <p:spPr bwMode="auto">
              <a:xfrm flipH="1" flipV="1">
                <a:off x="8077200" y="1479495"/>
                <a:ext cx="2351909" cy="1035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7" name="Rectangle 18"/>
              <p:cNvSpPr>
                <a:spLocks noChangeArrowheads="1"/>
              </p:cNvSpPr>
              <p:nvPr/>
            </p:nvSpPr>
            <p:spPr bwMode="auto">
              <a:xfrm>
                <a:off x="4560971" y="3124201"/>
                <a:ext cx="2227518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Arial" pitchFamily="112" charset="0"/>
                  </a:rPr>
                  <a:t>Product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162800" y="1371600"/>
            <a:ext cx="1447800" cy="1371600"/>
            <a:chOff x="6400800" y="1524000"/>
            <a:chExt cx="1447800" cy="1371600"/>
          </a:xfrm>
        </p:grpSpPr>
        <p:sp>
          <p:nvSpPr>
            <p:cNvPr id="53" name="Rounded Rectangle 52"/>
            <p:cNvSpPr/>
            <p:nvPr/>
          </p:nvSpPr>
          <p:spPr>
            <a:xfrm>
              <a:off x="6400800" y="1524000"/>
              <a:ext cx="1447800" cy="13716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400801" y="1600200"/>
              <a:ext cx="1371599" cy="1295400"/>
              <a:chOff x="4560971" y="1295400"/>
              <a:chExt cx="7153242" cy="2286717"/>
            </a:xfrm>
          </p:grpSpPr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>
                <a:off x="6426200" y="2217738"/>
                <a:ext cx="349250" cy="123825"/>
                <a:chOff x="3112" y="2223"/>
                <a:chExt cx="220" cy="78"/>
              </a:xfrm>
            </p:grpSpPr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72" name="Freeform 7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7059612" y="3152775"/>
                <a:ext cx="2521255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Purchase</a:t>
                </a:r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6759575" y="2209801"/>
                <a:ext cx="1786910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pid=pid</a:t>
                </a:r>
              </a:p>
            </p:txBody>
          </p:sp>
          <p:grpSp>
            <p:nvGrpSpPr>
              <p:cNvPr id="58" name="Group 7"/>
              <p:cNvGrpSpPr>
                <a:grpSpLocks/>
              </p:cNvGrpSpPr>
              <p:nvPr/>
            </p:nvGrpSpPr>
            <p:grpSpPr bwMode="auto">
              <a:xfrm>
                <a:off x="7670800" y="1295400"/>
                <a:ext cx="349250" cy="123825"/>
                <a:chOff x="3112" y="2223"/>
                <a:chExt cx="220" cy="78"/>
              </a:xfrm>
            </p:grpSpPr>
            <p:sp>
              <p:nvSpPr>
                <p:cNvPr id="66" name="Freeform 8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67" name="Freeform 9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68" name="Freeform 10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69" name="Freeform 1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cxnSp>
            <p:nvCxnSpPr>
              <p:cNvPr id="59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6645275" y="1447800"/>
                <a:ext cx="10668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Straight Connector 39"/>
              <p:cNvCxnSpPr>
                <a:cxnSpLocks noChangeShapeType="1"/>
                <a:stCxn id="65" idx="0"/>
                <a:endCxn id="70" idx="1"/>
              </p:cNvCxnSpPr>
              <p:nvPr/>
            </p:nvCxnSpPr>
            <p:spPr bwMode="auto">
              <a:xfrm flipV="1">
                <a:off x="5674732" y="2339976"/>
                <a:ext cx="751467" cy="784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41"/>
              <p:cNvCxnSpPr>
                <a:cxnSpLocks noChangeShapeType="1"/>
                <a:stCxn id="56" idx="0"/>
                <a:endCxn id="57" idx="1"/>
              </p:cNvCxnSpPr>
              <p:nvPr/>
            </p:nvCxnSpPr>
            <p:spPr bwMode="auto">
              <a:xfrm flipH="1" flipV="1">
                <a:off x="6759575" y="2393896"/>
                <a:ext cx="1560667" cy="7588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2" name="Rectangle 20"/>
              <p:cNvSpPr>
                <a:spLocks noChangeArrowheads="1"/>
              </p:cNvSpPr>
              <p:nvPr/>
            </p:nvSpPr>
            <p:spPr bwMode="auto">
              <a:xfrm>
                <a:off x="8077200" y="1295400"/>
                <a:ext cx="1737954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cid=cid</a:t>
                </a: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9144001" y="2514597"/>
                <a:ext cx="2570212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Customer</a:t>
                </a:r>
              </a:p>
            </p:txBody>
          </p:sp>
          <p:cxnSp>
            <p:nvCxnSpPr>
              <p:cNvPr id="64" name="Straight Connector 45"/>
              <p:cNvCxnSpPr>
                <a:cxnSpLocks noChangeShapeType="1"/>
                <a:stCxn id="63" idx="0"/>
                <a:endCxn id="62" idx="1"/>
              </p:cNvCxnSpPr>
              <p:nvPr/>
            </p:nvCxnSpPr>
            <p:spPr bwMode="auto">
              <a:xfrm flipH="1" flipV="1">
                <a:off x="8077200" y="1479495"/>
                <a:ext cx="2351909" cy="1035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4560971" y="3124201"/>
                <a:ext cx="2227518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Arial" pitchFamily="112" charset="0"/>
                  </a:rPr>
                  <a:t>Product</a:t>
                </a:r>
              </a:p>
            </p:txBody>
          </p:sp>
        </p:grpSp>
      </p:grp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to</a:t>
            </a:r>
            <a:br>
              <a:rPr lang="en-US" dirty="0" smtClean="0"/>
            </a:br>
            <a:r>
              <a:rPr lang="en-US" dirty="0" smtClean="0"/>
              <a:t>Parallel Query Evaluation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Inter-query parallelism</a:t>
            </a:r>
          </a:p>
          <a:p>
            <a:pPr lvl="1"/>
            <a:r>
              <a:rPr lang="en-US" dirty="0" smtClean="0"/>
              <a:t>Each query runs on one processor</a:t>
            </a:r>
          </a:p>
          <a:p>
            <a:pPr lvl="1"/>
            <a:r>
              <a:rPr lang="en-US" dirty="0" smtClean="0"/>
              <a:t>Only for running multiple queries (OLTP)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Inter-operator parallelism</a:t>
            </a:r>
          </a:p>
          <a:p>
            <a:pPr lvl="1"/>
            <a:r>
              <a:rPr lang="en-US" dirty="0" smtClean="0"/>
              <a:t>A query runs on multiple processors</a:t>
            </a:r>
          </a:p>
          <a:p>
            <a:pPr lvl="1"/>
            <a:r>
              <a:rPr lang="en-US" dirty="0" smtClean="0"/>
              <a:t>An operator runs on one processor</a:t>
            </a:r>
          </a:p>
          <a:p>
            <a:pPr lvl="1"/>
            <a:r>
              <a:rPr lang="en-US" dirty="0" smtClean="0"/>
              <a:t>For both OLTP and Decision Support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Intra-operator parallelism</a:t>
            </a:r>
          </a:p>
          <a:p>
            <a:pPr lvl="1"/>
            <a:r>
              <a:rPr lang="en-US" dirty="0" smtClean="0"/>
              <a:t>An operator runs on multiple processors</a:t>
            </a:r>
          </a:p>
          <a:p>
            <a:pPr lvl="1"/>
            <a:r>
              <a:rPr lang="en-US" dirty="0" smtClean="0"/>
              <a:t>For both OLTP and Decision Support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00800" y="1524000"/>
            <a:ext cx="1447800" cy="1371600"/>
            <a:chOff x="6400800" y="1524000"/>
            <a:chExt cx="1447800" cy="1371600"/>
          </a:xfrm>
        </p:grpSpPr>
        <p:sp>
          <p:nvSpPr>
            <p:cNvPr id="27" name="Rounded Rectangle 26"/>
            <p:cNvSpPr/>
            <p:nvPr/>
          </p:nvSpPr>
          <p:spPr>
            <a:xfrm>
              <a:off x="6400800" y="1524000"/>
              <a:ext cx="1447800" cy="13716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00801" y="1600200"/>
              <a:ext cx="1371599" cy="1295400"/>
              <a:chOff x="4560971" y="1295400"/>
              <a:chExt cx="7153242" cy="2286717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6426200" y="2217738"/>
                <a:ext cx="349250" cy="123825"/>
                <a:chOff x="3112" y="2223"/>
                <a:chExt cx="220" cy="78"/>
              </a:xfrm>
            </p:grpSpPr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7059612" y="3152775"/>
                <a:ext cx="2521255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Purchase</a:t>
                </a:r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6759575" y="2209801"/>
                <a:ext cx="1786910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pid=pid</a:t>
                </a:r>
              </a:p>
            </p:txBody>
          </p:sp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7670800" y="1295400"/>
                <a:ext cx="349250" cy="123825"/>
                <a:chOff x="3112" y="2223"/>
                <a:chExt cx="220" cy="78"/>
              </a:xfrm>
            </p:grpSpPr>
            <p:sp>
              <p:nvSpPr>
                <p:cNvPr id="16" name="Freeform 8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7" name="Freeform 9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9" name="Freeform 1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cxnSp>
            <p:nvCxnSpPr>
              <p:cNvPr id="20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6645275" y="1447800"/>
                <a:ext cx="10668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" name="Straight Connector 39"/>
              <p:cNvCxnSpPr>
                <a:cxnSpLocks noChangeShapeType="1"/>
                <a:stCxn id="26" idx="0"/>
                <a:endCxn id="9" idx="1"/>
              </p:cNvCxnSpPr>
              <p:nvPr/>
            </p:nvCxnSpPr>
            <p:spPr bwMode="auto">
              <a:xfrm flipV="1">
                <a:off x="5674732" y="2339976"/>
                <a:ext cx="751467" cy="784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" name="Straight Connector 41"/>
              <p:cNvCxnSpPr>
                <a:cxnSpLocks noChangeShapeType="1"/>
                <a:stCxn id="13" idx="0"/>
                <a:endCxn id="14" idx="1"/>
              </p:cNvCxnSpPr>
              <p:nvPr/>
            </p:nvCxnSpPr>
            <p:spPr bwMode="auto">
              <a:xfrm flipH="1" flipV="1">
                <a:off x="6759575" y="2393896"/>
                <a:ext cx="1560667" cy="7588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8077200" y="1295400"/>
                <a:ext cx="1737954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cid=cid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9144001" y="2514597"/>
                <a:ext cx="2570212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Customer</a:t>
                </a:r>
              </a:p>
            </p:txBody>
          </p:sp>
          <p:cxnSp>
            <p:nvCxnSpPr>
              <p:cNvPr id="25" name="Straight Connector 45"/>
              <p:cNvCxnSpPr>
                <a:cxnSpLocks noChangeShapeType="1"/>
                <a:stCxn id="24" idx="0"/>
                <a:endCxn id="23" idx="1"/>
              </p:cNvCxnSpPr>
              <p:nvPr/>
            </p:nvCxnSpPr>
            <p:spPr bwMode="auto">
              <a:xfrm flipH="1" flipV="1">
                <a:off x="8077200" y="1479495"/>
                <a:ext cx="2351909" cy="1035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4560971" y="3124201"/>
                <a:ext cx="2227518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Arial" pitchFamily="112" charset="0"/>
                  </a:rPr>
                  <a:t>Product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934200" y="3124200"/>
            <a:ext cx="1371600" cy="1524000"/>
            <a:chOff x="6934200" y="3124200"/>
            <a:chExt cx="1371600" cy="1524000"/>
          </a:xfrm>
        </p:grpSpPr>
        <p:sp>
          <p:nvSpPr>
            <p:cNvPr id="118" name="Rounded Rectangle 117"/>
            <p:cNvSpPr/>
            <p:nvPr/>
          </p:nvSpPr>
          <p:spPr>
            <a:xfrm>
              <a:off x="7315200" y="3124200"/>
              <a:ext cx="533400" cy="457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934200" y="3810000"/>
              <a:ext cx="838200" cy="838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934201" y="3352800"/>
              <a:ext cx="1371599" cy="1295400"/>
              <a:chOff x="4560971" y="1295400"/>
              <a:chExt cx="7153242" cy="2286717"/>
            </a:xfrm>
          </p:grpSpPr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>
                <a:off x="6426200" y="2217738"/>
                <a:ext cx="349250" cy="123825"/>
                <a:chOff x="3112" y="2223"/>
                <a:chExt cx="220" cy="78"/>
              </a:xfrm>
            </p:grpSpPr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sp>
            <p:nvSpPr>
              <p:cNvPr id="100" name="Rectangle 19"/>
              <p:cNvSpPr>
                <a:spLocks noChangeArrowheads="1"/>
              </p:cNvSpPr>
              <p:nvPr/>
            </p:nvSpPr>
            <p:spPr bwMode="auto">
              <a:xfrm>
                <a:off x="7059612" y="3152775"/>
                <a:ext cx="2521255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Purchase</a:t>
                </a:r>
              </a:p>
            </p:txBody>
          </p:sp>
          <p:sp>
            <p:nvSpPr>
              <p:cNvPr id="101" name="Rectangle 20"/>
              <p:cNvSpPr>
                <a:spLocks noChangeArrowheads="1"/>
              </p:cNvSpPr>
              <p:nvPr/>
            </p:nvSpPr>
            <p:spPr bwMode="auto">
              <a:xfrm>
                <a:off x="6759575" y="2209801"/>
                <a:ext cx="1786910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pid=pid</a:t>
                </a:r>
              </a:p>
            </p:txBody>
          </p:sp>
          <p:grpSp>
            <p:nvGrpSpPr>
              <p:cNvPr id="102" name="Group 7"/>
              <p:cNvGrpSpPr>
                <a:grpSpLocks/>
              </p:cNvGrpSpPr>
              <p:nvPr/>
            </p:nvGrpSpPr>
            <p:grpSpPr bwMode="auto">
              <a:xfrm>
                <a:off x="7670800" y="1295400"/>
                <a:ext cx="349250" cy="123825"/>
                <a:chOff x="3112" y="2223"/>
                <a:chExt cx="220" cy="78"/>
              </a:xfrm>
            </p:grpSpPr>
            <p:sp>
              <p:nvSpPr>
                <p:cNvPr id="110" name="Freeform 8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11" name="Freeform 9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12" name="Freeform 10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13" name="Freeform 1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cxnSp>
            <p:nvCxnSpPr>
              <p:cNvPr id="103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6645275" y="1447800"/>
                <a:ext cx="10668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4" name="Straight Connector 39"/>
              <p:cNvCxnSpPr>
                <a:cxnSpLocks noChangeShapeType="1"/>
                <a:stCxn id="109" idx="0"/>
                <a:endCxn id="114" idx="1"/>
              </p:cNvCxnSpPr>
              <p:nvPr/>
            </p:nvCxnSpPr>
            <p:spPr bwMode="auto">
              <a:xfrm flipV="1">
                <a:off x="5674732" y="2339976"/>
                <a:ext cx="751467" cy="784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5" name="Straight Connector 41"/>
              <p:cNvCxnSpPr>
                <a:cxnSpLocks noChangeShapeType="1"/>
                <a:stCxn id="100" idx="0"/>
                <a:endCxn id="101" idx="1"/>
              </p:cNvCxnSpPr>
              <p:nvPr/>
            </p:nvCxnSpPr>
            <p:spPr bwMode="auto">
              <a:xfrm flipH="1" flipV="1">
                <a:off x="6759575" y="2393896"/>
                <a:ext cx="1560667" cy="7588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06" name="Rectangle 20"/>
              <p:cNvSpPr>
                <a:spLocks noChangeArrowheads="1"/>
              </p:cNvSpPr>
              <p:nvPr/>
            </p:nvSpPr>
            <p:spPr bwMode="auto">
              <a:xfrm>
                <a:off x="8077200" y="1295400"/>
                <a:ext cx="1737954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cid=cid</a:t>
                </a: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9144001" y="2514597"/>
                <a:ext cx="2570212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Customer</a:t>
                </a:r>
              </a:p>
            </p:txBody>
          </p:sp>
          <p:cxnSp>
            <p:nvCxnSpPr>
              <p:cNvPr id="108" name="Straight Connector 45"/>
              <p:cNvCxnSpPr>
                <a:cxnSpLocks noChangeShapeType="1"/>
                <a:stCxn id="107" idx="0"/>
                <a:endCxn id="106" idx="1"/>
              </p:cNvCxnSpPr>
              <p:nvPr/>
            </p:nvCxnSpPr>
            <p:spPr bwMode="auto">
              <a:xfrm flipH="1" flipV="1">
                <a:off x="8077200" y="1479495"/>
                <a:ext cx="2351909" cy="1035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09" name="Rectangle 18"/>
              <p:cNvSpPr>
                <a:spLocks noChangeArrowheads="1"/>
              </p:cNvSpPr>
              <p:nvPr/>
            </p:nvSpPr>
            <p:spPr bwMode="auto">
              <a:xfrm>
                <a:off x="4560971" y="3124201"/>
                <a:ext cx="2227518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Arial" pitchFamily="112" charset="0"/>
                  </a:rPr>
                  <a:t>Product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391400" y="4648200"/>
            <a:ext cx="1371599" cy="1524000"/>
            <a:chOff x="7391400" y="4648200"/>
            <a:chExt cx="1371599" cy="1524000"/>
          </a:xfrm>
        </p:grpSpPr>
        <p:sp>
          <p:nvSpPr>
            <p:cNvPr id="142" name="Rounded Rectangle 141"/>
            <p:cNvSpPr/>
            <p:nvPr/>
          </p:nvSpPr>
          <p:spPr>
            <a:xfrm>
              <a:off x="8001000" y="4648200"/>
              <a:ext cx="457201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7924800" y="4724400"/>
              <a:ext cx="457201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7848600" y="4800600"/>
              <a:ext cx="457201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7683504" y="5230992"/>
              <a:ext cx="457201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7607304" y="5307192"/>
              <a:ext cx="457201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7531104" y="5383392"/>
              <a:ext cx="457201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7391400" y="4876800"/>
              <a:ext cx="1371599" cy="1295400"/>
              <a:chOff x="4560971" y="1295400"/>
              <a:chExt cx="7153242" cy="2286717"/>
            </a:xfrm>
          </p:grpSpPr>
          <p:grpSp>
            <p:nvGrpSpPr>
              <p:cNvPr id="121" name="Group 120"/>
              <p:cNvGrpSpPr>
                <a:grpSpLocks/>
              </p:cNvGrpSpPr>
              <p:nvPr/>
            </p:nvGrpSpPr>
            <p:grpSpPr bwMode="auto">
              <a:xfrm>
                <a:off x="6426200" y="2217738"/>
                <a:ext cx="349250" cy="123825"/>
                <a:chOff x="3112" y="2223"/>
                <a:chExt cx="220" cy="78"/>
              </a:xfrm>
            </p:grpSpPr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sp>
            <p:nvSpPr>
              <p:cNvPr id="122" name="Rectangle 19"/>
              <p:cNvSpPr>
                <a:spLocks noChangeArrowheads="1"/>
              </p:cNvSpPr>
              <p:nvPr/>
            </p:nvSpPr>
            <p:spPr bwMode="auto">
              <a:xfrm>
                <a:off x="7059612" y="3152775"/>
                <a:ext cx="2521255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Purchase</a:t>
                </a:r>
              </a:p>
            </p:txBody>
          </p:sp>
          <p:sp>
            <p:nvSpPr>
              <p:cNvPr id="123" name="Rectangle 20"/>
              <p:cNvSpPr>
                <a:spLocks noChangeArrowheads="1"/>
              </p:cNvSpPr>
              <p:nvPr/>
            </p:nvSpPr>
            <p:spPr bwMode="auto">
              <a:xfrm>
                <a:off x="6759575" y="2209801"/>
                <a:ext cx="1786910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 dirty="0" err="1">
                    <a:solidFill>
                      <a:srgbClr val="000000"/>
                    </a:solidFill>
                    <a:latin typeface="Arial" pitchFamily="112" charset="0"/>
                  </a:rPr>
                  <a:t>pid</a:t>
                </a:r>
                <a:r>
                  <a:rPr lang="en-US" sz="600" b="1" dirty="0">
                    <a:solidFill>
                      <a:srgbClr val="000000"/>
                    </a:solidFill>
                    <a:latin typeface="Arial" pitchFamily="112" charset="0"/>
                  </a:rPr>
                  <a:t>=</a:t>
                </a:r>
                <a:r>
                  <a:rPr lang="en-US" sz="600" b="1" dirty="0" err="1">
                    <a:solidFill>
                      <a:srgbClr val="000000"/>
                    </a:solidFill>
                    <a:latin typeface="Arial" pitchFamily="112" charset="0"/>
                  </a:rPr>
                  <a:t>pid</a:t>
                </a:r>
                <a:endParaRPr lang="en-US" sz="600" b="1" dirty="0">
                  <a:solidFill>
                    <a:srgbClr val="000000"/>
                  </a:solidFill>
                  <a:latin typeface="Arial" pitchFamily="112" charset="0"/>
                </a:endParaRPr>
              </a:p>
            </p:txBody>
          </p:sp>
          <p:grpSp>
            <p:nvGrpSpPr>
              <p:cNvPr id="124" name="Group 7"/>
              <p:cNvGrpSpPr>
                <a:grpSpLocks/>
              </p:cNvGrpSpPr>
              <p:nvPr/>
            </p:nvGrpSpPr>
            <p:grpSpPr bwMode="auto">
              <a:xfrm>
                <a:off x="7670800" y="1295400"/>
                <a:ext cx="349250" cy="123825"/>
                <a:chOff x="3112" y="2223"/>
                <a:chExt cx="220" cy="78"/>
              </a:xfrm>
            </p:grpSpPr>
            <p:sp>
              <p:nvSpPr>
                <p:cNvPr id="132" name="Freeform 8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33" name="Freeform 9"/>
                <p:cNvSpPr>
                  <a:spLocks/>
                </p:cNvSpPr>
                <p:nvPr/>
              </p:nvSpPr>
              <p:spPr bwMode="auto">
                <a:xfrm>
                  <a:off x="3331" y="2223"/>
                  <a:ext cx="1" cy="78"/>
                </a:xfrm>
                <a:custGeom>
                  <a:avLst/>
                  <a:gdLst>
                    <a:gd name="T0" fmla="*/ 0 w 1"/>
                    <a:gd name="T1" fmla="*/ 0 h 78"/>
                    <a:gd name="T2" fmla="*/ 0 w 1"/>
                    <a:gd name="T3" fmla="*/ 77 h 78"/>
                    <a:gd name="T4" fmla="*/ 0 w 1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8"/>
                    <a:gd name="T11" fmla="*/ 1 w 1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8">
                      <a:moveTo>
                        <a:pt x="0" y="0"/>
                      </a:moveTo>
                      <a:lnTo>
                        <a:pt x="0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34" name="Freeform 10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0 h 78"/>
                    <a:gd name="T2" fmla="*/ 219 w 220"/>
                    <a:gd name="T3" fmla="*/ 77 h 78"/>
                    <a:gd name="T4" fmla="*/ 0 w 220"/>
                    <a:gd name="T5" fmla="*/ 0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0"/>
                      </a:moveTo>
                      <a:lnTo>
                        <a:pt x="219" y="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  <p:sp>
              <p:nvSpPr>
                <p:cNvPr id="135" name="Freeform 11"/>
                <p:cNvSpPr>
                  <a:spLocks/>
                </p:cNvSpPr>
                <p:nvPr/>
              </p:nvSpPr>
              <p:spPr bwMode="auto">
                <a:xfrm>
                  <a:off x="3112" y="2223"/>
                  <a:ext cx="220" cy="78"/>
                </a:xfrm>
                <a:custGeom>
                  <a:avLst/>
                  <a:gdLst>
                    <a:gd name="T0" fmla="*/ 0 w 220"/>
                    <a:gd name="T1" fmla="*/ 77 h 78"/>
                    <a:gd name="T2" fmla="*/ 219 w 220"/>
                    <a:gd name="T3" fmla="*/ 0 h 78"/>
                    <a:gd name="T4" fmla="*/ 0 w 220"/>
                    <a:gd name="T5" fmla="*/ 77 h 78"/>
                    <a:gd name="T6" fmla="*/ 0 60000 65536"/>
                    <a:gd name="T7" fmla="*/ 0 60000 65536"/>
                    <a:gd name="T8" fmla="*/ 0 60000 65536"/>
                    <a:gd name="T9" fmla="*/ 0 w 220"/>
                    <a:gd name="T10" fmla="*/ 0 h 78"/>
                    <a:gd name="T11" fmla="*/ 220 w 220"/>
                    <a:gd name="T12" fmla="*/ 78 h 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" h="78">
                      <a:moveTo>
                        <a:pt x="0" y="77"/>
                      </a:moveTo>
                      <a:lnTo>
                        <a:pt x="219" y="0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itchFamily="112" charset="0"/>
                  </a:endParaRPr>
                </a:p>
              </p:txBody>
            </p:sp>
          </p:grpSp>
          <p:cxnSp>
            <p:nvCxnSpPr>
              <p:cNvPr id="125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6645275" y="1447800"/>
                <a:ext cx="10668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6" name="Straight Connector 39"/>
              <p:cNvCxnSpPr>
                <a:cxnSpLocks noChangeShapeType="1"/>
                <a:stCxn id="131" idx="0"/>
                <a:endCxn id="136" idx="1"/>
              </p:cNvCxnSpPr>
              <p:nvPr/>
            </p:nvCxnSpPr>
            <p:spPr bwMode="auto">
              <a:xfrm flipV="1">
                <a:off x="5674732" y="2339976"/>
                <a:ext cx="751467" cy="784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7" name="Straight Connector 41"/>
              <p:cNvCxnSpPr>
                <a:cxnSpLocks noChangeShapeType="1"/>
                <a:stCxn id="122" idx="0"/>
                <a:endCxn id="123" idx="1"/>
              </p:cNvCxnSpPr>
              <p:nvPr/>
            </p:nvCxnSpPr>
            <p:spPr bwMode="auto">
              <a:xfrm flipH="1" flipV="1">
                <a:off x="6759575" y="2393896"/>
                <a:ext cx="1560667" cy="7588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8" name="Rectangle 20"/>
              <p:cNvSpPr>
                <a:spLocks noChangeArrowheads="1"/>
              </p:cNvSpPr>
              <p:nvPr/>
            </p:nvSpPr>
            <p:spPr bwMode="auto">
              <a:xfrm>
                <a:off x="8077200" y="1295400"/>
                <a:ext cx="1737954" cy="368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" b="1">
                    <a:solidFill>
                      <a:srgbClr val="000000"/>
                    </a:solidFill>
                    <a:latin typeface="Arial" pitchFamily="112" charset="0"/>
                  </a:rPr>
                  <a:t>cid=cid</a:t>
                </a:r>
              </a:p>
            </p:txBody>
          </p:sp>
          <p:sp>
            <p:nvSpPr>
              <p:cNvPr id="129" name="Rectangle 19"/>
              <p:cNvSpPr>
                <a:spLocks noChangeArrowheads="1"/>
              </p:cNvSpPr>
              <p:nvPr/>
            </p:nvSpPr>
            <p:spPr bwMode="auto">
              <a:xfrm>
                <a:off x="9144001" y="2514597"/>
                <a:ext cx="2570212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pitchFamily="112" charset="0"/>
                  </a:rPr>
                  <a:t>Customer</a:t>
                </a:r>
              </a:p>
            </p:txBody>
          </p:sp>
          <p:cxnSp>
            <p:nvCxnSpPr>
              <p:cNvPr id="130" name="Straight Connector 45"/>
              <p:cNvCxnSpPr>
                <a:cxnSpLocks noChangeShapeType="1"/>
                <a:stCxn id="129" idx="0"/>
                <a:endCxn id="128" idx="1"/>
              </p:cNvCxnSpPr>
              <p:nvPr/>
            </p:nvCxnSpPr>
            <p:spPr bwMode="auto">
              <a:xfrm flipH="1" flipV="1">
                <a:off x="8077200" y="1479495"/>
                <a:ext cx="2351909" cy="1035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31" name="Rectangle 18"/>
              <p:cNvSpPr>
                <a:spLocks noChangeArrowheads="1"/>
              </p:cNvSpPr>
              <p:nvPr/>
            </p:nvSpPr>
            <p:spPr bwMode="auto">
              <a:xfrm>
                <a:off x="4560971" y="3124201"/>
                <a:ext cx="2227518" cy="429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800" b="1" dirty="0">
                    <a:solidFill>
                      <a:srgbClr val="000000"/>
                    </a:solidFill>
                    <a:latin typeface="Arial" pitchFamily="112" charset="0"/>
                  </a:rPr>
                  <a:t>Product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2773" name="Rounded Rectangle 4"/>
          <p:cNvSpPr>
            <a:spLocks noChangeArrowheads="1"/>
          </p:cNvSpPr>
          <p:nvPr/>
        </p:nvSpPr>
        <p:spPr bwMode="auto">
          <a:xfrm>
            <a:off x="1036629" y="6155570"/>
            <a:ext cx="6084994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/>
              </a:rPr>
              <a:t>We discuss intra-operator parallelism</a:t>
            </a:r>
          </a:p>
        </p:txBody>
      </p:sp>
    </p:spTree>
    <p:extLst>
      <p:ext uri="{BB962C8B-B14F-4D97-AF65-F5344CB8AC3E}">
        <p14:creationId xmlns:p14="http://schemas.microsoft.com/office/powerpoint/2010/main" val="3227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/>
          <a:lstStyle/>
          <a:p>
            <a:r>
              <a:rPr lang="en-US" dirty="0" smtClean="0"/>
              <a:t>Data Partitioning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Data Partitioning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8BAC5-3AF5-5B4E-9C58-590DDCBC857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2438400"/>
            <a:ext cx="990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1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9908" y="2438400"/>
            <a:ext cx="990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2438400"/>
            <a:ext cx="1070088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P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0035" y="2702868"/>
            <a:ext cx="78323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.  .  .</a:t>
            </a:r>
            <a:endParaRPr lang="en-US" dirty="0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905000"/>
            <a:ext cx="92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Data: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905000"/>
            <a:ext cx="133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Servers:</a:t>
            </a:r>
            <a:endParaRPr lang="en-US" dirty="0">
              <a:latin typeface="+mn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6200" y="2895600"/>
          <a:ext cx="1371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1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Model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= relations</a:t>
            </a:r>
          </a:p>
          <a:p>
            <a:endParaRPr lang="en-US" dirty="0"/>
          </a:p>
          <a:p>
            <a:r>
              <a:rPr lang="en-US" dirty="0" smtClean="0"/>
              <a:t>Queries: declarative language</a:t>
            </a:r>
          </a:p>
          <a:p>
            <a:pPr lvl="1"/>
            <a:r>
              <a:rPr lang="en-US" dirty="0" smtClean="0"/>
              <a:t>SQL</a:t>
            </a:r>
          </a:p>
          <a:p>
            <a:pPr lvl="1"/>
            <a:r>
              <a:rPr lang="en-US" dirty="0" err="1" smtClean="0"/>
              <a:t>Datalog</a:t>
            </a:r>
            <a:r>
              <a:rPr lang="en-US" dirty="0" smtClean="0"/>
              <a:t> rule</a:t>
            </a:r>
          </a:p>
          <a:p>
            <a:pPr lvl="1"/>
            <a:endParaRPr lang="en-US" dirty="0"/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Relational algebra</a:t>
            </a:r>
          </a:p>
          <a:p>
            <a:pPr lvl="1"/>
            <a:r>
              <a:rPr lang="en-US" dirty="0" smtClean="0"/>
              <a:t>Relational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Data Partitioning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8BAC5-3AF5-5B4E-9C58-590DDCBC857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" y="2895600"/>
          <a:ext cx="1371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09800" y="2438400"/>
            <a:ext cx="990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1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9908" y="2438400"/>
            <a:ext cx="990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2438400"/>
            <a:ext cx="1070088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P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0035" y="2702868"/>
            <a:ext cx="78323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.  .  .</a:t>
            </a:r>
            <a:endParaRPr lang="en-US" dirty="0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905000"/>
            <a:ext cx="92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Data: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905000"/>
            <a:ext cx="133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Servers:</a:t>
            </a:r>
            <a:endParaRPr lang="en-US" dirty="0">
              <a:latin typeface="+mn-lt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1752600" y="3276600"/>
            <a:ext cx="228600" cy="1143000"/>
          </a:xfrm>
          <a:prstGeom prst="rightBrace">
            <a:avLst>
              <a:gd name="adj1" fmla="val 5007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1752600" y="4495800"/>
            <a:ext cx="228600" cy="1371600"/>
          </a:xfrm>
          <a:prstGeom prst="rightBrace">
            <a:avLst>
              <a:gd name="adj1" fmla="val 5007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234739" y="3043290"/>
          <a:ext cx="685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u="sng" dirty="0" smtClean="0"/>
                        <a:t>K</a:t>
                      </a:r>
                      <a:endParaRPr lang="en-US" sz="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A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B</a:t>
                      </a:r>
                      <a:endParaRPr lang="en-US" sz="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…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…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962400" y="3048000"/>
          <a:ext cx="685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u="sng" dirty="0" smtClean="0"/>
                        <a:t>K</a:t>
                      </a:r>
                      <a:endParaRPr lang="en-US" sz="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A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B</a:t>
                      </a:r>
                      <a:endParaRPr lang="en-US" sz="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…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…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198476" y="3044952"/>
          <a:ext cx="685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28600"/>
                <a:gridCol w="228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u="sng" dirty="0" smtClean="0"/>
                        <a:t>K</a:t>
                      </a:r>
                      <a:endParaRPr lang="en-US" sz="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A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B</a:t>
                      </a:r>
                      <a:endParaRPr lang="en-US" sz="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…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…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ent-Up Arrow 2"/>
          <p:cNvSpPr/>
          <p:nvPr/>
        </p:nvSpPr>
        <p:spPr bwMode="auto">
          <a:xfrm>
            <a:off x="2057400" y="3505200"/>
            <a:ext cx="838200" cy="381000"/>
          </a:xfrm>
          <a:prstGeom prst="bentUpArrow">
            <a:avLst>
              <a:gd name="adj1" fmla="val 8142"/>
              <a:gd name="adj2" fmla="val 15968"/>
              <a:gd name="adj3" fmla="val 25000"/>
            </a:avLst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8" name="Bent-Up Arrow 17"/>
          <p:cNvSpPr/>
          <p:nvPr/>
        </p:nvSpPr>
        <p:spPr bwMode="auto">
          <a:xfrm>
            <a:off x="2209800" y="3505200"/>
            <a:ext cx="2438400" cy="1676400"/>
          </a:xfrm>
          <a:prstGeom prst="bentUpArrow">
            <a:avLst>
              <a:gd name="adj1" fmla="val 3325"/>
              <a:gd name="adj2" fmla="val 5611"/>
              <a:gd name="adj3" fmla="val 10068"/>
            </a:avLst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9" name="Bent-Up Arrow 18"/>
          <p:cNvSpPr/>
          <p:nvPr/>
        </p:nvSpPr>
        <p:spPr bwMode="auto">
          <a:xfrm>
            <a:off x="2133600" y="3657600"/>
            <a:ext cx="5943600" cy="2590800"/>
          </a:xfrm>
          <a:prstGeom prst="bentUpArrow">
            <a:avLst>
              <a:gd name="adj1" fmla="val 2475"/>
              <a:gd name="adj2" fmla="val 5611"/>
              <a:gd name="adj3" fmla="val 10068"/>
            </a:avLst>
          </a:prstGeom>
          <a:solidFill>
            <a:srgbClr val="C0C0C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876800" y="4876800"/>
            <a:ext cx="3221597" cy="99542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Which tuples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go to what server?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3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Data Partitioning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Relation R split into P chunks R</a:t>
            </a:r>
            <a:r>
              <a:rPr lang="en-US" baseline="-25000" dirty="0" smtClean="0"/>
              <a:t>0</a:t>
            </a:r>
            <a:r>
              <a:rPr lang="en-US" dirty="0" smtClean="0"/>
              <a:t>, …, R</a:t>
            </a:r>
            <a:r>
              <a:rPr lang="en-US" baseline="-25000" dirty="0" smtClean="0"/>
              <a:t>P-1</a:t>
            </a:r>
            <a:r>
              <a:rPr lang="en-US" dirty="0" smtClean="0"/>
              <a:t>, stored at the P nodes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Block partitioned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ach group of k tuples go to a different node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Hash based partitioning on attribute 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 to chunk </a:t>
            </a:r>
            <a:r>
              <a:rPr lang="en-US" dirty="0" err="1" smtClean="0"/>
              <a:t>h(t.A</a:t>
            </a:r>
            <a:r>
              <a:rPr lang="en-US" dirty="0" smtClean="0"/>
              <a:t>) mod 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Range based partitioning on attribute 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 to chunk </a:t>
            </a:r>
            <a:r>
              <a:rPr lang="en-US" dirty="0" err="1" smtClean="0"/>
              <a:t>i</a:t>
            </a:r>
            <a:r>
              <a:rPr lang="en-US" dirty="0" smtClean="0"/>
              <a:t> if v</a:t>
            </a:r>
            <a:r>
              <a:rPr lang="en-US" baseline="-25000" dirty="0" smtClean="0"/>
              <a:t>i-1</a:t>
            </a:r>
            <a:r>
              <a:rPr lang="en-US" dirty="0" smtClean="0"/>
              <a:t> &lt; </a:t>
            </a:r>
            <a:r>
              <a:rPr lang="en-US" dirty="0" err="1" smtClean="0"/>
              <a:t>t.A</a:t>
            </a:r>
            <a:r>
              <a:rPr lang="en-US" dirty="0" smtClean="0"/>
              <a:t> &lt; v</a:t>
            </a:r>
            <a:r>
              <a:rPr lang="en-US" baseline="-25000" dirty="0" smtClean="0"/>
              <a:t>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Data </a:t>
            </a:r>
            <a:r>
              <a:rPr lang="en-US" dirty="0" err="1"/>
              <a:t>v.s</a:t>
            </a:r>
            <a:r>
              <a:rPr lang="en-US" dirty="0"/>
              <a:t>. Skewed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Let R(</a:t>
            </a:r>
            <a:r>
              <a:rPr lang="en-US" u="sng" dirty="0"/>
              <a:t>K</a:t>
            </a:r>
            <a:r>
              <a:rPr lang="en-US" dirty="0"/>
              <a:t>,A,B,C); which of the following partition methods may result in skewed partitions?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Block partition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Hash-partition</a:t>
            </a:r>
          </a:p>
          <a:p>
            <a:pPr lvl="1"/>
            <a:r>
              <a:rPr lang="en-US" dirty="0"/>
              <a:t>On the key K</a:t>
            </a:r>
          </a:p>
          <a:p>
            <a:pPr lvl="1"/>
            <a:r>
              <a:rPr lang="en-US" dirty="0" smtClean="0"/>
              <a:t>On the attribute A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Range-partition</a:t>
            </a:r>
          </a:p>
          <a:p>
            <a:pPr lvl="1"/>
            <a:r>
              <a:rPr lang="en-US" dirty="0"/>
              <a:t>On the key K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the attribute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937813" y="2514156"/>
            <a:ext cx="1522162" cy="562630"/>
          </a:xfrm>
          <a:prstGeom prst="wedgeEllipseCallout">
            <a:avLst>
              <a:gd name="adj1" fmla="val -79971"/>
              <a:gd name="adj2" fmla="val 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 smtClean="0">
                <a:latin typeface="Arial"/>
                <a:cs typeface="Arial"/>
              </a:rPr>
              <a:t>Uniform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788796" y="3508024"/>
            <a:ext cx="1522162" cy="562630"/>
          </a:xfrm>
          <a:prstGeom prst="wedgeEllipseCallout">
            <a:avLst>
              <a:gd name="adj1" fmla="val -79971"/>
              <a:gd name="adj2" fmla="val 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 smtClean="0">
                <a:latin typeface="Arial"/>
                <a:cs typeface="Arial"/>
              </a:rPr>
              <a:t>Uniform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267200" y="4181343"/>
            <a:ext cx="2765453" cy="562630"/>
          </a:xfrm>
          <a:prstGeom prst="wedgeEllipseCallout">
            <a:avLst>
              <a:gd name="adj1" fmla="val -70552"/>
              <a:gd name="adj2" fmla="val -100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 smtClean="0">
                <a:latin typeface="Arial"/>
                <a:cs typeface="Arial"/>
              </a:rPr>
              <a:t>May be skewed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7833" y="3529663"/>
            <a:ext cx="162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/>
                <a:cs typeface="Arial"/>
              </a:rPr>
              <a:t>Assuming uniform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hash function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0773" y="4260668"/>
            <a:ext cx="21009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/>
                <a:cs typeface="Arial"/>
              </a:rPr>
              <a:t>E.g. when all records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have the same value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of the attribute A, then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all records end up in the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same partition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114800" y="5504983"/>
            <a:ext cx="2765453" cy="562630"/>
          </a:xfrm>
          <a:prstGeom prst="wedgeEllipseCallout">
            <a:avLst>
              <a:gd name="adj1" fmla="val -70552"/>
              <a:gd name="adj2" fmla="val -100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 smtClean="0">
                <a:latin typeface="Arial"/>
                <a:cs typeface="Arial"/>
              </a:rPr>
              <a:t>May be skewed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9965" y="5551973"/>
            <a:ext cx="2107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/>
                <a:cs typeface="Arial"/>
              </a:rPr>
              <a:t>Difficult to partition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the range of A uniformly.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/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You Need to Know About Skew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818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Hash-partition a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 data values (with duplicates!) to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</a:t>
            </a:r>
            <a:r>
              <a:rPr lang="en-US" sz="2400" dirty="0" smtClean="0"/>
              <a:t>bins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Fact 1</a:t>
            </a:r>
            <a:r>
              <a:rPr lang="en-US" sz="2400" dirty="0" smtClean="0"/>
              <a:t> Expected size of any </a:t>
            </a:r>
            <a:r>
              <a:rPr lang="en-US" sz="2400" b="1" dirty="0" smtClean="0"/>
              <a:t>one</a:t>
            </a:r>
            <a:r>
              <a:rPr lang="en-US" sz="2400" dirty="0" smtClean="0"/>
              <a:t> fixed bin is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Fact 2 </a:t>
            </a:r>
            <a:r>
              <a:rPr lang="en-US" sz="2400" dirty="0" smtClean="0"/>
              <a:t>Say that data is </a:t>
            </a:r>
            <a:r>
              <a:rPr lang="en-US" sz="2400" i="1" dirty="0" smtClean="0">
                <a:solidFill>
                  <a:srgbClr val="0000FF"/>
                </a:solidFill>
              </a:rPr>
              <a:t>skewed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if some value has degree &gt;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. Then </a:t>
            </a:r>
            <a:r>
              <a:rPr lang="en-US" sz="2400" b="1" dirty="0" smtClean="0"/>
              <a:t>some</a:t>
            </a:r>
            <a:r>
              <a:rPr lang="en-US" sz="2400" dirty="0" smtClean="0"/>
              <a:t> bin has load 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Fact 3  </a:t>
            </a:r>
            <a:r>
              <a:rPr lang="en-US" sz="2400" dirty="0" smtClean="0"/>
              <a:t>Conversely, if the database is </a:t>
            </a:r>
            <a:r>
              <a:rPr lang="en-US" sz="2400" i="1" dirty="0" smtClean="0">
                <a:solidFill>
                  <a:srgbClr val="0000FF"/>
                </a:solidFill>
              </a:rPr>
              <a:t>skew-free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then max size of </a:t>
            </a:r>
            <a:r>
              <a:rPr lang="en-US" sz="2400" b="1" dirty="0" smtClean="0"/>
              <a:t>all</a:t>
            </a:r>
            <a:r>
              <a:rPr lang="en-US" sz="2400" dirty="0" smtClean="0"/>
              <a:t> bins = </a:t>
            </a:r>
            <a:r>
              <a:rPr lang="en-US" sz="2400" dirty="0"/>
              <a:t>O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) </a:t>
            </a:r>
            <a:r>
              <a:rPr lang="en-US" sz="2400" dirty="0" err="1"/>
              <a:t>w.h.p</a:t>
            </a:r>
            <a:r>
              <a:rPr lang="en-US" sz="2400" dirty="0" smtClean="0"/>
              <a:t>.</a:t>
            </a:r>
          </a:p>
        </p:txBody>
      </p:sp>
      <p:sp>
        <p:nvSpPr>
          <p:cNvPr id="5" name="Cloud 4"/>
          <p:cNvSpPr/>
          <p:nvPr/>
        </p:nvSpPr>
        <p:spPr>
          <a:xfrm>
            <a:off x="6858000" y="3505200"/>
            <a:ext cx="2136849" cy="983873"/>
          </a:xfrm>
          <a:prstGeom prst="cloud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smtClean="0"/>
              <a:t>Hiding log </a:t>
            </a:r>
            <a:r>
              <a:rPr lang="en-US" sz="1800" dirty="0" smtClean="0">
                <a:solidFill>
                  <a:srgbClr val="FF0000"/>
                </a:solidFill>
              </a:rPr>
              <a:t>p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factors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20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Parallelizing Operator Implementations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r>
              <a:rPr lang="en-US" dirty="0" smtClean="0"/>
              <a:t>Selection</a:t>
            </a:r>
            <a:r>
              <a:rPr lang="en-US" dirty="0"/>
              <a:t>: </a:t>
            </a:r>
            <a:r>
              <a:rPr lang="en-US" dirty="0" err="1"/>
              <a:t>σ</a:t>
            </a:r>
            <a:r>
              <a:rPr lang="en-US" baseline="-25000" dirty="0" err="1"/>
              <a:t>A</a:t>
            </a:r>
            <a:r>
              <a:rPr lang="en-US" baseline="-25000" dirty="0"/>
              <a:t>=v</a:t>
            </a:r>
            <a:r>
              <a:rPr lang="en-US" dirty="0"/>
              <a:t>(R)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9262" y="2405184"/>
          <a:ext cx="264941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708"/>
                <a:gridCol w="1324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3139" y="3329353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σ</a:t>
            </a:r>
            <a:r>
              <a:rPr lang="en-US" sz="2800" baseline="-25000" dirty="0" err="1" smtClean="0"/>
              <a:t>A</a:t>
            </a:r>
            <a:r>
              <a:rPr lang="en-US" sz="2800" baseline="-25000" dirty="0" smtClean="0"/>
              <a:t>=c</a:t>
            </a:r>
            <a:r>
              <a:rPr lang="en-US" sz="2800" dirty="0" smtClean="0"/>
              <a:t>(R</a:t>
            </a:r>
            <a:r>
              <a:rPr lang="en-US" sz="2800" dirty="0"/>
              <a:t>)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25204"/>
              </p:ext>
            </p:extLst>
          </p:nvPr>
        </p:nvGraphicFramePr>
        <p:xfrm>
          <a:off x="5591908" y="2815492"/>
          <a:ext cx="264941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708"/>
                <a:gridCol w="1324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469011" y="3916527"/>
            <a:ext cx="1712589" cy="271160"/>
          </a:xfrm>
          <a:prstGeom prst="rightArrow">
            <a:avLst>
              <a:gd name="adj1" fmla="val 50000"/>
              <a:gd name="adj2" fmla="val 135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Selection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Compute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=v</a:t>
            </a:r>
            <a:r>
              <a:rPr lang="en-US" dirty="0" smtClean="0"/>
              <a:t>(R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a conventional database: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cost </a:t>
            </a:r>
            <a:r>
              <a:rPr lang="en-US" dirty="0" smtClean="0"/>
              <a:t>= </a:t>
            </a:r>
            <a:r>
              <a:rPr lang="en-US" dirty="0" smtClean="0"/>
              <a:t>O(B(R))  (# disk blocks of R)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Q: What is the cost on a parallel database with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processors ?</a:t>
            </a:r>
          </a:p>
          <a:p>
            <a:r>
              <a:rPr lang="en-US" dirty="0" smtClean="0"/>
              <a:t>Block partitioned</a:t>
            </a:r>
          </a:p>
          <a:p>
            <a:r>
              <a:rPr lang="en-US" dirty="0" smtClean="0"/>
              <a:t>Hash </a:t>
            </a:r>
            <a:r>
              <a:rPr lang="en-US" dirty="0" smtClean="0"/>
              <a:t>partitioned on A</a:t>
            </a:r>
            <a:endParaRPr lang="en-US" dirty="0" smtClean="0"/>
          </a:p>
          <a:p>
            <a:r>
              <a:rPr lang="en-US" dirty="0" smtClean="0"/>
              <a:t>Range </a:t>
            </a:r>
            <a:r>
              <a:rPr lang="en-US" dirty="0" smtClean="0"/>
              <a:t>partitioned on 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Selection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Compute </a:t>
            </a:r>
            <a:r>
              <a:rPr lang="en-US" dirty="0" err="1"/>
              <a:t>σ</a:t>
            </a:r>
            <a:r>
              <a:rPr lang="en-US" baseline="-25000" dirty="0" err="1"/>
              <a:t>A</a:t>
            </a:r>
            <a:r>
              <a:rPr lang="en-US" baseline="-25000" dirty="0"/>
              <a:t>=v</a:t>
            </a:r>
            <a:r>
              <a:rPr lang="en-US" dirty="0"/>
              <a:t>(R)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cost is response </a:t>
            </a:r>
            <a:r>
              <a:rPr lang="en-US" dirty="0" smtClean="0"/>
              <a:t>time:</a:t>
            </a:r>
          </a:p>
          <a:p>
            <a:r>
              <a:rPr lang="en-US" dirty="0" smtClean="0"/>
              <a:t>Cost = B(R</a:t>
            </a:r>
            <a:r>
              <a:rPr lang="en-US" dirty="0" smtClean="0"/>
              <a:t>) /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/>
              <a:t>for all partitions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cost is total work, then</a:t>
            </a:r>
            <a:endParaRPr lang="en-US" dirty="0" smtClean="0"/>
          </a:p>
          <a:p>
            <a:r>
              <a:rPr lang="en-US" dirty="0" smtClean="0"/>
              <a:t>Cost = </a:t>
            </a:r>
            <a:r>
              <a:rPr lang="en-US" dirty="0" smtClean="0"/>
              <a:t>B(R) for block partition</a:t>
            </a:r>
            <a:endParaRPr lang="en-US" dirty="0" smtClean="0"/>
          </a:p>
          <a:p>
            <a:r>
              <a:rPr lang="en-US" dirty="0" smtClean="0"/>
              <a:t>Cost = B(R) /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for hash, range partition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Partitioning Revisited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What are the pros and cons ?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Block based partitioning</a:t>
            </a:r>
          </a:p>
          <a:p>
            <a:pPr lvl="1"/>
            <a:r>
              <a:rPr lang="en-US" dirty="0" smtClean="0"/>
              <a:t>Good load balance but always needs to read all the data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Hash based partitioning </a:t>
            </a:r>
          </a:p>
          <a:p>
            <a:pPr lvl="1"/>
            <a:r>
              <a:rPr lang="en-US" dirty="0" smtClean="0"/>
              <a:t>Good load balance</a:t>
            </a:r>
          </a:p>
          <a:p>
            <a:pPr lvl="1"/>
            <a:r>
              <a:rPr lang="en-US" dirty="0" smtClean="0"/>
              <a:t>Can avoid reading all the data for equality selections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Range based partitioning</a:t>
            </a:r>
          </a:p>
          <a:p>
            <a:pPr lvl="1"/>
            <a:r>
              <a:rPr lang="en-US" dirty="0" smtClean="0"/>
              <a:t>Can suffer from skew (i.e., load imbalances)</a:t>
            </a:r>
          </a:p>
          <a:p>
            <a:pPr lvl="1"/>
            <a:r>
              <a:rPr lang="en-US" dirty="0" smtClean="0"/>
              <a:t>Can help reduce skew by creating uneven partitions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Group </a:t>
            </a:r>
            <a:r>
              <a:rPr lang="en-US" dirty="0"/>
              <a:t>By:  </a:t>
            </a:r>
            <a:r>
              <a:rPr lang="en-US" dirty="0" err="1"/>
              <a:t>γ</a:t>
            </a:r>
            <a:r>
              <a:rPr lang="en-US" baseline="-25000" dirty="0" err="1"/>
              <a:t>A</a:t>
            </a:r>
            <a:r>
              <a:rPr lang="en-US" baseline="-25000" dirty="0"/>
              <a:t>, sum(B)</a:t>
            </a:r>
            <a:r>
              <a:rPr lang="en-US" dirty="0"/>
              <a:t>(R)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89978"/>
              </p:ext>
            </p:extLst>
          </p:nvPr>
        </p:nvGraphicFramePr>
        <p:xfrm>
          <a:off x="539262" y="2405184"/>
          <a:ext cx="264941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708"/>
                <a:gridCol w="1324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3139" y="3329353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γ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, sum(B)</a:t>
            </a:r>
            <a:r>
              <a:rPr lang="en-US" sz="2800" dirty="0"/>
              <a:t>(R)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64123"/>
              </p:ext>
            </p:extLst>
          </p:nvPr>
        </p:nvGraphicFramePr>
        <p:xfrm>
          <a:off x="5591908" y="2815492"/>
          <a:ext cx="264941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708"/>
                <a:gridCol w="1324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Sum(B)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469011" y="3916527"/>
            <a:ext cx="1712589" cy="271160"/>
          </a:xfrm>
          <a:prstGeom prst="rightArrow">
            <a:avLst>
              <a:gd name="adj1" fmla="val 50000"/>
              <a:gd name="adj2" fmla="val 135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= </a:t>
            </a:r>
            <a:r>
              <a:rPr lang="en-US" dirty="0" smtClean="0"/>
              <a:t>Relations or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38514"/>
              </p:ext>
            </p:extLst>
          </p:nvPr>
        </p:nvGraphicFramePr>
        <p:xfrm>
          <a:off x="344556" y="2085390"/>
          <a:ext cx="4752100" cy="2032000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8057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cs typeface="Arial"/>
                        </a:rPr>
                        <a:t>pname</a:t>
                      </a: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cs typeface="Arial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cs typeface="Arial"/>
                        </a:rPr>
                        <a:t>ategory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cs typeface="Arial"/>
                        </a:rPr>
                        <a:t>manufacturer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Gizmo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gadget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GizmoWorks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Camera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Photo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Hitachi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OneClick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Photo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Hitachi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9188"/>
              </p:ext>
            </p:extLst>
          </p:nvPr>
        </p:nvGraphicFramePr>
        <p:xfrm>
          <a:off x="5561351" y="2059990"/>
          <a:ext cx="3393805" cy="2032000"/>
        </p:xfrm>
        <a:graphic>
          <a:graphicData uri="http://schemas.openxmlformats.org/drawingml/2006/table">
            <a:tbl>
              <a:tblPr/>
              <a:tblGrid>
                <a:gridCol w="1869805"/>
                <a:gridCol w="1524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cs typeface="Arial"/>
                        </a:rPr>
                        <a:t>cname</a:t>
                      </a: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/>
                          <a:cs typeface="Arial"/>
                        </a:rPr>
                        <a:t>country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GizmoWorks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USA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Canon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Japan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Hitachi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Japan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56"/>
          <p:cNvSpPr>
            <a:spLocks noChangeArrowheads="1"/>
          </p:cNvSpPr>
          <p:nvPr/>
        </p:nvSpPr>
        <p:spPr bwMode="auto">
          <a:xfrm>
            <a:off x="279502" y="1407991"/>
            <a:ext cx="1245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/>
                <a:cs typeface="Arial"/>
              </a:rPr>
              <a:t>Product</a:t>
            </a: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5465979" y="1288069"/>
            <a:ext cx="1503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Arial"/>
                <a:cs typeface="Arial"/>
              </a:rPr>
              <a:t>Company</a:t>
            </a:r>
            <a:endParaRPr lang="en-US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448" y="4871804"/>
            <a:ext cx="7891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Schema</a:t>
            </a:r>
            <a:r>
              <a:rPr lang="en-US" sz="2400" dirty="0" smtClean="0"/>
              <a:t>: relation </a:t>
            </a:r>
            <a:r>
              <a:rPr lang="en-US" sz="2400" dirty="0" smtClean="0"/>
              <a:t>name + attributes + keys + </a:t>
            </a:r>
            <a:r>
              <a:rPr lang="en-US" sz="2400" dirty="0" smtClean="0"/>
              <a:t>foreign key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Instance</a:t>
            </a:r>
            <a:r>
              <a:rPr lang="en-US" sz="2400" dirty="0" smtClean="0"/>
              <a:t>: tuples, values, cardinality =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Group By:  </a:t>
            </a:r>
            <a:r>
              <a:rPr lang="en-US" dirty="0" err="1"/>
              <a:t>γ</a:t>
            </a:r>
            <a:r>
              <a:rPr lang="en-US" baseline="-25000" dirty="0" err="1"/>
              <a:t>A</a:t>
            </a:r>
            <a:r>
              <a:rPr lang="en-US" baseline="-25000" dirty="0"/>
              <a:t>, sum(B)</a:t>
            </a:r>
            <a:r>
              <a:rPr lang="en-US" dirty="0"/>
              <a:t>(R)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R is partitioned on A, then each node computes the group-by locally</a:t>
            </a:r>
          </a:p>
          <a:p>
            <a:r>
              <a:rPr lang="en-US" dirty="0" smtClean="0"/>
              <a:t>Otherwise, hash-partition </a:t>
            </a:r>
            <a:r>
              <a:rPr lang="en-US" dirty="0" smtClean="0"/>
              <a:t>R(A,B) </a:t>
            </a:r>
            <a:r>
              <a:rPr lang="en-US" dirty="0" smtClean="0"/>
              <a:t>on A, then compute group-by locally: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92F5E-0F2D-254A-B464-5550C5DCACFD}" type="slidenum">
              <a:rPr lang="en-US" smtClean="0"/>
              <a:pPr/>
              <a:t>40</a:t>
            </a:fld>
            <a:endParaRPr lang="en-US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2816833" y="3962400"/>
            <a:ext cx="4045282" cy="461665"/>
            <a:chOff x="2816833" y="3962400"/>
            <a:chExt cx="4045282" cy="461665"/>
          </a:xfrm>
        </p:grpSpPr>
        <p:sp>
          <p:nvSpPr>
            <p:cNvPr id="5" name="Rectangle 4"/>
            <p:cNvSpPr/>
            <p:nvPr/>
          </p:nvSpPr>
          <p:spPr>
            <a:xfrm>
              <a:off x="2816833" y="3962400"/>
              <a:ext cx="52104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latin typeface="Arial"/>
                  <a:cs typeface="Arial"/>
                </a:rPr>
                <a:t>1 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1233" y="3962400"/>
              <a:ext cx="52104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latin typeface="Arial"/>
                  <a:cs typeface="Arial"/>
                </a:rPr>
                <a:t>2 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22033" y="3962400"/>
              <a:ext cx="540082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latin typeface="Arial"/>
                  <a:cs typeface="Arial"/>
                </a:rPr>
                <a:t>P 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9434" y="3962400"/>
              <a:ext cx="783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.  .  .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6833" y="4424065"/>
            <a:ext cx="4117367" cy="1600200"/>
            <a:chOff x="2816833" y="4424065"/>
            <a:chExt cx="4117367" cy="1600200"/>
          </a:xfrm>
        </p:grpSpPr>
        <p:sp>
          <p:nvSpPr>
            <p:cNvPr id="9" name="Rectangle 8"/>
            <p:cNvSpPr/>
            <p:nvPr/>
          </p:nvSpPr>
          <p:spPr>
            <a:xfrm>
              <a:off x="2816833" y="5562600"/>
              <a:ext cx="589424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latin typeface="Arial"/>
                  <a:cs typeface="Arial"/>
                </a:rPr>
                <a:t>1</a:t>
              </a:r>
              <a:r>
                <a:rPr lang="en-US" sz="2400" dirty="0" smtClean="0">
                  <a:latin typeface="Arial"/>
                  <a:cs typeface="Arial"/>
                </a:rPr>
                <a:t>’</a:t>
              </a:r>
              <a:r>
                <a:rPr lang="en-US" sz="2400" baseline="-25000" dirty="0" smtClean="0">
                  <a:latin typeface="Arial"/>
                  <a:cs typeface="Arial"/>
                </a:rPr>
                <a:t> 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1233" y="5562600"/>
              <a:ext cx="589424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latin typeface="Arial"/>
                  <a:cs typeface="Arial"/>
                </a:rPr>
                <a:t>2</a:t>
              </a:r>
              <a:r>
                <a:rPr lang="en-US" sz="2400" dirty="0" smtClean="0">
                  <a:latin typeface="Arial"/>
                  <a:cs typeface="Arial"/>
                </a:rPr>
                <a:t>’</a:t>
              </a:r>
              <a:r>
                <a:rPr lang="en-US" sz="2400" baseline="-25000" dirty="0" smtClean="0">
                  <a:latin typeface="Arial"/>
                  <a:cs typeface="Arial"/>
                </a:rPr>
                <a:t> 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22033" y="5562600"/>
              <a:ext cx="612167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latin typeface="Arial"/>
                  <a:cs typeface="Arial"/>
                </a:rPr>
                <a:t>P</a:t>
              </a:r>
              <a:r>
                <a:rPr lang="en-US" sz="2400" dirty="0" smtClean="0">
                  <a:latin typeface="Arial"/>
                  <a:cs typeface="Arial"/>
                </a:rPr>
                <a:t>’</a:t>
              </a:r>
              <a:r>
                <a:rPr lang="en-US" sz="2400" baseline="-25000" dirty="0" smtClean="0">
                  <a:latin typeface="Arial"/>
                  <a:cs typeface="Arial"/>
                </a:rPr>
                <a:t> 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9434" y="5562600"/>
              <a:ext cx="783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Arial"/>
                  <a:cs typeface="Arial"/>
                </a:rPr>
                <a:t>.  .  .</a:t>
              </a:r>
              <a:endParaRPr lang="en-US" sz="2400" dirty="0">
                <a:latin typeface="Arial"/>
                <a:cs typeface="Arial"/>
              </a:endParaRPr>
            </a:p>
          </p:txBody>
        </p:sp>
        <p:cxnSp>
          <p:nvCxnSpPr>
            <p:cNvPr id="13" name="Straight Arrow Connector 12"/>
            <p:cNvCxnSpPr>
              <a:stCxn id="5" idx="2"/>
              <a:endCxn id="9" idx="0"/>
            </p:cNvCxnSpPr>
            <p:nvPr/>
          </p:nvCxnSpPr>
          <p:spPr>
            <a:xfrm>
              <a:off x="3077356" y="4424065"/>
              <a:ext cx="34189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2"/>
              <a:endCxn id="10" idx="0"/>
            </p:cNvCxnSpPr>
            <p:nvPr/>
          </p:nvCxnSpPr>
          <p:spPr>
            <a:xfrm>
              <a:off x="3077356" y="4424065"/>
              <a:ext cx="948589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2"/>
              <a:endCxn id="9" idx="0"/>
            </p:cNvCxnSpPr>
            <p:nvPr/>
          </p:nvCxnSpPr>
          <p:spPr>
            <a:xfrm flipH="1">
              <a:off x="3111545" y="4424065"/>
              <a:ext cx="880211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2"/>
              <a:endCxn id="11" idx="0"/>
            </p:cNvCxnSpPr>
            <p:nvPr/>
          </p:nvCxnSpPr>
          <p:spPr>
            <a:xfrm>
              <a:off x="3077356" y="4424065"/>
              <a:ext cx="3550761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2"/>
              <a:endCxn id="10" idx="0"/>
            </p:cNvCxnSpPr>
            <p:nvPr/>
          </p:nvCxnSpPr>
          <p:spPr>
            <a:xfrm>
              <a:off x="3991756" y="4424065"/>
              <a:ext cx="34189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  <a:endCxn id="11" idx="0"/>
            </p:cNvCxnSpPr>
            <p:nvPr/>
          </p:nvCxnSpPr>
          <p:spPr>
            <a:xfrm>
              <a:off x="3991756" y="4424065"/>
              <a:ext cx="2636361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  <a:endCxn id="9" idx="0"/>
            </p:cNvCxnSpPr>
            <p:nvPr/>
          </p:nvCxnSpPr>
          <p:spPr>
            <a:xfrm flipH="1">
              <a:off x="3111545" y="4424065"/>
              <a:ext cx="3480529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2"/>
              <a:endCxn id="10" idx="0"/>
            </p:cNvCxnSpPr>
            <p:nvPr/>
          </p:nvCxnSpPr>
          <p:spPr>
            <a:xfrm flipH="1">
              <a:off x="4025945" y="4424065"/>
              <a:ext cx="2566129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2"/>
              <a:endCxn id="11" idx="0"/>
            </p:cNvCxnSpPr>
            <p:nvPr/>
          </p:nvCxnSpPr>
          <p:spPr>
            <a:xfrm>
              <a:off x="6592074" y="4424065"/>
              <a:ext cx="36043" cy="1138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Callout 1"/>
          <p:cNvSpPr/>
          <p:nvPr/>
        </p:nvSpPr>
        <p:spPr>
          <a:xfrm>
            <a:off x="62856" y="4428328"/>
            <a:ext cx="2802329" cy="1168539"/>
          </a:xfrm>
          <a:prstGeom prst="wedgeEllipseCallout">
            <a:avLst>
              <a:gd name="adj1" fmla="val 65778"/>
              <a:gd name="adj2" fmla="val -11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Reshuffle R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on attribute A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Group By:  </a:t>
            </a:r>
            <a:r>
              <a:rPr lang="en-US" dirty="0" err="1"/>
              <a:t>γ</a:t>
            </a:r>
            <a:r>
              <a:rPr lang="en-US" baseline="-25000" dirty="0" err="1"/>
              <a:t>A</a:t>
            </a:r>
            <a:r>
              <a:rPr lang="en-US" baseline="-25000" dirty="0"/>
              <a:t>, sum(B)</a:t>
            </a:r>
            <a:r>
              <a:rPr lang="en-US" dirty="0"/>
              <a:t>(R)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we do better?</a:t>
            </a:r>
          </a:p>
          <a:p>
            <a:r>
              <a:rPr lang="en-US" dirty="0" smtClean="0"/>
              <a:t>Sum?</a:t>
            </a:r>
          </a:p>
          <a:p>
            <a:r>
              <a:rPr lang="en-US" dirty="0" smtClean="0"/>
              <a:t>Count?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Max?</a:t>
            </a:r>
          </a:p>
          <a:p>
            <a:r>
              <a:rPr lang="en-US" dirty="0" smtClean="0"/>
              <a:t>Median?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Group By:  </a:t>
            </a:r>
            <a:r>
              <a:rPr lang="en-US" dirty="0" err="1"/>
              <a:t>γ</a:t>
            </a:r>
            <a:r>
              <a:rPr lang="en-US" baseline="-25000" dirty="0" err="1"/>
              <a:t>A</a:t>
            </a:r>
            <a:r>
              <a:rPr lang="en-US" baseline="-25000" dirty="0"/>
              <a:t>, sum(B)</a:t>
            </a:r>
            <a:r>
              <a:rPr lang="en-US" dirty="0"/>
              <a:t>(R)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Sum(B) = Sum(B</a:t>
            </a:r>
            <a:r>
              <a:rPr lang="en-US" baseline="-25000" dirty="0" smtClean="0"/>
              <a:t>0</a:t>
            </a:r>
            <a:r>
              <a:rPr lang="en-US" dirty="0" smtClean="0"/>
              <a:t>) + </a:t>
            </a:r>
            <a:r>
              <a:rPr lang="en-US" dirty="0"/>
              <a:t>Sum(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) + … + Sum</a:t>
            </a:r>
            <a:r>
              <a:rPr lang="en-US" dirty="0"/>
              <a:t>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Count(</a:t>
            </a:r>
            <a:r>
              <a:rPr lang="en-US" dirty="0"/>
              <a:t>B) = </a:t>
            </a:r>
            <a:r>
              <a:rPr lang="en-US" dirty="0" smtClean="0"/>
              <a:t>Count(</a:t>
            </a:r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) </a:t>
            </a:r>
            <a:r>
              <a:rPr lang="en-US" dirty="0" smtClean="0"/>
              <a:t>+ </a:t>
            </a:r>
            <a:r>
              <a:rPr lang="en-US" dirty="0"/>
              <a:t>… </a:t>
            </a:r>
            <a:r>
              <a:rPr lang="en-US" dirty="0" smtClean="0"/>
              <a:t>+ Count(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/>
              <a:t>Max(B) = Max(Max(B</a:t>
            </a:r>
            <a:r>
              <a:rPr lang="en-US" baseline="-25000" dirty="0"/>
              <a:t>0</a:t>
            </a:r>
            <a:r>
              <a:rPr lang="en-US" dirty="0" smtClean="0"/>
              <a:t>), </a:t>
            </a:r>
            <a:r>
              <a:rPr lang="en-US" dirty="0"/>
              <a:t>Max(B</a:t>
            </a:r>
            <a:r>
              <a:rPr lang="en-US" baseline="-25000" dirty="0"/>
              <a:t>1</a:t>
            </a:r>
            <a:r>
              <a:rPr lang="en-US" dirty="0" smtClean="0"/>
              <a:t>), …, </a:t>
            </a:r>
            <a:r>
              <a:rPr lang="en-US" dirty="0"/>
              <a:t>Max(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))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dirty="0" smtClean="0"/>
              <a:t>(B) = Sum(B) / Count(B)</a:t>
            </a:r>
          </a:p>
          <a:p>
            <a:endParaRPr lang="en-US" dirty="0" smtClean="0"/>
          </a:p>
          <a:p>
            <a:r>
              <a:rPr lang="en-US" dirty="0" smtClean="0"/>
              <a:t>Median(B) = ???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8852" y="334208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istributive</a:t>
            </a:r>
            <a:endParaRPr lang="en-US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3823" y="437516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algebraic</a:t>
            </a:r>
            <a:endParaRPr lang="en-US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833" y="546944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holistic</a:t>
            </a:r>
            <a:endParaRPr lang="en-US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/>
              <a:t>Join:  R ⋈</a:t>
            </a:r>
            <a:r>
              <a:rPr lang="en-US" baseline="-25000" dirty="0"/>
              <a:t>A=B</a:t>
            </a:r>
            <a:r>
              <a:rPr lang="en-US" dirty="0"/>
              <a:t> 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53330"/>
              </p:ext>
            </p:extLst>
          </p:nvPr>
        </p:nvGraphicFramePr>
        <p:xfrm>
          <a:off x="129151" y="2590369"/>
          <a:ext cx="1792638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319"/>
                <a:gridCol w="896319"/>
              </a:tblGrid>
              <a:tr h="472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2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</a:tr>
              <a:tr h="472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</a:tr>
              <a:tr h="472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90" y="18907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R(M,A)</a:t>
            </a:r>
            <a:endParaRPr lang="en-US" sz="28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67528"/>
              </p:ext>
            </p:extLst>
          </p:nvPr>
        </p:nvGraphicFramePr>
        <p:xfrm>
          <a:off x="2156847" y="2603285"/>
          <a:ext cx="1792638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319"/>
                <a:gridCol w="896319"/>
              </a:tblGrid>
              <a:tr h="5115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15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en-US" sz="2800" dirty="0"/>
                    </a:p>
                  </a:txBody>
                  <a:tcPr anchor="ctr"/>
                </a:tc>
              </a:tr>
              <a:tr h="5115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en-US" sz="2800" dirty="0"/>
                    </a:p>
                  </a:txBody>
                  <a:tcPr anchor="ctr"/>
                </a:tc>
              </a:tr>
              <a:tr h="5115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/>
                    </a:p>
                  </a:txBody>
                  <a:tcPr anchor="ctr"/>
                </a:tc>
              </a:tr>
              <a:tr h="5115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05186" y="190370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S(B,N)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4104441" y="3839035"/>
            <a:ext cx="1712589" cy="271160"/>
          </a:xfrm>
          <a:prstGeom prst="rightArrow">
            <a:avLst>
              <a:gd name="adj1" fmla="val 50000"/>
              <a:gd name="adj2" fmla="val 1350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28618"/>
              </p:ext>
            </p:extLst>
          </p:nvPr>
        </p:nvGraphicFramePr>
        <p:xfrm>
          <a:off x="5984927" y="2603285"/>
          <a:ext cx="2616632" cy="325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158"/>
                <a:gridCol w="654158"/>
                <a:gridCol w="654158"/>
                <a:gridCol w="654158"/>
              </a:tblGrid>
              <a:tr h="542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2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en-US" sz="2800" dirty="0"/>
                    </a:p>
                  </a:txBody>
                  <a:tcPr anchor="ctr"/>
                </a:tc>
              </a:tr>
              <a:tr h="542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en-US" sz="2800" dirty="0"/>
                    </a:p>
                  </a:txBody>
                  <a:tcPr anchor="ctr"/>
                </a:tc>
              </a:tr>
              <a:tr h="542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/>
                    </a:p>
                  </a:txBody>
                  <a:tcPr anchor="ctr"/>
                </a:tc>
              </a:tr>
              <a:tr h="542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/>
                    </a:p>
                  </a:txBody>
                  <a:tcPr anchor="ctr"/>
                </a:tc>
              </a:tr>
              <a:tr h="542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89357" y="1782304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 ⋈</a:t>
            </a:r>
            <a:r>
              <a:rPr lang="en-US" sz="2800" baseline="-25000"/>
              <a:t>A=B</a:t>
            </a:r>
            <a:r>
              <a:rPr lang="en-US" sz="2800"/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905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Join:  R ⋈</a:t>
            </a:r>
            <a:r>
              <a:rPr lang="en-US" baseline="-25000" dirty="0" smtClean="0"/>
              <a:t>A=B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 partitioned on servers </a:t>
            </a:r>
            <a:r>
              <a:rPr lang="en-US" dirty="0" smtClean="0">
                <a:solidFill>
                  <a:srgbClr val="FF0000"/>
                </a:solidFill>
              </a:rPr>
              <a:t>1..k</a:t>
            </a:r>
          </a:p>
          <a:p>
            <a:pPr marL="0" indent="0">
              <a:buNone/>
            </a:pPr>
            <a:r>
              <a:rPr lang="en-US" dirty="0" smtClean="0"/>
              <a:t>S partitioned on servers </a:t>
            </a:r>
            <a:r>
              <a:rPr lang="en-US" dirty="0" smtClean="0">
                <a:solidFill>
                  <a:srgbClr val="FF0000"/>
                </a:solidFill>
              </a:rPr>
              <a:t>k+1..P</a:t>
            </a:r>
          </a:p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Each server </a:t>
            </a:r>
            <a:r>
              <a:rPr lang="en-US" dirty="0" err="1" smtClean="0"/>
              <a:t>i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[1,k]</a:t>
            </a:r>
            <a:r>
              <a:rPr lang="en-US" dirty="0" smtClean="0"/>
              <a:t>, partitions chunk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into R</a:t>
            </a:r>
            <a:r>
              <a:rPr lang="en-US" baseline="-25000" dirty="0" smtClean="0"/>
              <a:t>i1</a:t>
            </a:r>
            <a:r>
              <a:rPr lang="en-US" dirty="0" smtClean="0"/>
              <a:t>, R</a:t>
            </a:r>
            <a:r>
              <a:rPr lang="en-US" baseline="-25000" dirty="0" smtClean="0"/>
              <a:t>i2</a:t>
            </a:r>
            <a:r>
              <a:rPr lang="en-US" dirty="0" smtClean="0"/>
              <a:t>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a hash function h(</a:t>
            </a:r>
            <a:r>
              <a:rPr lang="en-US" dirty="0" err="1"/>
              <a:t>t.A</a:t>
            </a:r>
            <a:r>
              <a:rPr lang="en-US" dirty="0"/>
              <a:t>) mod P: </a:t>
            </a:r>
            <a:endParaRPr lang="en-US" dirty="0" smtClean="0"/>
          </a:p>
          <a:p>
            <a:pPr lvl="1"/>
            <a:r>
              <a:rPr lang="en-US" dirty="0" smtClean="0"/>
              <a:t>Each server j in </a:t>
            </a:r>
            <a:r>
              <a:rPr lang="en-US" dirty="0" smtClean="0">
                <a:solidFill>
                  <a:srgbClr val="FF0000"/>
                </a:solidFill>
              </a:rPr>
              <a:t>[k+1,P]</a:t>
            </a:r>
            <a:r>
              <a:rPr lang="en-US" dirty="0" smtClean="0"/>
              <a:t> partitions chunk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into S</a:t>
            </a:r>
            <a:r>
              <a:rPr lang="en-US" baseline="-25000" dirty="0" smtClean="0"/>
              <a:t>j1</a:t>
            </a:r>
            <a:r>
              <a:rPr lang="en-US" dirty="0" smtClean="0"/>
              <a:t>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a hash function h(</a:t>
            </a:r>
            <a:r>
              <a:rPr lang="en-US" dirty="0" err="1"/>
              <a:t>t.A</a:t>
            </a:r>
            <a:r>
              <a:rPr lang="en-US" dirty="0"/>
              <a:t>) mod P: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Step 2: </a:t>
            </a:r>
          </a:p>
          <a:p>
            <a:pPr lvl="1"/>
            <a:r>
              <a:rPr lang="en-US" dirty="0" smtClean="0"/>
              <a:t>Server </a:t>
            </a:r>
            <a:r>
              <a:rPr lang="en-US" dirty="0" err="1" smtClean="0"/>
              <a:t>i</a:t>
            </a:r>
            <a:r>
              <a:rPr lang="en-US" dirty="0" smtClean="0"/>
              <a:t> sends partition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iu</a:t>
            </a:r>
            <a:r>
              <a:rPr lang="en-US" dirty="0" smtClean="0"/>
              <a:t> to server </a:t>
            </a:r>
            <a:r>
              <a:rPr lang="en-US" dirty="0" err="1" smtClean="0"/>
              <a:t>u</a:t>
            </a:r>
            <a:endParaRPr lang="en-US" dirty="0" smtClean="0"/>
          </a:p>
          <a:p>
            <a:pPr lvl="1"/>
            <a:r>
              <a:rPr lang="en-US" dirty="0" smtClean="0"/>
              <a:t>Server </a:t>
            </a:r>
            <a:r>
              <a:rPr lang="en-US" dirty="0" err="1" smtClean="0"/>
              <a:t>j</a:t>
            </a:r>
            <a:r>
              <a:rPr lang="en-US" dirty="0" smtClean="0"/>
              <a:t> sends partition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ju</a:t>
            </a:r>
            <a:r>
              <a:rPr lang="en-US" baseline="-25000" dirty="0" smtClean="0"/>
              <a:t> </a:t>
            </a:r>
            <a:r>
              <a:rPr lang="en-US" dirty="0" smtClean="0"/>
              <a:t>to server </a:t>
            </a:r>
            <a:r>
              <a:rPr lang="en-US" dirty="0" err="1" smtClean="0"/>
              <a:t>u</a:t>
            </a:r>
            <a:endParaRPr lang="en-US" baseline="-25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Steps 3: Server </a:t>
            </a:r>
            <a:r>
              <a:rPr lang="en-US" dirty="0" err="1" smtClean="0"/>
              <a:t>u</a:t>
            </a:r>
            <a:r>
              <a:rPr lang="en-US" dirty="0" smtClean="0"/>
              <a:t> computes the join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iu</a:t>
            </a:r>
            <a:r>
              <a:rPr lang="en-US" dirty="0" smtClean="0"/>
              <a:t> with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ju</a:t>
            </a: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F891-26DD-5A46-8E05-65558A89DA21}" type="slidenum">
              <a:rPr lang="en-US"/>
              <a:pPr/>
              <a:t>45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Parallel Query Plan</a:t>
            </a:r>
            <a:endParaRPr lang="en-US" dirty="0"/>
          </a:p>
        </p:txBody>
      </p:sp>
      <p:sp>
        <p:nvSpPr>
          <p:cNvPr id="536580" name="Oval 4"/>
          <p:cNvSpPr>
            <a:spLocks noChangeArrowheads="1"/>
          </p:cNvSpPr>
          <p:nvPr/>
        </p:nvSpPr>
        <p:spPr bwMode="auto">
          <a:xfrm>
            <a:off x="5780088" y="32861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join</a:t>
            </a:r>
          </a:p>
        </p:txBody>
      </p:sp>
      <p:sp>
        <p:nvSpPr>
          <p:cNvPr id="536581" name="Oval 5"/>
          <p:cNvSpPr>
            <a:spLocks noChangeArrowheads="1"/>
          </p:cNvSpPr>
          <p:nvPr/>
        </p:nvSpPr>
        <p:spPr bwMode="auto">
          <a:xfrm>
            <a:off x="6780213" y="389096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select</a:t>
            </a:r>
          </a:p>
        </p:txBody>
      </p:sp>
      <p:sp>
        <p:nvSpPr>
          <p:cNvPr id="536582" name="Oval 6"/>
          <p:cNvSpPr>
            <a:spLocks noChangeArrowheads="1"/>
          </p:cNvSpPr>
          <p:nvPr/>
        </p:nvSpPr>
        <p:spPr bwMode="auto">
          <a:xfrm>
            <a:off x="4897438" y="460851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scan</a:t>
            </a:r>
          </a:p>
        </p:txBody>
      </p:sp>
      <p:sp>
        <p:nvSpPr>
          <p:cNvPr id="536583" name="Oval 7"/>
          <p:cNvSpPr>
            <a:spLocks noChangeArrowheads="1"/>
          </p:cNvSpPr>
          <p:nvPr/>
        </p:nvSpPr>
        <p:spPr bwMode="auto">
          <a:xfrm>
            <a:off x="6789738" y="4619625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scan</a:t>
            </a:r>
          </a:p>
        </p:txBody>
      </p:sp>
      <p:sp>
        <p:nvSpPr>
          <p:cNvPr id="536584" name="Rectangle 8"/>
          <p:cNvSpPr>
            <a:spLocks noChangeArrowheads="1"/>
          </p:cNvSpPr>
          <p:nvPr/>
        </p:nvSpPr>
        <p:spPr bwMode="auto">
          <a:xfrm>
            <a:off x="7573496" y="4021138"/>
            <a:ext cx="16154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date = today()</a:t>
            </a:r>
          </a:p>
        </p:txBody>
      </p:sp>
      <p:cxnSp>
        <p:nvCxnSpPr>
          <p:cNvPr id="536585" name="AutoShape 9"/>
          <p:cNvCxnSpPr>
            <a:cxnSpLocks noChangeShapeType="1"/>
            <a:stCxn id="536582" idx="0"/>
            <a:endCxn id="536580" idx="3"/>
          </p:cNvCxnSpPr>
          <p:nvPr/>
        </p:nvCxnSpPr>
        <p:spPr bwMode="auto">
          <a:xfrm flipV="1">
            <a:off x="5335588" y="3562350"/>
            <a:ext cx="573087" cy="1046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6586" name="AutoShape 10"/>
          <p:cNvCxnSpPr>
            <a:cxnSpLocks noChangeShapeType="1"/>
            <a:stCxn id="536581" idx="0"/>
            <a:endCxn id="536580" idx="5"/>
          </p:cNvCxnSpPr>
          <p:nvPr/>
        </p:nvCxnSpPr>
        <p:spPr bwMode="auto">
          <a:xfrm flipH="1" flipV="1">
            <a:off x="6527800" y="3562350"/>
            <a:ext cx="690563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6587" name="AutoShape 11"/>
          <p:cNvCxnSpPr>
            <a:cxnSpLocks noChangeShapeType="1"/>
            <a:stCxn id="536583" idx="0"/>
            <a:endCxn id="536581" idx="4"/>
          </p:cNvCxnSpPr>
          <p:nvPr/>
        </p:nvCxnSpPr>
        <p:spPr bwMode="auto">
          <a:xfrm flipH="1" flipV="1">
            <a:off x="7218363" y="4214813"/>
            <a:ext cx="9525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6588" name="Rectangle 12"/>
          <p:cNvSpPr>
            <a:spLocks noChangeArrowheads="1"/>
          </p:cNvSpPr>
          <p:nvPr/>
        </p:nvSpPr>
        <p:spPr bwMode="auto">
          <a:xfrm>
            <a:off x="6621093" y="3311525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o.item = i.item</a:t>
            </a:r>
          </a:p>
        </p:txBody>
      </p:sp>
      <p:sp>
        <p:nvSpPr>
          <p:cNvPr id="536589" name="Rectangle 13"/>
          <p:cNvSpPr>
            <a:spLocks noChangeArrowheads="1"/>
          </p:cNvSpPr>
          <p:nvPr/>
        </p:nvSpPr>
        <p:spPr bwMode="auto">
          <a:xfrm>
            <a:off x="7621588" y="4768850"/>
            <a:ext cx="967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>
                <a:latin typeface="Arial"/>
                <a:cs typeface="Arial"/>
              </a:rPr>
              <a:t>Order o</a:t>
            </a:r>
          </a:p>
        </p:txBody>
      </p:sp>
      <p:sp>
        <p:nvSpPr>
          <p:cNvPr id="536590" name="Rectangle 14"/>
          <p:cNvSpPr>
            <a:spLocks noChangeArrowheads="1"/>
          </p:cNvSpPr>
          <p:nvPr/>
        </p:nvSpPr>
        <p:spPr bwMode="auto">
          <a:xfrm>
            <a:off x="5740400" y="4767263"/>
            <a:ext cx="749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>
                <a:latin typeface="Arial"/>
                <a:cs typeface="Arial"/>
              </a:rPr>
              <a:t>Item i</a:t>
            </a:r>
          </a:p>
        </p:txBody>
      </p:sp>
      <p:cxnSp>
        <p:nvCxnSpPr>
          <p:cNvPr id="536591" name="AutoShape 15"/>
          <p:cNvCxnSpPr>
            <a:cxnSpLocks noChangeShapeType="1"/>
            <a:stCxn id="536580" idx="0"/>
          </p:cNvCxnSpPr>
          <p:nvPr/>
        </p:nvCxnSpPr>
        <p:spPr bwMode="auto">
          <a:xfrm flipH="1" flipV="1">
            <a:off x="6215063" y="2816225"/>
            <a:ext cx="3175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6592" name="AutoShape 16"/>
          <p:cNvSpPr>
            <a:spLocks noChangeArrowheads="1"/>
          </p:cNvSpPr>
          <p:nvPr/>
        </p:nvSpPr>
        <p:spPr bwMode="auto">
          <a:xfrm>
            <a:off x="4122738" y="3683000"/>
            <a:ext cx="1128712" cy="381000"/>
          </a:xfrm>
          <a:prstGeom prst="rightArrow">
            <a:avLst>
              <a:gd name="adj1" fmla="val 50000"/>
              <a:gd name="adj2" fmla="val 740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93" name="Text Box 17"/>
          <p:cNvSpPr txBox="1">
            <a:spLocks noChangeArrowheads="1"/>
          </p:cNvSpPr>
          <p:nvPr/>
        </p:nvSpPr>
        <p:spPr bwMode="auto">
          <a:xfrm>
            <a:off x="804863" y="1876425"/>
            <a:ext cx="764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i="1" dirty="0">
                <a:latin typeface="Arial"/>
                <a:cs typeface="Arial"/>
              </a:rPr>
              <a:t>Find all orders from today, along with the items ordered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4872" y="3147934"/>
            <a:ext cx="3433953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SELECT</a:t>
            </a:r>
            <a:r>
              <a:rPr lang="en-US" sz="2400" dirty="0">
                <a:latin typeface="Arial"/>
                <a:cs typeface="Arial"/>
              </a:rPr>
              <a:t> * 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Orders o, Lines </a:t>
            </a:r>
            <a:r>
              <a:rPr lang="en-US" sz="2400" dirty="0" err="1">
                <a:latin typeface="Arial"/>
                <a:cs typeface="Arial"/>
              </a:rPr>
              <a:t>i</a:t>
            </a:r>
            <a:endParaRPr lang="en-US" sz="2400" dirty="0"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WHERE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o.item</a:t>
            </a:r>
            <a:r>
              <a:rPr lang="en-US" sz="2400" dirty="0">
                <a:latin typeface="Arial"/>
                <a:cs typeface="Arial"/>
              </a:rPr>
              <a:t> = </a:t>
            </a:r>
            <a:r>
              <a:rPr lang="en-US" sz="2400" dirty="0" err="1">
                <a:latin typeface="Arial"/>
                <a:cs typeface="Arial"/>
              </a:rPr>
              <a:t>i.item</a:t>
            </a:r>
            <a:endParaRPr lang="en-US" sz="2400" dirty="0"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>
                <a:latin typeface="Arial"/>
                <a:cs typeface="Arial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o.date</a:t>
            </a:r>
            <a:r>
              <a:rPr lang="en-US" sz="2400" dirty="0">
                <a:latin typeface="Arial"/>
                <a:cs typeface="Arial"/>
              </a:rPr>
              <a:t> = today()</a:t>
            </a:r>
          </a:p>
        </p:txBody>
      </p:sp>
    </p:spTree>
    <p:extLst>
      <p:ext uri="{BB962C8B-B14F-4D97-AF65-F5344CB8AC3E}">
        <p14:creationId xmlns:p14="http://schemas.microsoft.com/office/powerpoint/2010/main" val="2510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nimBg="1"/>
      <p:bldP spid="536581" grpId="0" animBg="1"/>
      <p:bldP spid="536582" grpId="0" animBg="1"/>
      <p:bldP spid="536583" grpId="0" animBg="1"/>
      <p:bldP spid="536584" grpId="0"/>
      <p:bldP spid="536588" grpId="0"/>
      <p:bldP spid="536589" grpId="0"/>
      <p:bldP spid="536590" grpId="0"/>
      <p:bldP spid="53659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21354" y="113526"/>
            <a:ext cx="2667000" cy="133427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1600">
              <a:solidFill>
                <a:schemeClr val="accent2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D8C6-4962-4D48-A23A-3D873445204B}" type="slidenum">
              <a:rPr lang="en-US"/>
              <a:pPr/>
              <a:t>46</a:t>
            </a:fld>
            <a:endParaRPr 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80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Parallel Plan</a:t>
            </a:r>
            <a:endParaRPr lang="en-US" dirty="0"/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889000" y="5299076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Node 1</a:t>
            </a:r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3735388" y="5299076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Node  2</a:t>
            </a:r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6486525" y="5284788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Node 3</a:t>
            </a:r>
          </a:p>
        </p:txBody>
      </p:sp>
      <p:grpSp>
        <p:nvGrpSpPr>
          <p:cNvPr id="537606" name="Group 6"/>
          <p:cNvGrpSpPr>
            <a:grpSpLocks/>
          </p:cNvGrpSpPr>
          <p:nvPr/>
        </p:nvGrpSpPr>
        <p:grpSpPr bwMode="auto">
          <a:xfrm>
            <a:off x="908050" y="3967163"/>
            <a:ext cx="7586663" cy="793750"/>
            <a:chOff x="572" y="2330"/>
            <a:chExt cx="4779" cy="500"/>
          </a:xfrm>
        </p:grpSpPr>
        <p:sp>
          <p:nvSpPr>
            <p:cNvPr id="537607" name="Oval 7"/>
            <p:cNvSpPr>
              <a:spLocks noChangeArrowheads="1"/>
            </p:cNvSpPr>
            <p:nvPr/>
          </p:nvSpPr>
          <p:spPr bwMode="auto">
            <a:xfrm>
              <a:off x="572" y="2330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select</a:t>
              </a:r>
            </a:p>
          </p:txBody>
        </p:sp>
        <p:sp>
          <p:nvSpPr>
            <p:cNvPr id="537608" name="Rectangle 8"/>
            <p:cNvSpPr>
              <a:spLocks noChangeArrowheads="1"/>
            </p:cNvSpPr>
            <p:nvPr/>
          </p:nvSpPr>
          <p:spPr bwMode="auto">
            <a:xfrm>
              <a:off x="926" y="2502"/>
              <a:ext cx="84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date=today()</a:t>
              </a:r>
            </a:p>
          </p:txBody>
        </p:sp>
        <p:cxnSp>
          <p:nvCxnSpPr>
            <p:cNvPr id="537609" name="AutoShape 9"/>
            <p:cNvCxnSpPr>
              <a:cxnSpLocks noChangeShapeType="1"/>
              <a:stCxn id="537617" idx="0"/>
              <a:endCxn id="537607" idx="4"/>
            </p:cNvCxnSpPr>
            <p:nvPr/>
          </p:nvCxnSpPr>
          <p:spPr bwMode="auto">
            <a:xfrm flipV="1">
              <a:off x="845" y="2534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7610" name="Oval 10"/>
            <p:cNvSpPr>
              <a:spLocks noChangeArrowheads="1"/>
            </p:cNvSpPr>
            <p:nvPr/>
          </p:nvSpPr>
          <p:spPr bwMode="auto">
            <a:xfrm>
              <a:off x="2428" y="2346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select</a:t>
              </a:r>
            </a:p>
          </p:txBody>
        </p:sp>
        <p:sp>
          <p:nvSpPr>
            <p:cNvPr id="537611" name="Rectangle 11"/>
            <p:cNvSpPr>
              <a:spLocks noChangeArrowheads="1"/>
            </p:cNvSpPr>
            <p:nvPr/>
          </p:nvSpPr>
          <p:spPr bwMode="auto">
            <a:xfrm>
              <a:off x="2782" y="2518"/>
              <a:ext cx="84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date=today()</a:t>
              </a:r>
            </a:p>
          </p:txBody>
        </p:sp>
        <p:cxnSp>
          <p:nvCxnSpPr>
            <p:cNvPr id="537612" name="AutoShape 12"/>
            <p:cNvCxnSpPr>
              <a:cxnSpLocks noChangeShapeType="1"/>
              <a:stCxn id="537619" idx="0"/>
              <a:endCxn id="537610" idx="4"/>
            </p:cNvCxnSpPr>
            <p:nvPr/>
          </p:nvCxnSpPr>
          <p:spPr bwMode="auto">
            <a:xfrm flipV="1">
              <a:off x="2701" y="2550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7613" name="Oval 13"/>
            <p:cNvSpPr>
              <a:spLocks noChangeArrowheads="1"/>
            </p:cNvSpPr>
            <p:nvPr/>
          </p:nvSpPr>
          <p:spPr bwMode="auto">
            <a:xfrm>
              <a:off x="4151" y="2371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 dirty="0">
                  <a:latin typeface="Arial"/>
                  <a:cs typeface="Arial"/>
                </a:rPr>
                <a:t>select</a:t>
              </a:r>
            </a:p>
          </p:txBody>
        </p:sp>
        <p:sp>
          <p:nvSpPr>
            <p:cNvPr id="537614" name="Rectangle 14"/>
            <p:cNvSpPr>
              <a:spLocks noChangeArrowheads="1"/>
            </p:cNvSpPr>
            <p:nvPr/>
          </p:nvSpPr>
          <p:spPr bwMode="auto">
            <a:xfrm>
              <a:off x="4505" y="2543"/>
              <a:ext cx="84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date=today()</a:t>
              </a:r>
            </a:p>
          </p:txBody>
        </p:sp>
        <p:cxnSp>
          <p:nvCxnSpPr>
            <p:cNvPr id="537615" name="AutoShape 15"/>
            <p:cNvCxnSpPr>
              <a:cxnSpLocks noChangeShapeType="1"/>
              <a:stCxn id="537621" idx="0"/>
              <a:endCxn id="537613" idx="4"/>
            </p:cNvCxnSpPr>
            <p:nvPr/>
          </p:nvCxnSpPr>
          <p:spPr bwMode="auto">
            <a:xfrm flipV="1">
              <a:off x="4424" y="2575"/>
              <a:ext cx="3" cy="2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7616" name="Group 16"/>
          <p:cNvGrpSpPr>
            <a:grpSpLocks/>
          </p:cNvGrpSpPr>
          <p:nvPr/>
        </p:nvGrpSpPr>
        <p:grpSpPr bwMode="auto">
          <a:xfrm>
            <a:off x="903288" y="4695826"/>
            <a:ext cx="7296149" cy="595312"/>
            <a:chOff x="569" y="2789"/>
            <a:chExt cx="4596" cy="375"/>
          </a:xfrm>
        </p:grpSpPr>
        <p:sp>
          <p:nvSpPr>
            <p:cNvPr id="537617" name="Oval 17"/>
            <p:cNvSpPr>
              <a:spLocks noChangeArrowheads="1"/>
            </p:cNvSpPr>
            <p:nvPr/>
          </p:nvSpPr>
          <p:spPr bwMode="auto">
            <a:xfrm>
              <a:off x="569" y="2789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scan</a:t>
              </a:r>
            </a:p>
          </p:txBody>
        </p:sp>
        <p:sp>
          <p:nvSpPr>
            <p:cNvPr id="537618" name="Rectangle 18"/>
            <p:cNvSpPr>
              <a:spLocks noChangeArrowheads="1"/>
            </p:cNvSpPr>
            <p:nvPr/>
          </p:nvSpPr>
          <p:spPr bwMode="auto">
            <a:xfrm>
              <a:off x="1031" y="2910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latin typeface="Arial"/>
                  <a:cs typeface="Arial"/>
                </a:rPr>
                <a:t>Order o</a:t>
              </a:r>
            </a:p>
          </p:txBody>
        </p:sp>
        <p:sp>
          <p:nvSpPr>
            <p:cNvPr id="537619" name="Oval 19"/>
            <p:cNvSpPr>
              <a:spLocks noChangeArrowheads="1"/>
            </p:cNvSpPr>
            <p:nvPr/>
          </p:nvSpPr>
          <p:spPr bwMode="auto">
            <a:xfrm>
              <a:off x="2425" y="2805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scan</a:t>
              </a:r>
            </a:p>
          </p:txBody>
        </p:sp>
        <p:sp>
          <p:nvSpPr>
            <p:cNvPr id="537620" name="Rectangle 20"/>
            <p:cNvSpPr>
              <a:spLocks noChangeArrowheads="1"/>
            </p:cNvSpPr>
            <p:nvPr/>
          </p:nvSpPr>
          <p:spPr bwMode="auto">
            <a:xfrm>
              <a:off x="2887" y="2926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Arial"/>
                  <a:cs typeface="Arial"/>
                </a:rPr>
                <a:t>Order o</a:t>
              </a:r>
            </a:p>
          </p:txBody>
        </p:sp>
        <p:sp>
          <p:nvSpPr>
            <p:cNvPr id="537621" name="Oval 21"/>
            <p:cNvSpPr>
              <a:spLocks noChangeArrowheads="1"/>
            </p:cNvSpPr>
            <p:nvPr/>
          </p:nvSpPr>
          <p:spPr bwMode="auto">
            <a:xfrm>
              <a:off x="4148" y="2830"/>
              <a:ext cx="552" cy="2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scan</a:t>
              </a:r>
            </a:p>
          </p:txBody>
        </p:sp>
        <p:sp>
          <p:nvSpPr>
            <p:cNvPr id="537622" name="Rectangle 22"/>
            <p:cNvSpPr>
              <a:spLocks noChangeArrowheads="1"/>
            </p:cNvSpPr>
            <p:nvPr/>
          </p:nvSpPr>
          <p:spPr bwMode="auto">
            <a:xfrm>
              <a:off x="4610" y="2951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Arial"/>
                  <a:cs typeface="Arial"/>
                </a:rPr>
                <a:t>Order o</a:t>
              </a:r>
            </a:p>
          </p:txBody>
        </p:sp>
      </p:grpSp>
      <p:grpSp>
        <p:nvGrpSpPr>
          <p:cNvPr id="537623" name="Group 23"/>
          <p:cNvGrpSpPr>
            <a:grpSpLocks/>
          </p:cNvGrpSpPr>
          <p:nvPr/>
        </p:nvGrpSpPr>
        <p:grpSpPr bwMode="auto">
          <a:xfrm>
            <a:off x="917575" y="3362326"/>
            <a:ext cx="7396163" cy="669925"/>
            <a:chOff x="578" y="1949"/>
            <a:chExt cx="4659" cy="422"/>
          </a:xfrm>
        </p:grpSpPr>
        <p:sp>
          <p:nvSpPr>
            <p:cNvPr id="537624" name="Rectangle 24"/>
            <p:cNvSpPr>
              <a:spLocks noChangeArrowheads="1"/>
            </p:cNvSpPr>
            <p:nvPr/>
          </p:nvSpPr>
          <p:spPr bwMode="auto">
            <a:xfrm>
              <a:off x="578" y="1949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hash</a:t>
              </a:r>
            </a:p>
          </p:txBody>
        </p:sp>
        <p:sp>
          <p:nvSpPr>
            <p:cNvPr id="537625" name="Rectangle 25"/>
            <p:cNvSpPr>
              <a:spLocks noChangeArrowheads="1"/>
            </p:cNvSpPr>
            <p:nvPr/>
          </p:nvSpPr>
          <p:spPr bwMode="auto">
            <a:xfrm>
              <a:off x="1032" y="2117"/>
              <a:ext cx="6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latin typeface="Arial"/>
                  <a:cs typeface="Arial"/>
                </a:rPr>
                <a:t>h</a:t>
              </a:r>
              <a:r>
                <a:rPr lang="en-US" sz="1600" dirty="0" smtClean="0">
                  <a:latin typeface="Arial"/>
                  <a:cs typeface="Arial"/>
                </a:rPr>
                <a:t>(</a:t>
              </a:r>
              <a:r>
                <a:rPr lang="en-US" sz="1600" dirty="0" err="1" smtClean="0">
                  <a:latin typeface="Arial"/>
                  <a:cs typeface="Arial"/>
                </a:rPr>
                <a:t>o.item</a:t>
              </a:r>
              <a:r>
                <a:rPr lang="en-US" sz="1600" dirty="0">
                  <a:latin typeface="Arial"/>
                  <a:cs typeface="Arial"/>
                </a:rPr>
                <a:t>)</a:t>
              </a:r>
            </a:p>
          </p:txBody>
        </p:sp>
        <p:cxnSp>
          <p:nvCxnSpPr>
            <p:cNvPr id="537626" name="AutoShape 26"/>
            <p:cNvCxnSpPr>
              <a:cxnSpLocks noChangeShapeType="1"/>
              <a:stCxn id="537607" idx="0"/>
              <a:endCxn id="537624" idx="2"/>
            </p:cNvCxnSpPr>
            <p:nvPr/>
          </p:nvCxnSpPr>
          <p:spPr bwMode="auto">
            <a:xfrm flipH="1" flipV="1">
              <a:off x="841" y="2136"/>
              <a:ext cx="7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7627" name="Rectangle 27"/>
            <p:cNvSpPr>
              <a:spLocks noChangeArrowheads="1"/>
            </p:cNvSpPr>
            <p:nvPr/>
          </p:nvSpPr>
          <p:spPr bwMode="auto">
            <a:xfrm>
              <a:off x="2434" y="1965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hash</a:t>
              </a:r>
            </a:p>
          </p:txBody>
        </p:sp>
        <p:sp>
          <p:nvSpPr>
            <p:cNvPr id="537628" name="Rectangle 28"/>
            <p:cNvSpPr>
              <a:spLocks noChangeArrowheads="1"/>
            </p:cNvSpPr>
            <p:nvPr/>
          </p:nvSpPr>
          <p:spPr bwMode="auto">
            <a:xfrm>
              <a:off x="2888" y="2133"/>
              <a:ext cx="6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latin typeface="Arial"/>
                  <a:cs typeface="Arial"/>
                </a:rPr>
                <a:t>h</a:t>
              </a:r>
              <a:r>
                <a:rPr lang="en-US" sz="1600" dirty="0" smtClean="0">
                  <a:latin typeface="Arial"/>
                  <a:cs typeface="Arial"/>
                </a:rPr>
                <a:t>(</a:t>
              </a:r>
              <a:r>
                <a:rPr lang="en-US" sz="1600" dirty="0" err="1" smtClean="0">
                  <a:latin typeface="Arial"/>
                  <a:cs typeface="Arial"/>
                </a:rPr>
                <a:t>o.item</a:t>
              </a:r>
              <a:r>
                <a:rPr lang="en-US" sz="1600" dirty="0">
                  <a:latin typeface="Arial"/>
                  <a:cs typeface="Arial"/>
                </a:rPr>
                <a:t>)</a:t>
              </a:r>
            </a:p>
          </p:txBody>
        </p:sp>
        <p:cxnSp>
          <p:nvCxnSpPr>
            <p:cNvPr id="537629" name="AutoShape 29"/>
            <p:cNvCxnSpPr>
              <a:cxnSpLocks noChangeShapeType="1"/>
              <a:stCxn id="537610" idx="0"/>
              <a:endCxn id="537627" idx="2"/>
            </p:cNvCxnSpPr>
            <p:nvPr/>
          </p:nvCxnSpPr>
          <p:spPr bwMode="auto">
            <a:xfrm flipH="1" flipV="1">
              <a:off x="2697" y="2152"/>
              <a:ext cx="7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7630" name="Rectangle 30"/>
            <p:cNvSpPr>
              <a:spLocks noChangeArrowheads="1"/>
            </p:cNvSpPr>
            <p:nvPr/>
          </p:nvSpPr>
          <p:spPr bwMode="auto">
            <a:xfrm>
              <a:off x="4157" y="1990"/>
              <a:ext cx="525" cy="18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600">
                  <a:latin typeface="Arial"/>
                  <a:cs typeface="Arial"/>
                </a:rPr>
                <a:t>hash</a:t>
              </a:r>
            </a:p>
          </p:txBody>
        </p:sp>
        <p:sp>
          <p:nvSpPr>
            <p:cNvPr id="537631" name="Rectangle 31"/>
            <p:cNvSpPr>
              <a:spLocks noChangeArrowheads="1"/>
            </p:cNvSpPr>
            <p:nvPr/>
          </p:nvSpPr>
          <p:spPr bwMode="auto">
            <a:xfrm>
              <a:off x="4611" y="2158"/>
              <a:ext cx="6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latin typeface="Arial"/>
                  <a:cs typeface="Arial"/>
                </a:rPr>
                <a:t>h</a:t>
              </a:r>
              <a:r>
                <a:rPr lang="en-US" sz="1600" dirty="0" smtClean="0">
                  <a:latin typeface="Arial"/>
                  <a:cs typeface="Arial"/>
                </a:rPr>
                <a:t>(</a:t>
              </a:r>
              <a:r>
                <a:rPr lang="en-US" sz="1600" dirty="0" err="1" smtClean="0">
                  <a:latin typeface="Arial"/>
                  <a:cs typeface="Arial"/>
                </a:rPr>
                <a:t>o.item</a:t>
              </a:r>
              <a:r>
                <a:rPr lang="en-US" sz="1600" dirty="0">
                  <a:latin typeface="Arial"/>
                  <a:cs typeface="Arial"/>
                </a:rPr>
                <a:t>)</a:t>
              </a:r>
            </a:p>
          </p:txBody>
        </p:sp>
        <p:cxnSp>
          <p:nvCxnSpPr>
            <p:cNvPr id="537632" name="AutoShape 32"/>
            <p:cNvCxnSpPr>
              <a:cxnSpLocks noChangeShapeType="1"/>
              <a:stCxn id="537613" idx="0"/>
              <a:endCxn id="537630" idx="2"/>
            </p:cNvCxnSpPr>
            <p:nvPr/>
          </p:nvCxnSpPr>
          <p:spPr bwMode="auto">
            <a:xfrm flipH="1" flipV="1">
              <a:off x="4420" y="2177"/>
              <a:ext cx="7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7633" name="Group 33"/>
          <p:cNvGrpSpPr>
            <a:grpSpLocks/>
          </p:cNvGrpSpPr>
          <p:nvPr/>
        </p:nvGrpSpPr>
        <p:grpSpPr bwMode="auto">
          <a:xfrm>
            <a:off x="842963" y="1905000"/>
            <a:ext cx="6654800" cy="1501774"/>
            <a:chOff x="531" y="1031"/>
            <a:chExt cx="4192" cy="946"/>
          </a:xfrm>
        </p:grpSpPr>
        <p:sp>
          <p:nvSpPr>
            <p:cNvPr id="537634" name="Rectangle 34"/>
            <p:cNvSpPr>
              <a:spLocks noChangeArrowheads="1"/>
            </p:cNvSpPr>
            <p:nvPr/>
          </p:nvSpPr>
          <p:spPr bwMode="auto">
            <a:xfrm>
              <a:off x="531" y="1040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Arial"/>
                  <a:cs typeface="Arial"/>
                </a:rPr>
                <a:t>Node 1</a:t>
              </a:r>
            </a:p>
          </p:txBody>
        </p:sp>
        <p:sp>
          <p:nvSpPr>
            <p:cNvPr id="537635" name="Rectangle 35"/>
            <p:cNvSpPr>
              <a:spLocks noChangeArrowheads="1"/>
            </p:cNvSpPr>
            <p:nvPr/>
          </p:nvSpPr>
          <p:spPr bwMode="auto">
            <a:xfrm>
              <a:off x="2324" y="1040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Arial"/>
                  <a:cs typeface="Arial"/>
                </a:rPr>
                <a:t>Node 2</a:t>
              </a:r>
            </a:p>
          </p:txBody>
        </p:sp>
        <p:sp>
          <p:nvSpPr>
            <p:cNvPr id="537636" name="Rectangle 36"/>
            <p:cNvSpPr>
              <a:spLocks noChangeArrowheads="1"/>
            </p:cNvSpPr>
            <p:nvPr/>
          </p:nvSpPr>
          <p:spPr bwMode="auto">
            <a:xfrm>
              <a:off x="4057" y="1031"/>
              <a:ext cx="666" cy="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Arial"/>
                  <a:cs typeface="Arial"/>
                </a:rPr>
                <a:t>Node 3</a:t>
              </a:r>
            </a:p>
          </p:txBody>
        </p:sp>
        <p:grpSp>
          <p:nvGrpSpPr>
            <p:cNvPr id="537637" name="Group 37"/>
            <p:cNvGrpSpPr>
              <a:grpSpLocks/>
            </p:cNvGrpSpPr>
            <p:nvPr/>
          </p:nvGrpSpPr>
          <p:grpSpPr bwMode="auto">
            <a:xfrm>
              <a:off x="840" y="1520"/>
              <a:ext cx="3579" cy="457"/>
              <a:chOff x="840" y="1520"/>
              <a:chExt cx="3579" cy="457"/>
            </a:xfrm>
          </p:grpSpPr>
          <p:cxnSp>
            <p:nvCxnSpPr>
              <p:cNvPr id="537638" name="AutoShape 38"/>
              <p:cNvCxnSpPr>
                <a:cxnSpLocks noChangeShapeType="1"/>
                <a:stCxn id="537624" idx="0"/>
                <a:endCxn id="537635" idx="2"/>
              </p:cNvCxnSpPr>
              <p:nvPr/>
            </p:nvCxnSpPr>
            <p:spPr bwMode="auto">
              <a:xfrm flipV="1">
                <a:off x="840" y="1529"/>
                <a:ext cx="1817" cy="407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7639" name="AutoShape 39"/>
              <p:cNvCxnSpPr>
                <a:cxnSpLocks noChangeShapeType="1"/>
                <a:stCxn id="537624" idx="0"/>
                <a:endCxn id="537636" idx="2"/>
              </p:cNvCxnSpPr>
              <p:nvPr/>
            </p:nvCxnSpPr>
            <p:spPr bwMode="auto">
              <a:xfrm flipV="1">
                <a:off x="840" y="1520"/>
                <a:ext cx="3550" cy="416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7640" name="AutoShape 40"/>
              <p:cNvCxnSpPr>
                <a:cxnSpLocks noChangeShapeType="1"/>
                <a:stCxn id="537624" idx="0"/>
                <a:endCxn id="537634" idx="2"/>
              </p:cNvCxnSpPr>
              <p:nvPr/>
            </p:nvCxnSpPr>
            <p:spPr bwMode="auto">
              <a:xfrm flipV="1">
                <a:off x="840" y="1529"/>
                <a:ext cx="24" cy="407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7641" name="AutoShape 41"/>
              <p:cNvCxnSpPr>
                <a:cxnSpLocks noChangeShapeType="1"/>
                <a:stCxn id="537627" idx="0"/>
                <a:endCxn id="537634" idx="2"/>
              </p:cNvCxnSpPr>
              <p:nvPr/>
            </p:nvCxnSpPr>
            <p:spPr bwMode="auto">
              <a:xfrm flipH="1" flipV="1">
                <a:off x="864" y="1529"/>
                <a:ext cx="1832" cy="423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7642" name="AutoShape 42"/>
              <p:cNvCxnSpPr>
                <a:cxnSpLocks noChangeShapeType="1"/>
                <a:stCxn id="537630" idx="0"/>
                <a:endCxn id="537635" idx="2"/>
              </p:cNvCxnSpPr>
              <p:nvPr/>
            </p:nvCxnSpPr>
            <p:spPr bwMode="auto">
              <a:xfrm flipH="1" flipV="1">
                <a:off x="2657" y="1529"/>
                <a:ext cx="1762" cy="448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7643" name="AutoShape 43"/>
              <p:cNvCxnSpPr>
                <a:cxnSpLocks noChangeShapeType="1"/>
                <a:stCxn id="537630" idx="0"/>
                <a:endCxn id="537636" idx="2"/>
              </p:cNvCxnSpPr>
              <p:nvPr/>
            </p:nvCxnSpPr>
            <p:spPr bwMode="auto">
              <a:xfrm flipH="1" flipV="1">
                <a:off x="4390" y="1520"/>
                <a:ext cx="29" cy="457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7644" name="AutoShape 44"/>
              <p:cNvCxnSpPr>
                <a:cxnSpLocks noChangeShapeType="1"/>
                <a:stCxn id="537630" idx="0"/>
                <a:endCxn id="537634" idx="2"/>
              </p:cNvCxnSpPr>
              <p:nvPr/>
            </p:nvCxnSpPr>
            <p:spPr bwMode="auto">
              <a:xfrm flipH="1" flipV="1">
                <a:off x="864" y="1529"/>
                <a:ext cx="3555" cy="448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7645" name="AutoShape 45"/>
              <p:cNvCxnSpPr>
                <a:cxnSpLocks noChangeShapeType="1"/>
                <a:stCxn id="537627" idx="0"/>
                <a:endCxn id="537636" idx="2"/>
              </p:cNvCxnSpPr>
              <p:nvPr/>
            </p:nvCxnSpPr>
            <p:spPr bwMode="auto">
              <a:xfrm flipV="1">
                <a:off x="2696" y="1520"/>
                <a:ext cx="1694" cy="432"/>
              </a:xfrm>
              <a:prstGeom prst="straightConnector1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6096002" y="152401"/>
            <a:ext cx="2576358" cy="1265470"/>
            <a:chOff x="6846868" y="180381"/>
            <a:chExt cx="4091456" cy="190314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grpSpPr>
        <p:sp>
          <p:nvSpPr>
            <p:cNvPr id="49" name="Oval 4"/>
            <p:cNvSpPr>
              <a:spLocks noChangeArrowheads="1"/>
            </p:cNvSpPr>
            <p:nvPr/>
          </p:nvSpPr>
          <p:spPr bwMode="auto">
            <a:xfrm>
              <a:off x="7467600" y="448987"/>
              <a:ext cx="876300" cy="323850"/>
            </a:xfrm>
            <a:prstGeom prst="ellipse">
              <a:avLst/>
            </a:prstGeom>
            <a:solidFill>
              <a:srgbClr val="C0C0C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100">
                  <a:latin typeface="Arial"/>
                  <a:cs typeface="Arial"/>
                </a:rPr>
                <a:t>join</a:t>
              </a: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8467725" y="1053825"/>
              <a:ext cx="876300" cy="323850"/>
            </a:xfrm>
            <a:prstGeom prst="ellipse">
              <a:avLst/>
            </a:prstGeom>
            <a:solidFill>
              <a:srgbClr val="C0C0C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100">
                  <a:latin typeface="Arial"/>
                  <a:cs typeface="Arial"/>
                </a:rPr>
                <a:t>select</a:t>
              </a:r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6846868" y="1488793"/>
              <a:ext cx="876300" cy="3238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8469076" y="1690087"/>
              <a:ext cx="876300" cy="323850"/>
            </a:xfrm>
            <a:prstGeom prst="ellipse">
              <a:avLst/>
            </a:prstGeom>
            <a:solidFill>
              <a:srgbClr val="C0C0C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100" dirty="0">
                  <a:latin typeface="Arial"/>
                  <a:cs typeface="Arial"/>
                </a:rPr>
                <a:t>scan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9199106" y="1184000"/>
              <a:ext cx="1739218" cy="39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100">
                  <a:latin typeface="Arial"/>
                  <a:cs typeface="Arial"/>
                </a:rPr>
                <a:t>date = today()</a:t>
              </a:r>
            </a:p>
          </p:txBody>
        </p:sp>
        <p:cxnSp>
          <p:nvCxnSpPr>
            <p:cNvPr id="54" name="AutoShape 9"/>
            <p:cNvCxnSpPr>
              <a:cxnSpLocks noChangeShapeType="1"/>
              <a:stCxn id="51" idx="0"/>
              <a:endCxn id="49" idx="3"/>
            </p:cNvCxnSpPr>
            <p:nvPr/>
          </p:nvCxnSpPr>
          <p:spPr bwMode="auto">
            <a:xfrm flipV="1">
              <a:off x="7285018" y="725410"/>
              <a:ext cx="310913" cy="7633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10"/>
            <p:cNvCxnSpPr>
              <a:cxnSpLocks noChangeShapeType="1"/>
              <a:stCxn id="50" idx="0"/>
              <a:endCxn id="49" idx="5"/>
            </p:cNvCxnSpPr>
            <p:nvPr/>
          </p:nvCxnSpPr>
          <p:spPr bwMode="auto">
            <a:xfrm flipH="1" flipV="1">
              <a:off x="8215312" y="725212"/>
              <a:ext cx="690563" cy="328613"/>
            </a:xfrm>
            <a:prstGeom prst="straightConnector1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11"/>
            <p:cNvCxnSpPr>
              <a:cxnSpLocks noChangeShapeType="1"/>
              <a:stCxn id="52" idx="0"/>
              <a:endCxn id="50" idx="4"/>
            </p:cNvCxnSpPr>
            <p:nvPr/>
          </p:nvCxnSpPr>
          <p:spPr bwMode="auto">
            <a:xfrm flipH="1" flipV="1">
              <a:off x="8905876" y="1377674"/>
              <a:ext cx="1351" cy="312413"/>
            </a:xfrm>
            <a:prstGeom prst="straightConnector1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8291717" y="474388"/>
              <a:ext cx="1718852" cy="39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100">
                  <a:latin typeface="Arial"/>
                  <a:cs typeface="Arial"/>
                </a:rPr>
                <a:t>o.item = i.item</a:t>
              </a: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9327002" y="1690087"/>
              <a:ext cx="1052725" cy="39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100" dirty="0">
                  <a:latin typeface="Arial"/>
                  <a:cs typeface="Arial"/>
                </a:rPr>
                <a:t>Order o</a:t>
              </a:r>
            </a:p>
          </p:txBody>
        </p:sp>
        <p:cxnSp>
          <p:nvCxnSpPr>
            <p:cNvPr id="60" name="AutoShape 15"/>
            <p:cNvCxnSpPr>
              <a:cxnSpLocks noChangeShapeType="1"/>
              <a:stCxn id="49" idx="0"/>
            </p:cNvCxnSpPr>
            <p:nvPr/>
          </p:nvCxnSpPr>
          <p:spPr bwMode="auto">
            <a:xfrm flipH="1" flipV="1">
              <a:off x="7860747" y="180381"/>
              <a:ext cx="45003" cy="268606"/>
            </a:xfrm>
            <a:prstGeom prst="straightConnector1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C05-825A-1145-90C9-000E59D70CD2}" type="slidenum">
              <a:rPr lang="en-US"/>
              <a:pPr/>
              <a:t>47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Example Parallel Plan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889000" y="5319713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Node 1</a:t>
            </a: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3735388" y="5319713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Node 2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6486525" y="5305425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Node 3</a:t>
            </a:r>
          </a:p>
        </p:txBody>
      </p:sp>
      <p:sp>
        <p:nvSpPr>
          <p:cNvPr id="538630" name="Oval 6"/>
          <p:cNvSpPr>
            <a:spLocks noChangeArrowheads="1"/>
          </p:cNvSpPr>
          <p:nvPr/>
        </p:nvSpPr>
        <p:spPr bwMode="auto">
          <a:xfrm>
            <a:off x="903288" y="471646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scan</a:t>
            </a:r>
          </a:p>
        </p:txBody>
      </p:sp>
      <p:cxnSp>
        <p:nvCxnSpPr>
          <p:cNvPr id="538631" name="AutoShape 7"/>
          <p:cNvCxnSpPr>
            <a:cxnSpLocks noChangeShapeType="1"/>
            <a:stCxn id="538630" idx="0"/>
            <a:endCxn id="538636" idx="2"/>
          </p:cNvCxnSpPr>
          <p:nvPr/>
        </p:nvCxnSpPr>
        <p:spPr bwMode="auto">
          <a:xfrm flipH="1" flipV="1">
            <a:off x="1335088" y="4108450"/>
            <a:ext cx="6350" cy="60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1636713" y="4908550"/>
            <a:ext cx="749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>
                <a:latin typeface="Arial"/>
                <a:cs typeface="Arial"/>
              </a:rPr>
              <a:t>Item i</a:t>
            </a:r>
          </a:p>
        </p:txBody>
      </p:sp>
      <p:sp>
        <p:nvSpPr>
          <p:cNvPr id="538633" name="Rectangle 9"/>
          <p:cNvSpPr>
            <a:spLocks noChangeArrowheads="1"/>
          </p:cNvSpPr>
          <p:nvPr/>
        </p:nvSpPr>
        <p:spPr bwMode="auto">
          <a:xfrm>
            <a:off x="842963" y="1939925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Node </a:t>
            </a:r>
            <a:r>
              <a:rPr lang="en-US" dirty="0">
                <a:latin typeface="Arial"/>
                <a:cs typeface="Arial"/>
              </a:rPr>
              <a:t>1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3689350" y="1939925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Node </a:t>
            </a:r>
            <a:r>
              <a:rPr lang="en-US" dirty="0">
                <a:latin typeface="Arial"/>
                <a:cs typeface="Arial"/>
              </a:rPr>
              <a:t>2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38635" name="Rectangle 11"/>
          <p:cNvSpPr>
            <a:spLocks noChangeArrowheads="1"/>
          </p:cNvSpPr>
          <p:nvPr/>
        </p:nvSpPr>
        <p:spPr bwMode="auto">
          <a:xfrm>
            <a:off x="6440488" y="1925638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Node 3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38636" name="Rectangle 12"/>
          <p:cNvSpPr>
            <a:spLocks noChangeArrowheads="1"/>
          </p:cNvSpPr>
          <p:nvPr/>
        </p:nvSpPr>
        <p:spPr bwMode="auto">
          <a:xfrm>
            <a:off x="917575" y="3811588"/>
            <a:ext cx="833438" cy="296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hash</a:t>
            </a:r>
          </a:p>
        </p:txBody>
      </p:sp>
      <p:sp>
        <p:nvSpPr>
          <p:cNvPr id="538637" name="Rectangle 13"/>
          <p:cNvSpPr>
            <a:spLocks noChangeArrowheads="1"/>
          </p:cNvSpPr>
          <p:nvPr/>
        </p:nvSpPr>
        <p:spPr bwMode="auto">
          <a:xfrm>
            <a:off x="1626050" y="4078288"/>
            <a:ext cx="1018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 err="1" smtClean="0">
                <a:latin typeface="Arial"/>
                <a:cs typeface="Arial"/>
              </a:rPr>
              <a:t>i.item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  <p:sp>
        <p:nvSpPr>
          <p:cNvPr id="538638" name="Oval 14"/>
          <p:cNvSpPr>
            <a:spLocks noChangeArrowheads="1"/>
          </p:cNvSpPr>
          <p:nvPr/>
        </p:nvSpPr>
        <p:spPr bwMode="auto">
          <a:xfrm>
            <a:off x="3849688" y="4741863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scan</a:t>
            </a:r>
          </a:p>
        </p:txBody>
      </p:sp>
      <p:sp>
        <p:nvSpPr>
          <p:cNvPr id="538639" name="Rectangle 15"/>
          <p:cNvSpPr>
            <a:spLocks noChangeArrowheads="1"/>
          </p:cNvSpPr>
          <p:nvPr/>
        </p:nvSpPr>
        <p:spPr bwMode="auto">
          <a:xfrm>
            <a:off x="4583113" y="4933950"/>
            <a:ext cx="749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>
                <a:latin typeface="Arial"/>
                <a:cs typeface="Arial"/>
              </a:rPr>
              <a:t>Item i</a:t>
            </a:r>
          </a:p>
        </p:txBody>
      </p:sp>
      <p:sp>
        <p:nvSpPr>
          <p:cNvPr id="538640" name="Rectangle 16"/>
          <p:cNvSpPr>
            <a:spLocks noChangeArrowheads="1"/>
          </p:cNvSpPr>
          <p:nvPr/>
        </p:nvSpPr>
        <p:spPr bwMode="auto">
          <a:xfrm>
            <a:off x="3863975" y="3836988"/>
            <a:ext cx="833438" cy="296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hash</a:t>
            </a:r>
          </a:p>
        </p:txBody>
      </p:sp>
      <p:sp>
        <p:nvSpPr>
          <p:cNvPr id="538641" name="Rectangle 17"/>
          <p:cNvSpPr>
            <a:spLocks noChangeArrowheads="1"/>
          </p:cNvSpPr>
          <p:nvPr/>
        </p:nvSpPr>
        <p:spPr bwMode="auto">
          <a:xfrm>
            <a:off x="4572450" y="4103688"/>
            <a:ext cx="1018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 err="1" smtClean="0">
                <a:latin typeface="Arial"/>
                <a:cs typeface="Arial"/>
              </a:rPr>
              <a:t>i.item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  <p:cxnSp>
        <p:nvCxnSpPr>
          <p:cNvPr id="538642" name="AutoShape 18"/>
          <p:cNvCxnSpPr>
            <a:cxnSpLocks noChangeShapeType="1"/>
            <a:stCxn id="538638" idx="0"/>
            <a:endCxn id="538640" idx="2"/>
          </p:cNvCxnSpPr>
          <p:nvPr/>
        </p:nvCxnSpPr>
        <p:spPr bwMode="auto">
          <a:xfrm flipH="1" flipV="1">
            <a:off x="4281488" y="4133850"/>
            <a:ext cx="6350" cy="608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8643" name="Oval 19"/>
          <p:cNvSpPr>
            <a:spLocks noChangeArrowheads="1"/>
          </p:cNvSpPr>
          <p:nvPr/>
        </p:nvSpPr>
        <p:spPr bwMode="auto">
          <a:xfrm>
            <a:off x="6584950" y="4781550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scan</a:t>
            </a:r>
          </a:p>
        </p:txBody>
      </p:sp>
      <p:sp>
        <p:nvSpPr>
          <p:cNvPr id="538644" name="Rectangle 20"/>
          <p:cNvSpPr>
            <a:spLocks noChangeArrowheads="1"/>
          </p:cNvSpPr>
          <p:nvPr/>
        </p:nvSpPr>
        <p:spPr bwMode="auto">
          <a:xfrm>
            <a:off x="7318375" y="4973638"/>
            <a:ext cx="749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>
                <a:latin typeface="Arial"/>
                <a:cs typeface="Arial"/>
              </a:rPr>
              <a:t>Item i</a:t>
            </a:r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6599238" y="3876675"/>
            <a:ext cx="833437" cy="296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800">
                <a:latin typeface="Arial"/>
                <a:cs typeface="Arial"/>
              </a:rPr>
              <a:t>hash</a:t>
            </a:r>
          </a:p>
        </p:txBody>
      </p:sp>
      <p:sp>
        <p:nvSpPr>
          <p:cNvPr id="538646" name="Rectangle 22"/>
          <p:cNvSpPr>
            <a:spLocks noChangeArrowheads="1"/>
          </p:cNvSpPr>
          <p:nvPr/>
        </p:nvSpPr>
        <p:spPr bwMode="auto">
          <a:xfrm>
            <a:off x="7307712" y="4143375"/>
            <a:ext cx="1018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dirty="0" smtClean="0">
                <a:latin typeface="Arial"/>
                <a:cs typeface="Arial"/>
              </a:rPr>
              <a:t>(</a:t>
            </a:r>
            <a:r>
              <a:rPr lang="en-US" sz="1800" dirty="0" err="1" smtClean="0">
                <a:latin typeface="Arial"/>
                <a:cs typeface="Arial"/>
              </a:rPr>
              <a:t>i.item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  <p:cxnSp>
        <p:nvCxnSpPr>
          <p:cNvPr id="538647" name="AutoShape 23"/>
          <p:cNvCxnSpPr>
            <a:cxnSpLocks noChangeShapeType="1"/>
            <a:stCxn id="538643" idx="0"/>
            <a:endCxn id="538645" idx="2"/>
          </p:cNvCxnSpPr>
          <p:nvPr/>
        </p:nvCxnSpPr>
        <p:spPr bwMode="auto">
          <a:xfrm flipH="1" flipV="1">
            <a:off x="7016750" y="4173538"/>
            <a:ext cx="6350" cy="608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48" name="AutoShape 24"/>
          <p:cNvCxnSpPr>
            <a:cxnSpLocks noChangeShapeType="1"/>
            <a:stCxn id="538636" idx="0"/>
            <a:endCxn id="538634" idx="2"/>
          </p:cNvCxnSpPr>
          <p:nvPr/>
        </p:nvCxnSpPr>
        <p:spPr bwMode="auto">
          <a:xfrm flipV="1">
            <a:off x="1335088" y="2716213"/>
            <a:ext cx="2882900" cy="1095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49" name="AutoShape 25"/>
          <p:cNvCxnSpPr>
            <a:cxnSpLocks noChangeShapeType="1"/>
            <a:stCxn id="538636" idx="0"/>
            <a:endCxn id="538635" idx="2"/>
          </p:cNvCxnSpPr>
          <p:nvPr/>
        </p:nvCxnSpPr>
        <p:spPr bwMode="auto">
          <a:xfrm flipV="1">
            <a:off x="1335088" y="2701925"/>
            <a:ext cx="5634037" cy="1109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50" name="AutoShape 26"/>
          <p:cNvCxnSpPr>
            <a:cxnSpLocks noChangeShapeType="1"/>
            <a:stCxn id="538636" idx="0"/>
            <a:endCxn id="538633" idx="2"/>
          </p:cNvCxnSpPr>
          <p:nvPr/>
        </p:nvCxnSpPr>
        <p:spPr bwMode="auto">
          <a:xfrm flipV="1">
            <a:off x="1335088" y="2716213"/>
            <a:ext cx="36512" cy="1095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51" name="AutoShape 27"/>
          <p:cNvCxnSpPr>
            <a:cxnSpLocks noChangeShapeType="1"/>
            <a:stCxn id="538640" idx="0"/>
            <a:endCxn id="538633" idx="2"/>
          </p:cNvCxnSpPr>
          <p:nvPr/>
        </p:nvCxnSpPr>
        <p:spPr bwMode="auto">
          <a:xfrm flipH="1" flipV="1">
            <a:off x="1371600" y="2716213"/>
            <a:ext cx="2909888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52" name="AutoShape 28"/>
          <p:cNvCxnSpPr>
            <a:cxnSpLocks noChangeShapeType="1"/>
            <a:stCxn id="538645" idx="0"/>
            <a:endCxn id="538634" idx="2"/>
          </p:cNvCxnSpPr>
          <p:nvPr/>
        </p:nvCxnSpPr>
        <p:spPr bwMode="auto">
          <a:xfrm flipH="1" flipV="1">
            <a:off x="4217988" y="2716213"/>
            <a:ext cx="2798762" cy="1160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53" name="AutoShape 29"/>
          <p:cNvCxnSpPr>
            <a:cxnSpLocks noChangeShapeType="1"/>
            <a:stCxn id="538645" idx="0"/>
            <a:endCxn id="538635" idx="2"/>
          </p:cNvCxnSpPr>
          <p:nvPr/>
        </p:nvCxnSpPr>
        <p:spPr bwMode="auto">
          <a:xfrm flipH="1" flipV="1">
            <a:off x="6969125" y="2701925"/>
            <a:ext cx="47625" cy="1174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54" name="AutoShape 30"/>
          <p:cNvCxnSpPr>
            <a:cxnSpLocks noChangeShapeType="1"/>
            <a:stCxn id="538645" idx="0"/>
            <a:endCxn id="538633" idx="2"/>
          </p:cNvCxnSpPr>
          <p:nvPr/>
        </p:nvCxnSpPr>
        <p:spPr bwMode="auto">
          <a:xfrm flipH="1" flipV="1">
            <a:off x="1371600" y="2716213"/>
            <a:ext cx="5645150" cy="1160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8655" name="AutoShape 31"/>
          <p:cNvCxnSpPr>
            <a:cxnSpLocks noChangeShapeType="1"/>
            <a:stCxn id="538640" idx="0"/>
            <a:endCxn id="538635" idx="2"/>
          </p:cNvCxnSpPr>
          <p:nvPr/>
        </p:nvCxnSpPr>
        <p:spPr bwMode="auto">
          <a:xfrm flipV="1">
            <a:off x="4281488" y="2701925"/>
            <a:ext cx="2687637" cy="1135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Rounded Rectangle 34"/>
          <p:cNvSpPr/>
          <p:nvPr/>
        </p:nvSpPr>
        <p:spPr>
          <a:xfrm>
            <a:off x="6021354" y="113526"/>
            <a:ext cx="2667000" cy="133427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1600">
              <a:solidFill>
                <a:schemeClr val="accent2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96002" y="152401"/>
            <a:ext cx="2517298" cy="1265470"/>
            <a:chOff x="6846868" y="180381"/>
            <a:chExt cx="3997664" cy="190314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7467600" y="448987"/>
              <a:ext cx="876300" cy="323850"/>
            </a:xfrm>
            <a:prstGeom prst="ellipse">
              <a:avLst/>
            </a:prstGeom>
            <a:solidFill>
              <a:srgbClr val="C0C0C0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100" dirty="0"/>
                <a:t>join</a:t>
              </a:r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8467725" y="1053825"/>
              <a:ext cx="876300" cy="3238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endParaRPr lang="en-US" sz="1100" dirty="0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6846868" y="1488793"/>
              <a:ext cx="876300" cy="323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100" dirty="0" smtClean="0"/>
                <a:t>scan</a:t>
              </a:r>
              <a:endParaRPr lang="en-US" sz="1100" dirty="0"/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8469076" y="1690087"/>
              <a:ext cx="876300" cy="3238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endParaRPr lang="en-US" sz="1100" dirty="0"/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9292901" y="1184000"/>
              <a:ext cx="1551631" cy="39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100" dirty="0"/>
                <a:t>date = today()</a:t>
              </a:r>
            </a:p>
          </p:txBody>
        </p:sp>
        <p:cxnSp>
          <p:nvCxnSpPr>
            <p:cNvPr id="42" name="AutoShape 9"/>
            <p:cNvCxnSpPr>
              <a:cxnSpLocks noChangeShapeType="1"/>
              <a:stCxn id="39" idx="0"/>
              <a:endCxn id="37" idx="3"/>
            </p:cNvCxnSpPr>
            <p:nvPr/>
          </p:nvCxnSpPr>
          <p:spPr bwMode="auto">
            <a:xfrm flipV="1">
              <a:off x="7285018" y="725410"/>
              <a:ext cx="310913" cy="763383"/>
            </a:xfrm>
            <a:prstGeom prst="straightConnector1">
              <a:avLst/>
            </a:prstGeom>
            <a:noFill/>
            <a:ln w="28575" cmpd="sng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0"/>
            <p:cNvCxnSpPr>
              <a:cxnSpLocks noChangeShapeType="1"/>
              <a:stCxn id="38" idx="0"/>
              <a:endCxn id="37" idx="5"/>
            </p:cNvCxnSpPr>
            <p:nvPr/>
          </p:nvCxnSpPr>
          <p:spPr bwMode="auto">
            <a:xfrm flipH="1" flipV="1">
              <a:off x="8215312" y="725212"/>
              <a:ext cx="690563" cy="328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11"/>
            <p:cNvCxnSpPr>
              <a:cxnSpLocks noChangeShapeType="1"/>
              <a:stCxn id="40" idx="0"/>
              <a:endCxn id="38" idx="4"/>
            </p:cNvCxnSpPr>
            <p:nvPr/>
          </p:nvCxnSpPr>
          <p:spPr bwMode="auto">
            <a:xfrm flipH="1" flipV="1">
              <a:off x="8905876" y="1377674"/>
              <a:ext cx="1351" cy="312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8342630" y="474388"/>
              <a:ext cx="1617023" cy="39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100"/>
                <a:t>o.item = i.item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327002" y="1690087"/>
              <a:ext cx="983703" cy="39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100" dirty="0"/>
                <a:t>Order o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7657971" y="1488793"/>
              <a:ext cx="822769" cy="39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100" dirty="0"/>
                <a:t>Item </a:t>
              </a:r>
              <a:r>
                <a:rPr lang="en-US" sz="1100" dirty="0" err="1"/>
                <a:t>i</a:t>
              </a:r>
              <a:endParaRPr lang="en-US" sz="1100" dirty="0"/>
            </a:p>
          </p:txBody>
        </p:sp>
        <p:cxnSp>
          <p:nvCxnSpPr>
            <p:cNvPr id="48" name="AutoShape 15"/>
            <p:cNvCxnSpPr>
              <a:cxnSpLocks noChangeShapeType="1"/>
              <a:stCxn id="37" idx="0"/>
            </p:cNvCxnSpPr>
            <p:nvPr/>
          </p:nvCxnSpPr>
          <p:spPr bwMode="auto">
            <a:xfrm flipH="1" flipV="1">
              <a:off x="7860747" y="180381"/>
              <a:ext cx="45003" cy="268606"/>
            </a:xfrm>
            <a:prstGeom prst="straightConnector1">
              <a:avLst/>
            </a:prstGeom>
            <a:noFill/>
            <a:ln w="28575" cmpd="sng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13AD-3BDA-BC4E-B5E0-2F1287283B36}" type="slidenum">
              <a:rPr lang="en-US"/>
              <a:pPr/>
              <a:t>48</a:t>
            </a:fld>
            <a:endParaRPr lang="en-US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Parallel Plan</a:t>
            </a:r>
            <a:endParaRPr lang="en-US" dirty="0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735013" y="25527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Node </a:t>
            </a:r>
            <a:r>
              <a:rPr lang="en-US" sz="2400" dirty="0">
                <a:latin typeface="Arial"/>
                <a:cs typeface="Arial"/>
              </a:rPr>
              <a:t>1</a:t>
            </a: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3581400" y="2552700"/>
            <a:ext cx="1057275" cy="776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Node 2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6332538" y="2538413"/>
            <a:ext cx="1057275" cy="776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2400" dirty="0" smtClean="0">
                <a:latin typeface="Arial"/>
                <a:cs typeface="Arial"/>
              </a:rPr>
              <a:t>Node 3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39654" name="Oval 6"/>
          <p:cNvSpPr>
            <a:spLocks noChangeArrowheads="1"/>
          </p:cNvSpPr>
          <p:nvPr/>
        </p:nvSpPr>
        <p:spPr bwMode="auto">
          <a:xfrm>
            <a:off x="868363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600">
                <a:latin typeface="Arial"/>
                <a:cs typeface="Arial"/>
              </a:rPr>
              <a:t>join</a:t>
            </a:r>
          </a:p>
        </p:txBody>
      </p:sp>
      <p:sp>
        <p:nvSpPr>
          <p:cNvPr id="539655" name="Oval 7"/>
          <p:cNvSpPr>
            <a:spLocks noChangeArrowheads="1"/>
          </p:cNvSpPr>
          <p:nvPr/>
        </p:nvSpPr>
        <p:spPr bwMode="auto">
          <a:xfrm>
            <a:off x="3673475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600">
                <a:latin typeface="Arial"/>
                <a:cs typeface="Arial"/>
              </a:rPr>
              <a:t>join</a:t>
            </a:r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6423025" y="1690688"/>
            <a:ext cx="876300" cy="3238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sz="1600">
                <a:latin typeface="Arial"/>
                <a:cs typeface="Arial"/>
              </a:rPr>
              <a:t>join</a:t>
            </a:r>
          </a:p>
        </p:txBody>
      </p:sp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1748322" y="1927225"/>
            <a:ext cx="1467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>
                <a:latin typeface="Arial"/>
                <a:cs typeface="Arial"/>
              </a:rPr>
              <a:t>o.item = i.item</a:t>
            </a:r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4497872" y="1966913"/>
            <a:ext cx="1467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>
                <a:latin typeface="Arial"/>
                <a:cs typeface="Arial"/>
              </a:rPr>
              <a:t>o.item = i.item</a:t>
            </a: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7122010" y="1909763"/>
            <a:ext cx="1467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>
                <a:latin typeface="Arial"/>
                <a:cs typeface="Arial"/>
              </a:rPr>
              <a:t>o.item = i.item</a:t>
            </a:r>
          </a:p>
        </p:txBody>
      </p:sp>
      <p:sp>
        <p:nvSpPr>
          <p:cNvPr id="539660" name="Text Box 12"/>
          <p:cNvSpPr txBox="1">
            <a:spLocks noChangeArrowheads="1"/>
          </p:cNvSpPr>
          <p:nvPr/>
        </p:nvSpPr>
        <p:spPr bwMode="auto">
          <a:xfrm>
            <a:off x="1184275" y="5360988"/>
            <a:ext cx="4217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contains all orders and all lines where hash(item) = 1</a:t>
            </a:r>
          </a:p>
        </p:txBody>
      </p:sp>
      <p:cxnSp>
        <p:nvCxnSpPr>
          <p:cNvPr id="539661" name="AutoShape 13"/>
          <p:cNvCxnSpPr>
            <a:cxnSpLocks noChangeShapeType="1"/>
            <a:stCxn id="539660" idx="1"/>
            <a:endCxn id="539651" idx="2"/>
          </p:cNvCxnSpPr>
          <p:nvPr/>
        </p:nvCxnSpPr>
        <p:spPr bwMode="auto">
          <a:xfrm rot="10800000" flipH="1">
            <a:off x="1184275" y="3328989"/>
            <a:ext cx="79376" cy="2447499"/>
          </a:xfrm>
          <a:prstGeom prst="curvedConnector4">
            <a:avLst>
              <a:gd name="adj1" fmla="val -287996"/>
              <a:gd name="adj2" fmla="val 58488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9662" name="Text Box 14"/>
          <p:cNvSpPr txBox="1">
            <a:spLocks noChangeArrowheads="1"/>
          </p:cNvSpPr>
          <p:nvPr/>
        </p:nvSpPr>
        <p:spPr bwMode="auto">
          <a:xfrm>
            <a:off x="2959100" y="4497388"/>
            <a:ext cx="4203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contains all orders and all lines where hash(item) = 2</a:t>
            </a:r>
          </a:p>
        </p:txBody>
      </p:sp>
      <p:cxnSp>
        <p:nvCxnSpPr>
          <p:cNvPr id="539663" name="AutoShape 15"/>
          <p:cNvCxnSpPr>
            <a:cxnSpLocks noChangeShapeType="1"/>
            <a:stCxn id="539662" idx="1"/>
            <a:endCxn id="539652" idx="2"/>
          </p:cNvCxnSpPr>
          <p:nvPr/>
        </p:nvCxnSpPr>
        <p:spPr bwMode="auto">
          <a:xfrm rot="10800000" flipH="1">
            <a:off x="2959100" y="3328989"/>
            <a:ext cx="1150938" cy="1583899"/>
          </a:xfrm>
          <a:prstGeom prst="curvedConnector4">
            <a:avLst>
              <a:gd name="adj1" fmla="val -19862"/>
              <a:gd name="adj2" fmla="val 63116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9664" name="Text Box 16"/>
          <p:cNvSpPr txBox="1">
            <a:spLocks noChangeArrowheads="1"/>
          </p:cNvSpPr>
          <p:nvPr/>
        </p:nvSpPr>
        <p:spPr bwMode="auto">
          <a:xfrm>
            <a:off x="4997450" y="3592513"/>
            <a:ext cx="4344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contains all orders and all lines where hash(item) = 3</a:t>
            </a:r>
          </a:p>
        </p:txBody>
      </p:sp>
      <p:cxnSp>
        <p:nvCxnSpPr>
          <p:cNvPr id="539665" name="AutoShape 17"/>
          <p:cNvCxnSpPr>
            <a:cxnSpLocks noChangeShapeType="1"/>
            <a:stCxn id="539664" idx="1"/>
            <a:endCxn id="539653" idx="2"/>
          </p:cNvCxnSpPr>
          <p:nvPr/>
        </p:nvCxnSpPr>
        <p:spPr bwMode="auto">
          <a:xfrm rot="10800000" flipH="1">
            <a:off x="4997450" y="3314700"/>
            <a:ext cx="1863726" cy="693312"/>
          </a:xfrm>
          <a:prstGeom prst="curvedConnector4">
            <a:avLst>
              <a:gd name="adj1" fmla="val -12266"/>
              <a:gd name="adj2" fmla="val 79965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9666" name="AutoShape 18"/>
          <p:cNvCxnSpPr>
            <a:cxnSpLocks noChangeShapeType="1"/>
            <a:stCxn id="539651" idx="0"/>
            <a:endCxn id="539654" idx="4"/>
          </p:cNvCxnSpPr>
          <p:nvPr/>
        </p:nvCxnSpPr>
        <p:spPr bwMode="auto">
          <a:xfrm flipV="1">
            <a:off x="1263650" y="2014538"/>
            <a:ext cx="42863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9667" name="AutoShape 19"/>
          <p:cNvCxnSpPr>
            <a:cxnSpLocks noChangeShapeType="1"/>
            <a:stCxn id="539652" idx="0"/>
            <a:endCxn id="539655" idx="4"/>
          </p:cNvCxnSpPr>
          <p:nvPr/>
        </p:nvCxnSpPr>
        <p:spPr bwMode="auto">
          <a:xfrm flipV="1">
            <a:off x="4110038" y="2014538"/>
            <a:ext cx="1587" cy="538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9668" name="AutoShape 20"/>
          <p:cNvCxnSpPr>
            <a:cxnSpLocks noChangeShapeType="1"/>
            <a:stCxn id="539653" idx="0"/>
            <a:endCxn id="539656" idx="4"/>
          </p:cNvCxnSpPr>
          <p:nvPr/>
        </p:nvCxnSpPr>
        <p:spPr bwMode="auto">
          <a:xfrm flipV="1">
            <a:off x="6861175" y="2014538"/>
            <a:ext cx="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60" grpId="0"/>
      <p:bldP spid="539662" grpId="0"/>
      <p:bldP spid="5396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for Small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joining R and S</a:t>
            </a:r>
          </a:p>
          <a:p>
            <a:r>
              <a:rPr lang="en-US" dirty="0" smtClean="0"/>
              <a:t>If |R| &gt;&gt; |S|</a:t>
            </a:r>
          </a:p>
          <a:p>
            <a:pPr lvl="1"/>
            <a:r>
              <a:rPr lang="en-US" dirty="0" smtClean="0"/>
              <a:t>Leave R where it is</a:t>
            </a:r>
          </a:p>
          <a:p>
            <a:pPr lvl="1"/>
            <a:r>
              <a:rPr lang="en-US" dirty="0" smtClean="0"/>
              <a:t>Replicate entire S relation across nodes</a:t>
            </a:r>
          </a:p>
          <a:p>
            <a:pPr lvl="1"/>
            <a:endParaRPr lang="en-US" dirty="0"/>
          </a:p>
          <a:p>
            <a:r>
              <a:rPr lang="en-US" dirty="0" smtClean="0"/>
              <a:t>Sometimes called a “small join” or “broadcast join”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Queries: declarative language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7460" y="2083633"/>
            <a:ext cx="8772145" cy="1237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SELECT DISTINCT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y.</a:t>
            </a:r>
            <a:r>
              <a:rPr lang="en-US" sz="2400" dirty="0" err="1" smtClean="0">
                <a:latin typeface="Arial"/>
                <a:cs typeface="Arial"/>
              </a:rPr>
              <a:t>country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FROM</a:t>
            </a:r>
            <a:r>
              <a:rPr lang="en-US" sz="2400" dirty="0">
                <a:latin typeface="Arial"/>
                <a:cs typeface="Arial"/>
              </a:rPr>
              <a:t>     </a:t>
            </a:r>
            <a:r>
              <a:rPr lang="en-US" sz="2400" dirty="0" smtClean="0">
                <a:latin typeface="Arial"/>
                <a:cs typeface="Arial"/>
              </a:rPr>
              <a:t>Product x, Company y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WHERE</a:t>
            </a:r>
            <a:r>
              <a:rPr lang="en-US" sz="2400" dirty="0">
                <a:latin typeface="Arial"/>
                <a:cs typeface="Arial"/>
              </a:rPr>
              <a:t>  </a:t>
            </a:r>
            <a:r>
              <a:rPr lang="en-US" sz="2400" dirty="0" err="1" smtClean="0">
                <a:latin typeface="Arial"/>
                <a:cs typeface="Arial"/>
              </a:rPr>
              <a:t>x.category</a:t>
            </a:r>
            <a:r>
              <a:rPr lang="en-US" sz="2400" dirty="0" smtClean="0">
                <a:latin typeface="Arial"/>
                <a:cs typeface="Arial"/>
              </a:rPr>
              <a:t> = ‘gadget’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AND 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x.</a:t>
            </a:r>
            <a:r>
              <a:rPr lang="en-US" sz="2400" dirty="0" err="1" smtClean="0">
                <a:latin typeface="Arial"/>
                <a:cs typeface="Arial"/>
              </a:rPr>
              <a:t>manufacturer</a:t>
            </a:r>
            <a:r>
              <a:rPr lang="en-US" sz="2400" dirty="0" smtClean="0">
                <a:latin typeface="Arial"/>
                <a:cs typeface="Arial"/>
              </a:rPr>
              <a:t> = </a:t>
            </a:r>
            <a:r>
              <a:rPr lang="en-US" sz="2400" dirty="0" err="1" smtClean="0">
                <a:latin typeface="Arial"/>
                <a:cs typeface="Arial"/>
              </a:rPr>
              <a:t>y.</a:t>
            </a:r>
            <a:r>
              <a:rPr lang="en-US" sz="2400" dirty="0" err="1" smtClean="0">
                <a:cs typeface="Arial"/>
              </a:rPr>
              <a:t>cname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4891"/>
            <a:ext cx="432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</a:rPr>
              <a:t>Product(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pname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, category, manufacturer)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1783" y="14990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Company(</a:t>
            </a:r>
            <a:r>
              <a:rPr lang="en-US" dirty="0" err="1" smtClean="0">
                <a:solidFill>
                  <a:srgbClr val="0000FF"/>
                </a:solidFill>
              </a:rPr>
              <a:t>cname</a:t>
            </a:r>
            <a:r>
              <a:rPr lang="en-US" dirty="0" smtClean="0">
                <a:solidFill>
                  <a:srgbClr val="0000FF"/>
                </a:solidFill>
              </a:rPr>
              <a:t>, country)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4888" y="4064834"/>
            <a:ext cx="6513322" cy="4247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Q(z)  :- Product(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x,’gadget’,y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) ∧ Company(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y,z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321590" y="3793760"/>
            <a:ext cx="865586" cy="519351"/>
          </a:xfrm>
          <a:prstGeom prst="wedgeEllipseCallout">
            <a:avLst>
              <a:gd name="adj1" fmla="val -89161"/>
              <a:gd name="adj2" fmla="val -10411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2400" smtClean="0">
                <a:latin typeface="Arial"/>
                <a:cs typeface="Arial"/>
              </a:rPr>
              <a:t>SQL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081072" y="5085412"/>
            <a:ext cx="6165034" cy="1038701"/>
          </a:xfrm>
          <a:prstGeom prst="wedgeEllipseCallout">
            <a:avLst>
              <a:gd name="adj1" fmla="val -29590"/>
              <a:gd name="adj2" fmla="val -9545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2400" smtClean="0">
                <a:latin typeface="Arial"/>
                <a:cs typeface="Arial"/>
              </a:rPr>
              <a:t>Logic </a:t>
            </a:r>
            <a:r>
              <a:rPr lang="en-US" sz="2400" smtClean="0">
                <a:latin typeface="Arial"/>
                <a:cs typeface="Arial"/>
              </a:rPr>
              <a:t/>
            </a:r>
            <a:br>
              <a:rPr lang="en-US" sz="2400" smtClean="0">
                <a:latin typeface="Arial"/>
                <a:cs typeface="Arial"/>
              </a:rPr>
            </a:br>
            <a:r>
              <a:rPr lang="en-US" sz="2400" smtClean="0">
                <a:latin typeface="Arial"/>
                <a:cs typeface="Arial"/>
              </a:rPr>
              <a:t>(</a:t>
            </a:r>
            <a:r>
              <a:rPr lang="en-US" sz="2400" dirty="0" err="1" smtClean="0">
                <a:latin typeface="Arial"/>
                <a:cs typeface="Arial"/>
              </a:rPr>
              <a:t>datalog</a:t>
            </a:r>
            <a:r>
              <a:rPr lang="en-US" sz="2400" dirty="0" smtClean="0">
                <a:latin typeface="Arial"/>
                <a:cs typeface="Arial"/>
              </a:rPr>
              <a:t> rule, conjunctive query)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8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Problem of skew during join computation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join partitions get more </a:t>
            </a:r>
            <a:r>
              <a:rPr lang="en-US" b="1" dirty="0" smtClean="0"/>
              <a:t>input</a:t>
            </a:r>
            <a:r>
              <a:rPr lang="en-US" dirty="0" smtClean="0"/>
              <a:t> tuples than others</a:t>
            </a:r>
          </a:p>
          <a:p>
            <a:r>
              <a:rPr lang="en-US" dirty="0" smtClean="0"/>
              <a:t>Reason 1: Base data unevenly distributed</a:t>
            </a:r>
          </a:p>
          <a:p>
            <a:pPr lvl="1"/>
            <a:r>
              <a:rPr lang="en-US" dirty="0" smtClean="0"/>
              <a:t>Because used a range-partition function</a:t>
            </a:r>
          </a:p>
          <a:p>
            <a:pPr lvl="1"/>
            <a:r>
              <a:rPr lang="en-US" dirty="0" smtClean="0"/>
              <a:t>Or used hashing but some values are very popular (Skew)</a:t>
            </a:r>
          </a:p>
          <a:p>
            <a:r>
              <a:rPr lang="en-US" dirty="0" smtClean="0"/>
              <a:t>Reason 2: Selection before join with different </a:t>
            </a:r>
            <a:r>
              <a:rPr lang="en-US" dirty="0" err="1" smtClean="0"/>
              <a:t>selectivities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partitions </a:t>
            </a:r>
            <a:r>
              <a:rPr lang="en-US" b="1" dirty="0" smtClean="0"/>
              <a:t>output </a:t>
            </a:r>
            <a:r>
              <a:rPr lang="en-US" dirty="0" smtClean="0"/>
              <a:t>more tuples than others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Skew Handling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range- instead of hash-partitions</a:t>
            </a:r>
          </a:p>
          <a:p>
            <a:pPr marL="914400" lvl="1" indent="-514350"/>
            <a:r>
              <a:rPr lang="en-US" dirty="0" smtClean="0"/>
              <a:t>Ensure that each range gets same number of tuples</a:t>
            </a:r>
          </a:p>
          <a:p>
            <a:pPr marL="914400" lvl="1" indent="-514350"/>
            <a:r>
              <a:rPr lang="en-US" dirty="0" smtClean="0"/>
              <a:t>Example: {1, 1, 1, 2, 3, 4, 5, 6 } </a:t>
            </a:r>
            <a:r>
              <a:rPr lang="en-US" dirty="0" smtClean="0">
                <a:sym typeface="Wingdings"/>
              </a:rPr>
              <a:t> [1,2] and [3,6]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Create more partitions than nodes</a:t>
            </a:r>
          </a:p>
          <a:p>
            <a:pPr marL="914400" lvl="1" indent="-514350"/>
            <a:r>
              <a:rPr lang="en-US" dirty="0" smtClean="0">
                <a:sym typeface="Wingdings"/>
              </a:rPr>
              <a:t>And be smart about scheduling the partitions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Use subset-replicate (i.e., “</a:t>
            </a:r>
            <a:r>
              <a:rPr lang="en-US" dirty="0" err="1" smtClean="0">
                <a:sym typeface="Wingdings"/>
              </a:rPr>
              <a:t>skewedJoin</a:t>
            </a:r>
            <a:r>
              <a:rPr lang="en-US" dirty="0" smtClean="0">
                <a:sym typeface="Wingdings"/>
              </a:rPr>
              <a:t>”)</a:t>
            </a:r>
          </a:p>
          <a:p>
            <a:pPr marL="914400" lvl="1" indent="-514350"/>
            <a:r>
              <a:rPr lang="en-US" dirty="0" smtClean="0"/>
              <a:t>Given an extremely common value ‘v’</a:t>
            </a:r>
          </a:p>
          <a:p>
            <a:pPr marL="914400" lvl="1" indent="-514350"/>
            <a:r>
              <a:rPr lang="en-US" dirty="0" smtClean="0"/>
              <a:t>Distribute R tuples with value v randomly across k nodes (R is the build relation)</a:t>
            </a:r>
          </a:p>
          <a:p>
            <a:pPr marL="914400" lvl="1" indent="-514350"/>
            <a:r>
              <a:rPr lang="en-US" dirty="0" smtClean="0"/>
              <a:t>Replicate S tuples with value v to same k machines (S is the probe relation)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Scaleup</a:t>
            </a:r>
            <a:r>
              <a:rPr lang="en-US" dirty="0" smtClean="0"/>
              <a:t>/Speedup</a:t>
            </a:r>
          </a:p>
          <a:p>
            <a:r>
              <a:rPr lang="en-US" dirty="0" smtClean="0"/>
              <a:t>Three types of parallel </a:t>
            </a:r>
            <a:r>
              <a:rPr lang="en-US" dirty="0" err="1" smtClean="0"/>
              <a:t>db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Shared memory, disc, nothing]</a:t>
            </a:r>
          </a:p>
          <a:p>
            <a:r>
              <a:rPr lang="en-US" dirty="0" smtClean="0"/>
              <a:t>Horizontal data partitioning</a:t>
            </a:r>
          </a:p>
          <a:p>
            <a:pPr lvl="1"/>
            <a:r>
              <a:rPr lang="en-US" dirty="0" smtClean="0"/>
              <a:t>Block, hash, range</a:t>
            </a:r>
          </a:p>
          <a:p>
            <a:r>
              <a:rPr lang="en-US" dirty="0" smtClean="0"/>
              <a:t>Partition-based parallel algorithm</a:t>
            </a:r>
          </a:p>
          <a:p>
            <a:pPr lvl="1"/>
            <a:r>
              <a:rPr lang="en-US" dirty="0" smtClean="0"/>
              <a:t>Selection, group-by, join</a:t>
            </a:r>
          </a:p>
          <a:p>
            <a:r>
              <a:rPr lang="en-US" dirty="0" smtClean="0"/>
              <a:t>Skew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AMW 2017 - </a:t>
            </a:r>
            <a:r>
              <a:rPr lang="de-DE" dirty="0" err="1" smtClean="0"/>
              <a:t>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5A72-8585-774E-A6D9-C880D4400FE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Communication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3764" y="5534561"/>
            <a:ext cx="4249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Beame</a:t>
            </a:r>
            <a:r>
              <a:rPr lang="en-US" sz="2000" dirty="0" smtClean="0"/>
              <a:t>, </a:t>
            </a:r>
            <a:r>
              <a:rPr lang="en-US" sz="2000" dirty="0" err="1" smtClean="0"/>
              <a:t>Koutris</a:t>
            </a:r>
            <a:r>
              <a:rPr lang="en-US" sz="2000" dirty="0" smtClean="0"/>
              <a:t>, S. PODS’2013</a:t>
            </a:r>
          </a:p>
          <a:p>
            <a:r>
              <a:rPr lang="en-US" sz="2000" dirty="0" err="1"/>
              <a:t>Beame</a:t>
            </a:r>
            <a:r>
              <a:rPr lang="en-US" sz="2000" dirty="0"/>
              <a:t>, </a:t>
            </a:r>
            <a:r>
              <a:rPr lang="en-US" sz="2000" dirty="0" err="1"/>
              <a:t>Koutris</a:t>
            </a:r>
            <a:r>
              <a:rPr lang="en-US" sz="2000" dirty="0"/>
              <a:t>, S. PODS’</a:t>
            </a:r>
            <a:r>
              <a:rPr lang="en-US" sz="2000" dirty="0" smtClean="0"/>
              <a:t>2014</a:t>
            </a:r>
          </a:p>
          <a:p>
            <a:r>
              <a:rPr lang="en-US" sz="2000" dirty="0" err="1" smtClean="0"/>
              <a:t>Balazinska</a:t>
            </a:r>
            <a:r>
              <a:rPr lang="en-US" sz="2000" dirty="0" smtClean="0"/>
              <a:t>, Chu, S. SIGMOD’2015</a:t>
            </a:r>
          </a:p>
          <a:p>
            <a:r>
              <a:rPr lang="en-US" sz="2000" dirty="0" err="1" smtClean="0"/>
              <a:t>Beame</a:t>
            </a:r>
            <a:r>
              <a:rPr lang="en-US" sz="2000" dirty="0"/>
              <a:t>, </a:t>
            </a:r>
            <a:r>
              <a:rPr lang="en-US" sz="2000" dirty="0" err="1"/>
              <a:t>Koutris</a:t>
            </a:r>
            <a:r>
              <a:rPr lang="en-US" sz="2000" dirty="0"/>
              <a:t>, S. </a:t>
            </a:r>
            <a:r>
              <a:rPr lang="en-US" sz="2000" dirty="0" smtClean="0"/>
              <a:t>ICDT’2016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3183" y="1881809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tutorial at PODS’2017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communication is needed to compute a query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servers?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Gamma, MapReduce, Hive, Teradata, Aster Data, Spark, Impala, </a:t>
            </a:r>
            <a:r>
              <a:rPr lang="en-US" dirty="0" err="1"/>
              <a:t>Myria</a:t>
            </a:r>
            <a:r>
              <a:rPr lang="en-US" dirty="0"/>
              <a:t>, </a:t>
            </a:r>
            <a:r>
              <a:rPr lang="en-US" dirty="0" err="1" smtClean="0"/>
              <a:t>Tensorflow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Algorithm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Several rounds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Algorithm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Several rounds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Algorithm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Several rounds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75506"/>
              </p:ext>
            </p:extLst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/>
                <a:gridCol w="1237957"/>
                <a:gridCol w="2893925"/>
                <a:gridCol w="1623814"/>
                <a:gridCol w="169967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Cost: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Ideal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∈(0,1)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Naïve 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Naïve 2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Load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 = m/p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 = m/p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 = 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L = m/p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Rounds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3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Algebra, </a:t>
            </a:r>
            <a:r>
              <a:rPr lang="en-US" dirty="0" smtClean="0"/>
              <a:t>Query Plans</a:t>
            </a:r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63914" y="6041014"/>
            <a:ext cx="134812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Product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006736" y="6066693"/>
            <a:ext cx="15885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Company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2645326" y="13373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400" dirty="0" err="1">
                <a:latin typeface="Arial"/>
              </a:rPr>
              <a:t>δ</a:t>
            </a:r>
            <a:endParaRPr lang="en-US" sz="2400" dirty="0">
              <a:latin typeface="Arial"/>
            </a:endParaRPr>
          </a:p>
        </p:txBody>
      </p:sp>
      <p:cxnSp>
        <p:nvCxnSpPr>
          <p:cNvPr id="22" name="Straight Connector 36"/>
          <p:cNvCxnSpPr>
            <a:cxnSpLocks noChangeShapeType="1"/>
            <a:endCxn id="38" idx="1"/>
          </p:cNvCxnSpPr>
          <p:nvPr/>
        </p:nvCxnSpPr>
        <p:spPr bwMode="auto">
          <a:xfrm flipV="1">
            <a:off x="1139412" y="4000568"/>
            <a:ext cx="240330" cy="1002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45"/>
          <p:cNvCxnSpPr>
            <a:cxnSpLocks noChangeShapeType="1"/>
            <a:stCxn id="12" idx="0"/>
            <a:endCxn id="38" idx="3"/>
          </p:cNvCxnSpPr>
          <p:nvPr/>
        </p:nvCxnSpPr>
        <p:spPr bwMode="auto">
          <a:xfrm flipH="1" flipV="1">
            <a:off x="4307980" y="4000568"/>
            <a:ext cx="493044" cy="206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2169241" y="2238124"/>
            <a:ext cx="1315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atin typeface="Arial"/>
              </a:rPr>
              <a:t>Π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charset="0"/>
              </a:rPr>
              <a:t>y.country</a:t>
            </a:r>
            <a:endParaRPr lang="en-US" sz="24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Box 49"/>
          <p:cNvSpPr txBox="1">
            <a:spLocks noChangeArrowheads="1"/>
          </p:cNvSpPr>
          <p:nvPr/>
        </p:nvSpPr>
        <p:spPr bwMode="auto">
          <a:xfrm>
            <a:off x="0" y="5002799"/>
            <a:ext cx="2325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400" smtClean="0">
                <a:latin typeface="Arial"/>
              </a:rPr>
              <a:t>σ</a:t>
            </a:r>
            <a:r>
              <a:rPr lang="en-US" sz="2400" baseline="-25000" smtClean="0">
                <a:cs typeface="Arial"/>
              </a:rPr>
              <a:t>x.category</a:t>
            </a:r>
            <a:r>
              <a:rPr lang="en-US" sz="2400" baseline="-25000" dirty="0" smtClean="0">
                <a:cs typeface="Arial"/>
              </a:rPr>
              <a:t> </a:t>
            </a:r>
            <a:r>
              <a:rPr lang="en-US" sz="2400" baseline="-25000" dirty="0">
                <a:cs typeface="Arial"/>
              </a:rPr>
              <a:t>= ‘gadget’ </a:t>
            </a:r>
            <a:endParaRPr lang="en-US" sz="2400" baseline="-25000" dirty="0">
              <a:latin typeface="Arial"/>
            </a:endParaRPr>
          </a:p>
        </p:txBody>
      </p:sp>
      <p:cxnSp>
        <p:nvCxnSpPr>
          <p:cNvPr id="30" name="Straight Connector 51"/>
          <p:cNvCxnSpPr>
            <a:cxnSpLocks noChangeShapeType="1"/>
            <a:stCxn id="38" idx="0"/>
            <a:endCxn id="28" idx="2"/>
          </p:cNvCxnSpPr>
          <p:nvPr/>
        </p:nvCxnSpPr>
        <p:spPr bwMode="auto">
          <a:xfrm flipH="1" flipV="1">
            <a:off x="2827050" y="2699789"/>
            <a:ext cx="16811" cy="977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Connector 56"/>
          <p:cNvCxnSpPr>
            <a:cxnSpLocks noChangeShapeType="1"/>
            <a:stCxn id="28" idx="0"/>
            <a:endCxn id="16" idx="2"/>
          </p:cNvCxnSpPr>
          <p:nvPr/>
        </p:nvCxnSpPr>
        <p:spPr bwMode="auto">
          <a:xfrm flipH="1" flipV="1">
            <a:off x="2823420" y="1799032"/>
            <a:ext cx="3630" cy="439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TextBox 37"/>
          <p:cNvSpPr txBox="1"/>
          <p:nvPr/>
        </p:nvSpPr>
        <p:spPr>
          <a:xfrm>
            <a:off x="1379742" y="3677402"/>
            <a:ext cx="292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⋈</a:t>
            </a:r>
            <a:r>
              <a:rPr lang="en-US" sz="2400" b="1" baseline="-25000" dirty="0" err="1">
                <a:solidFill>
                  <a:srgbClr val="000000"/>
                </a:solidFill>
                <a:latin typeface="Arial" charset="0"/>
              </a:rPr>
              <a:t>x.Manufacturer</a:t>
            </a:r>
            <a:r>
              <a:rPr lang="en-US" sz="2400" b="1" baseline="-250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charset="0"/>
              </a:rPr>
              <a:t>y.cname</a:t>
            </a:r>
            <a:endParaRPr lang="en-US" sz="24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7" name="Straight Connector 51"/>
          <p:cNvCxnSpPr>
            <a:cxnSpLocks noChangeShapeType="1"/>
            <a:stCxn id="11" idx="0"/>
          </p:cNvCxnSpPr>
          <p:nvPr/>
        </p:nvCxnSpPr>
        <p:spPr bwMode="auto">
          <a:xfrm flipV="1">
            <a:off x="1137977" y="5464464"/>
            <a:ext cx="1435" cy="57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61" name="AutoShape 9"/>
          <p:cNvSpPr>
            <a:spLocks noChangeArrowheads="1"/>
          </p:cNvSpPr>
          <p:nvPr/>
        </p:nvSpPr>
        <p:spPr bwMode="auto">
          <a:xfrm>
            <a:off x="156708" y="1506368"/>
            <a:ext cx="2362324" cy="519351"/>
          </a:xfrm>
          <a:prstGeom prst="wedgeEllipseCallout">
            <a:avLst>
              <a:gd name="adj1" fmla="val 6383"/>
              <a:gd name="adj2" fmla="val 1432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2400" smtClean="0">
                <a:latin typeface="Arial"/>
                <a:cs typeface="Arial"/>
              </a:rPr>
              <a:t>Logical Plan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62" name="AutoShape 9"/>
          <p:cNvSpPr>
            <a:spLocks noChangeArrowheads="1"/>
          </p:cNvSpPr>
          <p:nvPr/>
        </p:nvSpPr>
        <p:spPr bwMode="auto">
          <a:xfrm>
            <a:off x="4090308" y="1473573"/>
            <a:ext cx="2601263" cy="519351"/>
          </a:xfrm>
          <a:prstGeom prst="wedgeEllipseCallout">
            <a:avLst>
              <a:gd name="adj1" fmla="val 36641"/>
              <a:gd name="adj2" fmla="val 15663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Physical Plan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169" name="TextBox 1168"/>
          <p:cNvSpPr txBox="1"/>
          <p:nvPr/>
        </p:nvSpPr>
        <p:spPr>
          <a:xfrm>
            <a:off x="0" y="2458386"/>
            <a:ext cx="12320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</a:t>
            </a:r>
          </a:p>
          <a:p>
            <a:r>
              <a:rPr lang="en-US" dirty="0" smtClean="0"/>
              <a:t>Selection</a:t>
            </a:r>
          </a:p>
          <a:p>
            <a:r>
              <a:rPr lang="en-US" dirty="0" smtClean="0"/>
              <a:t>Projection</a:t>
            </a:r>
          </a:p>
          <a:p>
            <a:r>
              <a:rPr lang="en-US" dirty="0" smtClean="0"/>
              <a:t>Union</a:t>
            </a:r>
          </a:p>
          <a:p>
            <a:r>
              <a:rPr lang="en-US" dirty="0" smtClean="0"/>
              <a:t>Difference</a:t>
            </a:r>
          </a:p>
          <a:p>
            <a:r>
              <a:rPr lang="en-US" dirty="0" smtClean="0"/>
              <a:t>Group-by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4739" y="1235125"/>
            <a:ext cx="4137544" cy="5281701"/>
            <a:chOff x="4794739" y="1235125"/>
            <a:chExt cx="4137544" cy="5281701"/>
          </a:xfrm>
        </p:grpSpPr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5732325" y="6054519"/>
              <a:ext cx="134812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</a:rPr>
                <a:t>Product</a:t>
              </a: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7319026" y="6022324"/>
              <a:ext cx="158857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Company</a:t>
              </a:r>
              <a:endParaRPr lang="en-US" sz="24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TextBox 28"/>
            <p:cNvSpPr txBox="1">
              <a:spLocks noChangeArrowheads="1"/>
            </p:cNvSpPr>
            <p:nvPr/>
          </p:nvSpPr>
          <p:spPr bwMode="auto">
            <a:xfrm>
              <a:off x="7103509" y="123512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r>
                <a:rPr lang="en-US" sz="2400" dirty="0" err="1">
                  <a:latin typeface="Arial"/>
                </a:rPr>
                <a:t>δ</a:t>
              </a:r>
              <a:endParaRPr lang="en-US" sz="2400" dirty="0">
                <a:latin typeface="Arial"/>
              </a:endParaRPr>
            </a:p>
          </p:txBody>
        </p:sp>
        <p:cxnSp>
          <p:nvCxnSpPr>
            <p:cNvPr id="78" name="Straight Connector 36"/>
            <p:cNvCxnSpPr>
              <a:cxnSpLocks noChangeShapeType="1"/>
              <a:stCxn id="81" idx="0"/>
              <a:endCxn id="84" idx="1"/>
            </p:cNvCxnSpPr>
            <p:nvPr/>
          </p:nvCxnSpPr>
          <p:spPr bwMode="auto">
            <a:xfrm flipV="1">
              <a:off x="6384673" y="3585809"/>
              <a:ext cx="744346" cy="1430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0" name="TextBox 48"/>
            <p:cNvSpPr txBox="1">
              <a:spLocks noChangeArrowheads="1"/>
            </p:cNvSpPr>
            <p:nvPr/>
          </p:nvSpPr>
          <p:spPr bwMode="auto">
            <a:xfrm>
              <a:off x="6662148" y="2321076"/>
              <a:ext cx="13156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err="1" smtClean="0">
                  <a:latin typeface="Arial"/>
                </a:rPr>
                <a:t>Π</a:t>
              </a:r>
              <a:r>
                <a:rPr lang="en-US" sz="2400" b="1" baseline="-25000" dirty="0" err="1" smtClean="0">
                  <a:solidFill>
                    <a:srgbClr val="000000"/>
                  </a:solidFill>
                  <a:latin typeface="Arial" charset="0"/>
                </a:rPr>
                <a:t>y.country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TextBox 49"/>
            <p:cNvSpPr txBox="1">
              <a:spLocks noChangeArrowheads="1"/>
            </p:cNvSpPr>
            <p:nvPr/>
          </p:nvSpPr>
          <p:spPr bwMode="auto">
            <a:xfrm>
              <a:off x="6196961" y="5016303"/>
              <a:ext cx="3754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Arial"/>
                </a:rPr>
                <a:t>σ</a:t>
              </a:r>
              <a:endParaRPr lang="en-US" sz="2400" baseline="-25000" dirty="0">
                <a:latin typeface="Arial"/>
              </a:endParaRPr>
            </a:p>
          </p:txBody>
        </p:sp>
        <p:cxnSp>
          <p:nvCxnSpPr>
            <p:cNvPr id="82" name="Straight Connector 51"/>
            <p:cNvCxnSpPr>
              <a:cxnSpLocks noChangeShapeType="1"/>
              <a:endCxn id="80" idx="2"/>
            </p:cNvCxnSpPr>
            <p:nvPr/>
          </p:nvCxnSpPr>
          <p:spPr bwMode="auto">
            <a:xfrm flipH="1" flipV="1">
              <a:off x="7319957" y="2782741"/>
              <a:ext cx="16812" cy="479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Straight Connector 56"/>
            <p:cNvCxnSpPr>
              <a:cxnSpLocks noChangeShapeType="1"/>
              <a:stCxn id="80" idx="0"/>
              <a:endCxn id="77" idx="2"/>
            </p:cNvCxnSpPr>
            <p:nvPr/>
          </p:nvCxnSpPr>
          <p:spPr bwMode="auto">
            <a:xfrm flipH="1" flipV="1">
              <a:off x="7281603" y="1696790"/>
              <a:ext cx="38354" cy="624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4" name="TextBox 83"/>
            <p:cNvSpPr txBox="1"/>
            <p:nvPr/>
          </p:nvSpPr>
          <p:spPr>
            <a:xfrm>
              <a:off x="7129019" y="3262643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/>
                <a:t>⋈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85" name="Straight Connector 51"/>
            <p:cNvCxnSpPr>
              <a:cxnSpLocks noChangeShapeType="1"/>
              <a:stCxn id="81" idx="2"/>
              <a:endCxn id="75" idx="0"/>
            </p:cNvCxnSpPr>
            <p:nvPr/>
          </p:nvCxnSpPr>
          <p:spPr bwMode="auto">
            <a:xfrm>
              <a:off x="6384673" y="5477968"/>
              <a:ext cx="21715" cy="576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48" name="Straight Connector 51"/>
            <p:cNvCxnSpPr>
              <a:cxnSpLocks noChangeShapeType="1"/>
              <a:stCxn id="84" idx="3"/>
              <a:endCxn id="76" idx="0"/>
            </p:cNvCxnSpPr>
            <p:nvPr/>
          </p:nvCxnSpPr>
          <p:spPr bwMode="auto">
            <a:xfrm>
              <a:off x="7544517" y="3585809"/>
              <a:ext cx="568797" cy="2436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66" name="TextBox 1165"/>
            <p:cNvSpPr txBox="1"/>
            <p:nvPr/>
          </p:nvSpPr>
          <p:spPr>
            <a:xfrm>
              <a:off x="5289630" y="5046563"/>
              <a:ext cx="9925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Index</a:t>
              </a:r>
              <a:r>
                <a:rPr lang="en-US" sz="1600" smtClean="0">
                  <a:solidFill>
                    <a:srgbClr val="FF0000"/>
                  </a:solidFill>
                </a:rPr>
                <a:t/>
              </a:r>
              <a:br>
                <a:rPr lang="en-US" sz="1600" smtClean="0">
                  <a:solidFill>
                    <a:srgbClr val="FF0000"/>
                  </a:solidFill>
                </a:rPr>
              </a:br>
              <a:r>
                <a:rPr lang="en-US" sz="1600" smtClean="0">
                  <a:solidFill>
                    <a:srgbClr val="FF0000"/>
                  </a:solidFill>
                </a:rPr>
                <a:t>selection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167" name="TextBox 1166"/>
            <p:cNvSpPr txBox="1"/>
            <p:nvPr/>
          </p:nvSpPr>
          <p:spPr>
            <a:xfrm>
              <a:off x="7652794" y="3393313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Hash-join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68" name="TextBox 1167"/>
            <p:cNvSpPr txBox="1"/>
            <p:nvPr/>
          </p:nvSpPr>
          <p:spPr>
            <a:xfrm>
              <a:off x="7643148" y="1925258"/>
              <a:ext cx="12891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Hash-based</a:t>
              </a:r>
              <a:br>
                <a:rPr lang="en-US" sz="1600" dirty="0" smtClean="0">
                  <a:solidFill>
                    <a:srgbClr val="FF0000"/>
                  </a:solidFill>
                </a:rPr>
              </a:br>
              <a:r>
                <a:rPr lang="en-US" sz="1600" dirty="0" smtClean="0">
                  <a:solidFill>
                    <a:srgbClr val="FF0000"/>
                  </a:solidFill>
                </a:rPr>
                <a:t>group-by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70" name="TextBox 1169"/>
            <p:cNvSpPr txBox="1"/>
            <p:nvPr/>
          </p:nvSpPr>
          <p:spPr>
            <a:xfrm>
              <a:off x="4794739" y="3079709"/>
              <a:ext cx="18517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Hash-join</a:t>
              </a:r>
            </a:p>
            <a:p>
              <a:r>
                <a:rPr lang="en-US" dirty="0" smtClean="0"/>
                <a:t>Merge-join</a:t>
              </a:r>
            </a:p>
            <a:p>
              <a:r>
                <a:rPr lang="en-US" dirty="0" smtClean="0"/>
                <a:t>Index-join</a:t>
              </a:r>
            </a:p>
            <a:p>
              <a:r>
                <a:rPr lang="en-US" dirty="0" smtClean="0"/>
                <a:t>Nested-loop join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0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Algorithm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Several rounds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94052"/>
              </p:ext>
            </p:extLst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/>
                <a:gridCol w="1237957"/>
                <a:gridCol w="2893925"/>
                <a:gridCol w="1623814"/>
                <a:gridCol w="169967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Cost: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Ideal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Practical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∈(0,1)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Naïve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Naïve 2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Load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 = m/p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 = m/p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L = m/p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Rounds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Algorithm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Several rounds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55947"/>
              </p:ext>
            </p:extLst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/>
                <a:gridCol w="1237957"/>
                <a:gridCol w="2893925"/>
                <a:gridCol w="1623814"/>
                <a:gridCol w="169967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Cost: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Ideal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Practical</a:t>
                      </a:r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FFFF"/>
                          </a:solidFill>
                        </a:rPr>
                        <a:t>ε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∈(0,1)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Naïve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Naïve 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Load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L = m/p 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L = m/p</a:t>
                      </a:r>
                      <a:r>
                        <a:rPr lang="en-US" sz="2400" baseline="30000" dirty="0" smtClean="0">
                          <a:solidFill>
                            <a:srgbClr val="FFFFFF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Rounds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O(1)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Algorithm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Several rounds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59432"/>
              </p:ext>
            </p:extLst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/>
                <a:gridCol w="1237957"/>
                <a:gridCol w="2893925"/>
                <a:gridCol w="1623814"/>
                <a:gridCol w="169967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Cost: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Practical</a:t>
                      </a:r>
                      <a:r>
                        <a:rPr lang="en-US" sz="24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FFFF"/>
                          </a:solidFill>
                        </a:rPr>
                        <a:t>ε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∈(0,1)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Naïve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Naïve 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Load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L = m/p</a:t>
                      </a:r>
                      <a:r>
                        <a:rPr lang="en-US" sz="2400" baseline="30000" dirty="0" smtClean="0">
                          <a:solidFill>
                            <a:srgbClr val="FFFFFF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Rounds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O(1)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Massively Parallel Communication Model (MPC)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49935" y="3108773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84529" y="3110547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2989" y="3130299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49935" y="4172464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84529" y="4174238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2989" y="4193990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2608" y="1329368"/>
            <a:ext cx="16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(size=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  <a:endCxn id="9" idx="0"/>
          </p:cNvCxnSpPr>
          <p:nvPr/>
        </p:nvCxnSpPr>
        <p:spPr>
          <a:xfrm flipH="1">
            <a:off x="5393795" y="1514034"/>
            <a:ext cx="568813" cy="5812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0" idx="0"/>
          </p:cNvCxnSpPr>
          <p:nvPr/>
        </p:nvCxnSpPr>
        <p:spPr>
          <a:xfrm>
            <a:off x="7616126" y="1514034"/>
            <a:ext cx="312263" cy="5830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5393795" y="2503934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5393795" y="2503934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3" idx="0"/>
          </p:cNvCxnSpPr>
          <p:nvPr/>
        </p:nvCxnSpPr>
        <p:spPr>
          <a:xfrm>
            <a:off x="7928389" y="2505708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12" idx="0"/>
          </p:cNvCxnSpPr>
          <p:nvPr/>
        </p:nvCxnSpPr>
        <p:spPr>
          <a:xfrm flipH="1">
            <a:off x="5393795" y="2505708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5393794" y="3517396"/>
            <a:ext cx="1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</p:cNvCxnSpPr>
          <p:nvPr/>
        </p:nvCxnSpPr>
        <p:spPr>
          <a:xfrm>
            <a:off x="5393795" y="3517396"/>
            <a:ext cx="2534593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>
            <a:off x="7928389" y="3519170"/>
            <a:ext cx="0" cy="65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>
          <a:xfrm flipH="1">
            <a:off x="5393795" y="3519170"/>
            <a:ext cx="2534594" cy="6532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93794" y="4582861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93794" y="4582861"/>
            <a:ext cx="2534594" cy="60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28388" y="4584635"/>
            <a:ext cx="0" cy="60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93794" y="4584635"/>
            <a:ext cx="2534594" cy="603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00797" y="2633462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624" y="3646924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98624" y="4717790"/>
            <a:ext cx="110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3961" y="5028968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895" y="1711617"/>
            <a:ext cx="235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data </a:t>
            </a:r>
            <a:r>
              <a:rPr lang="en-US" sz="2000" dirty="0"/>
              <a:t>= size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95" y="4693437"/>
            <a:ext cx="524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Max communication load / round / server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86895" y="3947982"/>
            <a:ext cx="3298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Algorithm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Several rounds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6895" y="3202527"/>
            <a:ext cx="4280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>
                <a:solidFill>
                  <a:srgbClr val="0000FF"/>
                </a:solidFill>
              </a:rPr>
              <a:t>round </a:t>
            </a:r>
            <a:r>
              <a:rPr lang="en-US" sz="2000" dirty="0" smtClean="0"/>
              <a:t>= </a:t>
            </a:r>
            <a:r>
              <a:rPr lang="en-US" dirty="0" smtClean="0"/>
              <a:t>Compute &amp; communicate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5" y="2457072"/>
            <a:ext cx="2729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Number </a:t>
            </a:r>
            <a:r>
              <a:rPr lang="en-US" sz="2000" dirty="0">
                <a:solidFill>
                  <a:srgbClr val="0000FF"/>
                </a:solidFill>
              </a:rPr>
              <a:t>of servers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06412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≤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06412" y="365744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06412" y="4693437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03798" y="2633462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3798" y="3668315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03798" y="4714644"/>
            <a:ext cx="4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≤</a:t>
            </a:r>
            <a:r>
              <a:rPr lang="en-US" dirty="0">
                <a:solidFill>
                  <a:srgbClr val="FF0000"/>
                </a:solidFill>
              </a:rPr>
              <a:t>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895" y="1290632"/>
            <a:ext cx="246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BSP [Valiant]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18569"/>
              </p:ext>
            </p:extLst>
          </p:nvPr>
        </p:nvGraphicFramePr>
        <p:xfrm>
          <a:off x="88073" y="5351830"/>
          <a:ext cx="894287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508"/>
                <a:gridCol w="1237957"/>
                <a:gridCol w="2893925"/>
                <a:gridCol w="1623814"/>
                <a:gridCol w="169967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Cost: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Practical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∈(0,1)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Naïve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Naïve 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Load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400" baseline="30000" dirty="0" smtClean="0">
                          <a:solidFill>
                            <a:srgbClr val="000000"/>
                          </a:solidFill>
                        </a:rPr>
                        <a:t>1-ε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 smtClean="0"/>
                        <a:t> =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Rounds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O(1)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Query: Full CQ	</a:t>
            </a: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Data: 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| =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, |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,...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Domain size: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/>
              <a:t>ervers: </a:t>
            </a:r>
            <a:r>
              <a:rPr lang="en-US" dirty="0" smtClean="0">
                <a:solidFill>
                  <a:srgbClr val="FF0000"/>
                </a:solidFill>
              </a:rPr>
              <a:t>p	</a:t>
            </a:r>
            <a:r>
              <a:rPr lang="en-US" dirty="0" smtClean="0"/>
              <a:t>										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Load: 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=  </a:t>
            </a:r>
            <a:r>
              <a:rPr lang="en-US" dirty="0" err="1" smtClean="0"/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Q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5" y="2304235"/>
            <a:ext cx="7260387" cy="3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7149" y="1742260"/>
            <a:ext cx="5373889" cy="3410546"/>
            <a:chOff x="838200" y="1524001"/>
            <a:chExt cx="9924508" cy="5242239"/>
          </a:xfrm>
        </p:grpSpPr>
        <p:cxnSp>
          <p:nvCxnSpPr>
            <p:cNvPr id="4" name="Straight Arrow Connector 6"/>
            <p:cNvCxnSpPr>
              <a:cxnSpLocks noChangeShapeType="1"/>
            </p:cNvCxnSpPr>
            <p:nvPr/>
          </p:nvCxnSpPr>
          <p:spPr bwMode="auto">
            <a:xfrm>
              <a:off x="838200" y="5791200"/>
              <a:ext cx="7772400" cy="1588"/>
            </a:xfrm>
            <a:prstGeom prst="straightConnector1">
              <a:avLst/>
            </a:prstGeom>
            <a:ln w="57150" cmpd="sng">
              <a:headEnd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-722313" y="3922715"/>
              <a:ext cx="4800602" cy="3173"/>
            </a:xfrm>
            <a:prstGeom prst="straightConnector1">
              <a:avLst/>
            </a:prstGeom>
            <a:ln w="57150" cmpd="sng">
              <a:headEnd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1"/>
            <p:cNvCxnSpPr>
              <a:cxnSpLocks noChangeShapeType="1"/>
            </p:cNvCxnSpPr>
            <p:nvPr/>
          </p:nvCxnSpPr>
          <p:spPr bwMode="auto">
            <a:xfrm flipV="1">
              <a:off x="1742690" y="2399187"/>
              <a:ext cx="5486401" cy="3200400"/>
            </a:xfrm>
            <a:prstGeom prst="line">
              <a:avLst/>
            </a:prstGeom>
            <a:ln w="57150" cmpd="sng"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42690" y="1549421"/>
              <a:ext cx="9020018" cy="5216819"/>
              <a:chOff x="1742690" y="1549421"/>
              <a:chExt cx="9020018" cy="5216819"/>
            </a:xfrm>
          </p:grpSpPr>
          <p:sp>
            <p:nvSpPr>
              <p:cNvPr id="8" name="TextBox 12"/>
              <p:cNvSpPr txBox="1">
                <a:spLocks noChangeArrowheads="1"/>
              </p:cNvSpPr>
              <p:nvPr/>
            </p:nvSpPr>
            <p:spPr bwMode="auto">
              <a:xfrm>
                <a:off x="4503769" y="5867400"/>
                <a:ext cx="6258939" cy="898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 smtClean="0"/>
                  <a:t># processors (=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  <p:sp>
            <p:nvSpPr>
              <p:cNvPr id="9" name="TextBox 13"/>
              <p:cNvSpPr txBox="1">
                <a:spLocks noChangeArrowheads="1"/>
              </p:cNvSpPr>
              <p:nvPr/>
            </p:nvSpPr>
            <p:spPr bwMode="auto">
              <a:xfrm>
                <a:off x="1742690" y="1549421"/>
                <a:ext cx="2532499" cy="898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 smtClean="0"/>
                  <a:t>Speed</a:t>
                </a:r>
              </a:p>
            </p:txBody>
          </p:sp>
        </p:grpSp>
        <p:sp>
          <p:nvSpPr>
            <p:cNvPr id="10" name="Freeform 16"/>
            <p:cNvSpPr>
              <a:spLocks noChangeArrowheads="1"/>
            </p:cNvSpPr>
            <p:nvPr/>
          </p:nvSpPr>
          <p:spPr bwMode="auto">
            <a:xfrm>
              <a:off x="2110814" y="3542186"/>
              <a:ext cx="5672137" cy="2057401"/>
            </a:xfrm>
            <a:custGeom>
              <a:avLst/>
              <a:gdLst>
                <a:gd name="T0" fmla="*/ 0 w 5672667"/>
                <a:gd name="T1" fmla="*/ 2057400 h 2057400"/>
                <a:gd name="T2" fmla="*/ 1456131 w 5672667"/>
                <a:gd name="T3" fmla="*/ 1244600 h 2057400"/>
                <a:gd name="T4" fmla="*/ 2759876 w 5672667"/>
                <a:gd name="T5" fmla="*/ 584200 h 2057400"/>
                <a:gd name="T6" fmla="*/ 4182143 w 5672667"/>
                <a:gd name="T7" fmla="*/ 177800 h 2057400"/>
                <a:gd name="T8" fmla="*/ 5181116 w 5672667"/>
                <a:gd name="T9" fmla="*/ 25400 h 2057400"/>
                <a:gd name="T10" fmla="*/ 5672137 w 5672667"/>
                <a:gd name="T11" fmla="*/ 25400 h 2057400"/>
                <a:gd name="T12" fmla="*/ 5672137 w 5672667"/>
                <a:gd name="T13" fmla="*/ 25400 h 2057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2667"/>
                <a:gd name="T22" fmla="*/ 0 h 2057400"/>
                <a:gd name="T23" fmla="*/ 5672667 w 5672667"/>
                <a:gd name="T24" fmla="*/ 2057400 h 2057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2667" h="2057400">
                  <a:moveTo>
                    <a:pt x="0" y="2057400"/>
                  </a:moveTo>
                  <a:cubicBezTo>
                    <a:pt x="498122" y="1773766"/>
                    <a:pt x="996245" y="1490133"/>
                    <a:pt x="1456267" y="1244600"/>
                  </a:cubicBezTo>
                  <a:cubicBezTo>
                    <a:pt x="1916289" y="999067"/>
                    <a:pt x="2305756" y="762000"/>
                    <a:pt x="2760134" y="584200"/>
                  </a:cubicBezTo>
                  <a:cubicBezTo>
                    <a:pt x="3214512" y="406400"/>
                    <a:pt x="3778957" y="270933"/>
                    <a:pt x="4182534" y="177800"/>
                  </a:cubicBezTo>
                  <a:cubicBezTo>
                    <a:pt x="4586111" y="84667"/>
                    <a:pt x="4933245" y="50800"/>
                    <a:pt x="5181600" y="25400"/>
                  </a:cubicBezTo>
                  <a:cubicBezTo>
                    <a:pt x="5429955" y="0"/>
                    <a:pt x="5672667" y="25400"/>
                    <a:pt x="5672667" y="25400"/>
                  </a:cubicBezTo>
                </a:path>
              </a:pathLst>
            </a:custGeom>
            <a:ln w="57150" cmpd="sng">
              <a:prstDash val="lgDash"/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1476" y="2230428"/>
            <a:ext cx="2306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/>
              <a:t>Linear </a:t>
            </a:r>
            <a:r>
              <a:rPr lang="en-US" sz="2400" dirty="0"/>
              <a:t>speedup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4706" y="4001289"/>
            <a:ext cx="2853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/>
              <a:t>1-</a:t>
            </a:r>
            <a:r>
              <a:rPr lang="en-US" sz="2400" baseline="30000" dirty="0" smtClean="0"/>
              <a:t>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Sub-linear </a:t>
            </a:r>
            <a:r>
              <a:rPr lang="en-US" sz="2400" dirty="0">
                <a:solidFill>
                  <a:srgbClr val="000000"/>
                </a:solidFill>
              </a:rPr>
              <a:t>speedup</a:t>
            </a:r>
          </a:p>
        </p:txBody>
      </p:sp>
    </p:spTree>
    <p:extLst>
      <p:ext uri="{BB962C8B-B14F-4D97-AF65-F5344CB8AC3E}">
        <p14:creationId xmlns:p14="http://schemas.microsoft.com/office/powerpoint/2010/main" val="40482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Query Processing.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Unequal Inputs</a:t>
            </a:r>
          </a:p>
          <a:p>
            <a:endParaRPr lang="en-US" dirty="0" smtClean="0"/>
          </a:p>
          <a:p>
            <a:r>
              <a:rPr lang="en-US" dirty="0" smtClean="0"/>
              <a:t>Skew</a:t>
            </a:r>
          </a:p>
          <a:p>
            <a:endParaRPr lang="en-US" dirty="0" smtClean="0"/>
          </a:p>
          <a:p>
            <a:r>
              <a:rPr lang="en-US" dirty="0" smtClean="0"/>
              <a:t>Multiple rounds</a:t>
            </a:r>
          </a:p>
          <a:p>
            <a:endParaRPr lang="en-US" dirty="0" smtClean="0"/>
          </a:p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73500" y="737047"/>
            <a:ext cx="4344152" cy="995422"/>
          </a:xfrm>
          <a:prstGeom prst="wedgeEllipseCallout">
            <a:avLst>
              <a:gd name="adj1" fmla="val -51350"/>
              <a:gd name="adj2" fmla="val 375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/>
              <a:t>Takeaway</a:t>
            </a:r>
          </a:p>
          <a:p>
            <a:pPr algn="ctr"/>
            <a:r>
              <a:rPr lang="en-US" sz="2000" dirty="0" smtClean="0"/>
              <a:t>Load f(</a:t>
            </a:r>
            <a:r>
              <a:rPr lang="en-US" sz="2000" dirty="0" err="1" smtClean="0"/>
              <a:t>τ</a:t>
            </a:r>
            <a:r>
              <a:rPr lang="en-US" sz="2000" dirty="0" smtClean="0"/>
              <a:t>*), even w/o skew</a:t>
            </a:r>
            <a:endParaRPr lang="en-US" sz="2000" dirty="0"/>
          </a:p>
        </p:txBody>
      </p:sp>
      <p:sp>
        <p:nvSpPr>
          <p:cNvPr id="6" name="Oval Callout 5"/>
          <p:cNvSpPr/>
          <p:nvPr/>
        </p:nvSpPr>
        <p:spPr>
          <a:xfrm>
            <a:off x="5624904" y="2156226"/>
            <a:ext cx="3868532" cy="995422"/>
          </a:xfrm>
          <a:prstGeom prst="wedgeEllipseCallout">
            <a:avLst>
              <a:gd name="adj1" fmla="val -56499"/>
              <a:gd name="adj2" fmla="val 194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/>
              <a:t>Load: </a:t>
            </a:r>
            <a:r>
              <a:rPr lang="en-US" sz="2000" smtClean="0"/>
              <a:t>max over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edge packing polytope</a:t>
            </a:r>
            <a:endParaRPr lang="en-US" sz="2000" dirty="0"/>
          </a:p>
        </p:txBody>
      </p:sp>
      <p:sp>
        <p:nvSpPr>
          <p:cNvPr id="7" name="Oval Callout 6"/>
          <p:cNvSpPr/>
          <p:nvPr/>
        </p:nvSpPr>
        <p:spPr>
          <a:xfrm>
            <a:off x="5289581" y="3641342"/>
            <a:ext cx="3969967" cy="562630"/>
          </a:xfrm>
          <a:prstGeom prst="wedgeEllipseCallout">
            <a:avLst>
              <a:gd name="adj1" fmla="val -60109"/>
              <a:gd name="adj2" fmla="val 87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>
                <a:sym typeface="Wingdings"/>
              </a:rPr>
              <a:t>Necessarily worse load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4500711" y="4835551"/>
            <a:ext cx="3965458" cy="562630"/>
          </a:xfrm>
          <a:prstGeom prst="wedgeEllipseCallout">
            <a:avLst>
              <a:gd name="adj1" fmla="val -59448"/>
              <a:gd name="adj2" fmla="val -266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/>
              <a:t>Load f(</a:t>
            </a:r>
            <a:r>
              <a:rPr lang="en-US" sz="2000" dirty="0" err="1" smtClean="0"/>
              <a:t>ρ</a:t>
            </a:r>
            <a:r>
              <a:rPr lang="en-US" sz="2000" dirty="0" smtClean="0"/>
              <a:t>*), due to skew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92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19107"/>
            <a:ext cx="8229600" cy="1143000"/>
          </a:xfrm>
        </p:spPr>
        <p:txBody>
          <a:bodyPr/>
          <a:lstStyle/>
          <a:p>
            <a:r>
              <a:rPr lang="en-US" dirty="0" smtClean="0"/>
              <a:t>Basic Query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 Join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49935" y="2095311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84529" y="2097085"/>
            <a:ext cx="1087719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Server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2989" y="2116837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 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7440" y="3595384"/>
            <a:ext cx="8771625" cy="2654709"/>
            <a:chOff x="147440" y="3595384"/>
            <a:chExt cx="8771625" cy="2654709"/>
          </a:xfrm>
        </p:grpSpPr>
        <p:sp>
          <p:nvSpPr>
            <p:cNvPr id="24" name="TextBox 23"/>
            <p:cNvSpPr txBox="1"/>
            <p:nvPr/>
          </p:nvSpPr>
          <p:spPr>
            <a:xfrm>
              <a:off x="4666671" y="3625982"/>
              <a:ext cx="1629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R(</a:t>
              </a:r>
              <a:r>
                <a:rPr lang="en-US" dirty="0" err="1">
                  <a:solidFill>
                    <a:srgbClr val="0000FF"/>
                  </a:solidFill>
                </a:rPr>
                <a:t>x,y</a:t>
              </a:r>
              <a:r>
                <a:rPr lang="en-US" dirty="0">
                  <a:solidFill>
                    <a:srgbClr val="0000FF"/>
                  </a:solidFill>
                </a:rPr>
                <a:t>) </a:t>
              </a:r>
              <a:r>
                <a:rPr lang="en-US" b="1" dirty="0">
                  <a:solidFill>
                    <a:srgbClr val="0000FF"/>
                  </a:solidFill>
                </a:rPr>
                <a:t>⋈</a:t>
              </a:r>
              <a:r>
                <a:rPr lang="en-US" dirty="0">
                  <a:solidFill>
                    <a:srgbClr val="0000FF"/>
                  </a:solidFill>
                </a:rPr>
                <a:t> S(</a:t>
              </a:r>
              <a:r>
                <a:rPr lang="en-US" dirty="0" err="1">
                  <a:solidFill>
                    <a:srgbClr val="0000FF"/>
                  </a:solidFill>
                </a:rPr>
                <a:t>y,z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89780" y="3595384"/>
              <a:ext cx="1629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R(</a:t>
              </a:r>
              <a:r>
                <a:rPr lang="en-US" dirty="0" err="1">
                  <a:solidFill>
                    <a:srgbClr val="0000FF"/>
                  </a:solidFill>
                </a:rPr>
                <a:t>x,y</a:t>
              </a:r>
              <a:r>
                <a:rPr lang="en-US" dirty="0">
                  <a:solidFill>
                    <a:srgbClr val="0000FF"/>
                  </a:solidFill>
                </a:rPr>
                <a:t>) </a:t>
              </a:r>
              <a:r>
                <a:rPr lang="en-US" b="1" dirty="0">
                  <a:solidFill>
                    <a:srgbClr val="0000FF"/>
                  </a:solidFill>
                </a:rPr>
                <a:t>⋈</a:t>
              </a:r>
              <a:r>
                <a:rPr lang="en-US" dirty="0">
                  <a:solidFill>
                    <a:srgbClr val="0000FF"/>
                  </a:solidFill>
                </a:rPr>
                <a:t> S(</a:t>
              </a:r>
              <a:r>
                <a:rPr lang="en-US" dirty="0" err="1">
                  <a:solidFill>
                    <a:srgbClr val="0000FF"/>
                  </a:solidFill>
                </a:rPr>
                <a:t>y,z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440" y="5419096"/>
              <a:ext cx="36728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Output</a:t>
              </a:r>
              <a:r>
                <a:rPr lang="en-US" sz="2400" dirty="0" smtClean="0">
                  <a:solidFill>
                    <a:srgbClr val="000000"/>
                  </a:solidFill>
                </a:rPr>
                <a:t>: </a:t>
              </a:r>
              <a:r>
                <a:rPr lang="en-US" sz="2400" dirty="0" smtClean="0"/>
                <a:t>each server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local join </a:t>
              </a:r>
              <a:r>
                <a:rPr lang="en-US" sz="2400" dirty="0" smtClean="0">
                  <a:solidFill>
                    <a:srgbClr val="0000FF"/>
                  </a:solidFill>
                </a:rPr>
                <a:t>R</a:t>
              </a:r>
              <a:r>
                <a:rPr lang="en-US" sz="2400" dirty="0">
                  <a:solidFill>
                    <a:srgbClr val="0000FF"/>
                  </a:solidFill>
                </a:rPr>
                <a:t>(</a:t>
              </a:r>
              <a:r>
                <a:rPr lang="en-US" sz="2400" dirty="0" err="1">
                  <a:solidFill>
                    <a:srgbClr val="0000FF"/>
                  </a:solidFill>
                </a:rPr>
                <a:t>x,y</a:t>
              </a:r>
              <a:r>
                <a:rPr lang="en-US" sz="2400" dirty="0">
                  <a:solidFill>
                    <a:srgbClr val="0000FF"/>
                  </a:solidFill>
                </a:rPr>
                <a:t>)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⋈</a:t>
              </a:r>
              <a:r>
                <a:rPr 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</a:rPr>
                <a:t>S(</a:t>
              </a:r>
              <a:r>
                <a:rPr lang="en-US" sz="2400" dirty="0" err="1">
                  <a:solidFill>
                    <a:srgbClr val="0000FF"/>
                  </a:solidFill>
                </a:rPr>
                <a:t>y,z</a:t>
              </a:r>
              <a:r>
                <a:rPr lang="en-US" sz="2400" dirty="0" smtClean="0">
                  <a:solidFill>
                    <a:srgbClr val="0000FF"/>
                  </a:solidFill>
                </a:rPr>
                <a:t>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440" y="2503934"/>
            <a:ext cx="8324808" cy="2563752"/>
            <a:chOff x="147440" y="2503934"/>
            <a:chExt cx="8324808" cy="2563752"/>
          </a:xfrm>
        </p:grpSpPr>
        <p:sp>
          <p:nvSpPr>
            <p:cNvPr id="9" name="Rounded Rectangle 8"/>
            <p:cNvSpPr/>
            <p:nvPr/>
          </p:nvSpPr>
          <p:spPr>
            <a:xfrm>
              <a:off x="4849935" y="3108773"/>
              <a:ext cx="1087719" cy="40862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Server </a:t>
              </a:r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384529" y="3110547"/>
              <a:ext cx="1087719" cy="40862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Server </a:t>
              </a:r>
              <a:r>
                <a:rPr lang="en-US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92989" y="3130299"/>
              <a:ext cx="57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.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6" idx="2"/>
              <a:endCxn id="9" idx="0"/>
            </p:cNvCxnSpPr>
            <p:nvPr/>
          </p:nvCxnSpPr>
          <p:spPr>
            <a:xfrm>
              <a:off x="5393795" y="2503934"/>
              <a:ext cx="0" cy="6048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2"/>
              <a:endCxn id="10" idx="0"/>
            </p:cNvCxnSpPr>
            <p:nvPr/>
          </p:nvCxnSpPr>
          <p:spPr>
            <a:xfrm>
              <a:off x="5393795" y="2503934"/>
              <a:ext cx="2534594" cy="606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2"/>
              <a:endCxn id="10" idx="0"/>
            </p:cNvCxnSpPr>
            <p:nvPr/>
          </p:nvCxnSpPr>
          <p:spPr>
            <a:xfrm>
              <a:off x="7928389" y="2505708"/>
              <a:ext cx="0" cy="6048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2"/>
              <a:endCxn id="9" idx="0"/>
            </p:cNvCxnSpPr>
            <p:nvPr/>
          </p:nvCxnSpPr>
          <p:spPr>
            <a:xfrm flipH="1">
              <a:off x="5393795" y="2505708"/>
              <a:ext cx="2534594" cy="6030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7440" y="3867358"/>
              <a:ext cx="609654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Round 1</a:t>
              </a:r>
              <a:r>
                <a:rPr lang="en-US" sz="2400" dirty="0">
                  <a:solidFill>
                    <a:srgbClr val="000000"/>
                  </a:solidFill>
                </a:rPr>
                <a:t>: </a:t>
              </a:r>
              <a:r>
                <a:rPr lang="en-US" sz="2400" dirty="0"/>
                <a:t>each server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/>
                <a:t>Sends record </a:t>
              </a:r>
              <a:r>
                <a:rPr lang="en-US" sz="2400" dirty="0">
                  <a:solidFill>
                    <a:srgbClr val="0000FF"/>
                  </a:solidFill>
                </a:rPr>
                <a:t>R(</a:t>
              </a:r>
              <a:r>
                <a:rPr lang="en-US" sz="2400" dirty="0" err="1">
                  <a:solidFill>
                    <a:srgbClr val="0000FF"/>
                  </a:solidFill>
                </a:rPr>
                <a:t>x,y</a:t>
              </a:r>
              <a:r>
                <a:rPr lang="en-US" sz="2400" dirty="0">
                  <a:solidFill>
                    <a:srgbClr val="0000FF"/>
                  </a:solidFill>
                </a:rPr>
                <a:t>)</a:t>
              </a:r>
              <a:r>
                <a:rPr lang="en-US" sz="2400" dirty="0"/>
                <a:t> </a:t>
              </a:r>
              <a:r>
                <a:rPr lang="en-US" sz="2400" dirty="0" smtClean="0"/>
                <a:t>to </a:t>
              </a:r>
              <a:r>
                <a:rPr lang="en-US" sz="2400" dirty="0"/>
                <a:t>server </a:t>
              </a:r>
              <a:r>
                <a:rPr lang="en-US" sz="2400" dirty="0">
                  <a:solidFill>
                    <a:srgbClr val="FF0000"/>
                  </a:solidFill>
                </a:rPr>
                <a:t>h(y</a:t>
              </a:r>
              <a:r>
                <a:rPr lang="en-US" sz="2400" dirty="0" smtClean="0">
                  <a:solidFill>
                    <a:srgbClr val="FF0000"/>
                  </a:solidFill>
                </a:rPr>
                <a:t>) mod p</a:t>
              </a:r>
              <a:endParaRPr lang="en-US" sz="24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2400" dirty="0"/>
                <a:t>Sends record </a:t>
              </a:r>
              <a:r>
                <a:rPr lang="en-US" sz="2400" dirty="0">
                  <a:solidFill>
                    <a:srgbClr val="0000FF"/>
                  </a:solidFill>
                </a:rPr>
                <a:t>S(</a:t>
              </a:r>
              <a:r>
                <a:rPr lang="en-US" sz="2400" dirty="0" err="1">
                  <a:solidFill>
                    <a:srgbClr val="0000FF"/>
                  </a:solidFill>
                </a:rPr>
                <a:t>y,z</a:t>
              </a:r>
              <a:r>
                <a:rPr lang="en-US" sz="2400" dirty="0" smtClean="0">
                  <a:solidFill>
                    <a:srgbClr val="0000FF"/>
                  </a:solidFill>
                </a:rPr>
                <a:t>)  </a:t>
              </a:r>
              <a:r>
                <a:rPr lang="en-US" sz="2400" dirty="0" smtClean="0"/>
                <a:t>to </a:t>
              </a:r>
              <a:r>
                <a:rPr lang="en-US" sz="2400" dirty="0"/>
                <a:t>server </a:t>
              </a:r>
              <a:r>
                <a:rPr lang="en-US" sz="2400" dirty="0">
                  <a:solidFill>
                    <a:srgbClr val="FF0000"/>
                  </a:solidFill>
                </a:rPr>
                <a:t>h(y</a:t>
              </a:r>
              <a:r>
                <a:rPr lang="en-US" sz="2400" dirty="0" smtClean="0">
                  <a:solidFill>
                    <a:srgbClr val="FF0000"/>
                  </a:solidFill>
                </a:rPr>
                <a:t>) mod 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2923" y="1210668"/>
            <a:ext cx="12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|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|=|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|=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30" idx="1"/>
            <a:endCxn id="6" idx="0"/>
          </p:cNvCxnSpPr>
          <p:nvPr/>
        </p:nvCxnSpPr>
        <p:spPr>
          <a:xfrm flipH="1">
            <a:off x="5393795" y="1395334"/>
            <a:ext cx="789128" cy="69997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3"/>
            <a:endCxn id="7" idx="0"/>
          </p:cNvCxnSpPr>
          <p:nvPr/>
        </p:nvCxnSpPr>
        <p:spPr>
          <a:xfrm>
            <a:off x="7389992" y="1395334"/>
            <a:ext cx="538397" cy="70175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4033673" y="5391105"/>
            <a:ext cx="3000693" cy="519351"/>
          </a:xfrm>
          <a:prstGeom prst="wedgeEllipseCallout">
            <a:avLst>
              <a:gd name="adj1" fmla="val 22971"/>
              <a:gd name="adj2" fmla="val 77896"/>
            </a:avLst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Assuming </a:t>
            </a:r>
            <a:r>
              <a:rPr lang="en-US" dirty="0">
                <a:solidFill>
                  <a:srgbClr val="000000"/>
                </a:solidFill>
              </a:rPr>
              <a:t>no skew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68</a:t>
            </a:fld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03790"/>
              </p:ext>
            </p:extLst>
          </p:nvPr>
        </p:nvGraphicFramePr>
        <p:xfrm>
          <a:off x="1465908" y="2376185"/>
          <a:ext cx="90653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69"/>
                <a:gridCol w="453269"/>
              </a:tblGrid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67030"/>
              </p:ext>
            </p:extLst>
          </p:nvPr>
        </p:nvGraphicFramePr>
        <p:xfrm>
          <a:off x="3127135" y="2363635"/>
          <a:ext cx="90653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269"/>
                <a:gridCol w="453269"/>
              </a:tblGrid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z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1078379" y="236363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2775757" y="232122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84127" y="1747505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876450" y="1782417"/>
            <a:ext cx="90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44518" y="6125517"/>
            <a:ext cx="25422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 </a:t>
            </a:r>
            <a:r>
              <a:rPr lang="en-US" sz="2400" dirty="0">
                <a:solidFill>
                  <a:srgbClr val="000000"/>
                </a:solidFill>
              </a:rPr>
              <a:t>= O(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 err="1">
                <a:solidFill>
                  <a:srgbClr val="000000"/>
                </a:solidFill>
              </a:rPr>
              <a:t>w.h.p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688" y="1285840"/>
            <a:ext cx="3994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Join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400" dirty="0" smtClean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 = 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 = </a:t>
            </a:r>
            <a:r>
              <a:rPr lang="en-US" sz="2400" dirty="0">
                <a:solidFill>
                  <a:srgbClr val="FF0000"/>
                </a:solidFill>
              </a:rPr>
              <a:t>m </a:t>
            </a:r>
            <a:r>
              <a:rPr lang="en-US" sz="2400" dirty="0" smtClean="0">
                <a:solidFill>
                  <a:srgbClr val="000000"/>
                </a:solidFill>
              </a:rPr>
              <a:t>tuples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Triangles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x,y,z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 = R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y,z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z,x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|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| = |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| = |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| = </a:t>
            </a:r>
            <a:r>
              <a:rPr lang="en-US" dirty="0">
                <a:solidFill>
                  <a:srgbClr val="FF0000"/>
                </a:solidFill>
              </a:rPr>
              <a:t>m </a:t>
            </a:r>
            <a:r>
              <a:rPr lang="en-US" dirty="0" smtClean="0">
                <a:solidFill>
                  <a:srgbClr val="000000"/>
                </a:solidFill>
              </a:rPr>
              <a:t>tuples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compute in one round!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Algorithm introduced by [</a:t>
            </a:r>
            <a:r>
              <a:rPr lang="en-US" dirty="0"/>
              <a:t>Afrati&amp;Ullman’10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Named later </a:t>
            </a:r>
            <a:r>
              <a:rPr lang="en-US" b="1" dirty="0" smtClean="0"/>
              <a:t>Shares Algorithm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MapReduce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Analyzed/optimized [</a:t>
            </a:r>
            <a:r>
              <a:rPr lang="en-US" dirty="0"/>
              <a:t>Beame’13,’14]</a:t>
            </a:r>
          </a:p>
          <a:p>
            <a:pPr lvl="1"/>
            <a:r>
              <a:rPr lang="en-US" b="1" dirty="0" err="1" smtClean="0"/>
              <a:t>HyperCube</a:t>
            </a:r>
            <a:r>
              <a:rPr lang="en-US" b="1" dirty="0" smtClean="0"/>
              <a:t> Algorithm </a:t>
            </a:r>
            <a:endParaRPr lang="en-US" b="1" dirty="0"/>
          </a:p>
          <a:p>
            <a:pPr lvl="1"/>
            <a:r>
              <a:rPr lang="en-US" dirty="0" smtClean="0"/>
              <a:t>For the MPC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Operators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99922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Joins:</a:t>
            </a:r>
          </a:p>
          <a:p>
            <a:pPr lvl="1"/>
            <a:r>
              <a:rPr lang="en-US" dirty="0" smtClean="0"/>
              <a:t>Nested loop join</a:t>
            </a:r>
          </a:p>
          <a:p>
            <a:pPr lvl="1"/>
            <a:r>
              <a:rPr lang="en-US" dirty="0" smtClean="0"/>
              <a:t>Index join</a:t>
            </a:r>
          </a:p>
          <a:p>
            <a:pPr lvl="1"/>
            <a:r>
              <a:rPr lang="en-US" dirty="0" smtClean="0"/>
              <a:t>Hash join</a:t>
            </a:r>
          </a:p>
          <a:p>
            <a:pPr lvl="1"/>
            <a:r>
              <a:rPr lang="en-US" dirty="0" smtClean="0"/>
              <a:t>Merge join</a:t>
            </a:r>
          </a:p>
          <a:p>
            <a:r>
              <a:rPr lang="en-US" dirty="0" smtClean="0"/>
              <a:t>Group by (incl. dup </a:t>
            </a:r>
            <a:r>
              <a:rPr lang="en-US" dirty="0" err="1" smtClean="0"/>
              <a:t>elim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Hash </a:t>
            </a:r>
            <a:r>
              <a:rPr lang="en-US" dirty="0"/>
              <a:t>b</a:t>
            </a:r>
            <a:r>
              <a:rPr lang="en-US" dirty="0" smtClean="0"/>
              <a:t>ased</a:t>
            </a:r>
          </a:p>
          <a:p>
            <a:pPr lvl="1"/>
            <a:r>
              <a:rPr lang="en-US" dirty="0" smtClean="0"/>
              <a:t>Sort based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5732325" y="6054519"/>
            <a:ext cx="134812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Product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7319026" y="6022324"/>
            <a:ext cx="158857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Company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9019" y="326264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⋈</a:t>
            </a:r>
            <a:endParaRPr lang="en-US" sz="2400" b="1" baseline="-25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Straight Connector 51"/>
          <p:cNvCxnSpPr>
            <a:cxnSpLocks noChangeShapeType="1"/>
            <a:stCxn id="7" idx="1"/>
          </p:cNvCxnSpPr>
          <p:nvPr/>
        </p:nvCxnSpPr>
        <p:spPr bwMode="auto">
          <a:xfrm flipH="1">
            <a:off x="6406388" y="3585809"/>
            <a:ext cx="722631" cy="2468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51"/>
          <p:cNvCxnSpPr>
            <a:cxnSpLocks noChangeShapeType="1"/>
          </p:cNvCxnSpPr>
          <p:nvPr/>
        </p:nvCxnSpPr>
        <p:spPr bwMode="auto">
          <a:xfrm>
            <a:off x="7544517" y="3585809"/>
            <a:ext cx="568797" cy="2436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621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in </a:t>
            </a:r>
            <a:r>
              <a:rPr lang="en-US" dirty="0" smtClean="0"/>
              <a:t>One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51" y="1624772"/>
            <a:ext cx="8526949" cy="33606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Place servers in a cube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1/3</a:t>
            </a:r>
            <a:r>
              <a:rPr lang="en-US" dirty="0" smtClean="0"/>
              <a:t> ×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1/3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×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1/3</a:t>
            </a:r>
            <a:r>
              <a:rPr lang="en-US" baseline="30000" dirty="0" smtClean="0"/>
              <a:t> </a:t>
            </a:r>
          </a:p>
          <a:p>
            <a:r>
              <a:rPr lang="en-US" dirty="0" smtClean="0"/>
              <a:t>Each server identified by 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Choose 3 random, independent hash functions: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: Dom </a:t>
            </a:r>
            <a:r>
              <a:rPr lang="en-US" dirty="0" smtClean="0">
                <a:sym typeface="Wingdings"/>
              </a:rPr>
              <a:t> [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1/3</a:t>
            </a:r>
            <a:r>
              <a:rPr lang="en-US" dirty="0" smtClean="0">
                <a:sym typeface="Wingdings"/>
              </a:rPr>
              <a:t>]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: Dom </a:t>
            </a:r>
            <a:r>
              <a:rPr lang="en-US" dirty="0">
                <a:sym typeface="Wingdings"/>
              </a:rPr>
              <a:t> [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1/3</a:t>
            </a:r>
            <a:r>
              <a:rPr lang="en-US" dirty="0">
                <a:sym typeface="Wingdings"/>
              </a:rPr>
              <a:t>]</a:t>
            </a:r>
            <a:br>
              <a:rPr lang="en-US" dirty="0">
                <a:sym typeface="Wingdings"/>
              </a:rPr>
            </a:b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/>
              <a:t>: Dom </a:t>
            </a:r>
            <a:r>
              <a:rPr lang="en-US" dirty="0">
                <a:sym typeface="Wingdings"/>
              </a:rPr>
              <a:t> [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1/3</a:t>
            </a:r>
            <a:r>
              <a:rPr lang="en-US" dirty="0" smtClean="0">
                <a:sym typeface="Wingdings"/>
              </a:rPr>
              <a:t>]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67200" y="3640654"/>
            <a:ext cx="4557800" cy="2853155"/>
            <a:chOff x="4495800" y="3810000"/>
            <a:chExt cx="4557800" cy="2853155"/>
          </a:xfrm>
        </p:grpSpPr>
        <p:pic>
          <p:nvPicPr>
            <p:cNvPr id="4" name="Picture 3" descr="url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810000"/>
              <a:ext cx="2819400" cy="28332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72200" y="6324601"/>
              <a:ext cx="21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i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5800" y="5791201"/>
              <a:ext cx="23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5562601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k</a:t>
              </a:r>
              <a:endParaRPr lang="en-US" sz="1200" dirty="0"/>
            </a:p>
          </p:txBody>
        </p:sp>
        <p:pic>
          <p:nvPicPr>
            <p:cNvPr id="8" name="Picture 7" descr="Necker_cube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953001"/>
              <a:ext cx="350832" cy="3157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19800" y="4648201"/>
              <a:ext cx="517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(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i,j,k</a:t>
              </a:r>
              <a:r>
                <a:rPr lang="en-US" sz="1200" dirty="0" smtClean="0">
                  <a:solidFill>
                    <a:srgbClr val="FF0000"/>
                  </a:solidFill>
                </a:rPr>
                <a:t>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6324601"/>
              <a:ext cx="488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p</a:t>
              </a:r>
              <a:r>
                <a:rPr lang="en-US" sz="1600" baseline="30000" dirty="0" smtClean="0">
                  <a:solidFill>
                    <a:srgbClr val="000000"/>
                  </a:solidFill>
                </a:rPr>
                <a:t>1/3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9000" y="4114800"/>
              <a:ext cx="1814600" cy="476071"/>
            </a:xfrm>
            <a:prstGeom prst="wedgeEllipseCallout">
              <a:avLst>
                <a:gd name="adj1" fmla="val -85377"/>
                <a:gd name="adj2" fmla="val 13660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Server </a:t>
              </a:r>
              <a:r>
                <a:rPr lang="en-US" sz="1600" dirty="0" smtClean="0">
                  <a:solidFill>
                    <a:srgbClr val="FF0000"/>
                  </a:solidFill>
                </a:rPr>
                <a:t>(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i,j,k</a:t>
              </a:r>
              <a:r>
                <a:rPr lang="en-US" sz="1600" dirty="0" smtClean="0">
                  <a:solidFill>
                    <a:srgbClr val="FF0000"/>
                  </a:solidFill>
                </a:rPr>
                <a:t>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1272" y="101238"/>
            <a:ext cx="305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</a:t>
            </a:r>
            <a:r>
              <a:rPr lang="en-US" sz="2000" dirty="0" smtClean="0"/>
              <a:t>= </a:t>
            </a:r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</a:t>
            </a:r>
            <a:r>
              <a:rPr lang="en-US" sz="2000" dirty="0" smtClean="0"/>
              <a:t>= </a:t>
            </a:r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m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57398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in One Round</a:t>
            </a:r>
          </a:p>
        </p:txBody>
      </p:sp>
      <p:pic>
        <p:nvPicPr>
          <p:cNvPr id="4" name="Picture 3" descr="u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40654"/>
            <a:ext cx="2819400" cy="2833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39325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</a:t>
            </a:r>
            <a:endParaRPr lang="en-US" sz="1200" dirty="0"/>
          </a:p>
        </p:txBody>
      </p:sp>
      <p:pic>
        <p:nvPicPr>
          <p:cNvPr id="8" name="Picture 7" descr="Necker_cub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783655"/>
            <a:ext cx="350832" cy="315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4478855"/>
            <a:ext cx="5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</a:rPr>
              <a:t>i,j,k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07228"/>
              </p:ext>
            </p:extLst>
          </p:nvPr>
        </p:nvGraphicFramePr>
        <p:xfrm>
          <a:off x="1887922" y="1308039"/>
          <a:ext cx="1949642" cy="419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Z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Carol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13441"/>
              </p:ext>
            </p:extLst>
          </p:nvPr>
        </p:nvGraphicFramePr>
        <p:xfrm>
          <a:off x="1884747" y="2064601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62976"/>
              </p:ext>
            </p:extLst>
          </p:nvPr>
        </p:nvGraphicFramePr>
        <p:xfrm>
          <a:off x="1190833" y="1951563"/>
          <a:ext cx="1949642" cy="419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Z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Carol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32249"/>
              </p:ext>
            </p:extLst>
          </p:nvPr>
        </p:nvGraphicFramePr>
        <p:xfrm>
          <a:off x="1184647" y="3862052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39443"/>
              </p:ext>
            </p:extLst>
          </p:nvPr>
        </p:nvGraphicFramePr>
        <p:xfrm>
          <a:off x="507691" y="2597583"/>
          <a:ext cx="1949642" cy="419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Carol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6313" y="24872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455" y="18550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2192" y="12152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81556" y="5452578"/>
            <a:ext cx="2284349" cy="1306418"/>
            <a:chOff x="3981556" y="5452578"/>
            <a:chExt cx="2284349" cy="1306418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451866" y="5754271"/>
              <a:ext cx="1163763" cy="608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615629" y="5754271"/>
              <a:ext cx="0" cy="68927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181600" y="6451219"/>
              <a:ext cx="10843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000000"/>
                  </a:solidFill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</a:rPr>
                <a:t> = </a:t>
              </a:r>
              <a:r>
                <a:rPr lang="en-US" sz="1400" dirty="0" smtClean="0">
                  <a:solidFill>
                    <a:srgbClr val="FF0000"/>
                  </a:solidFill>
                </a:rPr>
                <a:t>h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</a:rPr>
                <a:t>Fred)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81556" y="5452578"/>
              <a:ext cx="10071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j = </a:t>
              </a:r>
              <a:r>
                <a:rPr lang="en-US" sz="1400" dirty="0" smtClean="0">
                  <a:solidFill>
                    <a:srgbClr val="FF0000"/>
                  </a:solidFill>
                </a:rPr>
                <a:t>h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</a:rPr>
                <a:t>Jim</a:t>
              </a:r>
              <a:r>
                <a:rPr lang="en-US" sz="1400" dirty="0" smtClean="0">
                  <a:solidFill>
                    <a:srgbClr val="000000"/>
                  </a:solidFill>
                </a:rPr>
                <a:t>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58043"/>
              </p:ext>
            </p:extLst>
          </p:nvPr>
        </p:nvGraphicFramePr>
        <p:xfrm>
          <a:off x="6737158" y="4262102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58095"/>
              </p:ext>
            </p:extLst>
          </p:nvPr>
        </p:nvGraphicFramePr>
        <p:xfrm>
          <a:off x="6398869" y="4452661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67223"/>
              </p:ext>
            </p:extLst>
          </p:nvPr>
        </p:nvGraphicFramePr>
        <p:xfrm>
          <a:off x="6060580" y="4643220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0233"/>
              </p:ext>
            </p:extLst>
          </p:nvPr>
        </p:nvGraphicFramePr>
        <p:xfrm>
          <a:off x="5722291" y="4833779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38864"/>
              </p:ext>
            </p:extLst>
          </p:nvPr>
        </p:nvGraphicFramePr>
        <p:xfrm>
          <a:off x="5193608" y="4538381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4320"/>
              </p:ext>
            </p:extLst>
          </p:nvPr>
        </p:nvGraphicFramePr>
        <p:xfrm>
          <a:off x="5193608" y="4052552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92655"/>
              </p:ext>
            </p:extLst>
          </p:nvPr>
        </p:nvGraphicFramePr>
        <p:xfrm>
          <a:off x="5384002" y="5024338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62641"/>
              </p:ext>
            </p:extLst>
          </p:nvPr>
        </p:nvGraphicFramePr>
        <p:xfrm>
          <a:off x="5193608" y="5009273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58222"/>
              </p:ext>
            </p:extLst>
          </p:nvPr>
        </p:nvGraphicFramePr>
        <p:xfrm>
          <a:off x="5193608" y="5479754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51230"/>
              </p:ext>
            </p:extLst>
          </p:nvPr>
        </p:nvGraphicFramePr>
        <p:xfrm>
          <a:off x="5045713" y="5214898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55461"/>
              </p:ext>
            </p:extLst>
          </p:nvPr>
        </p:nvGraphicFramePr>
        <p:xfrm>
          <a:off x="508676" y="3742879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5615629" y="4643220"/>
            <a:ext cx="937571" cy="109467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82273"/>
              </p:ext>
            </p:extLst>
          </p:nvPr>
        </p:nvGraphicFramePr>
        <p:xfrm>
          <a:off x="4940355" y="5202755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64423"/>
              </p:ext>
            </p:extLst>
          </p:nvPr>
        </p:nvGraphicFramePr>
        <p:xfrm>
          <a:off x="5859058" y="5299705"/>
          <a:ext cx="1949642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821"/>
                <a:gridCol w="97482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Jack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Jim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350292" y="1255822"/>
            <a:ext cx="478091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Round 1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Send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all servers (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(x),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(y)</a:t>
            </a:r>
            <a:r>
              <a:rPr lang="en-US" dirty="0" smtClean="0"/>
              <a:t>,*)</a:t>
            </a:r>
          </a:p>
          <a:p>
            <a:pPr lvl="1"/>
            <a:r>
              <a:rPr lang="en-US" dirty="0" smtClean="0"/>
              <a:t>Send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y,z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 smtClean="0"/>
              <a:t> to all servers (*,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(y)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(z)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Send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z,x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to all servers (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(x)</a:t>
            </a:r>
            <a:r>
              <a:rPr lang="en-US" dirty="0" smtClean="0"/>
              <a:t>, *,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(z)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Output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compute locally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y,z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z,x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553200" y="6155255"/>
            <a:ext cx="488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</a:t>
            </a:r>
            <a:r>
              <a:rPr lang="en-US" sz="1600" baseline="30000" dirty="0" smtClean="0">
                <a:solidFill>
                  <a:srgbClr val="000000"/>
                </a:solidFill>
              </a:rPr>
              <a:t>1/3</a:t>
            </a:r>
            <a:endParaRPr lang="en-US" sz="16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0" y="57398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81272" y="101238"/>
            <a:ext cx="305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m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3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573E-6 3.20519E-6 C 0.01093 0.07086 0.01596 0.14127 0.05744 0.20542 C 0.09892 0.26957 0.19611 0.35502 0.24904 0.38559 C 0.30197 0.41616 0.34363 0.39926 0.37487 0.3886 C 0.40611 0.37795 0.42415 0.34228 0.43665 0.32191 C 0.44915 0.30153 0.44741 0.2779 0.45019 0.26632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0" y="20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261E-6 4.0528E-6 C 0.01077 0.05419 0.02675 0.25799 0.06496 0.32515 C 0.10316 0.39231 0.17819 0.39555 0.22942 0.40296 C 0.28066 0.41037 0.3397 0.38397 0.37253 0.36915 C 0.40535 0.35433 0.41543 0.32839 0.42671 0.31403 C 0.438 0.29967 0.43766 0.28925 0.44043 0.28277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22" y="20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2.45947E-6 C -0.0132 0.09819 -0.03247 0.19638 -0.01841 0.26656 C -0.00417 0.33673 0.05315 0.39069 0.09101 0.42172 C 0.12887 0.45275 0.16898 0.45229 0.20945 0.45206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7" y="22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load per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57398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4175" y="3627966"/>
            <a:ext cx="666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Can we compute </a:t>
            </a:r>
            <a:r>
              <a:rPr lang="en-US" dirty="0" smtClean="0">
                <a:solidFill>
                  <a:srgbClr val="0000FF"/>
                </a:solidFill>
              </a:rPr>
              <a:t>Triangles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L 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1272" y="101238"/>
            <a:ext cx="305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m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175" y="4303993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</a:t>
            </a:r>
            <a:r>
              <a:rPr lang="en-US" sz="2800" dirty="0"/>
              <a:t>! </a:t>
            </a:r>
            <a:r>
              <a:rPr lang="en-US" sz="2800" dirty="0" smtClean="0"/>
              <a:t>    [</a:t>
            </a:r>
            <a:r>
              <a:rPr lang="en-US" sz="2800" dirty="0"/>
              <a:t>Beame’13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175" y="1593190"/>
            <a:ext cx="835136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/>
              <a:t>Theorem</a:t>
            </a:r>
            <a:r>
              <a:rPr lang="en-US" sz="3200" dirty="0"/>
              <a:t>  </a:t>
            </a:r>
            <a:r>
              <a:rPr lang="en-US" sz="3200" dirty="0" err="1" smtClean="0"/>
              <a:t>HyperCube</a:t>
            </a:r>
            <a:r>
              <a:rPr lang="en-US" sz="3200" dirty="0" smtClean="0"/>
              <a:t> has load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= O(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>
                <a:solidFill>
                  <a:srgbClr val="00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baseline="30000" dirty="0">
                <a:solidFill>
                  <a:srgbClr val="FF0000"/>
                </a:solidFill>
              </a:rPr>
              <a:t>2/3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err="1" smtClean="0"/>
              <a:t>w.h.p</a:t>
            </a:r>
            <a:r>
              <a:rPr lang="en-US" sz="3200" dirty="0" smtClean="0"/>
              <a:t>., on any input database without skew.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911375" y="3654804"/>
            <a:ext cx="1793414" cy="1298377"/>
          </a:xfrm>
          <a:prstGeom prst="wedgeEllipseCallout">
            <a:avLst>
              <a:gd name="adj1" fmla="val -59894"/>
              <a:gd name="adj2" fmla="val 677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Will prove</a:t>
            </a:r>
            <a:br>
              <a:rPr lang="en-US" dirty="0" smtClean="0"/>
            </a:br>
            <a:r>
              <a:rPr lang="en-US" dirty="0" smtClean="0"/>
              <a:t>in the next</a:t>
            </a:r>
            <a:br>
              <a:rPr lang="en-US" dirty="0" smtClean="0"/>
            </a:br>
            <a:r>
              <a:rPr lang="en-US" dirty="0" smtClean="0"/>
              <a:t>9 slides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087" y="5279132"/>
            <a:ext cx="807584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/>
              <a:t>Theorem</a:t>
            </a:r>
            <a:r>
              <a:rPr lang="en-US" sz="3200" dirty="0"/>
              <a:t> Any 1-round algorithm has load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= </a:t>
            </a:r>
            <a:r>
              <a:rPr lang="en-US" sz="3200" dirty="0" err="1"/>
              <a:t>Ω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>
                <a:solidFill>
                  <a:srgbClr val="00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baseline="30000" dirty="0">
                <a:solidFill>
                  <a:srgbClr val="FF0000"/>
                </a:solidFill>
              </a:rPr>
              <a:t>2/3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), even on inputs with no skew.</a:t>
            </a:r>
          </a:p>
        </p:txBody>
      </p:sp>
    </p:spTree>
    <p:extLst>
      <p:ext uri="{BB962C8B-B14F-4D97-AF65-F5344CB8AC3E}">
        <p14:creationId xmlns:p14="http://schemas.microsoft.com/office/powerpoint/2010/main" val="24526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5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Attempt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7398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087" y="5279132"/>
            <a:ext cx="807584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/>
              <a:t>Theorem</a:t>
            </a:r>
            <a:r>
              <a:rPr lang="en-US" sz="3200" dirty="0"/>
              <a:t> Any 1-round algorithm has load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= </a:t>
            </a:r>
            <a:r>
              <a:rPr lang="en-US" sz="3200" dirty="0" err="1"/>
              <a:t>Ω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>
                <a:solidFill>
                  <a:srgbClr val="00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baseline="30000" dirty="0">
                <a:solidFill>
                  <a:srgbClr val="FF0000"/>
                </a:solidFill>
              </a:rPr>
              <a:t>2/3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), even on inputs with no skew.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1272" y="101238"/>
            <a:ext cx="305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m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087" y="3168982"/>
            <a:ext cx="8229600" cy="3179763"/>
          </a:xfrm>
        </p:spPr>
        <p:txBody>
          <a:bodyPr>
            <a:normAutofit/>
          </a:bodyPr>
          <a:lstStyle/>
          <a:p>
            <a:r>
              <a:rPr lang="en-US" dirty="0" smtClean="0"/>
              <a:t>Find a worst case input database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prove that it requires load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= </a:t>
            </a:r>
            <a:r>
              <a:rPr lang="en-US" dirty="0" err="1"/>
              <a:t>Ω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2/3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Problem: for any input database there is a specialized encoding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= O(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/>
              <a:t>) bits.</a:t>
            </a:r>
          </a:p>
          <a:p>
            <a:r>
              <a:rPr lang="en-US" dirty="0" smtClean="0"/>
              <a:t>There is no “worst” database!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716E-6 -1.86299E-6 L -1.41716E-6 -0.5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Formal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7398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35842"/>
              </p:ext>
            </p:extLst>
          </p:nvPr>
        </p:nvGraphicFramePr>
        <p:xfrm>
          <a:off x="7606286" y="2341306"/>
          <a:ext cx="134756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187"/>
                <a:gridCol w="449187"/>
                <a:gridCol w="449187"/>
              </a:tblGrid>
              <a:tr h="1822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20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81272" y="101238"/>
            <a:ext cx="287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519306" y="3651535"/>
            <a:ext cx="1901665" cy="908864"/>
          </a:xfrm>
          <a:prstGeom prst="wedgeEllipseCallout">
            <a:avLst>
              <a:gd name="adj1" fmla="val -45802"/>
              <a:gd name="adj2" fmla="val -810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size of the</a:t>
            </a:r>
            <a:br>
              <a:rPr lang="en-US" dirty="0" smtClean="0"/>
            </a:br>
            <a:r>
              <a:rPr lang="en-US" dirty="0" smtClean="0"/>
              <a:t>input in</a:t>
            </a:r>
            <a:r>
              <a:rPr lang="en-US" dirty="0"/>
              <a:t> </a:t>
            </a:r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298" y="1684076"/>
            <a:ext cx="8037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Inputs</a:t>
            </a:r>
            <a:r>
              <a:rPr lang="en-US" sz="3200" dirty="0"/>
              <a:t>:</a:t>
            </a:r>
            <a:r>
              <a:rPr lang="en-US" sz="3200" dirty="0">
                <a:solidFill>
                  <a:srgbClr val="0000FF"/>
                </a:solidFill>
              </a:rPr>
              <a:t> R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00FF"/>
                </a:solidFill>
              </a:rPr>
              <a:t>T</a:t>
            </a:r>
            <a:r>
              <a:rPr lang="en-US" sz="3200" dirty="0"/>
              <a:t> </a:t>
            </a:r>
            <a:r>
              <a:rPr lang="en-US" sz="3200" i="1" u="sng" dirty="0"/>
              <a:t>random permutations</a:t>
            </a:r>
            <a:r>
              <a:rPr lang="en-US" sz="3200" dirty="0"/>
              <a:t> on [</a:t>
            </a:r>
            <a:r>
              <a:rPr lang="en-US" sz="3200" dirty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8298" y="2797760"/>
            <a:ext cx="6020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Notation: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L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lower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>
                <a:solidFill>
                  <a:srgbClr val="000000"/>
                </a:solidFill>
              </a:rPr>
              <a:t>3*log(</a:t>
            </a:r>
            <a:r>
              <a:rPr lang="en-US" sz="3200" dirty="0">
                <a:solidFill>
                  <a:srgbClr val="FF0000"/>
                </a:solidFill>
              </a:rPr>
              <a:t>n!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baseline="30000" dirty="0">
                <a:solidFill>
                  <a:srgbClr val="FF0000"/>
                </a:solidFill>
              </a:rPr>
              <a:t>2/3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005" y="5290910"/>
            <a:ext cx="886146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/>
              <a:t>Theorem</a:t>
            </a:r>
            <a:r>
              <a:rPr lang="en-US" sz="3200" dirty="0"/>
              <a:t> If A is a 1-round algorithm </a:t>
            </a:r>
            <a:r>
              <a:rPr lang="en-US" sz="3200" dirty="0" smtClean="0"/>
              <a:t>with </a:t>
            </a:r>
            <a:r>
              <a:rPr lang="en-US" sz="3200" dirty="0"/>
              <a:t>load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then E[ |A| ] ≤  (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 / </a:t>
            </a:r>
            <a:r>
              <a:rPr lang="en-US" sz="3200" dirty="0" err="1">
                <a:solidFill>
                  <a:srgbClr val="FF0000"/>
                </a:solidFill>
              </a:rPr>
              <a:t>L</a:t>
            </a:r>
            <a:r>
              <a:rPr lang="en-US" sz="3200" baseline="-25000" dirty="0" err="1">
                <a:solidFill>
                  <a:srgbClr val="FF0000"/>
                </a:solidFill>
              </a:rPr>
              <a:t>lower</a:t>
            </a:r>
            <a:r>
              <a:rPr lang="en-US" sz="3200" dirty="0"/>
              <a:t>)</a:t>
            </a:r>
            <a:r>
              <a:rPr lang="en-US" sz="3200" baseline="30000" dirty="0"/>
              <a:t>3/2</a:t>
            </a:r>
            <a:r>
              <a:rPr lang="en-US" sz="3200" dirty="0"/>
              <a:t> E[ |Q| ]</a:t>
            </a:r>
          </a:p>
        </p:txBody>
      </p:sp>
    </p:spTree>
    <p:extLst>
      <p:ext uri="{BB962C8B-B14F-4D97-AF65-F5344CB8AC3E}">
        <p14:creationId xmlns:p14="http://schemas.microsoft.com/office/powerpoint/2010/main" val="37737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8330"/>
            <a:ext cx="8229600" cy="2498597"/>
          </a:xfrm>
        </p:spPr>
        <p:txBody>
          <a:bodyPr>
            <a:normAutofit/>
          </a:bodyPr>
          <a:lstStyle/>
          <a:p>
            <a:r>
              <a:rPr lang="en-US" dirty="0" smtClean="0"/>
              <a:t>Step1: Compute E</a:t>
            </a:r>
            <a:r>
              <a:rPr lang="en-US" dirty="0"/>
              <a:t>[ |Q| ]</a:t>
            </a:r>
          </a:p>
          <a:p>
            <a:r>
              <a:rPr lang="en-US" dirty="0" smtClean="0"/>
              <a:t>Step2: Certain tuples E[ |K</a:t>
            </a:r>
            <a:r>
              <a:rPr lang="en-US" baseline="-25000" dirty="0" smtClean="0"/>
              <a:t>u</a:t>
            </a:r>
            <a:r>
              <a:rPr lang="en-US" dirty="0" smtClean="0"/>
              <a:t>| ]</a:t>
            </a:r>
          </a:p>
          <a:p>
            <a:r>
              <a:rPr lang="en-US" dirty="0" smtClean="0"/>
              <a:t>Step3: Answers returned E[ |A</a:t>
            </a:r>
            <a:r>
              <a:rPr lang="en-US" baseline="-25000" dirty="0" smtClean="0"/>
              <a:t>u</a:t>
            </a:r>
            <a:r>
              <a:rPr lang="en-US" dirty="0" smtClean="0"/>
              <a:t>|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7398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1272" y="101238"/>
            <a:ext cx="287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005" y="5290910"/>
            <a:ext cx="886146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/>
              <a:t>Theorem</a:t>
            </a:r>
            <a:r>
              <a:rPr lang="en-US" sz="3200" dirty="0"/>
              <a:t> If A is a 1-round algorithm with load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then E[ |A| ] ≤  (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 / </a:t>
            </a:r>
            <a:r>
              <a:rPr lang="en-US" sz="3200" dirty="0" err="1">
                <a:solidFill>
                  <a:srgbClr val="FF0000"/>
                </a:solidFill>
              </a:rPr>
              <a:t>L</a:t>
            </a:r>
            <a:r>
              <a:rPr lang="en-US" sz="3200" baseline="-25000" dirty="0" err="1">
                <a:solidFill>
                  <a:srgbClr val="FF0000"/>
                </a:solidFill>
              </a:rPr>
              <a:t>lower</a:t>
            </a:r>
            <a:r>
              <a:rPr lang="en-US" sz="3200" dirty="0"/>
              <a:t>)</a:t>
            </a:r>
            <a:r>
              <a:rPr lang="en-US" sz="3200" baseline="30000" dirty="0"/>
              <a:t>3/2</a:t>
            </a:r>
            <a:r>
              <a:rPr lang="en-US" sz="3200" dirty="0"/>
              <a:t> E[ |Q| ]</a:t>
            </a:r>
          </a:p>
        </p:txBody>
      </p:sp>
    </p:spTree>
    <p:extLst>
      <p:ext uri="{BB962C8B-B14F-4D97-AF65-F5344CB8AC3E}">
        <p14:creationId xmlns:p14="http://schemas.microsoft.com/office/powerpoint/2010/main" val="21333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-2.77778E-6 -0.5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E[ |Q| ]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15212"/>
              </p:ext>
            </p:extLst>
          </p:nvPr>
        </p:nvGraphicFramePr>
        <p:xfrm>
          <a:off x="2564317" y="2664518"/>
          <a:ext cx="117053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179"/>
                <a:gridCol w="390179"/>
                <a:gridCol w="390179"/>
              </a:tblGrid>
              <a:tr h="1822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18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0" y="50800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12354"/>
              </p:ext>
            </p:extLst>
          </p:nvPr>
        </p:nvGraphicFramePr>
        <p:xfrm>
          <a:off x="4030160" y="2664518"/>
          <a:ext cx="117053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179"/>
                <a:gridCol w="390179"/>
                <a:gridCol w="390179"/>
              </a:tblGrid>
              <a:tr h="1822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endParaRPr lang="en-US" sz="18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z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18191"/>
              </p:ext>
            </p:extLst>
          </p:nvPr>
        </p:nvGraphicFramePr>
        <p:xfrm>
          <a:off x="5496003" y="2664518"/>
          <a:ext cx="117053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179"/>
                <a:gridCol w="390179"/>
                <a:gridCol w="390179"/>
              </a:tblGrid>
              <a:tr h="1822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18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z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37857"/>
              </p:ext>
            </p:extLst>
          </p:nvPr>
        </p:nvGraphicFramePr>
        <p:xfrm>
          <a:off x="6970665" y="3030278"/>
          <a:ext cx="166844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111"/>
                <a:gridCol w="417111"/>
                <a:gridCol w="417111"/>
                <a:gridCol w="417111"/>
              </a:tblGrid>
              <a:tr h="1822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Q</a:t>
                      </a:r>
                      <a:endParaRPr lang="en-US" sz="18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z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27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900047" y="33942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a typeface="ＭＳ ゴシック"/>
                <a:cs typeface="ＭＳ ゴシック"/>
              </a:rPr>
              <a:t>∧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365890" y="33942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a typeface="ＭＳ ゴシック"/>
                <a:cs typeface="ＭＳ ゴシック"/>
              </a:rPr>
              <a:t>∧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831733" y="3286530"/>
            <a:ext cx="42431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=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811" y="3277206"/>
            <a:ext cx="136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 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= 4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771" y="1417638"/>
            <a:ext cx="80393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Fact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If are </a:t>
            </a:r>
            <a:r>
              <a:rPr lang="en-US" sz="3200" dirty="0">
                <a:solidFill>
                  <a:srgbClr val="0000FF"/>
                </a:solidFill>
              </a:rPr>
              <a:t>R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00FF"/>
                </a:solidFill>
              </a:rPr>
              <a:t>T</a:t>
            </a:r>
            <a:r>
              <a:rPr lang="en-US" sz="3200" dirty="0"/>
              <a:t> are </a:t>
            </a:r>
            <a:r>
              <a:rPr lang="en-US" sz="3200" dirty="0" smtClean="0"/>
              <a:t>independent random</a:t>
            </a:r>
            <a:br>
              <a:rPr lang="en-US" sz="3200" dirty="0" smtClean="0"/>
            </a:br>
            <a:r>
              <a:rPr lang="en-US" sz="3200" dirty="0" smtClean="0"/>
              <a:t>permutations, then </a:t>
            </a:r>
            <a:r>
              <a:rPr lang="en-US" sz="3200" dirty="0"/>
              <a:t>E[|</a:t>
            </a:r>
            <a:r>
              <a:rPr lang="en-US" sz="3200" dirty="0" smtClean="0">
                <a:solidFill>
                  <a:srgbClr val="0000FF"/>
                </a:solidFill>
              </a:rPr>
              <a:t>Q</a:t>
            </a:r>
            <a:r>
              <a:rPr lang="en-US" sz="3200" dirty="0" smtClean="0"/>
              <a:t>|</a:t>
            </a:r>
            <a:r>
              <a:rPr lang="en-US" sz="3200" dirty="0"/>
              <a:t>] =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1272" y="101238"/>
            <a:ext cx="287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8079" y="4676982"/>
            <a:ext cx="8697417" cy="1861846"/>
            <a:chOff x="348079" y="4676982"/>
            <a:chExt cx="8697417" cy="1861846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86" y="5176003"/>
              <a:ext cx="8662710" cy="13628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8079" y="4676982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Proof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463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Certain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6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fixed server u receives three messages</a:t>
            </a:r>
          </a:p>
          <a:p>
            <a:r>
              <a:rPr lang="en-US" sz="2800" dirty="0" smtClean="0"/>
              <a:t>msg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</a:t>
            </a:r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/>
              <a:t>) ∈ {0,1}</a:t>
            </a:r>
            <a:r>
              <a:rPr lang="en-US" sz="2800" baseline="30000" dirty="0" smtClean="0">
                <a:solidFill>
                  <a:srgbClr val="FF0000"/>
                </a:solidFill>
              </a:rPr>
              <a:t>L1</a:t>
            </a:r>
            <a:r>
              <a:rPr lang="en-US" sz="2800" dirty="0" smtClean="0"/>
              <a:t> about </a:t>
            </a:r>
            <a:r>
              <a:rPr lang="en-US" sz="2800" dirty="0" smtClean="0">
                <a:solidFill>
                  <a:srgbClr val="0000FF"/>
                </a:solidFill>
              </a:rPr>
              <a:t>R</a:t>
            </a:r>
          </a:p>
          <a:p>
            <a:r>
              <a:rPr lang="en-US" sz="2800" dirty="0" smtClean="0"/>
              <a:t>msg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) </a:t>
            </a:r>
            <a:r>
              <a:rPr lang="en-US" sz="2800" dirty="0"/>
              <a:t>∈ {0,1}</a:t>
            </a:r>
            <a:r>
              <a:rPr lang="en-US" sz="2800" baseline="30000" dirty="0" smtClean="0">
                <a:solidFill>
                  <a:srgbClr val="FF0000"/>
                </a:solidFill>
              </a:rPr>
              <a:t>L2</a:t>
            </a:r>
            <a:r>
              <a:rPr lang="en-US" sz="2800" dirty="0" smtClean="0"/>
              <a:t> </a:t>
            </a:r>
            <a:r>
              <a:rPr lang="en-US" sz="2800" dirty="0"/>
              <a:t>about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</a:p>
          <a:p>
            <a:r>
              <a:rPr lang="en-US" sz="2800" dirty="0" smtClean="0"/>
              <a:t>msg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T</a:t>
            </a:r>
            <a:r>
              <a:rPr lang="en-US" sz="2800" dirty="0" smtClean="0"/>
              <a:t>) </a:t>
            </a:r>
            <a:r>
              <a:rPr lang="en-US" sz="2800" dirty="0"/>
              <a:t>∈ {0,1}</a:t>
            </a:r>
            <a:r>
              <a:rPr lang="en-US" sz="2800" baseline="30000" dirty="0" smtClean="0">
                <a:solidFill>
                  <a:srgbClr val="FF0000"/>
                </a:solidFill>
              </a:rPr>
              <a:t>L3</a:t>
            </a:r>
            <a:r>
              <a:rPr lang="en-US" sz="2800" dirty="0" smtClean="0"/>
              <a:t> </a:t>
            </a:r>
            <a:r>
              <a:rPr lang="en-US" sz="2800" dirty="0"/>
              <a:t>about </a:t>
            </a:r>
            <a:r>
              <a:rPr lang="en-US" sz="2800" dirty="0" smtClean="0">
                <a:solidFill>
                  <a:srgbClr val="0000FF"/>
                </a:solidFill>
              </a:rPr>
              <a:t>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 + </a:t>
            </a: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 + </a:t>
            </a: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/>
              <a:t> ≤ </a:t>
            </a:r>
            <a:r>
              <a:rPr lang="en-US" sz="2800" dirty="0" smtClean="0">
                <a:solidFill>
                  <a:srgbClr val="FF0000"/>
                </a:solidFill>
              </a:rPr>
              <a:t>L </a:t>
            </a:r>
            <a:r>
              <a:rPr lang="en-US" sz="2800" dirty="0" smtClean="0"/>
              <a:t>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0800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1272" y="101238"/>
            <a:ext cx="287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957" y="4689684"/>
            <a:ext cx="892557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Definition</a:t>
            </a:r>
            <a:r>
              <a:rPr lang="en-US" sz="2800" dirty="0" smtClean="0"/>
              <a:t> Given msg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∈{0,1}</a:t>
            </a:r>
            <a:r>
              <a:rPr lang="en-US" sz="2800" baseline="30000" dirty="0" smtClean="0">
                <a:solidFill>
                  <a:srgbClr val="FF0000"/>
                </a:solidFill>
              </a:rPr>
              <a:t>L1</a:t>
            </a:r>
            <a:r>
              <a:rPr lang="en-US" sz="2800" dirty="0" smtClean="0"/>
              <a:t>, the certain tuples are:</a:t>
            </a:r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1</a:t>
            </a:r>
            <a:r>
              <a:rPr lang="en-US" sz="2800" dirty="0"/>
              <a:t>(</a:t>
            </a:r>
            <a:r>
              <a:rPr lang="en-US" sz="2800" dirty="0" smtClean="0"/>
              <a:t>msg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</a:t>
            </a:r>
            <a:r>
              <a:rPr lang="en-US" sz="2800" dirty="0"/>
              <a:t>= { (</a:t>
            </a:r>
            <a:r>
              <a:rPr lang="en-US" sz="2800" dirty="0" err="1"/>
              <a:t>i,j</a:t>
            </a:r>
            <a:r>
              <a:rPr lang="en-US" sz="2800" dirty="0"/>
              <a:t>) | ∀</a:t>
            </a:r>
            <a:r>
              <a:rPr lang="en-US" sz="2800" dirty="0" smtClean="0">
                <a:solidFill>
                  <a:srgbClr val="0000FF"/>
                </a:solidFill>
              </a:rPr>
              <a:t>R</a:t>
            </a:r>
            <a:r>
              <a:rPr lang="en-US" sz="2800" dirty="0" smtClean="0"/>
              <a:t>,  </a:t>
            </a:r>
            <a:r>
              <a:rPr lang="en-US" sz="2800" dirty="0"/>
              <a:t>msg</a:t>
            </a:r>
            <a:r>
              <a:rPr lang="en-US" sz="2800" baseline="-25000" dirty="0"/>
              <a:t>1</a:t>
            </a:r>
            <a:r>
              <a:rPr lang="en-US" sz="2800" dirty="0"/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R</a:t>
            </a:r>
            <a:r>
              <a:rPr lang="en-US" sz="2800" dirty="0" smtClean="0"/>
              <a:t>) </a:t>
            </a:r>
            <a:r>
              <a:rPr lang="en-US" sz="2800" dirty="0"/>
              <a:t>= msg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US" sz="2800" dirty="0" smtClean="0">
                <a:sym typeface="Wingdings"/>
              </a:rPr>
              <a:t> (</a:t>
            </a:r>
            <a:r>
              <a:rPr lang="en-US" sz="2800" dirty="0" err="1" smtClean="0">
                <a:sym typeface="Wingdings"/>
              </a:rPr>
              <a:t>i,j</a:t>
            </a:r>
            <a:r>
              <a:rPr lang="en-US" sz="2800" dirty="0" smtClean="0">
                <a:sym typeface="Wingdings"/>
              </a:rPr>
              <a:t>) ∈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R</a:t>
            </a:r>
            <a:r>
              <a:rPr lang="en-US" sz="2800" dirty="0" smtClean="0"/>
              <a:t>}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772" y="6094740"/>
            <a:ext cx="806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(msg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), K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(msg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 are the certain tuples in </a:t>
            </a:r>
            <a:r>
              <a:rPr lang="en-US" sz="28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,</a:t>
            </a:r>
            <a:r>
              <a:rPr lang="en-US" sz="2800" dirty="0">
                <a:solidFill>
                  <a:srgbClr val="0000FF"/>
                </a:solidFill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26664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Certain Tuples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102" y="3381003"/>
            <a:ext cx="65854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Proof:</a:t>
            </a:r>
          </a:p>
          <a:p>
            <a:r>
              <a:rPr lang="en-US" sz="2000" dirty="0" smtClean="0"/>
              <a:t>H(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/>
              <a:t>)	= H(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, msg</a:t>
            </a:r>
            <a:r>
              <a:rPr lang="en-US" sz="2000" baseline="-25000" dirty="0"/>
              <a:t>1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= H(</a:t>
            </a:r>
            <a:r>
              <a:rPr lang="en-US" sz="2000" dirty="0"/>
              <a:t>msg</a:t>
            </a:r>
            <a:r>
              <a:rPr lang="en-US" sz="2000" baseline="-25000" dirty="0"/>
              <a:t>1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 </a:t>
            </a:r>
            <a:r>
              <a:rPr lang="en-US" sz="2000" dirty="0" smtClean="0"/>
              <a:t>+ H( 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/>
              <a:t> | msg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= H(</a:t>
            </a:r>
            <a:r>
              <a:rPr lang="en-US" sz="2000" dirty="0"/>
              <a:t>msg</a:t>
            </a:r>
            <a:r>
              <a:rPr lang="en-US" sz="2000" baseline="-25000" dirty="0"/>
              <a:t>1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 </a:t>
            </a:r>
            <a:r>
              <a:rPr lang="en-US" sz="2000" dirty="0" smtClean="0"/>
              <a:t>+ E[ H(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/>
              <a:t> | </a:t>
            </a:r>
            <a:r>
              <a:rPr lang="en-US" sz="2000" dirty="0"/>
              <a:t>msg</a:t>
            </a:r>
            <a:r>
              <a:rPr lang="en-US" sz="2000" baseline="-25000" dirty="0"/>
              <a:t>1</a:t>
            </a:r>
            <a:r>
              <a:rPr lang="en-US" sz="2000" dirty="0" smtClean="0"/>
              <a:t>) ]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≤ </a:t>
            </a:r>
            <a:r>
              <a:rPr lang="en-US" sz="2000" dirty="0"/>
              <a:t>H(msg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 + </a:t>
            </a:r>
            <a:r>
              <a:rPr lang="en-US" sz="2000" dirty="0" smtClean="0"/>
              <a:t>(1 </a:t>
            </a:r>
            <a:r>
              <a:rPr lang="mr-IN" sz="2000" dirty="0" smtClean="0"/>
              <a:t>–</a:t>
            </a:r>
            <a:r>
              <a:rPr lang="en-US" sz="2000" dirty="0" smtClean="0"/>
              <a:t> E[</a:t>
            </a:r>
            <a:r>
              <a:rPr lang="en-US" sz="2000" dirty="0"/>
              <a:t>|K</a:t>
            </a:r>
            <a:r>
              <a:rPr lang="en-US" sz="2000" dirty="0" smtClean="0"/>
              <a:t>(msg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</a:t>
            </a:r>
            <a:r>
              <a:rPr lang="en-US" sz="2000" dirty="0"/>
              <a:t>| </a:t>
            </a:r>
            <a:r>
              <a:rPr lang="en-US" sz="2000" dirty="0" smtClean="0"/>
              <a:t>] /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) * H(</a:t>
            </a:r>
            <a:r>
              <a:rPr lang="en-US" sz="2000" dirty="0" smtClean="0">
                <a:solidFill>
                  <a:srgbClr val="0000FF"/>
                </a:solidFill>
              </a:rPr>
              <a:t>R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1	≤ </a:t>
            </a:r>
            <a:r>
              <a:rPr lang="en-US" sz="2000" dirty="0"/>
              <a:t>H(msg1(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 / H(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/>
              <a:t>)  </a:t>
            </a:r>
            <a:r>
              <a:rPr lang="en-US" sz="2000" dirty="0"/>
              <a:t>+ (1 </a:t>
            </a:r>
            <a:r>
              <a:rPr lang="mr-IN" sz="2000" dirty="0"/>
              <a:t>–</a:t>
            </a:r>
            <a:r>
              <a:rPr lang="en-US" sz="2000" dirty="0"/>
              <a:t> E[|K(msg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))| ] /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E</a:t>
            </a:r>
            <a:r>
              <a:rPr lang="en-US" sz="2000" dirty="0"/>
              <a:t>[ |K(msg</a:t>
            </a:r>
            <a:r>
              <a:rPr lang="en-US" sz="2000" baseline="-25000" dirty="0"/>
              <a:t>1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))| </a:t>
            </a:r>
            <a:r>
              <a:rPr lang="en-US" sz="2000" dirty="0" smtClean="0"/>
              <a:t>]	≤</a:t>
            </a: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 * H(msg1(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)) / H(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4102" y="2075964"/>
            <a:ext cx="69887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/>
              <a:t>Lemma</a:t>
            </a:r>
            <a:r>
              <a:rPr lang="en-US" sz="2400" dirty="0"/>
              <a:t>. </a:t>
            </a:r>
            <a:r>
              <a:rPr lang="en-US" sz="2400" dirty="0" smtClean="0"/>
              <a:t>E</a:t>
            </a:r>
            <a:r>
              <a:rPr lang="en-US" sz="2400" dirty="0"/>
              <a:t>[ |K</a:t>
            </a:r>
            <a:r>
              <a:rPr lang="en-US" sz="2400" dirty="0" smtClean="0"/>
              <a:t>(</a:t>
            </a:r>
            <a:r>
              <a:rPr lang="en-US" sz="2400" dirty="0"/>
              <a:t>msg</a:t>
            </a:r>
            <a:r>
              <a:rPr lang="en-US" sz="2400" baseline="-25000" dirty="0"/>
              <a:t>1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))| ] ≤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/>
              <a:t> * H(msg1(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)</a:t>
            </a:r>
            <a:r>
              <a:rPr lang="en-US" sz="2400" dirty="0" smtClean="0"/>
              <a:t>) / </a:t>
            </a:r>
            <a:r>
              <a:rPr lang="en-US" sz="2400" dirty="0"/>
              <a:t>H(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50800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1272" y="101238"/>
            <a:ext cx="287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02" y="1439548"/>
            <a:ext cx="492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</a:t>
            </a: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 = random permutation, |</a:t>
            </a:r>
            <a:r>
              <a:rPr lang="en-US" sz="2400" dirty="0" smtClean="0">
                <a:solidFill>
                  <a:srgbClr val="0000FF"/>
                </a:solidFill>
              </a:rPr>
              <a:t>R</a:t>
            </a:r>
            <a:r>
              <a:rPr lang="en-US" sz="2400" dirty="0" smtClean="0"/>
              <a:t>|=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87971" y="2583639"/>
            <a:ext cx="4186744" cy="1750231"/>
            <a:chOff x="4887971" y="2583639"/>
            <a:chExt cx="4186744" cy="1750231"/>
          </a:xfrm>
        </p:grpSpPr>
        <p:sp>
          <p:nvSpPr>
            <p:cNvPr id="12" name="TextBox 11"/>
            <p:cNvSpPr txBox="1"/>
            <p:nvPr/>
          </p:nvSpPr>
          <p:spPr>
            <a:xfrm>
              <a:off x="4887971" y="2583639"/>
              <a:ext cx="4186744" cy="1750231"/>
            </a:xfrm>
            <a:prstGeom prst="wedgeRoundRectCallout">
              <a:avLst>
                <a:gd name="adj1" fmla="val -47110"/>
                <a:gd name="adj2" fmla="val 7002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052" y="2648982"/>
              <a:ext cx="3783796" cy="1638878"/>
            </a:xfrm>
            <a:prstGeom prst="rect">
              <a:avLst/>
            </a:prstGeom>
          </p:spPr>
        </p:pic>
      </p:grpSp>
      <p:sp>
        <p:nvSpPr>
          <p:cNvPr id="10" name="Line Callout 1 9"/>
          <p:cNvSpPr/>
          <p:nvPr/>
        </p:nvSpPr>
        <p:spPr>
          <a:xfrm>
            <a:off x="7221679" y="1117648"/>
            <a:ext cx="1922321" cy="923330"/>
          </a:xfrm>
          <a:prstGeom prst="borderCallout1">
            <a:avLst>
              <a:gd name="adj1" fmla="val 18750"/>
              <a:gd name="adj2" fmla="val -8333"/>
              <a:gd name="adj3" fmla="val 93082"/>
              <a:gd name="adj4" fmla="val -39266"/>
            </a:avLst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H is the Entropy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H(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00"/>
                </a:solidFill>
              </a:rPr>
              <a:t>log(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>
                <a:solidFill>
                  <a:srgbClr val="000000"/>
                </a:solidFill>
              </a:rPr>
              <a:t>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/>
              <a:t> H(msg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)) ≤</a:t>
            </a:r>
            <a:r>
              <a:rPr lang="en-US" dirty="0">
                <a:solidFill>
                  <a:srgbClr val="FF0000"/>
                </a:solidFill>
              </a:rPr>
              <a:t> L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(1/2)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928" y="1679118"/>
            <a:ext cx="7642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Hyper</a:t>
            </a:r>
            <a:r>
              <a:rPr lang="en-US" sz="2800" dirty="0"/>
              <a:t>-</a:t>
            </a:r>
            <a:r>
              <a:rPr lang="en-US" sz="2800" dirty="0" smtClean="0"/>
              <a:t>graph:	nodes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/>
              <a:t>, …,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800" dirty="0" smtClean="0"/>
              <a:t>, edges 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/>
              <a:t>, …, 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baseline="-25000" dirty="0" err="1">
                <a:solidFill>
                  <a:srgbClr val="0000FF"/>
                </a:solidFill>
              </a:rPr>
              <a:t>l</a:t>
            </a:r>
            <a:r>
              <a:rPr lang="en-US" sz="2800" dirty="0"/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7525" y="3850642"/>
            <a:ext cx="620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</a:t>
            </a:r>
            <a:r>
              <a:rPr lang="en-US" sz="2800" baseline="-25000" dirty="0" smtClean="0">
                <a:solidFill>
                  <a:srgbClr val="0000FF"/>
                </a:solidFill>
              </a:rPr>
              <a:t>v1</a:t>
            </a:r>
            <a:r>
              <a:rPr lang="en-US" sz="2800" baseline="-25000" dirty="0"/>
              <a:t>,… </a:t>
            </a:r>
            <a:r>
              <a:rPr lang="en-US" sz="2800" baseline="-25000" dirty="0" err="1">
                <a:solidFill>
                  <a:srgbClr val="0000FF"/>
                </a:solidFill>
              </a:rPr>
              <a:t>vk</a:t>
            </a:r>
            <a:r>
              <a:rPr lang="en-US" sz="2800" dirty="0"/>
              <a:t>  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v</a:t>
            </a:r>
            <a:r>
              <a:rPr lang="en-US" sz="2800" baseline="-25000" dirty="0" smtClean="0">
                <a:solidFill>
                  <a:srgbClr val="0000FF"/>
                </a:solidFill>
              </a:rPr>
              <a:t>i 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= min</a:t>
            </a:r>
            <a:r>
              <a:rPr lang="en-US" sz="2800" baseline="-25000" dirty="0" smtClean="0">
                <a:solidFill>
                  <a:srgbClr val="0000FF"/>
                </a:solidFill>
              </a:rPr>
              <a:t>u1</a:t>
            </a:r>
            <a:r>
              <a:rPr lang="en-US" sz="2800" baseline="-25000" dirty="0"/>
              <a:t>,… 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ul</a:t>
            </a:r>
            <a:r>
              <a:rPr lang="en-US" sz="2800" dirty="0"/>
              <a:t> 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800" dirty="0"/>
              <a:t> </a:t>
            </a:r>
            <a:r>
              <a:rPr lang="en-US" sz="2800" dirty="0" smtClean="0"/>
              <a:t> =   </a:t>
            </a:r>
            <a:r>
              <a:rPr lang="en-US" sz="2800" dirty="0" err="1" smtClean="0">
                <a:solidFill>
                  <a:srgbClr val="0000FF"/>
                </a:solidFill>
              </a:rPr>
              <a:t>ρ</a:t>
            </a:r>
            <a:r>
              <a:rPr lang="en-US" sz="2800" baseline="30000" dirty="0" smtClean="0">
                <a:solidFill>
                  <a:srgbClr val="0000FF"/>
                </a:solidFill>
              </a:rPr>
              <a:t>*</a:t>
            </a:r>
            <a:endParaRPr lang="en-US" sz="28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0" y="524496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724" y="2716966"/>
            <a:ext cx="9041910" cy="966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Def</a:t>
            </a:r>
            <a:r>
              <a:rPr lang="en-US" sz="2400" dirty="0"/>
              <a:t>. </a:t>
            </a:r>
            <a:r>
              <a:rPr lang="en-US" sz="2400" i="1" u="sng" dirty="0"/>
              <a:t>Fractional edge cover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, … </a:t>
            </a:r>
            <a:r>
              <a:rPr lang="en-US" sz="2400" dirty="0" err="1">
                <a:solidFill>
                  <a:srgbClr val="0000FF"/>
                </a:solidFill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</a:rPr>
              <a:t>l</a:t>
            </a:r>
            <a:r>
              <a:rPr lang="en-US" sz="2400" dirty="0"/>
              <a:t> ≥ 0 </a:t>
            </a:r>
            <a:r>
              <a:rPr lang="en-US" sz="2400" dirty="0" err="1"/>
              <a:t>s.t.</a:t>
            </a:r>
            <a:r>
              <a:rPr lang="en-US" sz="2400" dirty="0"/>
              <a:t> </a:t>
            </a:r>
            <a:r>
              <a:rPr lang="en-US" sz="2400" dirty="0" smtClean="0"/>
              <a:t>∀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/>
              <a:t>: 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j: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xi</a:t>
            </a:r>
            <a:r>
              <a:rPr lang="en-US" sz="2400" baseline="-25000" dirty="0" err="1" smtClean="0"/>
              <a:t>∈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Sj</a:t>
            </a:r>
            <a:r>
              <a:rPr lang="en-US" sz="2400" dirty="0" smtClean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/>
              <a:t> ≥ 1</a:t>
            </a:r>
          </a:p>
          <a:p>
            <a:pPr>
              <a:lnSpc>
                <a:spcPct val="120000"/>
              </a:lnSpc>
            </a:pPr>
            <a:r>
              <a:rPr lang="en-US" sz="2400" i="1" dirty="0"/>
              <a:t>    </a:t>
            </a:r>
            <a:r>
              <a:rPr lang="en-US" sz="2400" i="1" u="sng" dirty="0"/>
              <a:t>Fractional vertex packing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00FF"/>
                </a:solidFill>
              </a:rPr>
              <a:t>v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v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, … </a:t>
            </a:r>
            <a:r>
              <a:rPr lang="en-US" sz="2400" dirty="0" err="1">
                <a:solidFill>
                  <a:srgbClr val="0000FF"/>
                </a:solidFill>
              </a:rPr>
              <a:t>v</a:t>
            </a:r>
            <a:r>
              <a:rPr lang="en-US" sz="2400" baseline="-25000" dirty="0" err="1">
                <a:solidFill>
                  <a:srgbClr val="0000FF"/>
                </a:solidFill>
              </a:rPr>
              <a:t>k</a:t>
            </a:r>
            <a:r>
              <a:rPr lang="en-US" sz="2400" dirty="0"/>
              <a:t> ≥ 0 </a:t>
            </a:r>
            <a:r>
              <a:rPr lang="en-US" sz="2400" dirty="0" err="1"/>
              <a:t>s.t.</a:t>
            </a:r>
            <a:r>
              <a:rPr lang="en-US" sz="2400" dirty="0"/>
              <a:t> </a:t>
            </a:r>
            <a:r>
              <a:rPr lang="en-US" sz="2400" dirty="0" smtClean="0"/>
              <a:t>∀</a:t>
            </a:r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/>
              <a:t>: </a:t>
            </a:r>
            <a:r>
              <a:rPr lang="en-US" sz="2400" dirty="0" err="1" smtClean="0"/>
              <a:t>Σ</a:t>
            </a:r>
            <a:r>
              <a:rPr lang="en-US" sz="2400" baseline="-25000" dirty="0" err="1"/>
              <a:t>i:</a:t>
            </a:r>
            <a:r>
              <a:rPr lang="en-US" sz="2400" baseline="-25000" dirty="0" err="1">
                <a:solidFill>
                  <a:srgbClr val="0000FF"/>
                </a:solidFill>
              </a:rPr>
              <a:t>xi</a:t>
            </a:r>
            <a:r>
              <a:rPr lang="en-US" sz="2400" baseline="-25000" dirty="0" err="1"/>
              <a:t>∈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Sj</a:t>
            </a:r>
            <a:r>
              <a:rPr lang="en-US" sz="2400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v</a:t>
            </a:r>
            <a:r>
              <a:rPr lang="en-US" sz="2400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 </a:t>
            </a:r>
            <a:r>
              <a:rPr lang="en-US" sz="2400" dirty="0"/>
              <a:t>≤ 1        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" y="94671"/>
            <a:ext cx="5800675" cy="289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355" y="4846227"/>
            <a:ext cx="584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	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(x)=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(x),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(x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u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/2		</a:t>
            </a:r>
            <a:r>
              <a:rPr lang="en-US" dirty="0" err="1" smtClean="0">
                <a:solidFill>
                  <a:srgbClr val="0000FF"/>
                </a:solidFill>
              </a:rPr>
              <a:t>ρ</a:t>
            </a:r>
            <a:r>
              <a:rPr lang="en-US" baseline="30000" dirty="0">
                <a:solidFill>
                  <a:srgbClr val="0000FF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= 2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4355" y="5306912"/>
            <a:ext cx="8608394" cy="1024303"/>
            <a:chOff x="204355" y="5306912"/>
            <a:chExt cx="8608394" cy="1024303"/>
          </a:xfrm>
        </p:grpSpPr>
        <p:sp>
          <p:nvSpPr>
            <p:cNvPr id="13" name="TextBox 12"/>
            <p:cNvSpPr txBox="1"/>
            <p:nvPr/>
          </p:nvSpPr>
          <p:spPr>
            <a:xfrm>
              <a:off x="204355" y="5819064"/>
              <a:ext cx="6961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Example:	</a:t>
              </a:r>
              <a:r>
                <a:rPr lang="en-US" dirty="0">
                  <a:solidFill>
                    <a:srgbClr val="0000FF"/>
                  </a:solidFill>
                </a:rPr>
                <a:t>Q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dirty="0" err="1">
                  <a:solidFill>
                    <a:srgbClr val="000000"/>
                  </a:solidFill>
                </a:rPr>
                <a:t>x,y,z</a:t>
              </a:r>
              <a:r>
                <a:rPr lang="en-US" dirty="0">
                  <a:solidFill>
                    <a:srgbClr val="000000"/>
                  </a:solidFill>
                </a:rPr>
                <a:t>)=</a:t>
              </a:r>
              <a:r>
                <a:rPr lang="en-US" dirty="0">
                  <a:solidFill>
                    <a:srgbClr val="0000FF"/>
                  </a:solidFill>
                </a:rPr>
                <a:t>R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dirty="0" err="1">
                  <a:solidFill>
                    <a:srgbClr val="000000"/>
                  </a:solidFill>
                </a:rPr>
                <a:t>x,y</a:t>
              </a:r>
              <a:r>
                <a:rPr lang="en-US" dirty="0">
                  <a:solidFill>
                    <a:srgbClr val="000000"/>
                  </a:solidFill>
                </a:rPr>
                <a:t>),</a:t>
              </a:r>
              <a:r>
                <a:rPr lang="en-US" dirty="0">
                  <a:solidFill>
                    <a:srgbClr val="0000FF"/>
                  </a:solidFill>
                </a:rPr>
                <a:t>S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dirty="0" err="1">
                  <a:solidFill>
                    <a:srgbClr val="000000"/>
                  </a:solidFill>
                </a:rPr>
                <a:t>y,z</a:t>
              </a:r>
              <a:r>
                <a:rPr lang="en-US" dirty="0">
                  <a:solidFill>
                    <a:srgbClr val="000000"/>
                  </a:solidFill>
                </a:rPr>
                <a:t>),</a:t>
              </a:r>
              <a:r>
                <a:rPr lang="en-US" dirty="0">
                  <a:solidFill>
                    <a:srgbClr val="0000FF"/>
                  </a:solidFill>
                </a:rPr>
                <a:t>T</a:t>
              </a:r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dirty="0" err="1">
                  <a:solidFill>
                    <a:srgbClr val="000000"/>
                  </a:solidFill>
                </a:rPr>
                <a:t>z,x</a:t>
              </a:r>
              <a:r>
                <a:rPr lang="en-US" dirty="0">
                  <a:solidFill>
                    <a:srgbClr val="000000"/>
                  </a:solidFill>
                </a:rPr>
                <a:t>)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   u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u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u</a:t>
              </a:r>
              <a:r>
                <a:rPr lang="en-US" baseline="-25000" dirty="0">
                  <a:solidFill>
                    <a:srgbClr val="0000FF"/>
                  </a:solidFill>
                </a:rPr>
                <a:t>3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1/2	</a:t>
              </a:r>
              <a:r>
                <a:rPr lang="en-US" dirty="0" err="1" smtClean="0">
                  <a:solidFill>
                    <a:srgbClr val="0000FF"/>
                  </a:solidFill>
                </a:rPr>
                <a:t>ρ</a:t>
              </a:r>
              <a:r>
                <a:rPr lang="en-US" baseline="30000" dirty="0">
                  <a:solidFill>
                    <a:srgbClr val="0000FF"/>
                  </a:solidFill>
                </a:rPr>
                <a:t>*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0000FF"/>
                  </a:solidFill>
                </a:rPr>
                <a:t>= 3/2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371936" y="5306912"/>
              <a:ext cx="1440813" cy="1024303"/>
              <a:chOff x="3188700" y="5196767"/>
              <a:chExt cx="1440813" cy="1024303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270644" y="6114425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4440925" y="6114425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3855785" y="5196767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Curved Connector 27"/>
              <p:cNvCxnSpPr>
                <a:stCxn id="16" idx="0"/>
                <a:endCxn id="17" idx="5"/>
              </p:cNvCxnSpPr>
              <p:nvPr/>
            </p:nvCxnSpPr>
            <p:spPr>
              <a:xfrm flipH="1" flipV="1">
                <a:off x="3946812" y="5287794"/>
                <a:ext cx="547436" cy="826631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27"/>
              <p:cNvCxnSpPr>
                <a:stCxn id="16" idx="2"/>
                <a:endCxn id="15" idx="6"/>
              </p:cNvCxnSpPr>
              <p:nvPr/>
            </p:nvCxnSpPr>
            <p:spPr>
              <a:xfrm flipH="1">
                <a:off x="3377289" y="6167748"/>
                <a:ext cx="106363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27"/>
              <p:cNvCxnSpPr>
                <a:stCxn id="17" idx="3"/>
                <a:endCxn id="15" idx="7"/>
              </p:cNvCxnSpPr>
              <p:nvPr/>
            </p:nvCxnSpPr>
            <p:spPr>
              <a:xfrm flipH="1">
                <a:off x="3361671" y="5287794"/>
                <a:ext cx="509732" cy="842249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773841" y="5783155"/>
                <a:ext cx="377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½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52336" y="5405858"/>
                <a:ext cx="377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½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88700" y="5505596"/>
                <a:ext cx="377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½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7287041" y="4251879"/>
            <a:ext cx="1856959" cy="715089"/>
          </a:xfrm>
          <a:prstGeom prst="wedgeRoundRectCallout">
            <a:avLst>
              <a:gd name="adj1" fmla="val -74077"/>
              <a:gd name="adj2" fmla="val -449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</a:t>
            </a:r>
            <a:r>
              <a:rPr lang="en-US" dirty="0" err="1">
                <a:solidFill>
                  <a:srgbClr val="0000FF"/>
                </a:solidFill>
              </a:rPr>
              <a:t>ρ</a:t>
            </a:r>
            <a:r>
              <a:rPr lang="en-US" baseline="30000" dirty="0">
                <a:solidFill>
                  <a:srgbClr val="0000FF"/>
                </a:solidFill>
              </a:rPr>
              <a:t>* </a:t>
            </a:r>
            <a:r>
              <a:rPr lang="en-US" baseline="30000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as in</a:t>
            </a:r>
            <a:br>
              <a:rPr lang="en-US" dirty="0" smtClean="0"/>
            </a:br>
            <a:r>
              <a:rPr lang="en-US" dirty="0" smtClean="0"/>
              <a:t>the AGM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OLTP = Online Transaction Processing</a:t>
            </a:r>
          </a:p>
          <a:p>
            <a:pPr lvl="1"/>
            <a:r>
              <a:rPr lang="en-US" dirty="0" smtClean="0"/>
              <a:t>Simple SQL lookups (by attribute value)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Transactions</a:t>
            </a:r>
          </a:p>
          <a:p>
            <a:r>
              <a:rPr lang="en-US" dirty="0" smtClean="0"/>
              <a:t>OLAP = Online Analytical Processing</a:t>
            </a:r>
            <a:br>
              <a:rPr lang="en-US" dirty="0" smtClean="0"/>
            </a:br>
            <a:r>
              <a:rPr lang="en-US" dirty="0" smtClean="0"/>
              <a:t>			= Decision Support</a:t>
            </a:r>
          </a:p>
          <a:p>
            <a:pPr lvl="1"/>
            <a:r>
              <a:rPr lang="en-US" dirty="0" smtClean="0"/>
              <a:t>Complex SQL queries: joins, group-by</a:t>
            </a:r>
          </a:p>
          <a:p>
            <a:pPr lvl="1"/>
            <a:r>
              <a:rPr lang="en-US" dirty="0" smtClean="0"/>
              <a:t>No updates, no transactions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AMW 2017 - Tutorial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0" y="524496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(</a:t>
            </a:r>
            <a:r>
              <a:rPr lang="en-US" dirty="0" smtClean="0"/>
              <a:t>2/2)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23684" y="1291788"/>
            <a:ext cx="929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any </a:t>
            </a:r>
            <a:r>
              <a:rPr lang="en-US" sz="2800" dirty="0" err="1" smtClean="0"/>
              <a:t>hypergraph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Q</a:t>
            </a:r>
            <a:r>
              <a:rPr lang="en-US" sz="2800" dirty="0" smtClean="0"/>
              <a:t> and </a:t>
            </a:r>
            <a:r>
              <a:rPr lang="en-US" sz="2800" i="1" u="sng" dirty="0" smtClean="0"/>
              <a:t>fractional edge cover</a:t>
            </a:r>
            <a:r>
              <a:rPr lang="en-US" sz="2800" i="1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u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u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/>
              <a:t>, ...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" y="94671"/>
            <a:ext cx="5800675" cy="28964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2" y="5248129"/>
            <a:ext cx="8846761" cy="1365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" y="3598435"/>
            <a:ext cx="6146082" cy="1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45360" y="2049791"/>
            <a:ext cx="9015012" cy="1292213"/>
            <a:chOff x="0" y="1815008"/>
            <a:chExt cx="9015012" cy="1292213"/>
          </a:xfrm>
        </p:grpSpPr>
        <p:sp>
          <p:nvSpPr>
            <p:cNvPr id="19" name="TextBox 18"/>
            <p:cNvSpPr txBox="1"/>
            <p:nvPr/>
          </p:nvSpPr>
          <p:spPr>
            <a:xfrm>
              <a:off x="0" y="1815008"/>
              <a:ext cx="9015012" cy="1292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3720000" sx="101000" sy="101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 smtClean="0"/>
                <a:t>Theorem</a:t>
              </a:r>
              <a:r>
                <a:rPr lang="en-US" sz="1600" dirty="0" smtClean="0"/>
                <a:t> [</a:t>
              </a:r>
              <a:r>
                <a:rPr lang="en-US" sz="1600" dirty="0" err="1" smtClean="0"/>
                <a:t>Friedgut</a:t>
              </a:r>
              <a:r>
                <a:rPr lang="en-US" sz="1600" dirty="0" smtClean="0"/>
                <a:t> 2004]</a:t>
              </a:r>
              <a:endParaRPr lang="en-US" sz="1600" dirty="0"/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52" y="2038451"/>
              <a:ext cx="8722026" cy="89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3: Compute E[ |A</a:t>
            </a:r>
            <a:r>
              <a:rPr lang="en-US" baseline="-25000" dirty="0" smtClean="0"/>
              <a:t>u</a:t>
            </a:r>
            <a:r>
              <a:rPr lang="en-US" dirty="0" smtClean="0"/>
              <a:t>| 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658" y="2284352"/>
            <a:ext cx="85459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Proof</a:t>
            </a:r>
            <a:r>
              <a:rPr lang="en-US" sz="2400" dirty="0" smtClean="0"/>
              <a:t> Let 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 = P( (</a:t>
            </a:r>
            <a:r>
              <a:rPr lang="en-US" sz="2400" dirty="0" err="1"/>
              <a:t>i,j</a:t>
            </a:r>
            <a:r>
              <a:rPr lang="en-US" sz="2400" dirty="0"/>
              <a:t>) ∈ K(msg</a:t>
            </a:r>
            <a:r>
              <a:rPr lang="en-US" sz="2400" baseline="-25000" dirty="0"/>
              <a:t>1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))).  Similarly </a:t>
            </a:r>
            <a:r>
              <a:rPr lang="en-US" sz="2400" dirty="0" err="1"/>
              <a:t>b</a:t>
            </a:r>
            <a:r>
              <a:rPr lang="en-US" sz="2400" baseline="-25000" dirty="0" err="1"/>
              <a:t>jk</a:t>
            </a:r>
            <a:r>
              <a:rPr lang="en-US" sz="2400" dirty="0"/>
              <a:t> ,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for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</a:p>
          <a:p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n-US" sz="2400" dirty="0"/>
              <a:t>[ |A</a:t>
            </a:r>
            <a:r>
              <a:rPr lang="en-US" sz="2400" baseline="-25000" dirty="0"/>
              <a:t>u</a:t>
            </a:r>
            <a:r>
              <a:rPr lang="en-US" sz="2400" dirty="0"/>
              <a:t>| </a:t>
            </a:r>
            <a:r>
              <a:rPr lang="en-US" sz="2400" dirty="0" smtClean="0"/>
              <a:t>]	= </a:t>
            </a:r>
            <a:r>
              <a:rPr lang="en-US" sz="2400" dirty="0" err="1"/>
              <a:t>Σ</a:t>
            </a:r>
            <a:r>
              <a:rPr lang="en-US" sz="2400" baseline="-25000" dirty="0" err="1"/>
              <a:t>ijk</a:t>
            </a:r>
            <a:r>
              <a:rPr lang="en-US" sz="2400" dirty="0"/>
              <a:t> 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 err="1"/>
              <a:t>b</a:t>
            </a:r>
            <a:r>
              <a:rPr lang="en-US" sz="2400" baseline="-25000" dirty="0" err="1"/>
              <a:t>jk</a:t>
            </a:r>
            <a:r>
              <a:rPr lang="en-US" sz="2400" dirty="0"/>
              <a:t>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≤  (</a:t>
            </a:r>
            <a:r>
              <a:rPr lang="en-US" sz="2400" dirty="0" err="1"/>
              <a:t>Σ</a:t>
            </a:r>
            <a:r>
              <a:rPr lang="en-US" sz="2400" baseline="-25000" dirty="0" err="1"/>
              <a:t>ij</a:t>
            </a:r>
            <a:r>
              <a:rPr lang="en-US" sz="2400" dirty="0"/>
              <a:t> a</a:t>
            </a:r>
            <a:r>
              <a:rPr lang="en-US" sz="2400" baseline="-25000" dirty="0"/>
              <a:t>ij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r>
              <a:rPr lang="en-US" sz="2400" dirty="0"/>
              <a:t> * (</a:t>
            </a:r>
            <a:r>
              <a:rPr lang="en-US" sz="2400" dirty="0" err="1"/>
              <a:t>Σ</a:t>
            </a:r>
            <a:r>
              <a:rPr lang="en-US" sz="2400" baseline="-25000" dirty="0" err="1"/>
              <a:t>jk</a:t>
            </a:r>
            <a:r>
              <a:rPr lang="en-US" sz="2400" dirty="0"/>
              <a:t> b</a:t>
            </a:r>
            <a:r>
              <a:rPr lang="en-US" sz="2400" baseline="-25000" dirty="0"/>
              <a:t>jk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r>
              <a:rPr lang="en-US" sz="2400" dirty="0"/>
              <a:t> * (</a:t>
            </a:r>
            <a:r>
              <a:rPr lang="en-US" sz="2400" dirty="0" err="1"/>
              <a:t>Σ</a:t>
            </a:r>
            <a:r>
              <a:rPr lang="en-US" sz="2400" baseline="-25000" dirty="0" err="1"/>
              <a:t>ik</a:t>
            </a:r>
            <a:r>
              <a:rPr lang="en-US" sz="2400" dirty="0"/>
              <a:t> c</a:t>
            </a:r>
            <a:r>
              <a:rPr lang="en-US" sz="2400" baseline="-25000" dirty="0"/>
              <a:t>ik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			≤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/log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! *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/log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! *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/log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!)</a:t>
            </a:r>
            <a:r>
              <a:rPr lang="en-US" sz="2400" baseline="30000" dirty="0"/>
              <a:t>1/2 </a:t>
            </a:r>
            <a:endParaRPr lang="en-US" sz="2400" baseline="30000" dirty="0" smtClean="0"/>
          </a:p>
          <a:p>
            <a:r>
              <a:rPr lang="en-US" sz="2400" dirty="0" smtClean="0"/>
              <a:t>			≤  </a:t>
            </a:r>
            <a:r>
              <a:rPr lang="en-US" sz="2400" dirty="0"/>
              <a:t>((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+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+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) / </a:t>
            </a:r>
            <a:r>
              <a:rPr lang="en-US" sz="2400" dirty="0" smtClean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*log(</a:t>
            </a:r>
            <a:r>
              <a:rPr lang="en-US" sz="2400" dirty="0">
                <a:solidFill>
                  <a:srgbClr val="FF0000"/>
                </a:solidFill>
              </a:rPr>
              <a:t>n!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/>
              <a:t>  </a:t>
            </a:r>
            <a:r>
              <a:rPr lang="en-US" sz="2400" dirty="0"/>
              <a:t>)</a:t>
            </a:r>
            <a:r>
              <a:rPr lang="en-US" sz="2400" baseline="30000" dirty="0"/>
              <a:t>3/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			</a:t>
            </a:r>
            <a:r>
              <a:rPr lang="en-US" sz="2400" dirty="0"/>
              <a:t>≤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 /(</a:t>
            </a:r>
            <a:r>
              <a:rPr lang="en-US" sz="2400" dirty="0">
                <a:solidFill>
                  <a:srgbClr val="000000"/>
                </a:solidFill>
              </a:rPr>
              <a:t>3*log(</a:t>
            </a:r>
            <a:r>
              <a:rPr lang="en-US" sz="2400" dirty="0">
                <a:solidFill>
                  <a:srgbClr val="FF0000"/>
                </a:solidFill>
              </a:rPr>
              <a:t>n!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/>
              <a:t> )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3/2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758" y="5949863"/>
            <a:ext cx="6965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Proof</a:t>
            </a:r>
            <a:r>
              <a:rPr lang="en-US" sz="2400" dirty="0" smtClean="0"/>
              <a:t> E</a:t>
            </a:r>
            <a:r>
              <a:rPr lang="en-US" sz="2400" dirty="0"/>
              <a:t>[ |A| ] =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E[ |A</a:t>
            </a:r>
            <a:r>
              <a:rPr lang="en-US" sz="2400" baseline="-25000" dirty="0"/>
              <a:t>u</a:t>
            </a:r>
            <a:r>
              <a:rPr lang="en-US" sz="2400" dirty="0"/>
              <a:t>| ] ≤ (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/ </a:t>
            </a:r>
            <a:r>
              <a:rPr lang="en-US" sz="2400" dirty="0" smtClean="0"/>
              <a:t>(</a:t>
            </a:r>
            <a:r>
              <a:rPr lang="en-US" sz="2400" dirty="0">
                <a:solidFill>
                  <a:srgbClr val="FF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log</a:t>
            </a:r>
            <a:r>
              <a:rPr lang="en-US" sz="2400" dirty="0">
                <a:solidFill>
                  <a:srgbClr val="FF0000"/>
                </a:solidFill>
              </a:rPr>
              <a:t> n!</a:t>
            </a:r>
            <a:r>
              <a:rPr lang="en-US" sz="2400" dirty="0" smtClean="0"/>
              <a:t> </a:t>
            </a:r>
            <a:r>
              <a:rPr lang="en-US" sz="2400" dirty="0"/>
              <a:t>/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/>
              <a:t>2/3</a:t>
            </a:r>
            <a:r>
              <a:rPr lang="en-US" sz="2400" dirty="0"/>
              <a:t> ))</a:t>
            </a:r>
            <a:r>
              <a:rPr lang="en-US" sz="2400" baseline="30000" dirty="0"/>
              <a:t>3/2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		= </a:t>
            </a:r>
            <a:r>
              <a:rPr lang="en-US" sz="2400" dirty="0"/>
              <a:t>(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/ 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baseline="-25000" dirty="0" err="1">
                <a:solidFill>
                  <a:srgbClr val="FF0000"/>
                </a:solidFill>
              </a:rPr>
              <a:t>lower</a:t>
            </a:r>
            <a:r>
              <a:rPr lang="en-US" sz="2400" dirty="0"/>
              <a:t>)</a:t>
            </a:r>
            <a:r>
              <a:rPr lang="en-US" sz="2400" baseline="30000" dirty="0"/>
              <a:t>3/2</a:t>
            </a:r>
            <a:r>
              <a:rPr lang="en-US" sz="2400" dirty="0"/>
              <a:t>  E[ |Q| ]</a:t>
            </a:r>
            <a:r>
              <a:rPr lang="en-US" sz="2400" dirty="0" smtClean="0"/>
              <a:t>.      QED.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758" y="5373714"/>
            <a:ext cx="56790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 </a:t>
            </a:r>
            <a:r>
              <a:rPr lang="en-US" sz="2400" dirty="0" smtClean="0"/>
              <a:t>E</a:t>
            </a:r>
            <a:r>
              <a:rPr lang="en-US" sz="2400" dirty="0"/>
              <a:t>[ |A| ] ≤  (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 / 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baseline="-25000" dirty="0" err="1">
                <a:solidFill>
                  <a:srgbClr val="FF0000"/>
                </a:solidFill>
              </a:rPr>
              <a:t>lower</a:t>
            </a:r>
            <a:r>
              <a:rPr lang="en-US" sz="2400" dirty="0"/>
              <a:t>)</a:t>
            </a:r>
            <a:r>
              <a:rPr lang="en-US" sz="2400" baseline="30000" dirty="0"/>
              <a:t>3/2</a:t>
            </a:r>
            <a:r>
              <a:rPr lang="en-US" sz="2400" dirty="0"/>
              <a:t> E[ |Q| 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920" y="101845"/>
            <a:ext cx="385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x,y,z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 = R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y,z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z,x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0" y="508001"/>
            <a:ext cx="9144000" cy="145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6658" y="1599810"/>
            <a:ext cx="52117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Lemma</a:t>
            </a:r>
            <a:r>
              <a:rPr lang="en-US" sz="2400" dirty="0" smtClean="0"/>
              <a:t>. </a:t>
            </a:r>
            <a:r>
              <a:rPr lang="en-US" sz="2400" dirty="0"/>
              <a:t>E[ |A</a:t>
            </a:r>
            <a:r>
              <a:rPr lang="en-US" sz="2400" baseline="-25000" dirty="0"/>
              <a:t>u</a:t>
            </a:r>
            <a:r>
              <a:rPr lang="en-US" sz="2400" dirty="0"/>
              <a:t>| ] </a:t>
            </a:r>
            <a:r>
              <a:rPr lang="en-US" sz="2400" dirty="0" smtClean="0"/>
              <a:t>≤  </a:t>
            </a:r>
            <a:r>
              <a:rPr lang="en-US" sz="2400" dirty="0"/>
              <a:t>(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/ </a:t>
            </a:r>
            <a:r>
              <a:rPr lang="en-US" sz="2400" dirty="0">
                <a:solidFill>
                  <a:srgbClr val="000000"/>
                </a:solidFill>
              </a:rPr>
              <a:t>3*log(</a:t>
            </a:r>
            <a:r>
              <a:rPr lang="en-US" sz="2400" dirty="0">
                <a:solidFill>
                  <a:srgbClr val="FF0000"/>
                </a:solidFill>
              </a:rPr>
              <a:t>n!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  <a:r>
              <a:rPr lang="en-US" sz="2400" baseline="30000" dirty="0"/>
              <a:t>3/2</a:t>
            </a:r>
            <a:r>
              <a:rPr lang="en-US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474" y="4045691"/>
            <a:ext cx="4264872" cy="1328023"/>
          </a:xfrm>
          <a:prstGeom prst="wedgeRoundRectCallout">
            <a:avLst>
              <a:gd name="adj1" fmla="val 1712"/>
              <a:gd name="adj2" fmla="val -699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E[ |K(msg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))| ] </a:t>
            </a:r>
            <a:r>
              <a:rPr lang="en-US" dirty="0" smtClean="0"/>
              <a:t>≤</a:t>
            </a:r>
            <a:br>
              <a:rPr lang="en-US" dirty="0" smtClean="0"/>
            </a:br>
            <a:r>
              <a:rPr lang="en-US" dirty="0" smtClean="0"/>
              <a:t>  ≤ H(</a:t>
            </a:r>
            <a:r>
              <a:rPr lang="en-US" dirty="0"/>
              <a:t>msg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/>
              <a:t>))/H(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)</a:t>
            </a:r>
            <a:r>
              <a:rPr lang="en-US" dirty="0"/>
              <a:t> *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/ log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! *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 ≤ </a:t>
            </a:r>
            <a:r>
              <a:rPr lang="en-US" dirty="0"/>
              <a:t>1/</a:t>
            </a:r>
            <a:r>
              <a:rPr lang="en-US" dirty="0">
                <a:solidFill>
                  <a:srgbClr val="FF0000"/>
                </a:solidFill>
              </a:rPr>
              <a:t>n</a:t>
            </a:r>
            <a:endParaRPr lang="en-US" dirty="0"/>
          </a:p>
          <a:p>
            <a:r>
              <a:rPr lang="en-US" dirty="0" err="1" smtClean="0"/>
              <a:t>Σ</a:t>
            </a:r>
            <a:r>
              <a:rPr lang="en-US" baseline="-25000" dirty="0" err="1" smtClean="0"/>
              <a:t>ij</a:t>
            </a:r>
            <a:r>
              <a:rPr lang="en-US" dirty="0" smtClean="0"/>
              <a:t> a</a:t>
            </a:r>
            <a:r>
              <a:rPr lang="en-US" baseline="-25000" dirty="0" smtClean="0"/>
              <a:t>ij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 ≤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 log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1272" y="101238"/>
            <a:ext cx="287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/>
              <a:t>| = |</a:t>
            </a:r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/>
              <a:t>| = 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tuples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6217" y="1705902"/>
            <a:ext cx="1070937" cy="408623"/>
          </a:xfrm>
          <a:prstGeom prst="wedgeRoundRectCallout">
            <a:avLst>
              <a:gd name="adj1" fmla="val -63581"/>
              <a:gd name="adj2" fmla="val 2590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Friedgut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798" y="1093695"/>
            <a:ext cx="632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A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= {(</a:t>
            </a:r>
            <a:r>
              <a:rPr lang="en-US" sz="2400" dirty="0" err="1" smtClean="0"/>
              <a:t>i,j,k</a:t>
            </a:r>
            <a:r>
              <a:rPr lang="en-US" sz="2400" dirty="0" smtClean="0"/>
              <a:t>) | (</a:t>
            </a:r>
            <a:r>
              <a:rPr lang="en-US" sz="2400" dirty="0" err="1" smtClean="0"/>
              <a:t>i,j</a:t>
            </a:r>
            <a:r>
              <a:rPr lang="en-US" sz="2400" dirty="0" smtClean="0"/>
              <a:t>),(</a:t>
            </a:r>
            <a:r>
              <a:rPr lang="en-US" sz="2400" dirty="0" err="1" smtClean="0"/>
              <a:t>j,k</a:t>
            </a:r>
            <a:r>
              <a:rPr lang="en-US" sz="2400" dirty="0" smtClean="0"/>
              <a:t>), and (</a:t>
            </a:r>
            <a:r>
              <a:rPr lang="en-US" sz="2400" dirty="0" err="1" smtClean="0"/>
              <a:t>k,i</a:t>
            </a:r>
            <a:r>
              <a:rPr lang="en-US" sz="2400" dirty="0" smtClean="0"/>
              <a:t>) are certain}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4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20" grpId="0" animBg="1"/>
      <p:bldP spid="16" grpId="0" animBg="1"/>
      <p:bldP spid="13" grpId="0" animBg="1"/>
      <p:bldP spid="13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Conjunctive Query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discussed:</a:t>
            </a:r>
          </a:p>
          <a:p>
            <a:pPr lvl="1"/>
            <a:r>
              <a:rPr lang="en-US" dirty="0" smtClean="0"/>
              <a:t>Join		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=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endParaRPr lang="en-US" dirty="0" smtClean="0"/>
          </a:p>
          <a:p>
            <a:pPr lvl="1"/>
            <a:r>
              <a:rPr lang="en-US" dirty="0" smtClean="0"/>
              <a:t>Triangles	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=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2/3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Next: full conjunctive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Conjunctive Query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4739205" y="2427608"/>
            <a:ext cx="1601515" cy="562630"/>
          </a:xfrm>
          <a:prstGeom prst="wedgeEllipseCallout">
            <a:avLst>
              <a:gd name="adj1" fmla="val -92499"/>
              <a:gd name="adj2" fmla="val 2915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“shares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857" y="2253437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</a:rPr>
              <a:t>HyperCube</a:t>
            </a:r>
            <a:r>
              <a:rPr lang="en-US" sz="2400" b="1" dirty="0" smtClean="0">
                <a:solidFill>
                  <a:srgbClr val="000000"/>
                </a:solidFill>
              </a:rPr>
              <a:t> Algorithm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Write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*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* … *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k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7755" y="3252130"/>
            <a:ext cx="757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1:  </a:t>
            </a:r>
            <a:r>
              <a:rPr lang="en-US" sz="2400" dirty="0">
                <a:solidFill>
                  <a:srgbClr val="000000"/>
                </a:solidFill>
              </a:rPr>
              <a:t>send </a:t>
            </a:r>
            <a:r>
              <a:rPr lang="en-US" sz="2400" dirty="0" err="1">
                <a:solidFill>
                  <a:srgbClr val="0000FF"/>
                </a:solidFill>
              </a:rPr>
              <a:t>S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/>
              <a:t>(x</a:t>
            </a:r>
            <a:r>
              <a:rPr lang="en-US" sz="2400" baseline="-25000" dirty="0"/>
              <a:t>j1</a:t>
            </a:r>
            <a:r>
              <a:rPr lang="en-US" sz="2400" dirty="0"/>
              <a:t>, x</a:t>
            </a:r>
            <a:r>
              <a:rPr lang="en-US" sz="2400" baseline="-25000" dirty="0"/>
              <a:t>j2</a:t>
            </a:r>
            <a:r>
              <a:rPr lang="en-US" sz="2400" dirty="0"/>
              <a:t>, …)</a:t>
            </a:r>
            <a:r>
              <a:rPr lang="en-US" sz="2400" dirty="0">
                <a:solidFill>
                  <a:srgbClr val="000000"/>
                </a:solidFill>
              </a:rPr>
              <a:t> to </a:t>
            </a:r>
            <a:r>
              <a:rPr lang="en-US" sz="2400" b="1" i="1" u="sng" dirty="0">
                <a:solidFill>
                  <a:srgbClr val="000000"/>
                </a:solidFill>
              </a:rPr>
              <a:t>all</a:t>
            </a:r>
            <a:r>
              <a:rPr lang="en-US" sz="2400" dirty="0">
                <a:solidFill>
                  <a:srgbClr val="000000"/>
                </a:solidFill>
              </a:rPr>
              <a:t> servers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whose </a:t>
            </a:r>
            <a:r>
              <a:rPr lang="en-US" sz="2400" dirty="0">
                <a:solidFill>
                  <a:srgbClr val="000000"/>
                </a:solidFill>
              </a:rPr>
              <a:t>coordinates agree </a:t>
            </a:r>
            <a:r>
              <a:rPr lang="en-US" sz="2400" dirty="0" smtClean="0">
                <a:solidFill>
                  <a:srgbClr val="000000"/>
                </a:solidFill>
              </a:rPr>
              <a:t>with  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</a:rPr>
              <a:t>j1</a:t>
            </a:r>
            <a:r>
              <a:rPr lang="en-US" sz="2400" dirty="0">
                <a:solidFill>
                  <a:srgbClr val="000000"/>
                </a:solidFill>
              </a:rPr>
              <a:t>(x</a:t>
            </a:r>
            <a:r>
              <a:rPr lang="en-US" sz="2400" baseline="-25000" dirty="0">
                <a:solidFill>
                  <a:srgbClr val="000000"/>
                </a:solidFill>
              </a:rPr>
              <a:t>j1</a:t>
            </a:r>
            <a:r>
              <a:rPr lang="en-US" sz="2400" dirty="0">
                <a:solidFill>
                  <a:srgbClr val="000000"/>
                </a:solidFill>
              </a:rPr>
              <a:t>),  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j2</a:t>
            </a:r>
            <a:r>
              <a:rPr lang="en-US" sz="2400" dirty="0">
                <a:solidFill>
                  <a:srgbClr val="000000"/>
                </a:solidFill>
              </a:rPr>
              <a:t>(x</a:t>
            </a:r>
            <a:r>
              <a:rPr lang="en-US" sz="2400" baseline="-25000" dirty="0">
                <a:solidFill>
                  <a:srgbClr val="000000"/>
                </a:solidFill>
              </a:rPr>
              <a:t>j2</a:t>
            </a:r>
            <a:r>
              <a:rPr lang="en-US" sz="2400" dirty="0">
                <a:solidFill>
                  <a:srgbClr val="000000"/>
                </a:solidFill>
              </a:rPr>
              <a:t>),   </a:t>
            </a:r>
            <a:r>
              <a:rPr lang="en-US" sz="2400" dirty="0" smtClean="0">
                <a:solidFill>
                  <a:srgbClr val="000000"/>
                </a:solidFill>
              </a:rPr>
              <a:t>…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755" y="4078652"/>
            <a:ext cx="382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Output: </a:t>
            </a:r>
            <a:r>
              <a:rPr lang="en-US" sz="2400" dirty="0">
                <a:solidFill>
                  <a:srgbClr val="000000"/>
                </a:solidFill>
              </a:rPr>
              <a:t>compute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locally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4278" y="1417638"/>
            <a:ext cx="8690246" cy="674074"/>
            <a:chOff x="314621" y="1591190"/>
            <a:chExt cx="8690246" cy="674074"/>
          </a:xfrm>
        </p:grpSpPr>
        <p:sp>
          <p:nvSpPr>
            <p:cNvPr id="15" name="TextBox 14"/>
            <p:cNvSpPr txBox="1"/>
            <p:nvPr/>
          </p:nvSpPr>
          <p:spPr>
            <a:xfrm>
              <a:off x="314621" y="1591190"/>
              <a:ext cx="8690246" cy="6740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3720000" sx="101000" sy="101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2400" dirty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741985"/>
              <a:ext cx="8317822" cy="41533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94278" y="5026092"/>
            <a:ext cx="6485269" cy="1518278"/>
            <a:chOff x="1130862" y="5286221"/>
            <a:chExt cx="6485269" cy="1518278"/>
          </a:xfrm>
        </p:grpSpPr>
        <p:sp>
          <p:nvSpPr>
            <p:cNvPr id="5" name="TextBox 4"/>
            <p:cNvSpPr txBox="1"/>
            <p:nvPr/>
          </p:nvSpPr>
          <p:spPr>
            <a:xfrm>
              <a:off x="1130862" y="5286221"/>
              <a:ext cx="6485269" cy="8309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Problem</a:t>
              </a:r>
              <a:r>
                <a:rPr lang="en-US" sz="2400" dirty="0" smtClean="0"/>
                <a:t>: Choose </a:t>
              </a:r>
              <a:r>
                <a:rPr lang="en-US" sz="2400" dirty="0" smtClean="0">
                  <a:solidFill>
                    <a:srgbClr val="FF0000"/>
                  </a:solidFill>
                </a:rPr>
                <a:t>p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* </a:t>
              </a:r>
              <a:r>
                <a:rPr lang="en-US" sz="2400" dirty="0">
                  <a:solidFill>
                    <a:srgbClr val="FF0000"/>
                  </a:solidFill>
                </a:rPr>
                <a:t>p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</a:rPr>
                <a:t> * … *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400" baseline="-25000" dirty="0" err="1" smtClean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to minimize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endParaRPr lang="en-US" sz="2400" dirty="0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668" y="6040445"/>
              <a:ext cx="3638352" cy="764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9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159685" y="4351018"/>
            <a:ext cx="615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</a:t>
            </a:r>
            <a:r>
              <a:rPr lang="en-US" sz="2800" baseline="-25000" dirty="0" smtClean="0">
                <a:solidFill>
                  <a:srgbClr val="0000FF"/>
                </a:solidFill>
              </a:rPr>
              <a:t>v1</a:t>
            </a:r>
            <a:r>
              <a:rPr lang="en-US" sz="2800" baseline="-25000" dirty="0"/>
              <a:t>,… </a:t>
            </a:r>
            <a:r>
              <a:rPr lang="en-US" sz="2800" baseline="-25000" dirty="0" err="1">
                <a:solidFill>
                  <a:srgbClr val="0000FF"/>
                </a:solidFill>
              </a:rPr>
              <a:t>vk</a:t>
            </a:r>
            <a:r>
              <a:rPr lang="en-US" sz="2800" dirty="0"/>
              <a:t>  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v</a:t>
            </a:r>
            <a:r>
              <a:rPr lang="en-US" sz="2800" baseline="-25000" dirty="0" smtClean="0">
                <a:solidFill>
                  <a:srgbClr val="0000FF"/>
                </a:solidFill>
              </a:rPr>
              <a:t>i 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= max</a:t>
            </a:r>
            <a:r>
              <a:rPr lang="en-US" sz="2800" baseline="-25000" dirty="0" smtClean="0">
                <a:solidFill>
                  <a:srgbClr val="0000FF"/>
                </a:solidFill>
              </a:rPr>
              <a:t>u1</a:t>
            </a:r>
            <a:r>
              <a:rPr lang="en-US" sz="2800" baseline="-25000" dirty="0"/>
              <a:t>,… 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ul</a:t>
            </a:r>
            <a:r>
              <a:rPr lang="en-US" sz="2800" dirty="0"/>
              <a:t> 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800" dirty="0"/>
              <a:t> </a:t>
            </a:r>
            <a:r>
              <a:rPr lang="en-US" sz="2800" dirty="0" smtClean="0"/>
              <a:t> =   </a:t>
            </a:r>
            <a:r>
              <a:rPr lang="en-US" sz="2800" dirty="0" err="1" smtClean="0">
                <a:solidFill>
                  <a:srgbClr val="0000FF"/>
                </a:solidFill>
              </a:rPr>
              <a:t>τ</a:t>
            </a:r>
            <a:r>
              <a:rPr lang="en-US" sz="2800" baseline="30000" dirty="0" smtClean="0">
                <a:solidFill>
                  <a:srgbClr val="0000FF"/>
                </a:solidFill>
              </a:rPr>
              <a:t>*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162175" y="2512121"/>
            <a:ext cx="8939466" cy="966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 smtClean="0"/>
              <a:t>Def</a:t>
            </a:r>
            <a:r>
              <a:rPr lang="en-US" sz="2400" dirty="0" err="1" smtClean="0"/>
              <a:t>.</a:t>
            </a:r>
            <a:r>
              <a:rPr lang="en-US" sz="2400" i="1" u="sng" dirty="0" err="1" smtClean="0"/>
              <a:t>Fractional</a:t>
            </a:r>
            <a:r>
              <a:rPr lang="en-US" sz="2400" i="1" u="sng" dirty="0" smtClean="0"/>
              <a:t> </a:t>
            </a:r>
            <a:r>
              <a:rPr lang="en-US" sz="2400" i="1" u="sng" dirty="0"/>
              <a:t>vertex </a:t>
            </a:r>
            <a:r>
              <a:rPr lang="en-US" sz="2400" i="1" u="sng" dirty="0" smtClean="0"/>
              <a:t>cover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rgbClr val="0000FF"/>
                </a:solidFill>
              </a:rPr>
              <a:t>v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v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, … </a:t>
            </a:r>
            <a:r>
              <a:rPr lang="en-US" sz="2400" dirty="0" err="1">
                <a:solidFill>
                  <a:srgbClr val="0000FF"/>
                </a:solidFill>
              </a:rPr>
              <a:t>v</a:t>
            </a:r>
            <a:r>
              <a:rPr lang="en-US" sz="2400" baseline="-25000" dirty="0" err="1">
                <a:solidFill>
                  <a:srgbClr val="0000FF"/>
                </a:solidFill>
              </a:rPr>
              <a:t>k</a:t>
            </a:r>
            <a:r>
              <a:rPr lang="en-US" sz="2400" dirty="0"/>
              <a:t> ≥ 0 s.t</a:t>
            </a:r>
            <a:r>
              <a:rPr lang="en-US" sz="2400" dirty="0" smtClean="0"/>
              <a:t>.∀</a:t>
            </a:r>
            <a:r>
              <a:rPr lang="en-US" sz="2400" dirty="0" err="1">
                <a:solidFill>
                  <a:srgbClr val="0000FF"/>
                </a:solidFill>
              </a:rPr>
              <a:t>S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/>
              <a:t>: </a:t>
            </a:r>
            <a:r>
              <a:rPr lang="en-US" sz="2400" dirty="0" err="1" smtClean="0"/>
              <a:t>Σ</a:t>
            </a:r>
            <a:r>
              <a:rPr lang="en-US" sz="2400" baseline="-25000" dirty="0" err="1"/>
              <a:t>i:</a:t>
            </a:r>
            <a:r>
              <a:rPr lang="en-US" sz="2400" baseline="-25000" dirty="0" err="1">
                <a:solidFill>
                  <a:srgbClr val="0000FF"/>
                </a:solidFill>
              </a:rPr>
              <a:t>xi</a:t>
            </a:r>
            <a:r>
              <a:rPr lang="en-US" sz="2400" baseline="-25000" dirty="0" err="1"/>
              <a:t>∈</a:t>
            </a:r>
            <a:r>
              <a:rPr lang="en-US" sz="2400" baseline="-25000" dirty="0" err="1">
                <a:solidFill>
                  <a:srgbClr val="0000FF"/>
                </a:solidFill>
              </a:rPr>
              <a:t>Sj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</a:rPr>
              <a:t>v</a:t>
            </a:r>
            <a:r>
              <a:rPr lang="en-US" sz="2400" baseline="-25000" dirty="0">
                <a:solidFill>
                  <a:srgbClr val="0000FF"/>
                </a:solidFill>
              </a:rPr>
              <a:t>i</a:t>
            </a:r>
            <a:r>
              <a:rPr lang="en-US" sz="2400" dirty="0"/>
              <a:t> ≥ 1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</a:t>
            </a:r>
            <a:r>
              <a:rPr lang="en-US" sz="2400" dirty="0" smtClean="0"/>
              <a:t> </a:t>
            </a:r>
            <a:r>
              <a:rPr lang="en-US" sz="2400" i="1" u="sng" dirty="0"/>
              <a:t>Fractional edge </a:t>
            </a:r>
            <a:r>
              <a:rPr lang="en-US" sz="2400" i="1" u="sng" dirty="0" smtClean="0"/>
              <a:t>packing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, … </a:t>
            </a:r>
            <a:r>
              <a:rPr lang="en-US" sz="2400" dirty="0" err="1">
                <a:solidFill>
                  <a:srgbClr val="0000FF"/>
                </a:solidFill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</a:rPr>
              <a:t>l</a:t>
            </a:r>
            <a:r>
              <a:rPr lang="en-US" sz="2400" dirty="0"/>
              <a:t> ≥ 0 </a:t>
            </a:r>
            <a:r>
              <a:rPr lang="en-US" sz="2400" dirty="0" err="1" smtClean="0"/>
              <a:t>s.t</a:t>
            </a:r>
            <a:r>
              <a:rPr lang="en-US" sz="2400" dirty="0" err="1"/>
              <a:t>.</a:t>
            </a:r>
            <a:r>
              <a:rPr lang="en-US" sz="2400" dirty="0" err="1" smtClean="0"/>
              <a:t>∀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/>
              <a:t>: </a:t>
            </a:r>
            <a:r>
              <a:rPr lang="en-US" sz="2400" dirty="0" err="1"/>
              <a:t>Σ</a:t>
            </a:r>
            <a:r>
              <a:rPr lang="en-US" sz="2400" baseline="-25000" dirty="0" err="1"/>
              <a:t>j:</a:t>
            </a:r>
            <a:r>
              <a:rPr lang="en-US" sz="2400" baseline="-25000" dirty="0" err="1">
                <a:solidFill>
                  <a:srgbClr val="0000FF"/>
                </a:solidFill>
              </a:rPr>
              <a:t>xi</a:t>
            </a:r>
            <a:r>
              <a:rPr lang="en-US" sz="2400" baseline="-25000" dirty="0" err="1"/>
              <a:t>∈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Sj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/>
              <a:t> </a:t>
            </a:r>
            <a:r>
              <a:rPr lang="en-US" sz="2400" dirty="0"/>
              <a:t>≤ 1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7" y="66973"/>
            <a:ext cx="5344330" cy="266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928" y="1679118"/>
            <a:ext cx="7642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Hyper</a:t>
            </a:r>
            <a:r>
              <a:rPr lang="en-US" sz="2800" dirty="0"/>
              <a:t>-</a:t>
            </a:r>
            <a:r>
              <a:rPr lang="en-US" sz="2800" dirty="0" smtClean="0"/>
              <a:t>graph:	nodes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/>
              <a:t>, …,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800" dirty="0" smtClean="0"/>
              <a:t>, edges 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/>
              <a:t>, …, 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baseline="-25000" dirty="0" err="1">
                <a:solidFill>
                  <a:srgbClr val="0000FF"/>
                </a:solidFill>
              </a:rPr>
              <a:t>l</a:t>
            </a:r>
            <a:r>
              <a:rPr lang="en-US" sz="2800" dirty="0"/>
              <a:t>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154648" y="5601114"/>
            <a:ext cx="2621999" cy="562630"/>
          </a:xfrm>
          <a:prstGeom prst="wedgeEllipseCallout">
            <a:avLst>
              <a:gd name="adj1" fmla="val 21999"/>
              <a:gd name="adj2" fmla="val -14930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Unrelated to </a:t>
            </a:r>
            <a:r>
              <a:rPr lang="en-US" sz="2000" dirty="0" err="1" smtClean="0">
                <a:solidFill>
                  <a:srgbClr val="0000FF"/>
                </a:solidFill>
              </a:rPr>
              <a:t>ρ</a:t>
            </a:r>
            <a:r>
              <a:rPr lang="en-US" sz="2000" baseline="30000" dirty="0" smtClean="0">
                <a:solidFill>
                  <a:srgbClr val="0000FF"/>
                </a:solidFill>
              </a:rPr>
              <a:t>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8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Shares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18927" y="4795867"/>
            <a:ext cx="137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/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3837273" y="4750512"/>
            <a:ext cx="166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/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30000" dirty="0" smtClean="0">
                <a:solidFill>
                  <a:srgbClr val="0000FF"/>
                </a:solidFill>
              </a:rPr>
              <a:t>2/3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922151" y="4745759"/>
            <a:ext cx="166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/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30000" dirty="0" smtClean="0">
                <a:solidFill>
                  <a:srgbClr val="0000FF"/>
                </a:solidFill>
              </a:rPr>
              <a:t>1/2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53123" y="1394638"/>
            <a:ext cx="8327921" cy="18528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3720000" sx="101000" sy="101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Thm</a:t>
            </a:r>
            <a:r>
              <a:rPr lang="en-US" sz="2400" dirty="0"/>
              <a:t>. (1) Optimal </a:t>
            </a:r>
            <a:r>
              <a:rPr lang="en-US" sz="2400" dirty="0" smtClean="0"/>
              <a:t>shares for </a:t>
            </a:r>
            <a:r>
              <a:rPr lang="en-US" sz="2400" dirty="0" err="1" smtClean="0"/>
              <a:t>HyperCube</a:t>
            </a:r>
            <a:r>
              <a:rPr lang="en-US" sz="2400" dirty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vi</a:t>
            </a:r>
            <a:r>
              <a:rPr lang="en-US" sz="2400" baseline="30000" dirty="0" smtClean="0">
                <a:solidFill>
                  <a:srgbClr val="0000FF"/>
                </a:solidFill>
              </a:rPr>
              <a:t>* </a:t>
            </a:r>
            <a:r>
              <a:rPr lang="en-US" sz="2400" baseline="30000" dirty="0"/>
              <a:t>/ </a:t>
            </a:r>
            <a:r>
              <a:rPr lang="en-US" sz="2400" baseline="30000" dirty="0" err="1">
                <a:solidFill>
                  <a:srgbClr val="0000FF"/>
                </a:solidFill>
              </a:rPr>
              <a:t>τ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    Optimal load: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 = </a:t>
            </a:r>
            <a:r>
              <a:rPr lang="en-US" sz="2400" dirty="0" err="1"/>
              <a:t>Ω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</a:rPr>
              <a:t>1/</a:t>
            </a:r>
            <a:r>
              <a:rPr lang="en-US" sz="2400" baseline="30000" dirty="0" err="1">
                <a:solidFill>
                  <a:srgbClr val="0000FF"/>
                </a:solidFill>
              </a:rPr>
              <a:t>τ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 smtClean="0"/>
              <a:t>) over </a:t>
            </a:r>
            <a:r>
              <a:rPr lang="en-US" sz="2400" dirty="0" err="1" smtClean="0"/>
              <a:t>db’s</a:t>
            </a:r>
            <a:r>
              <a:rPr lang="en-US" sz="2400" dirty="0" smtClean="0"/>
              <a:t> without skew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	    (2)  Any </a:t>
            </a:r>
            <a:r>
              <a:rPr lang="en-US" sz="2400" dirty="0" smtClean="0"/>
              <a:t>1-round algorithm </a:t>
            </a:r>
            <a:r>
              <a:rPr lang="en-US" sz="2400" dirty="0"/>
              <a:t>has load </a:t>
            </a:r>
            <a:r>
              <a:rPr lang="en-US" sz="2400" dirty="0" err="1"/>
              <a:t>Ω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</a:rPr>
              <a:t>1/</a:t>
            </a:r>
            <a:r>
              <a:rPr lang="en-US" sz="2400" baseline="30000" dirty="0" err="1">
                <a:solidFill>
                  <a:srgbClr val="0000FF"/>
                </a:solidFill>
              </a:rPr>
              <a:t>τ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			even on inputs without skew.</a:t>
            </a:r>
            <a:endParaRPr lang="en-US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341898" y="3450486"/>
            <a:ext cx="8756780" cy="1395443"/>
            <a:chOff x="341898" y="3450486"/>
            <a:chExt cx="8756780" cy="1395443"/>
          </a:xfrm>
        </p:grpSpPr>
        <p:grpSp>
          <p:nvGrpSpPr>
            <p:cNvPr id="9" name="Group 8"/>
            <p:cNvGrpSpPr/>
            <p:nvPr/>
          </p:nvGrpSpPr>
          <p:grpSpPr>
            <a:xfrm>
              <a:off x="3860399" y="3450486"/>
              <a:ext cx="2314720" cy="1263468"/>
              <a:chOff x="2888761" y="5006221"/>
              <a:chExt cx="2314720" cy="1263468"/>
            </a:xfrm>
          </p:grpSpPr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3270644" y="6114425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4440925" y="6114425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3855785" y="5196767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Curved Connector 27"/>
              <p:cNvCxnSpPr>
                <a:stCxn id="32" idx="0"/>
                <a:endCxn id="33" idx="5"/>
              </p:cNvCxnSpPr>
              <p:nvPr/>
            </p:nvCxnSpPr>
            <p:spPr>
              <a:xfrm flipH="1" flipV="1">
                <a:off x="3946812" y="5287794"/>
                <a:ext cx="547436" cy="826631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27"/>
              <p:cNvCxnSpPr>
                <a:stCxn id="32" idx="2"/>
                <a:endCxn id="31" idx="6"/>
              </p:cNvCxnSpPr>
              <p:nvPr/>
            </p:nvCxnSpPr>
            <p:spPr>
              <a:xfrm flipH="1">
                <a:off x="3377289" y="6167748"/>
                <a:ext cx="106363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urved Connector 27"/>
              <p:cNvCxnSpPr>
                <a:stCxn id="33" idx="3"/>
                <a:endCxn id="31" idx="7"/>
              </p:cNvCxnSpPr>
              <p:nvPr/>
            </p:nvCxnSpPr>
            <p:spPr>
              <a:xfrm flipH="1">
                <a:off x="3361671" y="5287794"/>
                <a:ext cx="509732" cy="842249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242010" y="5435577"/>
                <a:ext cx="961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00FF"/>
                    </a:solidFill>
                  </a:rPr>
                  <a:t>τ</a:t>
                </a:r>
                <a:r>
                  <a:rPr lang="en-US" b="1" dirty="0">
                    <a:solidFill>
                      <a:srgbClr val="0000FF"/>
                    </a:solidFill>
                  </a:rPr>
                  <a:t>* =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3/2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917514" y="5006221"/>
                <a:ext cx="377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½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471547" y="5865676"/>
                <a:ext cx="377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½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88761" y="5900357"/>
                <a:ext cx="377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½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41898" y="3892687"/>
              <a:ext cx="2518741" cy="953242"/>
              <a:chOff x="541005" y="5072514"/>
              <a:chExt cx="2518741" cy="953242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65709" y="5493619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759405" y="5493619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Curved Connector 27"/>
              <p:cNvCxnSpPr>
                <a:stCxn id="42" idx="2"/>
                <a:endCxn id="41" idx="6"/>
              </p:cNvCxnSpPr>
              <p:nvPr/>
            </p:nvCxnSpPr>
            <p:spPr>
              <a:xfrm flipH="1">
                <a:off x="672354" y="5546942"/>
                <a:ext cx="10870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611787" y="507251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1005" y="507251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2953101" y="5493619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Curved Connector 27"/>
              <p:cNvCxnSpPr>
                <a:stCxn id="46" idx="2"/>
                <a:endCxn id="42" idx="6"/>
              </p:cNvCxnSpPr>
              <p:nvPr/>
            </p:nvCxnSpPr>
            <p:spPr>
              <a:xfrm flipH="1">
                <a:off x="1866050" y="5546942"/>
                <a:ext cx="10870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2682569" y="507251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57220" y="5656424"/>
                <a:ext cx="768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00FF"/>
                    </a:solidFill>
                  </a:rPr>
                  <a:t>τ</a:t>
                </a:r>
                <a:r>
                  <a:rPr lang="en-US" b="1" dirty="0">
                    <a:solidFill>
                      <a:srgbClr val="0000FF"/>
                    </a:solidFill>
                  </a:rPr>
                  <a:t>* =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1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504763" y="3563011"/>
              <a:ext cx="2593915" cy="836341"/>
              <a:chOff x="6504763" y="3563011"/>
              <a:chExt cx="2593915" cy="836341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7749261" y="4292707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8319338" y="4292707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179184" y="4292707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Curved Connector 27"/>
              <p:cNvCxnSpPr>
                <a:stCxn id="14" idx="6"/>
                <a:endCxn id="19" idx="2"/>
              </p:cNvCxnSpPr>
              <p:nvPr/>
            </p:nvCxnSpPr>
            <p:spPr>
              <a:xfrm>
                <a:off x="8425983" y="4346030"/>
                <a:ext cx="4634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urved Connector 27"/>
              <p:cNvCxnSpPr>
                <a:stCxn id="14" idx="2"/>
                <a:endCxn id="13" idx="6"/>
              </p:cNvCxnSpPr>
              <p:nvPr/>
            </p:nvCxnSpPr>
            <p:spPr>
              <a:xfrm flipH="1">
                <a:off x="7855906" y="4346030"/>
                <a:ext cx="4634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27"/>
              <p:cNvCxnSpPr>
                <a:stCxn id="15" idx="6"/>
                <a:endCxn id="13" idx="2"/>
              </p:cNvCxnSpPr>
              <p:nvPr/>
            </p:nvCxnSpPr>
            <p:spPr>
              <a:xfrm>
                <a:off x="7285829" y="4346030"/>
                <a:ext cx="4634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8889416" y="4292707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609107" y="4292707"/>
                <a:ext cx="106645" cy="10664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Curved Connector 27"/>
              <p:cNvCxnSpPr>
                <a:stCxn id="21" idx="6"/>
                <a:endCxn id="15" idx="2"/>
              </p:cNvCxnSpPr>
              <p:nvPr/>
            </p:nvCxnSpPr>
            <p:spPr>
              <a:xfrm>
                <a:off x="6715752" y="4346030"/>
                <a:ext cx="4634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446456" y="3563011"/>
                <a:ext cx="768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00FF"/>
                    </a:solidFill>
                  </a:rPr>
                  <a:t>τ</a:t>
                </a:r>
                <a:r>
                  <a:rPr lang="en-US" b="1" dirty="0">
                    <a:solidFill>
                      <a:srgbClr val="0000FF"/>
                    </a:solidFill>
                  </a:rPr>
                  <a:t>*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= 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04763" y="388869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74981" y="388869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645199" y="388869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215417" y="388869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785634" y="3888694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</p:grpSp>
      <p:graphicFrame>
        <p:nvGraphicFramePr>
          <p:cNvPr id="67" name="Chart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009439"/>
              </p:ext>
            </p:extLst>
          </p:nvPr>
        </p:nvGraphicFramePr>
        <p:xfrm>
          <a:off x="3213830" y="5257532"/>
          <a:ext cx="3258421" cy="175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4447" y="89647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[Beame’13]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Graphic spid="67" grpId="0">
        <p:bldAsOne/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Processing: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4952" y="5757545"/>
            <a:ext cx="7541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the input sizes 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 smtClean="0"/>
              <a:t>|, </a:t>
            </a:r>
            <a:r>
              <a:rPr lang="en-US" sz="2400" dirty="0"/>
              <a:t>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 smtClean="0"/>
              <a:t>|, 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|, </a:t>
            </a:r>
            <a:r>
              <a:rPr lang="is-IS" sz="2400" dirty="0" smtClean="0"/>
              <a:t>…</a:t>
            </a:r>
            <a:r>
              <a:rPr lang="en-US" sz="2400" dirty="0" smtClean="0"/>
              <a:t> are not equal?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84275"/>
              </p:ext>
            </p:extLst>
          </p:nvPr>
        </p:nvGraphicFramePr>
        <p:xfrm>
          <a:off x="326076" y="2247651"/>
          <a:ext cx="8100351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667"/>
                <a:gridCol w="2711645"/>
                <a:gridCol w="1149841"/>
                <a:gridCol w="909573"/>
                <a:gridCol w="160462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One Round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Rounds</a:t>
                      </a:r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No Skew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Skew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| = 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2000" dirty="0" smtClean="0"/>
                        <a:t>| = </a:t>
                      </a:r>
                      <a:r>
                        <a:rPr lang="is-IS" sz="2000" dirty="0" smtClean="0"/>
                        <a:t>… = </a:t>
                      </a:r>
                      <a:r>
                        <a:rPr lang="is-I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,..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</a:t>
                      </a:r>
                      <a:r>
                        <a:rPr lang="en-US" sz="2000" baseline="0" dirty="0" smtClean="0"/>
                        <a:t>  </a:t>
                      </a:r>
                      <a:r>
                        <a:rPr lang="en-US" sz="2000" dirty="0" smtClean="0"/>
                        <a:t> 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 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Triang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2/3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r>
                        <a:rPr lang="en-US" sz="2000" dirty="0" smtClean="0"/>
                        <a:t>CQ</a:t>
                      </a:r>
                      <a:r>
                        <a:rPr lang="en-US" sz="2000" baseline="0" dirty="0" smtClean="0"/>
                        <a:t>    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1/</a:t>
                      </a:r>
                      <a:r>
                        <a:rPr lang="en-US" sz="2000" baseline="30000" dirty="0" err="1" smtClean="0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Bound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 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above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dirty="0" smtClean="0"/>
                        <a:t>…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baseline="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165171" y="1186526"/>
            <a:ext cx="4344152" cy="562630"/>
          </a:xfrm>
          <a:prstGeom prst="wedgeEllipseCallout">
            <a:avLst>
              <a:gd name="adj1" fmla="val 14623"/>
              <a:gd name="adj2" fmla="val 99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/>
              <a:t>Load f(</a:t>
            </a:r>
            <a:r>
              <a:rPr lang="en-US" sz="2000" dirty="0" err="1" smtClean="0"/>
              <a:t>τ</a:t>
            </a:r>
            <a:r>
              <a:rPr lang="en-US" sz="2000" dirty="0" smtClean="0"/>
              <a:t>*), even w/o skew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5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19107"/>
            <a:ext cx="8229600" cy="1143000"/>
          </a:xfrm>
        </p:spPr>
        <p:txBody>
          <a:bodyPr/>
          <a:lstStyle/>
          <a:p>
            <a:r>
              <a:rPr lang="en-US" dirty="0" smtClean="0"/>
              <a:t>Unequal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Cardinalities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… are the simplest kind of d</a:t>
            </a:r>
            <a:r>
              <a:rPr lang="en-US" dirty="0" smtClean="0"/>
              <a:t>ata statistics</a:t>
            </a:r>
          </a:p>
          <a:p>
            <a:r>
              <a:rPr lang="en-US" dirty="0" smtClean="0"/>
              <a:t>State of the art: even the simplest optimizers today use cardinalities</a:t>
            </a:r>
          </a:p>
          <a:p>
            <a:r>
              <a:rPr lang="en-US" dirty="0" smtClean="0"/>
              <a:t>E.g.: </a:t>
            </a:r>
            <a:r>
              <a:rPr lang="en-US" dirty="0">
                <a:solidFill>
                  <a:srgbClr val="0000FF"/>
                </a:solidFill>
              </a:rPr>
              <a:t>R ⋈ S</a:t>
            </a:r>
            <a:r>
              <a:rPr lang="en-US" dirty="0" smtClean="0"/>
              <a:t>: if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/>
              <a:t> &lt;&lt;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/>
              <a:t>, then broadcast </a:t>
            </a:r>
            <a:r>
              <a:rPr lang="en-US" dirty="0">
                <a:solidFill>
                  <a:srgbClr val="0000FF"/>
                </a:solidFill>
              </a:rPr>
              <a:t>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optimal load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 = f(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… </a:t>
            </a:r>
            <a:r>
              <a:rPr lang="en-US" dirty="0" smtClean="0">
                <a:solidFill>
                  <a:srgbClr val="000000"/>
                </a:solidFill>
              </a:rPr>
              <a:t>)?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7552" y="3398436"/>
            <a:ext cx="82511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1. Algorithm</a:t>
            </a:r>
            <a:r>
              <a:rPr lang="en-US" sz="2000" dirty="0" smtClean="0">
                <a:solidFill>
                  <a:srgbClr val="000000"/>
                </a:solidFill>
              </a:rPr>
              <a:t>: 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×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/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 +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/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≥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2 (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/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aseline="30000" dirty="0" smtClean="0">
                <a:solidFill>
                  <a:srgbClr val="000000"/>
                </a:solidFill>
              </a:rPr>
              <a:t>1/2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Choose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s.t.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/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=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/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2. Lower bound</a:t>
            </a:r>
            <a:r>
              <a:rPr lang="en-US" sz="2000" dirty="0" smtClean="0">
                <a:solidFill>
                  <a:srgbClr val="000000"/>
                </a:solidFill>
              </a:rPr>
              <a:t>: any server with load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baseline="-25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 +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baseline="-25000" dirty="0" smtClean="0">
                <a:solidFill>
                  <a:srgbClr val="0000FF"/>
                </a:solidFill>
              </a:rPr>
              <a:t>S </a:t>
            </a:r>
            <a:r>
              <a:rPr lang="en-US" sz="2000" dirty="0" smtClean="0">
                <a:solidFill>
                  <a:srgbClr val="000000"/>
                </a:solidFill>
              </a:rPr>
              <a:t>≤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 computes at most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baseline="-25000" dirty="0" smtClean="0">
                <a:solidFill>
                  <a:srgbClr val="0000FF"/>
                </a:solidFill>
              </a:rPr>
              <a:t>R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≤  ((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baseline="-25000" dirty="0">
                <a:solidFill>
                  <a:srgbClr val="0000FF"/>
                </a:solidFill>
              </a:rPr>
              <a:t>R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baseline="-25000" dirty="0" smtClean="0">
                <a:solidFill>
                  <a:srgbClr val="0000FF"/>
                </a:solidFill>
              </a:rPr>
              <a:t>S</a:t>
            </a:r>
            <a:r>
              <a:rPr lang="en-US" sz="2000" dirty="0" smtClean="0"/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/2)</a:t>
            </a:r>
            <a:r>
              <a:rPr lang="en-US" sz="2000" baseline="30000" dirty="0" smtClean="0">
                <a:solidFill>
                  <a:srgbClr val="000000"/>
                </a:solidFill>
              </a:rPr>
              <a:t>1/2  </a:t>
            </a:r>
            <a:r>
              <a:rPr lang="en-US" sz="2000" dirty="0">
                <a:solidFill>
                  <a:srgbClr val="000000"/>
                </a:solidFill>
              </a:rPr>
              <a:t>≤  (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rgbClr val="000000"/>
                </a:solidFill>
              </a:rPr>
              <a:t>/2)</a:t>
            </a:r>
            <a:r>
              <a:rPr lang="en-US" sz="2000" baseline="30000" dirty="0">
                <a:solidFill>
                  <a:srgbClr val="000000"/>
                </a:solidFill>
              </a:rPr>
              <a:t>1/2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tuples; hence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*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>
                <a:solidFill>
                  <a:srgbClr val="000000"/>
                </a:solidFill>
              </a:rPr>
              <a:t>/2)</a:t>
            </a:r>
            <a:r>
              <a:rPr lang="en-US" sz="2000" baseline="30000" dirty="0">
                <a:solidFill>
                  <a:srgbClr val="000000"/>
                </a:solidFill>
              </a:rPr>
              <a:t>1/2 </a:t>
            </a:r>
            <a:r>
              <a:rPr lang="en-US" sz="2000" baseline="30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≥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</a:rPr>
              <a:t>2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up: Cartesian Product</a:t>
            </a:r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86134"/>
              </p:ext>
            </p:extLst>
          </p:nvPr>
        </p:nvGraphicFramePr>
        <p:xfrm>
          <a:off x="5540186" y="1452282"/>
          <a:ext cx="3572570" cy="2519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257"/>
                <a:gridCol w="357257"/>
                <a:gridCol w="357257"/>
                <a:gridCol w="357257"/>
                <a:gridCol w="357257"/>
                <a:gridCol w="357257"/>
                <a:gridCol w="357257"/>
                <a:gridCol w="357257"/>
                <a:gridCol w="357257"/>
                <a:gridCol w="357257"/>
              </a:tblGrid>
              <a:tr h="4534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5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38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3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baseline="-25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80706" y="2846547"/>
            <a:ext cx="91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781059" y="4087074"/>
            <a:ext cx="89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3309" y="1125375"/>
            <a:ext cx="661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Product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</a:t>
            </a:r>
            <a:r>
              <a:rPr lang="en-US" sz="2400" dirty="0" err="1" smtClean="0">
                <a:solidFill>
                  <a:srgbClr val="000000"/>
                </a:solidFill>
              </a:rPr>
              <a:t>,y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(x)</a:t>
            </a:r>
            <a:r>
              <a:rPr lang="en-US" sz="2400" dirty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(y),		</a:t>
            </a:r>
            <a:r>
              <a:rPr lang="en-US" sz="2400" dirty="0" smtClean="0"/>
              <a:t>|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|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</a:t>
            </a:r>
            <a:r>
              <a:rPr lang="en-US" sz="2400" dirty="0" smtClean="0"/>
              <a:t>|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| </a:t>
            </a:r>
            <a:r>
              <a:rPr lang="en-US" sz="2400" dirty="0">
                <a:solidFill>
                  <a:srgbClr val="00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3823" y="1783406"/>
            <a:ext cx="3486201" cy="1409617"/>
            <a:chOff x="564062" y="4813401"/>
            <a:chExt cx="3486201" cy="1409617"/>
          </a:xfrm>
        </p:grpSpPr>
        <p:sp>
          <p:nvSpPr>
            <p:cNvPr id="22" name="TextBox 21"/>
            <p:cNvSpPr txBox="1"/>
            <p:nvPr/>
          </p:nvSpPr>
          <p:spPr>
            <a:xfrm>
              <a:off x="564062" y="4813401"/>
              <a:ext cx="3486201" cy="1409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3720000" sx="101000" sy="101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/>
                <a:t>F</a:t>
              </a:r>
              <a:r>
                <a:rPr lang="en-US" sz="2400" b="1" dirty="0" smtClean="0"/>
                <a:t>act </a:t>
              </a:r>
              <a:r>
                <a:rPr lang="en-US" sz="2400" dirty="0" smtClean="0"/>
                <a:t>The optimal load </a:t>
              </a:r>
              <a:r>
                <a:rPr lang="en-US" sz="2400" dirty="0" smtClean="0">
                  <a:solidFill>
                    <a:srgbClr val="000000"/>
                  </a:solidFill>
                </a:rPr>
                <a:t>is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/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                                   .</a:t>
              </a:r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394" y="5355037"/>
              <a:ext cx="2607997" cy="76427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94715" y="5417796"/>
            <a:ext cx="7761560" cy="1200328"/>
            <a:chOff x="330294" y="5057488"/>
            <a:chExt cx="7761560" cy="1200328"/>
          </a:xfrm>
        </p:grpSpPr>
        <p:sp>
          <p:nvSpPr>
            <p:cNvPr id="23" name="TextBox 22"/>
            <p:cNvSpPr txBox="1"/>
            <p:nvPr/>
          </p:nvSpPr>
          <p:spPr>
            <a:xfrm>
              <a:off x="330294" y="5057488"/>
              <a:ext cx="7761560" cy="1200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3720000" sx="101000" sy="101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Fact</a:t>
              </a:r>
              <a:r>
                <a:rPr lang="en-US" sz="2400" dirty="0"/>
                <a:t>.  Any algorithm computing </a:t>
              </a:r>
              <a:r>
                <a:rPr lang="en-US" sz="2400" dirty="0" smtClean="0"/>
                <a:t>a </a:t>
              </a:r>
              <a:r>
                <a:rPr lang="en-US" sz="2400" dirty="0" err="1" smtClean="0"/>
                <a:t>cartesian</a:t>
              </a:r>
              <a:r>
                <a:rPr lang="en-US" sz="2400" dirty="0" smtClean="0"/>
                <a:t> </a:t>
              </a:r>
              <a:r>
                <a:rPr lang="en-US" sz="2400" dirty="0"/>
                <a:t>product</a:t>
              </a:r>
              <a:br>
                <a:rPr lang="en-US" sz="2400" dirty="0"/>
              </a:br>
              <a:r>
                <a:rPr lang="en-US" sz="2400" dirty="0"/>
                <a:t>                                     has </a:t>
              </a:r>
              <a:r>
                <a:rPr lang="en-US" sz="2400" dirty="0" smtClean="0"/>
                <a:t>load                                     .</a:t>
              </a:r>
              <a:br>
                <a:rPr lang="en-US" sz="2400" dirty="0" smtClean="0"/>
              </a:br>
              <a:endParaRPr lang="en-US" sz="2400" dirty="0" smtClean="0"/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62" y="5521711"/>
              <a:ext cx="2880762" cy="322995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277" y="5412589"/>
              <a:ext cx="3069613" cy="753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5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Scale a DBMS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z="1200" smtClean="0"/>
              <a:pPr/>
              <a:t>9</a:t>
            </a:fld>
            <a:endParaRPr lang="en-US" sz="12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1905000"/>
            <a:ext cx="2362200" cy="2286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057400"/>
            <a:ext cx="95382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38200" y="32566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96000" y="1600200"/>
            <a:ext cx="2895600" cy="2971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676400"/>
            <a:ext cx="1371600" cy="273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838200" y="26470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838200" y="21136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6248400" y="27994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248400" y="21898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248400" y="1752600"/>
            <a:ext cx="609600" cy="381000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6248400" y="38662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6248400" y="33328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505200" y="2514600"/>
            <a:ext cx="23622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581318" y="2590800"/>
            <a:ext cx="17816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Arial"/>
                <a:cs typeface="Arial"/>
              </a:rPr>
              <a:t>Scale up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514600" y="4572000"/>
            <a:ext cx="2362200" cy="2286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2743200" y="59236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2743200" y="53140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2743200" y="47806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895600" y="4419600"/>
            <a:ext cx="2362200" cy="2286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572000"/>
            <a:ext cx="95382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3124200" y="57712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3124200" y="51616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3124200" y="46282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352800" y="4191000"/>
            <a:ext cx="2362200" cy="2286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43400"/>
            <a:ext cx="95382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3581400" y="55426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3581400" y="49330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3581400" y="4399657"/>
            <a:ext cx="609600" cy="573286"/>
          </a:xfrm>
          <a:prstGeom prst="flowChartDocumen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1371600" y="4267200"/>
            <a:ext cx="1143000" cy="12954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6200" y="4992469"/>
            <a:ext cx="1895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Arial"/>
                <a:cs typeface="Arial"/>
              </a:rPr>
              <a:t>Scale out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6140202" y="4648200"/>
            <a:ext cx="2958540" cy="1142571"/>
          </a:xfrm>
          <a:prstGeom prst="wedgeEllipseCallout">
            <a:avLst>
              <a:gd name="adj1" fmla="val 6088"/>
              <a:gd name="adj2" fmla="val -12432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A more </a:t>
            </a:r>
          </a:p>
          <a:p>
            <a:pPr algn="ctr">
              <a:spcBef>
                <a:spcPct val="20000"/>
              </a:spcBef>
              <a:buNone/>
            </a:pPr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owerful server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auto">
          <a:xfrm>
            <a:off x="5899715" y="6110049"/>
            <a:ext cx="2525114" cy="519351"/>
          </a:xfrm>
          <a:prstGeom prst="wedgeEllipseCallout">
            <a:avLst>
              <a:gd name="adj1" fmla="val -91792"/>
              <a:gd name="adj2" fmla="val -12432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More servers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2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/>
      <p:bldP spid="26" grpId="0" animBg="1"/>
      <p:bldP spid="26" grpId="1" animBg="1"/>
      <p:bldP spid="28" grpId="0" animBg="1"/>
      <p:bldP spid="29" grpId="0" animBg="1"/>
      <p:bldP spid="30" grpId="0" animBg="1"/>
      <p:bldP spid="31" grpId="0" animBg="1"/>
      <p:bldP spid="31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8" grpId="0" animBg="1"/>
      <p:bldP spid="39" grpId="0" animBg="1"/>
      <p:bldP spid="40" grpId="0" animBg="1"/>
      <p:bldP spid="44" grpId="0"/>
      <p:bldP spid="48" grpId="0" animBg="1"/>
      <p:bldP spid="4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Lower Bound on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490" y="1839683"/>
            <a:ext cx="391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 sizes=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m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, …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7939" y="2479423"/>
            <a:ext cx="8315097" cy="830997"/>
            <a:chOff x="3130246" y="1441354"/>
            <a:chExt cx="8315097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130246" y="1441354"/>
              <a:ext cx="8315097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3720000" sx="101000" sy="101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Definition</a:t>
              </a:r>
              <a:r>
                <a:rPr lang="en-US" sz="2400" dirty="0"/>
                <a:t>.  A </a:t>
              </a:r>
              <a:r>
                <a:rPr lang="en-US" sz="2400" i="1" u="sng" dirty="0"/>
                <a:t>packing</a:t>
              </a:r>
              <a:r>
                <a:rPr lang="en-US" sz="2400" dirty="0"/>
                <a:t> is a subset of atoms                     that</a:t>
              </a:r>
              <a:br>
                <a:rPr lang="en-US" sz="2400" dirty="0"/>
              </a:br>
              <a:r>
                <a:rPr lang="en-US" sz="2400" dirty="0"/>
                <a:t>do not share any variables.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1542032"/>
              <a:ext cx="1526093" cy="35965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7939" y="3790362"/>
            <a:ext cx="8045792" cy="1938992"/>
            <a:chOff x="2096515" y="1516518"/>
            <a:chExt cx="8045792" cy="1938992"/>
          </a:xfrm>
        </p:grpSpPr>
        <p:sp>
          <p:nvSpPr>
            <p:cNvPr id="18" name="TextBox 17"/>
            <p:cNvSpPr txBox="1"/>
            <p:nvPr/>
          </p:nvSpPr>
          <p:spPr>
            <a:xfrm>
              <a:off x="2096515" y="1516518"/>
              <a:ext cx="8045792" cy="1938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3720000" sx="101000" sy="101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Fact</a:t>
              </a:r>
              <a:r>
                <a:rPr lang="en-US" sz="2400" dirty="0" smtClean="0"/>
                <a:t>. </a:t>
              </a:r>
              <a:r>
                <a:rPr lang="en-US" sz="2400" dirty="0"/>
                <a:t>For any packing,                     any 1-round algorithm</a:t>
              </a:r>
              <a:br>
                <a:rPr lang="en-US" sz="2400" dirty="0"/>
              </a:br>
              <a:endParaRPr lang="en-US" sz="2400" dirty="0"/>
            </a:p>
            <a:p>
              <a:r>
                <a:rPr lang="en-US" sz="2400" dirty="0"/>
                <a:t>computing </a:t>
              </a:r>
              <a:r>
                <a:rPr lang="en-US" sz="2400" dirty="0">
                  <a:solidFill>
                    <a:srgbClr val="0000FF"/>
                  </a:solidFill>
                </a:rPr>
                <a:t>Q</a:t>
              </a:r>
              <a:r>
                <a:rPr lang="en-US" sz="2400" dirty="0"/>
                <a:t> has </a:t>
              </a:r>
              <a:r>
                <a:rPr lang="en-US" sz="2400" dirty="0" smtClean="0"/>
                <a:t>load                                                , </a:t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even on non-skewed data.</a:t>
              </a:r>
              <a:endParaRPr lang="en-US" sz="2400" dirty="0"/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776" y="1618604"/>
              <a:ext cx="1526093" cy="359652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669" y="2016764"/>
              <a:ext cx="3605880" cy="925318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338263"/>
            <a:ext cx="7518400" cy="469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7939" y="6031484"/>
            <a:ext cx="8293471" cy="400110"/>
            <a:chOff x="227939" y="6031484"/>
            <a:chExt cx="8293471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227939" y="6031484"/>
              <a:ext cx="6366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Proof</a:t>
              </a:r>
              <a:r>
                <a:rPr lang="en-US" sz="2000" dirty="0"/>
                <a:t> </a:t>
              </a:r>
              <a:r>
                <a:rPr lang="en-US" sz="2000" dirty="0" smtClean="0"/>
                <a:t>To compute </a:t>
              </a:r>
              <a:r>
                <a:rPr lang="en-US" sz="2000" dirty="0" smtClean="0">
                  <a:solidFill>
                    <a:srgbClr val="0000FF"/>
                  </a:solidFill>
                </a:rPr>
                <a:t>Q</a:t>
              </a:r>
              <a:r>
                <a:rPr lang="en-US" sz="2000" dirty="0" smtClean="0"/>
                <a:t>, the algorithm must also compute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6095863"/>
              <a:ext cx="1968210" cy="326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7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Load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490" y="1839683"/>
            <a:ext cx="391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 sizes=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m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, …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8977" y="2946310"/>
            <a:ext cx="8013732" cy="3416320"/>
            <a:chOff x="1913263" y="1571314"/>
            <a:chExt cx="8013732" cy="3416320"/>
          </a:xfrm>
        </p:grpSpPr>
        <p:sp>
          <p:nvSpPr>
            <p:cNvPr id="11" name="TextBox 10"/>
            <p:cNvSpPr txBox="1"/>
            <p:nvPr/>
          </p:nvSpPr>
          <p:spPr>
            <a:xfrm>
              <a:off x="1913263" y="1571314"/>
              <a:ext cx="8013732" cy="3416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76200" dir="3720000" sx="101000" sy="101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Theorem </a:t>
              </a:r>
              <a:r>
                <a:rPr lang="en-US" sz="2400" dirty="0"/>
                <a:t>(1) Fix a fractional edge packing </a:t>
              </a:r>
              <a:r>
                <a:rPr lang="en-US" sz="2400" b="1" dirty="0">
                  <a:solidFill>
                    <a:srgbClr val="0000FF"/>
                  </a:solidFill>
                </a:rPr>
                <a:t>u</a:t>
              </a:r>
              <a:r>
                <a:rPr lang="en-US" sz="2400" dirty="0"/>
                <a:t> = (</a:t>
              </a:r>
              <a:r>
                <a:rPr lang="en-US" sz="2400" dirty="0">
                  <a:solidFill>
                    <a:srgbClr val="0000FF"/>
                  </a:solidFill>
                </a:rPr>
                <a:t>u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1</a:t>
              </a:r>
              <a:r>
                <a:rPr lang="en-US" sz="2400" dirty="0"/>
                <a:t>, </a:t>
              </a:r>
              <a:r>
                <a:rPr lang="is-IS" sz="2400" dirty="0"/>
                <a:t>…, </a:t>
              </a:r>
              <a:r>
                <a:rPr lang="is-IS" sz="2400" dirty="0">
                  <a:solidFill>
                    <a:srgbClr val="0000FF"/>
                  </a:solidFill>
                </a:rPr>
                <a:t>u</a:t>
              </a:r>
              <a:r>
                <a:rPr lang="is-IS" sz="2400" baseline="-25000" dirty="0">
                  <a:solidFill>
                    <a:srgbClr val="0000FF"/>
                  </a:solidFill>
                </a:rPr>
                <a:t>l</a:t>
              </a:r>
              <a:r>
                <a:rPr lang="en-US" sz="2400" dirty="0"/>
                <a:t>)</a:t>
              </a:r>
              <a:r>
                <a:rPr lang="is-IS" sz="2400" dirty="0"/>
                <a:t>.</a:t>
              </a:r>
            </a:p>
            <a:p>
              <a:r>
                <a:rPr lang="en-US" sz="2400" dirty="0"/>
                <a:t>Any 1-round algorithm for </a:t>
              </a:r>
              <a:r>
                <a:rPr lang="en-US" sz="2400" dirty="0">
                  <a:solidFill>
                    <a:srgbClr val="0000FF"/>
                  </a:solidFill>
                </a:rPr>
                <a:t>Q</a:t>
              </a:r>
              <a:r>
                <a:rPr lang="en-US" sz="2400" dirty="0"/>
                <a:t> requires a load</a:t>
              </a:r>
            </a:p>
            <a:p>
              <a:endParaRPr lang="en-US" sz="2400" dirty="0"/>
            </a:p>
            <a:p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  <a:p>
              <a:r>
                <a:rPr lang="en-US" sz="2400" dirty="0"/>
                <a:t>even on inputs with no skew</a:t>
              </a:r>
              <a:r>
                <a:rPr lang="en-US" sz="2400" dirty="0" smtClean="0"/>
                <a:t>.</a:t>
              </a:r>
              <a:br>
                <a:rPr lang="en-US" sz="2400" dirty="0" smtClean="0"/>
              </a:br>
              <a:endParaRPr lang="en-US" sz="2400" dirty="0"/>
            </a:p>
            <a:p>
              <a:r>
                <a:rPr lang="en-US" sz="2400" dirty="0"/>
                <a:t>(2) </a:t>
              </a:r>
              <a:r>
                <a:rPr lang="en-US" sz="2400" dirty="0" smtClean="0"/>
                <a:t>There exists shares for the </a:t>
              </a:r>
              <a:r>
                <a:rPr lang="en-US" sz="2400" dirty="0" err="1" smtClean="0"/>
                <a:t>HyperCube</a:t>
              </a:r>
              <a:r>
                <a:rPr lang="en-US" sz="2400" dirty="0" smtClean="0"/>
                <a:t> algorithm</a:t>
              </a:r>
              <a:br>
                <a:rPr lang="en-US" sz="2400" dirty="0" smtClean="0"/>
              </a:br>
              <a:r>
                <a:rPr lang="en-US" sz="2400" dirty="0" smtClean="0"/>
                <a:t>     </a:t>
              </a:r>
              <a:r>
                <a:rPr lang="en-US" sz="2400" dirty="0" err="1" smtClean="0"/>
                <a:t>s.t.</a:t>
              </a:r>
              <a:r>
                <a:rPr lang="en-US" sz="2400" dirty="0" smtClean="0"/>
                <a:t> its load is </a:t>
              </a:r>
              <a:r>
                <a:rPr lang="en-US" sz="2400" dirty="0" err="1" smtClean="0"/>
                <a:t>max</a:t>
              </a:r>
              <a:r>
                <a:rPr lang="en-US" sz="2400" b="1" baseline="-25000" dirty="0" err="1" smtClean="0">
                  <a:solidFill>
                    <a:srgbClr val="0000FF"/>
                  </a:solidFill>
                </a:rPr>
                <a:t>u</a:t>
              </a:r>
              <a:r>
                <a:rPr lang="en-US" sz="2400" dirty="0" smtClean="0"/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L</a:t>
              </a:r>
              <a:r>
                <a:rPr lang="en-US" sz="2400" dirty="0"/>
                <a:t>(</a:t>
              </a:r>
              <a:r>
                <a:rPr lang="en-US" sz="2400" b="1" dirty="0">
                  <a:solidFill>
                    <a:srgbClr val="0000FF"/>
                  </a:solidFill>
                </a:rPr>
                <a:t>u</a:t>
              </a:r>
              <a:r>
                <a:rPr lang="en-US" sz="2400" dirty="0" smtClean="0"/>
                <a:t>) on databases without skew.</a:t>
              </a:r>
              <a:endParaRPr lang="en-US" sz="2400" dirty="0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037" y="2299159"/>
              <a:ext cx="6546273" cy="842506"/>
            </a:xfrm>
            <a:prstGeom prst="rect">
              <a:avLst/>
            </a:prstGeom>
          </p:spPr>
        </p:pic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338263"/>
            <a:ext cx="7518400" cy="46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871" y="245633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[Beame’14]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4434"/>
              </p:ext>
            </p:extLst>
          </p:nvPr>
        </p:nvGraphicFramePr>
        <p:xfrm>
          <a:off x="103390" y="2053952"/>
          <a:ext cx="8930640" cy="385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250"/>
                <a:gridCol w="2461456"/>
                <a:gridCol w="1724261"/>
                <a:gridCol w="3029673"/>
              </a:tblGrid>
              <a:tr h="117073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Vertex of edge </a:t>
                      </a:r>
                      <a:r>
                        <a:rPr lang="en-US" sz="2000" dirty="0" smtClean="0"/>
                        <a:t>packing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polytope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when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...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HC Algorithm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60547" y="820414"/>
            <a:ext cx="1426215" cy="1024975"/>
            <a:chOff x="7207397" y="1341663"/>
            <a:chExt cx="1426215" cy="1024975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323786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494067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908927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4" name="Curved Connector 27"/>
            <p:cNvCxnSpPr>
              <a:stCxn id="32" idx="0"/>
              <a:endCxn id="33" idx="5"/>
            </p:cNvCxnSpPr>
            <p:nvPr/>
          </p:nvCxnSpPr>
          <p:spPr>
            <a:xfrm flipH="1" flipV="1">
              <a:off x="7999954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/>
            <p:cNvCxnSpPr>
              <a:stCxn id="32" idx="2"/>
              <a:endCxn id="31" idx="6"/>
            </p:cNvCxnSpPr>
            <p:nvPr/>
          </p:nvCxnSpPr>
          <p:spPr>
            <a:xfrm flipH="1">
              <a:off x="7430431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27"/>
            <p:cNvCxnSpPr/>
            <p:nvPr/>
          </p:nvCxnSpPr>
          <p:spPr>
            <a:xfrm flipH="1">
              <a:off x="7414813" y="140171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77775" y="1559002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46369" y="1904973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7397" y="157176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5991" y="821527"/>
            <a:ext cx="1531786" cy="1024975"/>
            <a:chOff x="5660280" y="1341663"/>
            <a:chExt cx="1531786" cy="102497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796730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967011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81871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9" name="Curved Connector 27"/>
            <p:cNvCxnSpPr>
              <a:stCxn id="17" idx="0"/>
              <a:endCxn id="18" idx="5"/>
            </p:cNvCxnSpPr>
            <p:nvPr/>
          </p:nvCxnSpPr>
          <p:spPr>
            <a:xfrm flipH="1" flipV="1">
              <a:off x="6472898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7"/>
            <p:cNvCxnSpPr>
              <a:stCxn id="17" idx="2"/>
              <a:endCxn id="16" idx="6"/>
            </p:cNvCxnSpPr>
            <p:nvPr/>
          </p:nvCxnSpPr>
          <p:spPr>
            <a:xfrm flipH="1">
              <a:off x="5903375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7"/>
            <p:cNvCxnSpPr>
              <a:stCxn id="18" idx="3"/>
              <a:endCxn id="16" idx="7"/>
            </p:cNvCxnSpPr>
            <p:nvPr/>
          </p:nvCxnSpPr>
          <p:spPr>
            <a:xfrm flipH="1">
              <a:off x="5887757" y="143269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50719" y="1559002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9313" y="1904973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280" y="1571761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59" y="1459534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6" y="2370175"/>
            <a:ext cx="2991531" cy="83218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2" y="2547620"/>
            <a:ext cx="1908597" cy="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7974"/>
              </p:ext>
            </p:extLst>
          </p:nvPr>
        </p:nvGraphicFramePr>
        <p:xfrm>
          <a:off x="103390" y="2053952"/>
          <a:ext cx="8930640" cy="385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250"/>
                <a:gridCol w="2461456"/>
                <a:gridCol w="1724261"/>
                <a:gridCol w="3029673"/>
              </a:tblGrid>
              <a:tr h="117073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Vertex of edge </a:t>
                      </a:r>
                      <a:r>
                        <a:rPr lang="en-US" sz="2000" dirty="0" smtClean="0"/>
                        <a:t>packing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polytope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when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...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HC Algorithm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)</a:t>
                      </a:r>
                      <a:r>
                        <a:rPr lang="en-US" sz="2000" baseline="30000" dirty="0" smtClean="0"/>
                        <a:t>1/3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60547" y="820414"/>
            <a:ext cx="1426215" cy="1024975"/>
            <a:chOff x="7207397" y="1341663"/>
            <a:chExt cx="1426215" cy="1024975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323786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494067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908927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4" name="Curved Connector 27"/>
            <p:cNvCxnSpPr>
              <a:stCxn id="32" idx="0"/>
              <a:endCxn id="33" idx="5"/>
            </p:cNvCxnSpPr>
            <p:nvPr/>
          </p:nvCxnSpPr>
          <p:spPr>
            <a:xfrm flipH="1" flipV="1">
              <a:off x="7999954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/>
            <p:cNvCxnSpPr>
              <a:stCxn id="32" idx="2"/>
              <a:endCxn id="31" idx="6"/>
            </p:cNvCxnSpPr>
            <p:nvPr/>
          </p:nvCxnSpPr>
          <p:spPr>
            <a:xfrm flipH="1">
              <a:off x="7430431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27"/>
            <p:cNvCxnSpPr/>
            <p:nvPr/>
          </p:nvCxnSpPr>
          <p:spPr>
            <a:xfrm flipH="1">
              <a:off x="7414813" y="140171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77775" y="1559002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46369" y="1904973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7397" y="157176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5991" y="821527"/>
            <a:ext cx="1531786" cy="1024975"/>
            <a:chOff x="5660280" y="1341663"/>
            <a:chExt cx="1531786" cy="102497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796730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967011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81871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9" name="Curved Connector 27"/>
            <p:cNvCxnSpPr>
              <a:stCxn id="17" idx="0"/>
              <a:endCxn id="18" idx="5"/>
            </p:cNvCxnSpPr>
            <p:nvPr/>
          </p:nvCxnSpPr>
          <p:spPr>
            <a:xfrm flipH="1" flipV="1">
              <a:off x="6472898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7"/>
            <p:cNvCxnSpPr>
              <a:stCxn id="17" idx="2"/>
              <a:endCxn id="16" idx="6"/>
            </p:cNvCxnSpPr>
            <p:nvPr/>
          </p:nvCxnSpPr>
          <p:spPr>
            <a:xfrm flipH="1">
              <a:off x="5903375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7"/>
            <p:cNvCxnSpPr>
              <a:stCxn id="18" idx="3"/>
              <a:endCxn id="16" idx="7"/>
            </p:cNvCxnSpPr>
            <p:nvPr/>
          </p:nvCxnSpPr>
          <p:spPr>
            <a:xfrm flipH="1">
              <a:off x="5887757" y="143269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50719" y="1559002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9313" y="1904973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280" y="1571761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59" y="1459534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6" y="2370175"/>
            <a:ext cx="2991531" cy="83218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2" y="2547620"/>
            <a:ext cx="1908597" cy="3060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6386" y="6253171"/>
            <a:ext cx="463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= max of these </a:t>
            </a:r>
            <a:r>
              <a:rPr lang="en-US" sz="2800" dirty="0" smtClean="0"/>
              <a:t>five values</a:t>
            </a:r>
            <a:endParaRPr lang="en-US" sz="2800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H="1" flipV="1">
            <a:off x="3338572" y="5910420"/>
            <a:ext cx="963926" cy="342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44712"/>
              </p:ext>
            </p:extLst>
          </p:nvPr>
        </p:nvGraphicFramePr>
        <p:xfrm>
          <a:off x="103390" y="2053952"/>
          <a:ext cx="8930640" cy="385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250"/>
                <a:gridCol w="2461456"/>
                <a:gridCol w="1724261"/>
                <a:gridCol w="3029673"/>
              </a:tblGrid>
              <a:tr h="117073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Vertex of edge </a:t>
                      </a:r>
                      <a:r>
                        <a:rPr lang="en-US" sz="2000" dirty="0" smtClean="0"/>
                        <a:t>packing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polytope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when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...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HC Algorithm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)</a:t>
                      </a:r>
                      <a:r>
                        <a:rPr lang="en-US" sz="2000" baseline="30000" dirty="0" smtClean="0"/>
                        <a:t>1/3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60547" y="820414"/>
            <a:ext cx="1426215" cy="1024975"/>
            <a:chOff x="7207397" y="1341663"/>
            <a:chExt cx="1426215" cy="1024975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323786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494067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908927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4" name="Curved Connector 27"/>
            <p:cNvCxnSpPr>
              <a:stCxn id="32" idx="0"/>
              <a:endCxn id="33" idx="5"/>
            </p:cNvCxnSpPr>
            <p:nvPr/>
          </p:nvCxnSpPr>
          <p:spPr>
            <a:xfrm flipH="1" flipV="1">
              <a:off x="7999954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/>
            <p:cNvCxnSpPr>
              <a:stCxn id="32" idx="2"/>
              <a:endCxn id="31" idx="6"/>
            </p:cNvCxnSpPr>
            <p:nvPr/>
          </p:nvCxnSpPr>
          <p:spPr>
            <a:xfrm flipH="1">
              <a:off x="7430431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27"/>
            <p:cNvCxnSpPr/>
            <p:nvPr/>
          </p:nvCxnSpPr>
          <p:spPr>
            <a:xfrm flipH="1">
              <a:off x="7414813" y="140171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77775" y="1559002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46369" y="1904973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7397" y="157176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5991" y="821527"/>
            <a:ext cx="1531786" cy="1024975"/>
            <a:chOff x="5660280" y="1341663"/>
            <a:chExt cx="1531786" cy="102497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796730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967011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81871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9" name="Curved Connector 27"/>
            <p:cNvCxnSpPr>
              <a:stCxn id="17" idx="0"/>
              <a:endCxn id="18" idx="5"/>
            </p:cNvCxnSpPr>
            <p:nvPr/>
          </p:nvCxnSpPr>
          <p:spPr>
            <a:xfrm flipH="1" flipV="1">
              <a:off x="6472898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7"/>
            <p:cNvCxnSpPr>
              <a:stCxn id="17" idx="2"/>
              <a:endCxn id="16" idx="6"/>
            </p:cNvCxnSpPr>
            <p:nvPr/>
          </p:nvCxnSpPr>
          <p:spPr>
            <a:xfrm flipH="1">
              <a:off x="5903375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7"/>
            <p:cNvCxnSpPr>
              <a:stCxn id="18" idx="3"/>
              <a:endCxn id="16" idx="7"/>
            </p:cNvCxnSpPr>
            <p:nvPr/>
          </p:nvCxnSpPr>
          <p:spPr>
            <a:xfrm flipH="1">
              <a:off x="5887757" y="143269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50719" y="1559002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9313" y="1904973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280" y="1571761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59" y="1459534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6" y="2370175"/>
            <a:ext cx="2991531" cy="83218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2" y="2547620"/>
            <a:ext cx="1908597" cy="3060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6386" y="6253171"/>
            <a:ext cx="463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= max of these </a:t>
            </a:r>
            <a:r>
              <a:rPr lang="en-US" sz="2800" dirty="0" smtClean="0"/>
              <a:t>five values</a:t>
            </a:r>
            <a:endParaRPr lang="en-US" sz="2800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H="1" flipV="1">
            <a:off x="3338572" y="5910420"/>
            <a:ext cx="963926" cy="342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08741"/>
              </p:ext>
            </p:extLst>
          </p:nvPr>
        </p:nvGraphicFramePr>
        <p:xfrm>
          <a:off x="103390" y="2053952"/>
          <a:ext cx="8930640" cy="385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250"/>
                <a:gridCol w="2461456"/>
                <a:gridCol w="1724261"/>
                <a:gridCol w="3029673"/>
              </a:tblGrid>
              <a:tr h="117073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Vertex of edge </a:t>
                      </a:r>
                      <a:r>
                        <a:rPr lang="en-US" sz="2000" dirty="0" smtClean="0"/>
                        <a:t>packing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polytope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when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...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HC Algorithm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)</a:t>
                      </a:r>
                      <a:r>
                        <a:rPr lang="en-US" sz="2000" baseline="30000" dirty="0" smtClean="0"/>
                        <a:t>1/3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≈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≈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x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&gt; 0</a:t>
                      </a:r>
                      <a:endParaRPr lang="en-US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60547" y="820414"/>
            <a:ext cx="1426215" cy="1024975"/>
            <a:chOff x="7207397" y="1341663"/>
            <a:chExt cx="1426215" cy="1024975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323786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494067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908927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4" name="Curved Connector 27"/>
            <p:cNvCxnSpPr>
              <a:stCxn id="32" idx="0"/>
              <a:endCxn id="33" idx="5"/>
            </p:cNvCxnSpPr>
            <p:nvPr/>
          </p:nvCxnSpPr>
          <p:spPr>
            <a:xfrm flipH="1" flipV="1">
              <a:off x="7999954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/>
            <p:cNvCxnSpPr>
              <a:stCxn id="32" idx="2"/>
              <a:endCxn id="31" idx="6"/>
            </p:cNvCxnSpPr>
            <p:nvPr/>
          </p:nvCxnSpPr>
          <p:spPr>
            <a:xfrm flipH="1">
              <a:off x="7430431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27"/>
            <p:cNvCxnSpPr/>
            <p:nvPr/>
          </p:nvCxnSpPr>
          <p:spPr>
            <a:xfrm flipH="1">
              <a:off x="7414813" y="140171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77775" y="1559002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46369" y="1904973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7397" y="157176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5991" y="821527"/>
            <a:ext cx="1531786" cy="1024975"/>
            <a:chOff x="5660280" y="1341663"/>
            <a:chExt cx="1531786" cy="102497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796730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967011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81871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9" name="Curved Connector 27"/>
            <p:cNvCxnSpPr>
              <a:stCxn id="17" idx="0"/>
              <a:endCxn id="18" idx="5"/>
            </p:cNvCxnSpPr>
            <p:nvPr/>
          </p:nvCxnSpPr>
          <p:spPr>
            <a:xfrm flipH="1" flipV="1">
              <a:off x="6472898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7"/>
            <p:cNvCxnSpPr>
              <a:stCxn id="17" idx="2"/>
              <a:endCxn id="16" idx="6"/>
            </p:cNvCxnSpPr>
            <p:nvPr/>
          </p:nvCxnSpPr>
          <p:spPr>
            <a:xfrm flipH="1">
              <a:off x="5903375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7"/>
            <p:cNvCxnSpPr>
              <a:stCxn id="18" idx="3"/>
              <a:endCxn id="16" idx="7"/>
            </p:cNvCxnSpPr>
            <p:nvPr/>
          </p:nvCxnSpPr>
          <p:spPr>
            <a:xfrm flipH="1">
              <a:off x="5887757" y="143269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50719" y="1559002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9313" y="1904973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280" y="1571761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59" y="1459534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6" y="2370175"/>
            <a:ext cx="2991531" cy="83218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2" y="2547620"/>
            <a:ext cx="1908597" cy="3060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6386" y="6253171"/>
            <a:ext cx="463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= max of these </a:t>
            </a:r>
            <a:r>
              <a:rPr lang="en-US" sz="2800" dirty="0" smtClean="0"/>
              <a:t>five values</a:t>
            </a:r>
            <a:endParaRPr lang="en-US" sz="2800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H="1" flipV="1">
            <a:off x="3338572" y="5910420"/>
            <a:ext cx="963926" cy="342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2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59437"/>
              </p:ext>
            </p:extLst>
          </p:nvPr>
        </p:nvGraphicFramePr>
        <p:xfrm>
          <a:off x="103390" y="2053952"/>
          <a:ext cx="8930640" cy="385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250"/>
                <a:gridCol w="2461456"/>
                <a:gridCol w="1724261"/>
                <a:gridCol w="3029673"/>
              </a:tblGrid>
              <a:tr h="117073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Vertex of edge </a:t>
                      </a:r>
                      <a:r>
                        <a:rPr lang="en-US" sz="2000" dirty="0" smtClean="0"/>
                        <a:t>packing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polytope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when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...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HC Algorithm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)</a:t>
                      </a:r>
                      <a:r>
                        <a:rPr lang="en-US" sz="2000" baseline="30000" dirty="0" smtClean="0"/>
                        <a:t>1/3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≈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≈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x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&gt; 0</a:t>
                      </a:r>
                      <a:endParaRPr lang="en-US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join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with product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×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6386" y="6253171"/>
            <a:ext cx="463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= max of these </a:t>
            </a:r>
            <a:r>
              <a:rPr lang="en-US" sz="2800" dirty="0" smtClean="0"/>
              <a:t>five values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60547" y="820414"/>
            <a:ext cx="1426215" cy="1024975"/>
            <a:chOff x="7207397" y="1341663"/>
            <a:chExt cx="1426215" cy="1024975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323786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494067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908927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4" name="Curved Connector 27"/>
            <p:cNvCxnSpPr>
              <a:stCxn id="32" idx="0"/>
              <a:endCxn id="33" idx="5"/>
            </p:cNvCxnSpPr>
            <p:nvPr/>
          </p:nvCxnSpPr>
          <p:spPr>
            <a:xfrm flipH="1" flipV="1">
              <a:off x="7999954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/>
            <p:cNvCxnSpPr>
              <a:stCxn id="32" idx="2"/>
              <a:endCxn id="31" idx="6"/>
            </p:cNvCxnSpPr>
            <p:nvPr/>
          </p:nvCxnSpPr>
          <p:spPr>
            <a:xfrm flipH="1">
              <a:off x="7430431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27"/>
            <p:cNvCxnSpPr/>
            <p:nvPr/>
          </p:nvCxnSpPr>
          <p:spPr>
            <a:xfrm flipH="1">
              <a:off x="7414813" y="140171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77775" y="1559002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46369" y="1904973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7397" y="157176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5991" y="821527"/>
            <a:ext cx="1531786" cy="1024975"/>
            <a:chOff x="5660280" y="1341663"/>
            <a:chExt cx="1531786" cy="102497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796730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967011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81871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9" name="Curved Connector 27"/>
            <p:cNvCxnSpPr>
              <a:stCxn id="17" idx="0"/>
              <a:endCxn id="18" idx="5"/>
            </p:cNvCxnSpPr>
            <p:nvPr/>
          </p:nvCxnSpPr>
          <p:spPr>
            <a:xfrm flipH="1" flipV="1">
              <a:off x="6472898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7"/>
            <p:cNvCxnSpPr>
              <a:stCxn id="17" idx="2"/>
              <a:endCxn id="16" idx="6"/>
            </p:cNvCxnSpPr>
            <p:nvPr/>
          </p:nvCxnSpPr>
          <p:spPr>
            <a:xfrm flipH="1">
              <a:off x="5903375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7"/>
            <p:cNvCxnSpPr>
              <a:stCxn id="18" idx="3"/>
              <a:endCxn id="16" idx="7"/>
            </p:cNvCxnSpPr>
            <p:nvPr/>
          </p:nvCxnSpPr>
          <p:spPr>
            <a:xfrm flipH="1">
              <a:off x="5887757" y="143269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50719" y="1559002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9313" y="1904973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280" y="1571761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59" y="1459534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6" y="2370175"/>
            <a:ext cx="2991531" cy="83218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22" y="3941320"/>
            <a:ext cx="1675346" cy="53784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2" y="2547620"/>
            <a:ext cx="1908597" cy="30609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9" idx="0"/>
          </p:cNvCxnSpPr>
          <p:nvPr/>
        </p:nvCxnSpPr>
        <p:spPr>
          <a:xfrm flipH="1" flipV="1">
            <a:off x="3338572" y="5910420"/>
            <a:ext cx="963926" cy="342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65845"/>
              </p:ext>
            </p:extLst>
          </p:nvPr>
        </p:nvGraphicFramePr>
        <p:xfrm>
          <a:off x="103390" y="2053952"/>
          <a:ext cx="8930640" cy="385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250"/>
                <a:gridCol w="2461456"/>
                <a:gridCol w="1724261"/>
                <a:gridCol w="3029673"/>
              </a:tblGrid>
              <a:tr h="117073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Vertex of edge </a:t>
                      </a:r>
                      <a:r>
                        <a:rPr lang="en-US" sz="2000" dirty="0" smtClean="0"/>
                        <a:t>packing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polytope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when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...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HC Algorithm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r>
                        <a:rPr lang="en-US" sz="2000" dirty="0" smtClean="0"/>
                        <a:t>,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1/2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)</a:t>
                      </a:r>
                      <a:r>
                        <a:rPr lang="en-US" sz="2000" baseline="30000" dirty="0" smtClean="0"/>
                        <a:t>1/3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≈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≈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x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&gt; 0</a:t>
                      </a:r>
                      <a:endParaRPr lang="en-US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z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join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with product 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×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2000" baseline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sz="2000" dirty="0" smtClean="0"/>
                        <a:t> /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. . .</a:t>
                      </a:r>
                    </a:p>
                  </a:txBody>
                  <a:tcPr anchor="ctr"/>
                </a:tc>
              </a:tr>
              <a:tr h="4611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0, 0, 0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60547" y="820414"/>
            <a:ext cx="1426215" cy="1024975"/>
            <a:chOff x="7207397" y="1341663"/>
            <a:chExt cx="1426215" cy="1024975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323786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494067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908927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4" name="Curved Connector 27"/>
            <p:cNvCxnSpPr>
              <a:stCxn id="32" idx="0"/>
              <a:endCxn id="33" idx="5"/>
            </p:cNvCxnSpPr>
            <p:nvPr/>
          </p:nvCxnSpPr>
          <p:spPr>
            <a:xfrm flipH="1" flipV="1">
              <a:off x="7999954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27"/>
            <p:cNvCxnSpPr>
              <a:stCxn id="32" idx="2"/>
              <a:endCxn id="31" idx="6"/>
            </p:cNvCxnSpPr>
            <p:nvPr/>
          </p:nvCxnSpPr>
          <p:spPr>
            <a:xfrm flipH="1">
              <a:off x="7430431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27"/>
            <p:cNvCxnSpPr/>
            <p:nvPr/>
          </p:nvCxnSpPr>
          <p:spPr>
            <a:xfrm flipH="1">
              <a:off x="7414813" y="140171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77775" y="1559002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46369" y="1904973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7397" y="1571761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5991" y="821527"/>
            <a:ext cx="1531786" cy="1024975"/>
            <a:chOff x="5660280" y="1341663"/>
            <a:chExt cx="1531786" cy="1024975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796730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967011" y="2259321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81871" y="1341663"/>
              <a:ext cx="106645" cy="10664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9" name="Curved Connector 27"/>
            <p:cNvCxnSpPr>
              <a:stCxn id="17" idx="0"/>
              <a:endCxn id="18" idx="5"/>
            </p:cNvCxnSpPr>
            <p:nvPr/>
          </p:nvCxnSpPr>
          <p:spPr>
            <a:xfrm flipH="1" flipV="1">
              <a:off x="6472898" y="1432690"/>
              <a:ext cx="547436" cy="826631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27"/>
            <p:cNvCxnSpPr>
              <a:stCxn id="17" idx="2"/>
              <a:endCxn id="16" idx="6"/>
            </p:cNvCxnSpPr>
            <p:nvPr/>
          </p:nvCxnSpPr>
          <p:spPr>
            <a:xfrm flipH="1">
              <a:off x="5903375" y="2312644"/>
              <a:ext cx="1063636" cy="0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7"/>
            <p:cNvCxnSpPr>
              <a:stCxn id="18" idx="3"/>
              <a:endCxn id="16" idx="7"/>
            </p:cNvCxnSpPr>
            <p:nvPr/>
          </p:nvCxnSpPr>
          <p:spPr>
            <a:xfrm flipH="1">
              <a:off x="5887757" y="1432690"/>
              <a:ext cx="509732" cy="842249"/>
            </a:xfrm>
            <a:prstGeom prst="straightConnector1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50719" y="1559002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9313" y="1904973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0280" y="1571761"/>
              <a:ext cx="441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½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959" y="1459534"/>
            <a:ext cx="459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x,y,z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x,y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S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y,z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z,x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6" y="2370175"/>
            <a:ext cx="2991531" cy="83218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22" y="3941320"/>
            <a:ext cx="1675346" cy="53784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62" y="2547620"/>
            <a:ext cx="1908597" cy="3060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25589" y="4592425"/>
            <a:ext cx="1643497" cy="995422"/>
          </a:xfrm>
          <a:prstGeom prst="wedgeEllipseCallout">
            <a:avLst>
              <a:gd name="adj1" fmla="val -172580"/>
              <a:gd name="adj2" fmla="val -7920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Better</a:t>
            </a:r>
            <a:br>
              <a:rPr lang="en-US" sz="2000" dirty="0" smtClean="0"/>
            </a:br>
            <a:r>
              <a:rPr lang="en-US" sz="2000" dirty="0" smtClean="0"/>
              <a:t>speedup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6386" y="6253171"/>
            <a:ext cx="463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= max of these </a:t>
            </a:r>
            <a:r>
              <a:rPr lang="en-US" sz="2800" dirty="0" smtClean="0"/>
              <a:t>five values</a:t>
            </a:r>
            <a:endParaRPr lang="en-US" sz="2800" dirty="0"/>
          </a:p>
        </p:txBody>
      </p:sp>
      <p:cxnSp>
        <p:nvCxnSpPr>
          <p:cNvPr id="40" name="Straight Arrow Connector 39"/>
          <p:cNvCxnSpPr>
            <a:stCxn id="30" idx="0"/>
          </p:cNvCxnSpPr>
          <p:nvPr/>
        </p:nvCxnSpPr>
        <p:spPr>
          <a:xfrm flipH="1" flipV="1">
            <a:off x="3338572" y="5910420"/>
            <a:ext cx="963926" cy="342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436" y="1600200"/>
            <a:ext cx="8514522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Special case: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000000"/>
                </a:solidFill>
              </a:rPr>
              <a:t> =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 = … =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/>
          </a:p>
          <a:p>
            <a:r>
              <a:rPr lang="en-US" sz="2800" dirty="0" smtClean="0"/>
              <a:t>Proof technique:</a:t>
            </a:r>
          </a:p>
          <a:p>
            <a:pPr lvl="1"/>
            <a:r>
              <a:rPr lang="en-US" sz="2400" dirty="0" smtClean="0"/>
              <a:t>Lower bound: holds for any solution of a </a:t>
            </a:r>
            <a:r>
              <a:rPr lang="en-US" sz="2400" i="1" u="sng" dirty="0" smtClean="0"/>
              <a:t>primal LP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Note: </a:t>
            </a:r>
            <a:r>
              <a:rPr lang="en-US" sz="2400" dirty="0" err="1" smtClean="0"/>
              <a:t>argmax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u</a:t>
            </a:r>
            <a:r>
              <a:rPr lang="en-US" sz="2400" dirty="0" smtClean="0"/>
              <a:t>) = vertex </a:t>
            </a:r>
            <a:r>
              <a:rPr lang="en-US" sz="2400" dirty="0" smtClean="0">
                <a:solidFill>
                  <a:srgbClr val="0000FF"/>
                </a:solidFill>
              </a:rPr>
              <a:t>u </a:t>
            </a:r>
            <a:r>
              <a:rPr lang="en-US" sz="2400" dirty="0" smtClean="0"/>
              <a:t>of edge packing </a:t>
            </a:r>
            <a:r>
              <a:rPr lang="en-US" sz="2400" dirty="0" err="1" smtClean="0"/>
              <a:t>polytope</a:t>
            </a:r>
            <a:endParaRPr lang="en-US" dirty="0" smtClean="0"/>
          </a:p>
          <a:p>
            <a:pPr lvl="1"/>
            <a:r>
              <a:rPr lang="en-US" sz="2400" dirty="0" smtClean="0"/>
              <a:t>Upper bound: HC shares for any solution of a </a:t>
            </a:r>
            <a:r>
              <a:rPr lang="en-US" sz="2400" i="1" u="sng" dirty="0" smtClean="0"/>
              <a:t>dual LP</a:t>
            </a:r>
            <a:endParaRPr lang="en-US" sz="2400" dirty="0" smtClean="0"/>
          </a:p>
          <a:p>
            <a:pPr lvl="1"/>
            <a:r>
              <a:rPr lang="en-US" sz="2400" dirty="0" smtClean="0"/>
              <a:t>At optimality, they coincide, proving the load is optimal</a:t>
            </a:r>
          </a:p>
          <a:p>
            <a:r>
              <a:rPr lang="en-US" sz="2800" dirty="0" smtClean="0"/>
              <a:t>Speedup</a:t>
            </a:r>
          </a:p>
          <a:p>
            <a:pPr lvl="1"/>
            <a:r>
              <a:rPr lang="en-US" sz="2400" dirty="0" smtClean="0"/>
              <a:t>Given by 1/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300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/</a:t>
            </a:r>
            <a:r>
              <a:rPr lang="en-US" sz="2400" baseline="30000" dirty="0" err="1">
                <a:solidFill>
                  <a:srgbClr val="0000FF"/>
                </a:solidFill>
              </a:rPr>
              <a:t>Σuj</a:t>
            </a:r>
            <a:r>
              <a:rPr lang="en-US" sz="2400" dirty="0"/>
              <a:t> </a:t>
            </a:r>
            <a:r>
              <a:rPr lang="en-US" sz="2400" dirty="0" smtClean="0"/>
              <a:t>;  better </a:t>
            </a:r>
            <a:r>
              <a:rPr lang="en-US" sz="2400" dirty="0"/>
              <a:t>than 1/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/>
              <a:t>1/</a:t>
            </a:r>
            <a:r>
              <a:rPr lang="en-US" sz="2400" baseline="30000" dirty="0" err="1">
                <a:solidFill>
                  <a:srgbClr val="0000FF"/>
                </a:solidFill>
              </a:rPr>
              <a:t>τ</a:t>
            </a:r>
            <a:r>
              <a:rPr lang="en-US" sz="2400" baseline="30000" dirty="0" smtClean="0">
                <a:solidFill>
                  <a:srgbClr val="0000FF"/>
                </a:solidFill>
              </a:rPr>
              <a:t>*</a:t>
            </a:r>
            <a:endParaRPr lang="en-US" dirty="0"/>
          </a:p>
          <a:p>
            <a:pPr lvl="1"/>
            <a:r>
              <a:rPr lang="en-US" sz="2400" dirty="0"/>
              <a:t>As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increases, </a:t>
            </a:r>
            <a:r>
              <a:rPr lang="en-US" sz="2400" dirty="0" smtClean="0"/>
              <a:t>speedup </a:t>
            </a:r>
            <a:r>
              <a:rPr lang="en-US" sz="2400" dirty="0"/>
              <a:t>degrades to 1/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30000" dirty="0"/>
              <a:t>1/</a:t>
            </a:r>
            <a:r>
              <a:rPr lang="en-US" sz="2400" baseline="30000" dirty="0" err="1">
                <a:solidFill>
                  <a:srgbClr val="0000FF"/>
                </a:solidFill>
              </a:rPr>
              <a:t>τ</a:t>
            </a:r>
            <a:r>
              <a:rPr lang="en-US" sz="2400" baseline="30000" dirty="0">
                <a:solidFill>
                  <a:srgbClr val="0000FF"/>
                </a:solidFill>
              </a:rPr>
              <a:t>*</a:t>
            </a:r>
            <a:endParaRPr lang="en-US" sz="2400" baseline="30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" y="2087214"/>
            <a:ext cx="3497117" cy="34332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20" y="2017365"/>
            <a:ext cx="2621045" cy="45410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" y="131465"/>
            <a:ext cx="4012314" cy="5699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19037" y="5057701"/>
            <a:ext cx="1274805" cy="1505783"/>
            <a:chOff x="7564388" y="4074122"/>
            <a:chExt cx="1274805" cy="1505783"/>
          </a:xfrm>
        </p:grpSpPr>
        <p:grpSp>
          <p:nvGrpSpPr>
            <p:cNvPr id="11" name="Group 10"/>
            <p:cNvGrpSpPr/>
            <p:nvPr/>
          </p:nvGrpSpPr>
          <p:grpSpPr>
            <a:xfrm>
              <a:off x="7564388" y="4074122"/>
              <a:ext cx="1274805" cy="1505783"/>
              <a:chOff x="7564388" y="4074122"/>
              <a:chExt cx="1274805" cy="1505783"/>
            </a:xfrm>
          </p:grpSpPr>
          <p:cxnSp>
            <p:nvCxnSpPr>
              <p:cNvPr id="14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7564388" y="5412596"/>
                <a:ext cx="1274805" cy="0"/>
              </a:xfrm>
              <a:prstGeom prst="straightConnector1">
                <a:avLst/>
              </a:prstGeom>
              <a:ln w="19050" cmpd="sng">
                <a:headEnd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981836" y="4826692"/>
                <a:ext cx="1505783" cy="644"/>
              </a:xfrm>
              <a:prstGeom prst="straightConnector1">
                <a:avLst/>
              </a:prstGeom>
              <a:ln w="19050" cmpd="sng">
                <a:headEnd/>
                <a:tailEnd type="arrow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7747851" y="4955725"/>
                <a:ext cx="171356" cy="396772"/>
              </a:xfrm>
              <a:prstGeom prst="line">
                <a:avLst/>
              </a:prstGeom>
              <a:ln w="19050" cmpd="sng"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7747851" y="4082096"/>
                <a:ext cx="1087339" cy="1330500"/>
                <a:chOff x="1742690" y="1549421"/>
                <a:chExt cx="5360688" cy="4241780"/>
              </a:xfrm>
            </p:grpSpPr>
            <p:sp>
              <p:nvSpPr>
                <p:cNvPr id="2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700691" y="4809974"/>
                  <a:ext cx="1402687" cy="981227"/>
                </a:xfrm>
                <a:prstGeom prst="rect">
                  <a:avLst/>
                </a:prstGeom>
                <a:noFill/>
                <a:ln w="19050" cmpd="sng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0000"/>
                      </a:solidFill>
                    </a:rPr>
                    <a:t>p</a:t>
                  </a:r>
                  <a:endParaRPr lang="en-US" sz="1400" dirty="0"/>
                </a:p>
              </p:txBody>
            </p:sp>
            <p:sp>
              <p:nvSpPr>
                <p:cNvPr id="2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42690" y="1549421"/>
                  <a:ext cx="4454408" cy="981227"/>
                </a:xfrm>
                <a:prstGeom prst="rect">
                  <a:avLst/>
                </a:prstGeom>
                <a:noFill/>
                <a:ln w="19050" cmpd="sng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 smtClean="0"/>
                    <a:t>Speedup</a:t>
                  </a:r>
                </a:p>
              </p:txBody>
            </p:sp>
          </p:grpSp>
          <p:cxnSp>
            <p:nvCxnSpPr>
              <p:cNvPr id="18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7919207" y="4635667"/>
                <a:ext cx="339831" cy="320058"/>
              </a:xfrm>
              <a:prstGeom prst="line">
                <a:avLst/>
              </a:prstGeom>
              <a:ln w="19050" cmpd="sng"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1"/>
              <p:cNvCxnSpPr>
                <a:cxnSpLocks noChangeShapeType="1"/>
              </p:cNvCxnSpPr>
              <p:nvPr/>
            </p:nvCxnSpPr>
            <p:spPr bwMode="auto">
              <a:xfrm flipH="1">
                <a:off x="8259038" y="4470476"/>
                <a:ext cx="427762" cy="165191"/>
              </a:xfrm>
              <a:prstGeom prst="line">
                <a:avLst/>
              </a:prstGeom>
              <a:ln w="19050" cmpd="sng"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7919207" y="4947704"/>
              <a:ext cx="0" cy="551639"/>
            </a:xfrm>
            <a:prstGeom prst="lin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  <a:prstDash val="lgDash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8235914" y="4679905"/>
              <a:ext cx="0" cy="819438"/>
            </a:xfrm>
            <a:prstGeom prst="lin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  <a:prstDash val="lgDas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010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Unequal Inputs: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33927"/>
            <a:ext cx="807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 far we assumed </a:t>
            </a:r>
            <a:r>
              <a:rPr lang="en-US" sz="2400" i="1" u="sng" dirty="0" smtClean="0"/>
              <a:t>no-skew</a:t>
            </a:r>
            <a:r>
              <a:rPr lang="en-US" sz="2400" dirty="0" smtClean="0"/>
              <a:t>.  What if the data is skewed?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82669"/>
              </p:ext>
            </p:extLst>
          </p:nvPr>
        </p:nvGraphicFramePr>
        <p:xfrm>
          <a:off x="95924" y="2567609"/>
          <a:ext cx="8725347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88"/>
                <a:gridCol w="2307206"/>
                <a:gridCol w="4138776"/>
                <a:gridCol w="893602"/>
                <a:gridCol w="43317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One Round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No Skew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Skew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sz="2000" dirty="0" smtClean="0"/>
                        <a:t>| = |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US" sz="2000" dirty="0" smtClean="0"/>
                        <a:t>| = </a:t>
                      </a:r>
                      <a:r>
                        <a:rPr lang="is-IS" sz="2000" dirty="0" smtClean="0"/>
                        <a:t>… = </a:t>
                      </a:r>
                      <a:r>
                        <a:rPr lang="is-I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, …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Algo-rithm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</a:t>
                      </a:r>
                      <a:r>
                        <a:rPr lang="en-US" sz="2000" baseline="0" dirty="0" smtClean="0"/>
                        <a:t>  </a:t>
                      </a:r>
                      <a:r>
                        <a:rPr lang="en-US" sz="2000" dirty="0" smtClean="0"/>
                        <a:t> 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 </a:t>
                      </a:r>
                      <a:br>
                        <a:rPr lang="en-US" sz="2000" dirty="0" smtClean="0"/>
                      </a:br>
                      <a:r>
                        <a:rPr lang="en-US" sz="2000" dirty="0" err="1" smtClean="0"/>
                        <a:t>Triang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2/3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r>
                        <a:rPr lang="en-US" sz="2000" dirty="0" smtClean="0"/>
                        <a:t>CQ</a:t>
                      </a:r>
                      <a:r>
                        <a:rPr lang="en-US" sz="2000" baseline="0" dirty="0" smtClean="0"/>
                        <a:t>    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1/</a:t>
                      </a:r>
                      <a:r>
                        <a:rPr lang="en-US" sz="2000" baseline="30000" dirty="0" err="1" smtClean="0">
                          <a:solidFill>
                            <a:srgbClr val="0000FF"/>
                          </a:solidFill>
                        </a:rPr>
                        <a:t>τ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* 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max(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)</a:t>
                      </a:r>
                      <a:br>
                        <a:rPr lang="en-US" sz="2000" dirty="0" smtClean="0"/>
                      </a:b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max((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1/3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30000" dirty="0" smtClean="0">
                          <a:solidFill>
                            <a:srgbClr val="0000FF"/>
                          </a:solidFill>
                        </a:rPr>
                        <a:t>2/3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s-IS" sz="2000" dirty="0" smtClean="0">
                          <a:solidFill>
                            <a:schemeClr val="tx1"/>
                          </a:solidFill>
                        </a:rPr>
                        <a:t>…)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err="1" smtClean="0"/>
                        <a:t>max</a:t>
                      </a:r>
                      <a:r>
                        <a:rPr lang="en-US" sz="2000" b="1" baseline="-25000" dirty="0" err="1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u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Bound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 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above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Same as above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baseline="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3584069" y="910521"/>
            <a:ext cx="4010541" cy="995422"/>
          </a:xfrm>
          <a:prstGeom prst="wedgeEllipseCallout">
            <a:avLst>
              <a:gd name="adj1" fmla="val -26353"/>
              <a:gd name="adj2" fmla="val 1059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000" dirty="0" smtClean="0"/>
              <a:t>Load = max(vertices of</a:t>
            </a:r>
            <a:br>
              <a:rPr lang="en-US" sz="2000" dirty="0" smtClean="0"/>
            </a:br>
            <a:r>
              <a:rPr lang="en-US" sz="2000" dirty="0" smtClean="0"/>
              <a:t>edge packing polytope)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63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2978</TotalTime>
  <Words>9156</Words>
  <Application>Microsoft Macintosh PowerPoint</Application>
  <PresentationFormat>On-screen Show (4:3)</PresentationFormat>
  <Paragraphs>2376</Paragraphs>
  <Slides>120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8" baseType="lpstr">
      <vt:lpstr>Calibri</vt:lpstr>
      <vt:lpstr>Mangal</vt:lpstr>
      <vt:lpstr>ＭＳ Ｐゴシック</vt:lpstr>
      <vt:lpstr>ＭＳ ゴシック</vt:lpstr>
      <vt:lpstr>Times</vt:lpstr>
      <vt:lpstr>Wingdings</vt:lpstr>
      <vt:lpstr>Arial</vt:lpstr>
      <vt:lpstr>Office Theme</vt:lpstr>
      <vt:lpstr>Communication Cost in Parallel Query Processing</vt:lpstr>
      <vt:lpstr>Outline</vt:lpstr>
      <vt:lpstr>Relational Model Basics</vt:lpstr>
      <vt:lpstr>Data = Relations or Tables</vt:lpstr>
      <vt:lpstr>Queries: declarative language</vt:lpstr>
      <vt:lpstr>Relational Algebra, Query Plans</vt:lpstr>
      <vt:lpstr>Physical Operators</vt:lpstr>
      <vt:lpstr>Workloads</vt:lpstr>
      <vt:lpstr>Two Ways to Scale a DBMS</vt:lpstr>
      <vt:lpstr>Terminology Parallel v.s. Distributed</vt:lpstr>
      <vt:lpstr>Parallel DBMSs</vt:lpstr>
      <vt:lpstr>Performance Metrics  for Parallel DBMSs</vt:lpstr>
      <vt:lpstr>Linear v.s. Non-linear Speedup</vt:lpstr>
      <vt:lpstr>Performance Metrics  for Parallel DBMSs</vt:lpstr>
      <vt:lpstr>Linear v.s. Non-linear Scaleup</vt:lpstr>
      <vt:lpstr>Buzzwords, buzzwords</vt:lpstr>
      <vt:lpstr>Challenges to  Linear Speedup and Scaleup</vt:lpstr>
      <vt:lpstr>Parallel DBMS Architectures</vt:lpstr>
      <vt:lpstr>Architecture for Parallel DBMS: Shared Memory</vt:lpstr>
      <vt:lpstr>Architecture for Parallel DBMS: Shared Disk</vt:lpstr>
      <vt:lpstr>Architecture for Parallel DBMS: Shared Nothing</vt:lpstr>
      <vt:lpstr>A Professional Picture…</vt:lpstr>
      <vt:lpstr>Shared Memory</vt:lpstr>
      <vt:lpstr>Shared Disk</vt:lpstr>
      <vt:lpstr>Shared Nothing</vt:lpstr>
      <vt:lpstr>So…</vt:lpstr>
      <vt:lpstr>Approaches to Parallel Query Evaluation</vt:lpstr>
      <vt:lpstr>Data Partitioning</vt:lpstr>
      <vt:lpstr>Horizontal Data Partitioning</vt:lpstr>
      <vt:lpstr>Horizontal Data Partitioning</vt:lpstr>
      <vt:lpstr>Horizontal Data Partitioning</vt:lpstr>
      <vt:lpstr>Uniform Data v.s. Skewed Data</vt:lpstr>
      <vt:lpstr>All You Need to Know About Skew</vt:lpstr>
      <vt:lpstr>Parallelizing Operator Implementations</vt:lpstr>
      <vt:lpstr>Recall Selection: σA=v(R)</vt:lpstr>
      <vt:lpstr>Parallel Selection</vt:lpstr>
      <vt:lpstr>Parallel Selection</vt:lpstr>
      <vt:lpstr>Data Partitioning Revisited</vt:lpstr>
      <vt:lpstr>Recall Group By:  γA, sum(B)(R)</vt:lpstr>
      <vt:lpstr>Parallel Group By:  γA, sum(B)(R)</vt:lpstr>
      <vt:lpstr>Parallel Group By:  γA, sum(B)(R)</vt:lpstr>
      <vt:lpstr>Parallel Group By:  γA, sum(B)(R)</vt:lpstr>
      <vt:lpstr>Review: Join:  R ⋈A=B S</vt:lpstr>
      <vt:lpstr>Parallel Join:  R ⋈A=B S</vt:lpstr>
      <vt:lpstr>Example of Parallel Query Plan</vt:lpstr>
      <vt:lpstr>Example Parallel Plan</vt:lpstr>
      <vt:lpstr>Example Parallel Plan</vt:lpstr>
      <vt:lpstr>Example Parallel Plan</vt:lpstr>
      <vt:lpstr>Optimization for Small Relations</vt:lpstr>
      <vt:lpstr>Skew</vt:lpstr>
      <vt:lpstr>Some Skew Handling Techniques</vt:lpstr>
      <vt:lpstr>Summary of Part 1</vt:lpstr>
      <vt:lpstr>Part 2: Communication Cost</vt:lpstr>
      <vt:lpstr>Problem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Massively Parallel Communication Model (MPC)</vt:lpstr>
      <vt:lpstr>Notations</vt:lpstr>
      <vt:lpstr>Speedup</vt:lpstr>
      <vt:lpstr>Outline</vt:lpstr>
      <vt:lpstr>Basic Query Processing</vt:lpstr>
      <vt:lpstr>Hash Join</vt:lpstr>
      <vt:lpstr>The Triangles Query</vt:lpstr>
      <vt:lpstr>Triangles in One Round</vt:lpstr>
      <vt:lpstr>Triangles in One Round</vt:lpstr>
      <vt:lpstr>Communication load per server</vt:lpstr>
      <vt:lpstr>Proof Attempt</vt:lpstr>
      <vt:lpstr>Proof: Formal Statement</vt:lpstr>
      <vt:lpstr>Proof Outline</vt:lpstr>
      <vt:lpstr>Step 1: E[ |Q| ]</vt:lpstr>
      <vt:lpstr>Step 2: Certain Tuples</vt:lpstr>
      <vt:lpstr>Step 2: Certain Tuples</vt:lpstr>
      <vt:lpstr>Background (1/2)</vt:lpstr>
      <vt:lpstr>Background (2/2)</vt:lpstr>
      <vt:lpstr>Step 3: Compute E[ |Au| ]</vt:lpstr>
      <vt:lpstr>Full Conjunctive Query</vt:lpstr>
      <vt:lpstr>Full Conjunctive Query</vt:lpstr>
      <vt:lpstr>Background</vt:lpstr>
      <vt:lpstr>Optimal Shares</vt:lpstr>
      <vt:lpstr>Basic Processing: Summary</vt:lpstr>
      <vt:lpstr>Unequal Inputs</vt:lpstr>
      <vt:lpstr>Motivation</vt:lpstr>
      <vt:lpstr>Warm up: Cartesian Product</vt:lpstr>
      <vt:lpstr>A Simple Lower Bound on L</vt:lpstr>
      <vt:lpstr>Optimal Load L</vt:lpstr>
      <vt:lpstr>Example</vt:lpstr>
      <vt:lpstr>Example</vt:lpstr>
      <vt:lpstr>Example</vt:lpstr>
      <vt:lpstr>Example</vt:lpstr>
      <vt:lpstr>Example</vt:lpstr>
      <vt:lpstr>Example</vt:lpstr>
      <vt:lpstr>Discussion</vt:lpstr>
      <vt:lpstr>Unequal Inputs: Summary</vt:lpstr>
      <vt:lpstr>Skew</vt:lpstr>
      <vt:lpstr>Skew Matters</vt:lpstr>
      <vt:lpstr>Skewed Values  Residual Query</vt:lpstr>
      <vt:lpstr>Residual-Query Algorithm</vt:lpstr>
      <vt:lpstr>Example</vt:lpstr>
      <vt:lpstr>Example</vt:lpstr>
      <vt:lpstr>Example</vt:lpstr>
      <vt:lpstr>Skew: Summary</vt:lpstr>
      <vt:lpstr>Multiple Rounds</vt:lpstr>
      <vt:lpstr>Multiple Rounds</vt:lpstr>
      <vt:lpstr>Background: AGM Bound</vt:lpstr>
      <vt:lpstr>A General Lower Bound</vt:lpstr>
      <vt:lpstr>Discussion</vt:lpstr>
      <vt:lpstr>Multiround: Summary</vt:lpstr>
      <vt:lpstr>Outline</vt:lpstr>
      <vt:lpstr>Open Problem 1</vt:lpstr>
      <vt:lpstr>Open Problem 2</vt:lpstr>
      <vt:lpstr>Open Problem 3</vt:lpstr>
      <vt:lpstr>Open Problem 4</vt:lpstr>
      <vt:lpstr>Open Problem 5</vt:lpstr>
      <vt:lpstr>Thank You!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 Suciu</cp:lastModifiedBy>
  <cp:revision>423</cp:revision>
  <cp:lastPrinted>2014-11-17T04:13:22Z</cp:lastPrinted>
  <dcterms:created xsi:type="dcterms:W3CDTF">2010-04-12T23:12:02Z</dcterms:created>
  <dcterms:modified xsi:type="dcterms:W3CDTF">2017-06-05T14:17:37Z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