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  <p:sldMasterId id="2147483706" r:id="rId2"/>
    <p:sldMasterId id="2147483718" r:id="rId3"/>
  </p:sldMasterIdLst>
  <p:notesMasterIdLst>
    <p:notesMasterId r:id="rId113"/>
  </p:notesMasterIdLst>
  <p:handoutMasterIdLst>
    <p:handoutMasterId r:id="rId114"/>
  </p:handoutMasterIdLst>
  <p:sldIdLst>
    <p:sldId id="259" r:id="rId4"/>
    <p:sldId id="2145" r:id="rId5"/>
    <p:sldId id="2146" r:id="rId6"/>
    <p:sldId id="2147" r:id="rId7"/>
    <p:sldId id="2148" r:id="rId8"/>
    <p:sldId id="2149" r:id="rId9"/>
    <p:sldId id="2182" r:id="rId10"/>
    <p:sldId id="2150" r:id="rId11"/>
    <p:sldId id="2151" r:id="rId12"/>
    <p:sldId id="2152" r:id="rId13"/>
    <p:sldId id="2153" r:id="rId14"/>
    <p:sldId id="2168" r:id="rId15"/>
    <p:sldId id="2155" r:id="rId16"/>
    <p:sldId id="2169" r:id="rId17"/>
    <p:sldId id="2170" r:id="rId18"/>
    <p:sldId id="2158" r:id="rId19"/>
    <p:sldId id="2171" r:id="rId20"/>
    <p:sldId id="2160" r:id="rId21"/>
    <p:sldId id="2172" r:id="rId22"/>
    <p:sldId id="2162" r:id="rId23"/>
    <p:sldId id="2164" r:id="rId24"/>
    <p:sldId id="2174" r:id="rId25"/>
    <p:sldId id="2166" r:id="rId26"/>
    <p:sldId id="2175" r:id="rId27"/>
    <p:sldId id="1929" r:id="rId28"/>
    <p:sldId id="2074" r:id="rId29"/>
    <p:sldId id="2042" r:id="rId30"/>
    <p:sldId id="2047" r:id="rId31"/>
    <p:sldId id="2046" r:id="rId32"/>
    <p:sldId id="2075" r:id="rId33"/>
    <p:sldId id="2077" r:id="rId34"/>
    <p:sldId id="2076" r:id="rId35"/>
    <p:sldId id="2079" r:id="rId36"/>
    <p:sldId id="2080" r:id="rId37"/>
    <p:sldId id="2048" r:id="rId38"/>
    <p:sldId id="2049" r:id="rId39"/>
    <p:sldId id="2058" r:id="rId40"/>
    <p:sldId id="2059" r:id="rId41"/>
    <p:sldId id="2060" r:id="rId42"/>
    <p:sldId id="2185" r:id="rId43"/>
    <p:sldId id="2184" r:id="rId44"/>
    <p:sldId id="2186" r:id="rId45"/>
    <p:sldId id="2183" r:id="rId46"/>
    <p:sldId id="2061" r:id="rId47"/>
    <p:sldId id="2050" r:id="rId48"/>
    <p:sldId id="2051" r:id="rId49"/>
    <p:sldId id="2052" r:id="rId50"/>
    <p:sldId id="2053" r:id="rId51"/>
    <p:sldId id="2054" r:id="rId52"/>
    <p:sldId id="2055" r:id="rId53"/>
    <p:sldId id="2056" r:id="rId54"/>
    <p:sldId id="2082" r:id="rId55"/>
    <p:sldId id="2062" r:id="rId56"/>
    <p:sldId id="2063" r:id="rId57"/>
    <p:sldId id="2064" r:id="rId58"/>
    <p:sldId id="2065" r:id="rId59"/>
    <p:sldId id="2066" r:id="rId60"/>
    <p:sldId id="2187" r:id="rId61"/>
    <p:sldId id="2067" r:id="rId62"/>
    <p:sldId id="2068" r:id="rId63"/>
    <p:sldId id="2069" r:id="rId64"/>
    <p:sldId id="2070" r:id="rId65"/>
    <p:sldId id="2083" r:id="rId66"/>
    <p:sldId id="2071" r:id="rId67"/>
    <p:sldId id="2072" r:id="rId68"/>
    <p:sldId id="2190" r:id="rId69"/>
    <p:sldId id="2191" r:id="rId70"/>
    <p:sldId id="2189" r:id="rId71"/>
    <p:sldId id="2181" r:id="rId72"/>
    <p:sldId id="2084" r:id="rId73"/>
    <p:sldId id="2085" r:id="rId74"/>
    <p:sldId id="2086" r:id="rId75"/>
    <p:sldId id="2087" r:id="rId76"/>
    <p:sldId id="2088" r:id="rId77"/>
    <p:sldId id="2089" r:id="rId78"/>
    <p:sldId id="2090" r:id="rId79"/>
    <p:sldId id="2091" r:id="rId80"/>
    <p:sldId id="2092" r:id="rId81"/>
    <p:sldId id="2093" r:id="rId82"/>
    <p:sldId id="2094" r:id="rId83"/>
    <p:sldId id="2176" r:id="rId84"/>
    <p:sldId id="2096" r:id="rId85"/>
    <p:sldId id="2097" r:id="rId86"/>
    <p:sldId id="2098" r:id="rId87"/>
    <p:sldId id="2099" r:id="rId88"/>
    <p:sldId id="2100" r:id="rId89"/>
    <p:sldId id="2143" r:id="rId90"/>
    <p:sldId id="2101" r:id="rId91"/>
    <p:sldId id="2102" r:id="rId92"/>
    <p:sldId id="2103" r:id="rId93"/>
    <p:sldId id="2104" r:id="rId94"/>
    <p:sldId id="2105" r:id="rId95"/>
    <p:sldId id="2106" r:id="rId96"/>
    <p:sldId id="2107" r:id="rId97"/>
    <p:sldId id="2108" r:id="rId98"/>
    <p:sldId id="2109" r:id="rId99"/>
    <p:sldId id="2110" r:id="rId100"/>
    <p:sldId id="2111" r:id="rId101"/>
    <p:sldId id="2112" r:id="rId102"/>
    <p:sldId id="2113" r:id="rId103"/>
    <p:sldId id="2114" r:id="rId104"/>
    <p:sldId id="2177" r:id="rId105"/>
    <p:sldId id="2178" r:id="rId106"/>
    <p:sldId id="2179" r:id="rId107"/>
    <p:sldId id="2136" r:id="rId108"/>
    <p:sldId id="2180" r:id="rId109"/>
    <p:sldId id="2137" r:id="rId110"/>
    <p:sldId id="2140" r:id="rId111"/>
    <p:sldId id="2141" r:id="rId112"/>
  </p:sldIdLst>
  <p:sldSz cx="9144000" cy="6858000" type="screen4x3"/>
  <p:notesSz cx="6934200" cy="9220200"/>
  <p:custDataLst>
    <p:tags r:id="rId1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C000"/>
    <a:srgbClr val="0000FF"/>
    <a:srgbClr val="0000E0"/>
    <a:srgbClr val="FF33CC"/>
    <a:srgbClr val="92D050"/>
    <a:srgbClr val="99C000"/>
    <a:srgbClr val="99CC00"/>
    <a:srgbClr val="FFFF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12" autoAdjust="0"/>
    <p:restoredTop sz="94660"/>
  </p:normalViewPr>
  <p:slideViewPr>
    <p:cSldViewPr>
      <p:cViewPr varScale="1">
        <p:scale>
          <a:sx n="62" d="100"/>
          <a:sy n="62" d="100"/>
        </p:scale>
        <p:origin x="59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7460"/>
    </p:cViewPr>
  </p:sorterViewPr>
  <p:notesViewPr>
    <p:cSldViewPr>
      <p:cViewPr varScale="1">
        <p:scale>
          <a:sx n="103" d="100"/>
          <a:sy n="103" d="100"/>
        </p:scale>
        <p:origin x="-2502" y="-108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90" Type="http://schemas.openxmlformats.org/officeDocument/2006/relationships/slide" Target="slides/slide87.xml"/><Relationship Id="rId91" Type="http://schemas.openxmlformats.org/officeDocument/2006/relationships/slide" Target="slides/slide88.xml"/><Relationship Id="rId92" Type="http://schemas.openxmlformats.org/officeDocument/2006/relationships/slide" Target="slides/slide89.xml"/><Relationship Id="rId93" Type="http://schemas.openxmlformats.org/officeDocument/2006/relationships/slide" Target="slides/slide90.xml"/><Relationship Id="rId94" Type="http://schemas.openxmlformats.org/officeDocument/2006/relationships/slide" Target="slides/slide91.xml"/><Relationship Id="rId95" Type="http://schemas.openxmlformats.org/officeDocument/2006/relationships/slide" Target="slides/slide92.xml"/><Relationship Id="rId96" Type="http://schemas.openxmlformats.org/officeDocument/2006/relationships/slide" Target="slides/slide93.xml"/><Relationship Id="rId101" Type="http://schemas.openxmlformats.org/officeDocument/2006/relationships/slide" Target="slides/slide98.xml"/><Relationship Id="rId102" Type="http://schemas.openxmlformats.org/officeDocument/2006/relationships/slide" Target="slides/slide99.xml"/><Relationship Id="rId103" Type="http://schemas.openxmlformats.org/officeDocument/2006/relationships/slide" Target="slides/slide100.xml"/><Relationship Id="rId104" Type="http://schemas.openxmlformats.org/officeDocument/2006/relationships/slide" Target="slides/slide101.xml"/><Relationship Id="rId105" Type="http://schemas.openxmlformats.org/officeDocument/2006/relationships/slide" Target="slides/slide102.xml"/><Relationship Id="rId106" Type="http://schemas.openxmlformats.org/officeDocument/2006/relationships/slide" Target="slides/slide103.xml"/><Relationship Id="rId107" Type="http://schemas.openxmlformats.org/officeDocument/2006/relationships/slide" Target="slides/slide104.xml"/><Relationship Id="rId108" Type="http://schemas.openxmlformats.org/officeDocument/2006/relationships/slide" Target="slides/slide105.xml"/><Relationship Id="rId109" Type="http://schemas.openxmlformats.org/officeDocument/2006/relationships/slide" Target="slides/slide106.xml"/><Relationship Id="rId97" Type="http://schemas.openxmlformats.org/officeDocument/2006/relationships/slide" Target="slides/slide94.xml"/><Relationship Id="rId98" Type="http://schemas.openxmlformats.org/officeDocument/2006/relationships/slide" Target="slides/slide95.xml"/><Relationship Id="rId99" Type="http://schemas.openxmlformats.org/officeDocument/2006/relationships/slide" Target="slides/slide96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00" Type="http://schemas.openxmlformats.org/officeDocument/2006/relationships/slide" Target="slides/slide97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110" Type="http://schemas.openxmlformats.org/officeDocument/2006/relationships/slide" Target="slides/slide107.xml"/><Relationship Id="rId111" Type="http://schemas.openxmlformats.org/officeDocument/2006/relationships/slide" Target="slides/slide108.xml"/><Relationship Id="rId112" Type="http://schemas.openxmlformats.org/officeDocument/2006/relationships/slide" Target="slides/slide109.xml"/><Relationship Id="rId113" Type="http://schemas.openxmlformats.org/officeDocument/2006/relationships/notesMaster" Target="notesMasters/notesMaster1.xml"/><Relationship Id="rId114" Type="http://schemas.openxmlformats.org/officeDocument/2006/relationships/handoutMaster" Target="handoutMasters/handoutMaster1.xml"/><Relationship Id="rId115" Type="http://schemas.openxmlformats.org/officeDocument/2006/relationships/tags" Target="tags/tag1.xml"/><Relationship Id="rId116" Type="http://schemas.openxmlformats.org/officeDocument/2006/relationships/presProps" Target="presProps.xml"/><Relationship Id="rId117" Type="http://schemas.openxmlformats.org/officeDocument/2006/relationships/viewProps" Target="viewProps.xml"/><Relationship Id="rId118" Type="http://schemas.openxmlformats.org/officeDocument/2006/relationships/theme" Target="theme/theme1.xml"/><Relationship Id="rId119" Type="http://schemas.openxmlformats.org/officeDocument/2006/relationships/tableStyles" Target="tableStyles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slide" Target="slides/slide79.xml"/><Relationship Id="rId83" Type="http://schemas.openxmlformats.org/officeDocument/2006/relationships/slide" Target="slides/slide80.xml"/><Relationship Id="rId84" Type="http://schemas.openxmlformats.org/officeDocument/2006/relationships/slide" Target="slides/slide81.xml"/><Relationship Id="rId85" Type="http://schemas.openxmlformats.org/officeDocument/2006/relationships/slide" Target="slides/slide82.xml"/><Relationship Id="rId86" Type="http://schemas.openxmlformats.org/officeDocument/2006/relationships/slide" Target="slides/slide83.xml"/><Relationship Id="rId87" Type="http://schemas.openxmlformats.org/officeDocument/2006/relationships/slide" Target="slides/slide84.xml"/><Relationship Id="rId88" Type="http://schemas.openxmlformats.org/officeDocument/2006/relationships/slide" Target="slides/slide85.xml"/><Relationship Id="rId89" Type="http://schemas.openxmlformats.org/officeDocument/2006/relationships/slide" Target="slides/slide8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231B61-353E-3C40-90D9-FF407E13320A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BD77B5C1-E296-4E41-92F9-BE156D49AF0A}">
      <dgm:prSet phldrT="[Text]"/>
      <dgm:spPr/>
      <dgm:t>
        <a:bodyPr/>
        <a:lstStyle/>
        <a:p>
          <a:r>
            <a:rPr lang="en-US" dirty="0" smtClean="0"/>
            <a:t>Build Taxonomy</a:t>
          </a:r>
          <a:endParaRPr lang="en-US" dirty="0"/>
        </a:p>
      </dgm:t>
    </dgm:pt>
    <dgm:pt modelId="{82898237-785C-FE40-AEBD-E186146CE6A8}" type="parTrans" cxnId="{F0360AE1-D90D-B74F-B04A-8129F6B1420C}">
      <dgm:prSet/>
      <dgm:spPr/>
      <dgm:t>
        <a:bodyPr/>
        <a:lstStyle/>
        <a:p>
          <a:endParaRPr lang="en-US"/>
        </a:p>
      </dgm:t>
    </dgm:pt>
    <dgm:pt modelId="{F505888A-CC73-BC4D-B086-29C90CCE8AC4}" type="sibTrans" cxnId="{F0360AE1-D90D-B74F-B04A-8129F6B1420C}">
      <dgm:prSet/>
      <dgm:spPr/>
      <dgm:t>
        <a:bodyPr/>
        <a:lstStyle/>
        <a:p>
          <a:endParaRPr lang="en-US"/>
        </a:p>
      </dgm:t>
    </dgm:pt>
    <dgm:pt modelId="{9E6C06F9-1764-D746-B3F7-6A92DF19A241}">
      <dgm:prSet phldrT="[Text]"/>
      <dgm:spPr/>
      <dgm:t>
        <a:bodyPr/>
        <a:lstStyle/>
        <a:p>
          <a:r>
            <a:rPr lang="en-US" dirty="0" smtClean="0"/>
            <a:t>Identify Instances</a:t>
          </a:r>
          <a:endParaRPr lang="en-US" dirty="0"/>
        </a:p>
      </dgm:t>
    </dgm:pt>
    <dgm:pt modelId="{03B8C886-6324-0741-A248-7EB4D539A009}" type="parTrans" cxnId="{D31B86A2-AED6-054A-B58C-F759A2DF3D49}">
      <dgm:prSet/>
      <dgm:spPr/>
      <dgm:t>
        <a:bodyPr/>
        <a:lstStyle/>
        <a:p>
          <a:endParaRPr lang="en-US"/>
        </a:p>
      </dgm:t>
    </dgm:pt>
    <dgm:pt modelId="{A2B27147-2E7F-7B42-813A-533B1ABB2599}" type="sibTrans" cxnId="{D31B86A2-AED6-054A-B58C-F759A2DF3D49}">
      <dgm:prSet/>
      <dgm:spPr/>
      <dgm:t>
        <a:bodyPr/>
        <a:lstStyle/>
        <a:p>
          <a:endParaRPr lang="en-US"/>
        </a:p>
      </dgm:t>
    </dgm:pt>
    <dgm:pt modelId="{17A80004-AE3D-5042-908A-5AE86F0A74C2}">
      <dgm:prSet phldrT="[Text]"/>
      <dgm:spPr/>
      <dgm:t>
        <a:bodyPr/>
        <a:lstStyle/>
        <a:p>
          <a:r>
            <a:rPr lang="en-US" dirty="0" smtClean="0"/>
            <a:t>Extract Relations</a:t>
          </a:r>
          <a:endParaRPr lang="en-US" dirty="0"/>
        </a:p>
      </dgm:t>
    </dgm:pt>
    <dgm:pt modelId="{8A10D3D9-6A7A-A74F-8C34-C24187BFDB2E}" type="parTrans" cxnId="{3DB034DF-39C4-2546-A3B3-D0F971C06838}">
      <dgm:prSet/>
      <dgm:spPr/>
      <dgm:t>
        <a:bodyPr/>
        <a:lstStyle/>
        <a:p>
          <a:endParaRPr lang="en-US"/>
        </a:p>
      </dgm:t>
    </dgm:pt>
    <dgm:pt modelId="{2A7B448A-6BC6-5249-A74C-1822A064E245}" type="sibTrans" cxnId="{3DB034DF-39C4-2546-A3B3-D0F971C06838}">
      <dgm:prSet/>
      <dgm:spPr/>
      <dgm:t>
        <a:bodyPr/>
        <a:lstStyle/>
        <a:p>
          <a:endParaRPr lang="en-US"/>
        </a:p>
      </dgm:t>
    </dgm:pt>
    <dgm:pt modelId="{57C081AD-D61C-0C47-8C0C-04B85E37F688}">
      <dgm:prSet/>
      <dgm:spPr/>
      <dgm:t>
        <a:bodyPr/>
        <a:lstStyle/>
        <a:p>
          <a:r>
            <a:rPr lang="en-US" dirty="0" smtClean="0"/>
            <a:t>Knowledge Fusion</a:t>
          </a:r>
          <a:endParaRPr lang="en-US" dirty="0"/>
        </a:p>
      </dgm:t>
    </dgm:pt>
    <dgm:pt modelId="{EFD3AF3F-5D5F-E64A-9C70-B8308BEEE1EA}" type="parTrans" cxnId="{14AFC74E-894A-2A42-8590-031235E121B9}">
      <dgm:prSet/>
      <dgm:spPr/>
      <dgm:t>
        <a:bodyPr/>
        <a:lstStyle/>
        <a:p>
          <a:endParaRPr lang="en-US"/>
        </a:p>
      </dgm:t>
    </dgm:pt>
    <dgm:pt modelId="{CBA2963E-FA96-8C4A-850C-8820DD9A5AB4}" type="sibTrans" cxnId="{14AFC74E-894A-2A42-8590-031235E121B9}">
      <dgm:prSet/>
      <dgm:spPr/>
      <dgm:t>
        <a:bodyPr/>
        <a:lstStyle/>
        <a:p>
          <a:endParaRPr lang="en-US"/>
        </a:p>
      </dgm:t>
    </dgm:pt>
    <dgm:pt modelId="{737D062F-7DCB-444F-BB51-049A4E8B7C58}" type="pres">
      <dgm:prSet presAssocID="{F6231B61-353E-3C40-90D9-FF407E13320A}" presName="Name0" presStyleCnt="0">
        <dgm:presLayoutVars>
          <dgm:dir/>
          <dgm:resizeHandles val="exact"/>
        </dgm:presLayoutVars>
      </dgm:prSet>
      <dgm:spPr/>
    </dgm:pt>
    <dgm:pt modelId="{EB8D4B69-628D-E04E-9FA7-F6B74A9727E1}" type="pres">
      <dgm:prSet presAssocID="{BD77B5C1-E296-4E41-92F9-BE156D49AF0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F3F4C-42F2-FD4E-93F8-5C1992E9736D}" type="pres">
      <dgm:prSet presAssocID="{F505888A-CC73-BC4D-B086-29C90CCE8AC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3F44B49-A4B9-234F-8ADE-4ED57FF863CB}" type="pres">
      <dgm:prSet presAssocID="{F505888A-CC73-BC4D-B086-29C90CCE8AC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DEC1702-2848-5644-B512-0773C5969CFE}" type="pres">
      <dgm:prSet presAssocID="{9E6C06F9-1764-D746-B3F7-6A92DF19A24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C37AE-3BED-A346-BDAD-CAC7D5C6833D}" type="pres">
      <dgm:prSet presAssocID="{A2B27147-2E7F-7B42-813A-533B1ABB259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64CC2AE-5A59-954B-8C6C-B5996D795A35}" type="pres">
      <dgm:prSet presAssocID="{A2B27147-2E7F-7B42-813A-533B1ABB259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66A57F6-E7D1-F94C-9E44-0B9376CF4DAD}" type="pres">
      <dgm:prSet presAssocID="{17A80004-AE3D-5042-908A-5AE86F0A74C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6CF4A-2598-6547-80FE-1906D3B92100}" type="pres">
      <dgm:prSet presAssocID="{2A7B448A-6BC6-5249-A74C-1822A064E24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25CB943-A23E-FB44-9059-BFCC07DE1470}" type="pres">
      <dgm:prSet presAssocID="{2A7B448A-6BC6-5249-A74C-1822A064E245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A673714B-2202-3149-9F38-3834AB26A5B6}" type="pres">
      <dgm:prSet presAssocID="{57C081AD-D61C-0C47-8C0C-04B85E37F68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DD4320-6D38-834B-AE2D-BD1578D645AC}" type="presOf" srcId="{A2B27147-2E7F-7B42-813A-533B1ABB2599}" destId="{01BC37AE-3BED-A346-BDAD-CAC7D5C6833D}" srcOrd="0" destOrd="0" presId="urn:microsoft.com/office/officeart/2005/8/layout/process1"/>
    <dgm:cxn modelId="{14AFC74E-894A-2A42-8590-031235E121B9}" srcId="{F6231B61-353E-3C40-90D9-FF407E13320A}" destId="{57C081AD-D61C-0C47-8C0C-04B85E37F688}" srcOrd="3" destOrd="0" parTransId="{EFD3AF3F-5D5F-E64A-9C70-B8308BEEE1EA}" sibTransId="{CBA2963E-FA96-8C4A-850C-8820DD9A5AB4}"/>
    <dgm:cxn modelId="{F0360AE1-D90D-B74F-B04A-8129F6B1420C}" srcId="{F6231B61-353E-3C40-90D9-FF407E13320A}" destId="{BD77B5C1-E296-4E41-92F9-BE156D49AF0A}" srcOrd="0" destOrd="0" parTransId="{82898237-785C-FE40-AEBD-E186146CE6A8}" sibTransId="{F505888A-CC73-BC4D-B086-29C90CCE8AC4}"/>
    <dgm:cxn modelId="{28242D0E-79A6-B148-948F-35193858133F}" type="presOf" srcId="{F6231B61-353E-3C40-90D9-FF407E13320A}" destId="{737D062F-7DCB-444F-BB51-049A4E8B7C58}" srcOrd="0" destOrd="0" presId="urn:microsoft.com/office/officeart/2005/8/layout/process1"/>
    <dgm:cxn modelId="{4E9C1E1C-1439-7244-883A-80A7213EC11A}" type="presOf" srcId="{2A7B448A-6BC6-5249-A74C-1822A064E245}" destId="{D25CB943-A23E-FB44-9059-BFCC07DE1470}" srcOrd="1" destOrd="0" presId="urn:microsoft.com/office/officeart/2005/8/layout/process1"/>
    <dgm:cxn modelId="{7F5143C1-5DBF-A642-8C81-725CF4829D55}" type="presOf" srcId="{2A7B448A-6BC6-5249-A74C-1822A064E245}" destId="{0276CF4A-2598-6547-80FE-1906D3B92100}" srcOrd="0" destOrd="0" presId="urn:microsoft.com/office/officeart/2005/8/layout/process1"/>
    <dgm:cxn modelId="{6A9AFD6B-CC05-684D-9E7E-B05C94AA3454}" type="presOf" srcId="{BD77B5C1-E296-4E41-92F9-BE156D49AF0A}" destId="{EB8D4B69-628D-E04E-9FA7-F6B74A9727E1}" srcOrd="0" destOrd="0" presId="urn:microsoft.com/office/officeart/2005/8/layout/process1"/>
    <dgm:cxn modelId="{15E8EC4B-D1E5-7349-BB55-99A458846DB1}" type="presOf" srcId="{57C081AD-D61C-0C47-8C0C-04B85E37F688}" destId="{A673714B-2202-3149-9F38-3834AB26A5B6}" srcOrd="0" destOrd="0" presId="urn:microsoft.com/office/officeart/2005/8/layout/process1"/>
    <dgm:cxn modelId="{ACE0E696-D3BE-7443-9AA8-4A6116A10936}" type="presOf" srcId="{A2B27147-2E7F-7B42-813A-533B1ABB2599}" destId="{864CC2AE-5A59-954B-8C6C-B5996D795A35}" srcOrd="1" destOrd="0" presId="urn:microsoft.com/office/officeart/2005/8/layout/process1"/>
    <dgm:cxn modelId="{125F8F51-70F4-2E41-BF92-0FB04AEC8202}" type="presOf" srcId="{F505888A-CC73-BC4D-B086-29C90CCE8AC4}" destId="{E3F44B49-A4B9-234F-8ADE-4ED57FF863CB}" srcOrd="1" destOrd="0" presId="urn:microsoft.com/office/officeart/2005/8/layout/process1"/>
    <dgm:cxn modelId="{D31B86A2-AED6-054A-B58C-F759A2DF3D49}" srcId="{F6231B61-353E-3C40-90D9-FF407E13320A}" destId="{9E6C06F9-1764-D746-B3F7-6A92DF19A241}" srcOrd="1" destOrd="0" parTransId="{03B8C886-6324-0741-A248-7EB4D539A009}" sibTransId="{A2B27147-2E7F-7B42-813A-533B1ABB2599}"/>
    <dgm:cxn modelId="{3DB034DF-39C4-2546-A3B3-D0F971C06838}" srcId="{F6231B61-353E-3C40-90D9-FF407E13320A}" destId="{17A80004-AE3D-5042-908A-5AE86F0A74C2}" srcOrd="2" destOrd="0" parTransId="{8A10D3D9-6A7A-A74F-8C34-C24187BFDB2E}" sibTransId="{2A7B448A-6BC6-5249-A74C-1822A064E245}"/>
    <dgm:cxn modelId="{0354C622-F045-024D-86CB-8BBB4A0D6E1D}" type="presOf" srcId="{17A80004-AE3D-5042-908A-5AE86F0A74C2}" destId="{666A57F6-E7D1-F94C-9E44-0B9376CF4DAD}" srcOrd="0" destOrd="0" presId="urn:microsoft.com/office/officeart/2005/8/layout/process1"/>
    <dgm:cxn modelId="{3E7DF2AF-B503-914C-B1E1-46B846F4E5CC}" type="presOf" srcId="{F505888A-CC73-BC4D-B086-29C90CCE8AC4}" destId="{D61F3F4C-42F2-FD4E-93F8-5C1992E9736D}" srcOrd="0" destOrd="0" presId="urn:microsoft.com/office/officeart/2005/8/layout/process1"/>
    <dgm:cxn modelId="{7495F0A4-6254-CF47-BB2C-1EE88EE69EBD}" type="presOf" srcId="{9E6C06F9-1764-D746-B3F7-6A92DF19A241}" destId="{4DEC1702-2848-5644-B512-0773C5969CFE}" srcOrd="0" destOrd="0" presId="urn:microsoft.com/office/officeart/2005/8/layout/process1"/>
    <dgm:cxn modelId="{F6B30AD5-13DE-5B4C-987D-3F4169930D79}" type="presParOf" srcId="{737D062F-7DCB-444F-BB51-049A4E8B7C58}" destId="{EB8D4B69-628D-E04E-9FA7-F6B74A9727E1}" srcOrd="0" destOrd="0" presId="urn:microsoft.com/office/officeart/2005/8/layout/process1"/>
    <dgm:cxn modelId="{B9A4AE72-FB40-E040-99EE-016A376B68A1}" type="presParOf" srcId="{737D062F-7DCB-444F-BB51-049A4E8B7C58}" destId="{D61F3F4C-42F2-FD4E-93F8-5C1992E9736D}" srcOrd="1" destOrd="0" presId="urn:microsoft.com/office/officeart/2005/8/layout/process1"/>
    <dgm:cxn modelId="{0DA63939-2EC1-8440-9780-D302DC393220}" type="presParOf" srcId="{D61F3F4C-42F2-FD4E-93F8-5C1992E9736D}" destId="{E3F44B49-A4B9-234F-8ADE-4ED57FF863CB}" srcOrd="0" destOrd="0" presId="urn:microsoft.com/office/officeart/2005/8/layout/process1"/>
    <dgm:cxn modelId="{62266F27-89C9-5C4C-AFC9-E885469B0798}" type="presParOf" srcId="{737D062F-7DCB-444F-BB51-049A4E8B7C58}" destId="{4DEC1702-2848-5644-B512-0773C5969CFE}" srcOrd="2" destOrd="0" presId="urn:microsoft.com/office/officeart/2005/8/layout/process1"/>
    <dgm:cxn modelId="{1D09E55E-A674-B949-8A27-D9F456F876F3}" type="presParOf" srcId="{737D062F-7DCB-444F-BB51-049A4E8B7C58}" destId="{01BC37AE-3BED-A346-BDAD-CAC7D5C6833D}" srcOrd="3" destOrd="0" presId="urn:microsoft.com/office/officeart/2005/8/layout/process1"/>
    <dgm:cxn modelId="{1C8A6CB4-949F-7742-9C69-0A36AE6883BD}" type="presParOf" srcId="{01BC37AE-3BED-A346-BDAD-CAC7D5C6833D}" destId="{864CC2AE-5A59-954B-8C6C-B5996D795A35}" srcOrd="0" destOrd="0" presId="urn:microsoft.com/office/officeart/2005/8/layout/process1"/>
    <dgm:cxn modelId="{D08D7D5B-B1EF-F847-A4F3-DABD60FDDECE}" type="presParOf" srcId="{737D062F-7DCB-444F-BB51-049A4E8B7C58}" destId="{666A57F6-E7D1-F94C-9E44-0B9376CF4DAD}" srcOrd="4" destOrd="0" presId="urn:microsoft.com/office/officeart/2005/8/layout/process1"/>
    <dgm:cxn modelId="{7B3F1970-FCAD-8745-B6D3-E8594E2C939D}" type="presParOf" srcId="{737D062F-7DCB-444F-BB51-049A4E8B7C58}" destId="{0276CF4A-2598-6547-80FE-1906D3B92100}" srcOrd="5" destOrd="0" presId="urn:microsoft.com/office/officeart/2005/8/layout/process1"/>
    <dgm:cxn modelId="{275C7EEC-E35E-6247-946F-0C319AB8D86E}" type="presParOf" srcId="{0276CF4A-2598-6547-80FE-1906D3B92100}" destId="{D25CB943-A23E-FB44-9059-BFCC07DE1470}" srcOrd="0" destOrd="0" presId="urn:microsoft.com/office/officeart/2005/8/layout/process1"/>
    <dgm:cxn modelId="{7C884F14-2801-EB4F-8B18-02E7FB8B42C1}" type="presParOf" srcId="{737D062F-7DCB-444F-BB51-049A4E8B7C58}" destId="{A673714B-2202-3149-9F38-3834AB26A5B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6231B61-353E-3C40-90D9-FF407E13320A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BD77B5C1-E296-4E41-92F9-BE156D49AF0A}">
      <dgm:prSet phldrT="[Text]"/>
      <dgm:spPr/>
      <dgm:t>
        <a:bodyPr/>
        <a:lstStyle/>
        <a:p>
          <a:r>
            <a:rPr lang="en-US" dirty="0" smtClean="0"/>
            <a:t>Build Taxonomy</a:t>
          </a:r>
          <a:endParaRPr lang="en-US" dirty="0"/>
        </a:p>
      </dgm:t>
    </dgm:pt>
    <dgm:pt modelId="{82898237-785C-FE40-AEBD-E186146CE6A8}" type="parTrans" cxnId="{F0360AE1-D90D-B74F-B04A-8129F6B1420C}">
      <dgm:prSet/>
      <dgm:spPr/>
      <dgm:t>
        <a:bodyPr/>
        <a:lstStyle/>
        <a:p>
          <a:endParaRPr lang="en-US"/>
        </a:p>
      </dgm:t>
    </dgm:pt>
    <dgm:pt modelId="{F505888A-CC73-BC4D-B086-29C90CCE8AC4}" type="sibTrans" cxnId="{F0360AE1-D90D-B74F-B04A-8129F6B1420C}">
      <dgm:prSet/>
      <dgm:spPr/>
      <dgm:t>
        <a:bodyPr/>
        <a:lstStyle/>
        <a:p>
          <a:endParaRPr lang="en-US"/>
        </a:p>
      </dgm:t>
    </dgm:pt>
    <dgm:pt modelId="{9E6C06F9-1764-D746-B3F7-6A92DF19A241}">
      <dgm:prSet phldrT="[Text]"/>
      <dgm:spPr/>
      <dgm:t>
        <a:bodyPr/>
        <a:lstStyle/>
        <a:p>
          <a:r>
            <a:rPr lang="en-US" dirty="0" smtClean="0"/>
            <a:t>Identify Instances</a:t>
          </a:r>
          <a:endParaRPr lang="en-US" dirty="0"/>
        </a:p>
      </dgm:t>
    </dgm:pt>
    <dgm:pt modelId="{03B8C886-6324-0741-A248-7EB4D539A009}" type="parTrans" cxnId="{D31B86A2-AED6-054A-B58C-F759A2DF3D49}">
      <dgm:prSet/>
      <dgm:spPr/>
      <dgm:t>
        <a:bodyPr/>
        <a:lstStyle/>
        <a:p>
          <a:endParaRPr lang="en-US"/>
        </a:p>
      </dgm:t>
    </dgm:pt>
    <dgm:pt modelId="{A2B27147-2E7F-7B42-813A-533B1ABB2599}" type="sibTrans" cxnId="{D31B86A2-AED6-054A-B58C-F759A2DF3D49}">
      <dgm:prSet/>
      <dgm:spPr/>
      <dgm:t>
        <a:bodyPr/>
        <a:lstStyle/>
        <a:p>
          <a:endParaRPr lang="en-US"/>
        </a:p>
      </dgm:t>
    </dgm:pt>
    <dgm:pt modelId="{17A80004-AE3D-5042-908A-5AE86F0A74C2}">
      <dgm:prSet phldrT="[Text]"/>
      <dgm:spPr/>
      <dgm:t>
        <a:bodyPr/>
        <a:lstStyle/>
        <a:p>
          <a:r>
            <a:rPr lang="en-US" dirty="0" smtClean="0"/>
            <a:t>Extract Relations</a:t>
          </a:r>
          <a:endParaRPr lang="en-US" dirty="0"/>
        </a:p>
      </dgm:t>
    </dgm:pt>
    <dgm:pt modelId="{8A10D3D9-6A7A-A74F-8C34-C24187BFDB2E}" type="parTrans" cxnId="{3DB034DF-39C4-2546-A3B3-D0F971C06838}">
      <dgm:prSet/>
      <dgm:spPr/>
      <dgm:t>
        <a:bodyPr/>
        <a:lstStyle/>
        <a:p>
          <a:endParaRPr lang="en-US"/>
        </a:p>
      </dgm:t>
    </dgm:pt>
    <dgm:pt modelId="{2A7B448A-6BC6-5249-A74C-1822A064E245}" type="sibTrans" cxnId="{3DB034DF-39C4-2546-A3B3-D0F971C06838}">
      <dgm:prSet/>
      <dgm:spPr/>
      <dgm:t>
        <a:bodyPr/>
        <a:lstStyle/>
        <a:p>
          <a:endParaRPr lang="en-US"/>
        </a:p>
      </dgm:t>
    </dgm:pt>
    <dgm:pt modelId="{410D6FCB-4760-BF48-AE77-358124FCD9EB}">
      <dgm:prSet/>
      <dgm:spPr/>
      <dgm:t>
        <a:bodyPr/>
        <a:lstStyle/>
        <a:p>
          <a:r>
            <a:rPr lang="en-US" smtClean="0"/>
            <a:t>Knowledge Fusion</a:t>
          </a:r>
          <a:endParaRPr lang="en-US" dirty="0"/>
        </a:p>
      </dgm:t>
    </dgm:pt>
    <dgm:pt modelId="{09A40E2C-09AB-104D-8F7B-B64467D48403}" type="parTrans" cxnId="{5B4692AD-3498-E048-B2D7-715B2C9BB7D2}">
      <dgm:prSet/>
      <dgm:spPr/>
      <dgm:t>
        <a:bodyPr/>
        <a:lstStyle/>
        <a:p>
          <a:endParaRPr lang="en-US"/>
        </a:p>
      </dgm:t>
    </dgm:pt>
    <dgm:pt modelId="{6B10490E-EB1E-424E-B830-29CC40D61331}" type="sibTrans" cxnId="{5B4692AD-3498-E048-B2D7-715B2C9BB7D2}">
      <dgm:prSet/>
      <dgm:spPr/>
      <dgm:t>
        <a:bodyPr/>
        <a:lstStyle/>
        <a:p>
          <a:endParaRPr lang="en-US"/>
        </a:p>
      </dgm:t>
    </dgm:pt>
    <dgm:pt modelId="{737D062F-7DCB-444F-BB51-049A4E8B7C58}" type="pres">
      <dgm:prSet presAssocID="{F6231B61-353E-3C40-90D9-FF407E13320A}" presName="Name0" presStyleCnt="0">
        <dgm:presLayoutVars>
          <dgm:dir/>
          <dgm:resizeHandles val="exact"/>
        </dgm:presLayoutVars>
      </dgm:prSet>
      <dgm:spPr/>
    </dgm:pt>
    <dgm:pt modelId="{EB8D4B69-628D-E04E-9FA7-F6B74A9727E1}" type="pres">
      <dgm:prSet presAssocID="{BD77B5C1-E296-4E41-92F9-BE156D49AF0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F3F4C-42F2-FD4E-93F8-5C1992E9736D}" type="pres">
      <dgm:prSet presAssocID="{F505888A-CC73-BC4D-B086-29C90CCE8AC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3F44B49-A4B9-234F-8ADE-4ED57FF863CB}" type="pres">
      <dgm:prSet presAssocID="{F505888A-CC73-BC4D-B086-29C90CCE8AC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DEC1702-2848-5644-B512-0773C5969CFE}" type="pres">
      <dgm:prSet presAssocID="{9E6C06F9-1764-D746-B3F7-6A92DF19A24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C37AE-3BED-A346-BDAD-CAC7D5C6833D}" type="pres">
      <dgm:prSet presAssocID="{A2B27147-2E7F-7B42-813A-533B1ABB259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64CC2AE-5A59-954B-8C6C-B5996D795A35}" type="pres">
      <dgm:prSet presAssocID="{A2B27147-2E7F-7B42-813A-533B1ABB259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66A57F6-E7D1-F94C-9E44-0B9376CF4DAD}" type="pres">
      <dgm:prSet presAssocID="{17A80004-AE3D-5042-908A-5AE86F0A74C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6CF4A-2598-6547-80FE-1906D3B92100}" type="pres">
      <dgm:prSet presAssocID="{2A7B448A-6BC6-5249-A74C-1822A064E24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25CB943-A23E-FB44-9059-BFCC07DE1470}" type="pres">
      <dgm:prSet presAssocID="{2A7B448A-6BC6-5249-A74C-1822A064E245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2EAEC5D-EA72-634E-BDE6-543130DFEB99}" type="pres">
      <dgm:prSet presAssocID="{410D6FCB-4760-BF48-AE77-358124FCD9E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4042AE-628A-1A4C-AF4F-BC2EF36F8245}" type="presOf" srcId="{2A7B448A-6BC6-5249-A74C-1822A064E245}" destId="{D25CB943-A23E-FB44-9059-BFCC07DE1470}" srcOrd="1" destOrd="0" presId="urn:microsoft.com/office/officeart/2005/8/layout/process1"/>
    <dgm:cxn modelId="{F0360AE1-D90D-B74F-B04A-8129F6B1420C}" srcId="{F6231B61-353E-3C40-90D9-FF407E13320A}" destId="{BD77B5C1-E296-4E41-92F9-BE156D49AF0A}" srcOrd="0" destOrd="0" parTransId="{82898237-785C-FE40-AEBD-E186146CE6A8}" sibTransId="{F505888A-CC73-BC4D-B086-29C90CCE8AC4}"/>
    <dgm:cxn modelId="{145F30BD-E0C9-6742-BC07-141C06E126CB}" type="presOf" srcId="{2A7B448A-6BC6-5249-A74C-1822A064E245}" destId="{0276CF4A-2598-6547-80FE-1906D3B92100}" srcOrd="0" destOrd="0" presId="urn:microsoft.com/office/officeart/2005/8/layout/process1"/>
    <dgm:cxn modelId="{9349DF38-34BD-7544-964D-ED280A016E8E}" type="presOf" srcId="{17A80004-AE3D-5042-908A-5AE86F0A74C2}" destId="{666A57F6-E7D1-F94C-9E44-0B9376CF4DAD}" srcOrd="0" destOrd="0" presId="urn:microsoft.com/office/officeart/2005/8/layout/process1"/>
    <dgm:cxn modelId="{AE350029-FDD3-9D43-8870-BC155C0D91E7}" type="presOf" srcId="{F505888A-CC73-BC4D-B086-29C90CCE8AC4}" destId="{E3F44B49-A4B9-234F-8ADE-4ED57FF863CB}" srcOrd="1" destOrd="0" presId="urn:microsoft.com/office/officeart/2005/8/layout/process1"/>
    <dgm:cxn modelId="{01780045-A157-0944-9AD9-8A931DF8A275}" type="presOf" srcId="{F6231B61-353E-3C40-90D9-FF407E13320A}" destId="{737D062F-7DCB-444F-BB51-049A4E8B7C58}" srcOrd="0" destOrd="0" presId="urn:microsoft.com/office/officeart/2005/8/layout/process1"/>
    <dgm:cxn modelId="{29CF44DF-D218-274C-A898-5AB0B2748200}" type="presOf" srcId="{BD77B5C1-E296-4E41-92F9-BE156D49AF0A}" destId="{EB8D4B69-628D-E04E-9FA7-F6B74A9727E1}" srcOrd="0" destOrd="0" presId="urn:microsoft.com/office/officeart/2005/8/layout/process1"/>
    <dgm:cxn modelId="{6FE09618-437B-E344-B3AE-47272F43301A}" type="presOf" srcId="{410D6FCB-4760-BF48-AE77-358124FCD9EB}" destId="{02EAEC5D-EA72-634E-BDE6-543130DFEB99}" srcOrd="0" destOrd="0" presId="urn:microsoft.com/office/officeart/2005/8/layout/process1"/>
    <dgm:cxn modelId="{D31B86A2-AED6-054A-B58C-F759A2DF3D49}" srcId="{F6231B61-353E-3C40-90D9-FF407E13320A}" destId="{9E6C06F9-1764-D746-B3F7-6A92DF19A241}" srcOrd="1" destOrd="0" parTransId="{03B8C886-6324-0741-A248-7EB4D539A009}" sibTransId="{A2B27147-2E7F-7B42-813A-533B1ABB2599}"/>
    <dgm:cxn modelId="{3DB034DF-39C4-2546-A3B3-D0F971C06838}" srcId="{F6231B61-353E-3C40-90D9-FF407E13320A}" destId="{17A80004-AE3D-5042-908A-5AE86F0A74C2}" srcOrd="2" destOrd="0" parTransId="{8A10D3D9-6A7A-A74F-8C34-C24187BFDB2E}" sibTransId="{2A7B448A-6BC6-5249-A74C-1822A064E245}"/>
    <dgm:cxn modelId="{C412A1B0-00F1-2C48-ADCC-1B96569D50F0}" type="presOf" srcId="{A2B27147-2E7F-7B42-813A-533B1ABB2599}" destId="{864CC2AE-5A59-954B-8C6C-B5996D795A35}" srcOrd="1" destOrd="0" presId="urn:microsoft.com/office/officeart/2005/8/layout/process1"/>
    <dgm:cxn modelId="{5B4692AD-3498-E048-B2D7-715B2C9BB7D2}" srcId="{F6231B61-353E-3C40-90D9-FF407E13320A}" destId="{410D6FCB-4760-BF48-AE77-358124FCD9EB}" srcOrd="3" destOrd="0" parTransId="{09A40E2C-09AB-104D-8F7B-B64467D48403}" sibTransId="{6B10490E-EB1E-424E-B830-29CC40D61331}"/>
    <dgm:cxn modelId="{9292EE15-C6C0-C047-8078-EB327BAADD2A}" type="presOf" srcId="{A2B27147-2E7F-7B42-813A-533B1ABB2599}" destId="{01BC37AE-3BED-A346-BDAD-CAC7D5C6833D}" srcOrd="0" destOrd="0" presId="urn:microsoft.com/office/officeart/2005/8/layout/process1"/>
    <dgm:cxn modelId="{EE6B0236-4001-2C41-9FC2-EB1F1D7D5986}" type="presOf" srcId="{9E6C06F9-1764-D746-B3F7-6A92DF19A241}" destId="{4DEC1702-2848-5644-B512-0773C5969CFE}" srcOrd="0" destOrd="0" presId="urn:microsoft.com/office/officeart/2005/8/layout/process1"/>
    <dgm:cxn modelId="{20556E82-93DD-A547-87C4-118255202580}" type="presOf" srcId="{F505888A-CC73-BC4D-B086-29C90CCE8AC4}" destId="{D61F3F4C-42F2-FD4E-93F8-5C1992E9736D}" srcOrd="0" destOrd="0" presId="urn:microsoft.com/office/officeart/2005/8/layout/process1"/>
    <dgm:cxn modelId="{8A41861B-3FD7-EA41-9393-76EF3354FB2A}" type="presParOf" srcId="{737D062F-7DCB-444F-BB51-049A4E8B7C58}" destId="{EB8D4B69-628D-E04E-9FA7-F6B74A9727E1}" srcOrd="0" destOrd="0" presId="urn:microsoft.com/office/officeart/2005/8/layout/process1"/>
    <dgm:cxn modelId="{62680656-DA4F-AA47-9465-4F0A8F684A80}" type="presParOf" srcId="{737D062F-7DCB-444F-BB51-049A4E8B7C58}" destId="{D61F3F4C-42F2-FD4E-93F8-5C1992E9736D}" srcOrd="1" destOrd="0" presId="urn:microsoft.com/office/officeart/2005/8/layout/process1"/>
    <dgm:cxn modelId="{D990F283-D461-E345-AEFC-CBEE75ABE012}" type="presParOf" srcId="{D61F3F4C-42F2-FD4E-93F8-5C1992E9736D}" destId="{E3F44B49-A4B9-234F-8ADE-4ED57FF863CB}" srcOrd="0" destOrd="0" presId="urn:microsoft.com/office/officeart/2005/8/layout/process1"/>
    <dgm:cxn modelId="{F93516C7-6A03-8C49-9648-AE517123D13A}" type="presParOf" srcId="{737D062F-7DCB-444F-BB51-049A4E8B7C58}" destId="{4DEC1702-2848-5644-B512-0773C5969CFE}" srcOrd="2" destOrd="0" presId="urn:microsoft.com/office/officeart/2005/8/layout/process1"/>
    <dgm:cxn modelId="{C7445D0A-0B61-A548-853E-82E0B8444843}" type="presParOf" srcId="{737D062F-7DCB-444F-BB51-049A4E8B7C58}" destId="{01BC37AE-3BED-A346-BDAD-CAC7D5C6833D}" srcOrd="3" destOrd="0" presId="urn:microsoft.com/office/officeart/2005/8/layout/process1"/>
    <dgm:cxn modelId="{6709CBCE-4573-8E46-B9EA-7E6E45F853C5}" type="presParOf" srcId="{01BC37AE-3BED-A346-BDAD-CAC7D5C6833D}" destId="{864CC2AE-5A59-954B-8C6C-B5996D795A35}" srcOrd="0" destOrd="0" presId="urn:microsoft.com/office/officeart/2005/8/layout/process1"/>
    <dgm:cxn modelId="{D9B7808F-846E-0041-A142-423A592FF9F2}" type="presParOf" srcId="{737D062F-7DCB-444F-BB51-049A4E8B7C58}" destId="{666A57F6-E7D1-F94C-9E44-0B9376CF4DAD}" srcOrd="4" destOrd="0" presId="urn:microsoft.com/office/officeart/2005/8/layout/process1"/>
    <dgm:cxn modelId="{995CF872-68D4-BF48-B8B3-FCEE5271F935}" type="presParOf" srcId="{737D062F-7DCB-444F-BB51-049A4E8B7C58}" destId="{0276CF4A-2598-6547-80FE-1906D3B92100}" srcOrd="5" destOrd="0" presId="urn:microsoft.com/office/officeart/2005/8/layout/process1"/>
    <dgm:cxn modelId="{63D1BCFB-CA13-D44D-B2F7-1A239F806E1C}" type="presParOf" srcId="{0276CF4A-2598-6547-80FE-1906D3B92100}" destId="{D25CB943-A23E-FB44-9059-BFCC07DE1470}" srcOrd="0" destOrd="0" presId="urn:microsoft.com/office/officeart/2005/8/layout/process1"/>
    <dgm:cxn modelId="{70B6FB9E-A035-B543-AA35-5A0615CFDFAD}" type="presParOf" srcId="{737D062F-7DCB-444F-BB51-049A4E8B7C58}" destId="{02EAEC5D-EA72-634E-BDE6-543130DFEB9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6231B61-353E-3C40-90D9-FF407E13320A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BD77B5C1-E296-4E41-92F9-BE156D49AF0A}">
      <dgm:prSet phldrT="[Text]"/>
      <dgm:spPr/>
      <dgm:t>
        <a:bodyPr/>
        <a:lstStyle/>
        <a:p>
          <a:r>
            <a:rPr lang="en-US" dirty="0" smtClean="0"/>
            <a:t>Build Taxonomy</a:t>
          </a:r>
          <a:endParaRPr lang="en-US" dirty="0"/>
        </a:p>
      </dgm:t>
    </dgm:pt>
    <dgm:pt modelId="{82898237-785C-FE40-AEBD-E186146CE6A8}" type="parTrans" cxnId="{F0360AE1-D90D-B74F-B04A-8129F6B1420C}">
      <dgm:prSet/>
      <dgm:spPr/>
      <dgm:t>
        <a:bodyPr/>
        <a:lstStyle/>
        <a:p>
          <a:endParaRPr lang="en-US"/>
        </a:p>
      </dgm:t>
    </dgm:pt>
    <dgm:pt modelId="{F505888A-CC73-BC4D-B086-29C90CCE8AC4}" type="sibTrans" cxnId="{F0360AE1-D90D-B74F-B04A-8129F6B1420C}">
      <dgm:prSet/>
      <dgm:spPr/>
      <dgm:t>
        <a:bodyPr/>
        <a:lstStyle/>
        <a:p>
          <a:endParaRPr lang="en-US"/>
        </a:p>
      </dgm:t>
    </dgm:pt>
    <dgm:pt modelId="{9E6C06F9-1764-D746-B3F7-6A92DF19A241}">
      <dgm:prSet phldrT="[Text]"/>
      <dgm:spPr/>
      <dgm:t>
        <a:bodyPr/>
        <a:lstStyle/>
        <a:p>
          <a:r>
            <a:rPr lang="en-US" dirty="0" smtClean="0"/>
            <a:t>Identify Instances</a:t>
          </a:r>
          <a:endParaRPr lang="en-US" dirty="0"/>
        </a:p>
      </dgm:t>
    </dgm:pt>
    <dgm:pt modelId="{03B8C886-6324-0741-A248-7EB4D539A009}" type="parTrans" cxnId="{D31B86A2-AED6-054A-B58C-F759A2DF3D49}">
      <dgm:prSet/>
      <dgm:spPr/>
      <dgm:t>
        <a:bodyPr/>
        <a:lstStyle/>
        <a:p>
          <a:endParaRPr lang="en-US"/>
        </a:p>
      </dgm:t>
    </dgm:pt>
    <dgm:pt modelId="{A2B27147-2E7F-7B42-813A-533B1ABB2599}" type="sibTrans" cxnId="{D31B86A2-AED6-054A-B58C-F759A2DF3D49}">
      <dgm:prSet/>
      <dgm:spPr/>
      <dgm:t>
        <a:bodyPr/>
        <a:lstStyle/>
        <a:p>
          <a:endParaRPr lang="en-US"/>
        </a:p>
      </dgm:t>
    </dgm:pt>
    <dgm:pt modelId="{17A80004-AE3D-5042-908A-5AE86F0A74C2}">
      <dgm:prSet phldrT="[Text]"/>
      <dgm:spPr/>
      <dgm:t>
        <a:bodyPr/>
        <a:lstStyle/>
        <a:p>
          <a:r>
            <a:rPr lang="en-US" dirty="0" smtClean="0"/>
            <a:t>Extract Relations</a:t>
          </a:r>
          <a:endParaRPr lang="en-US" dirty="0"/>
        </a:p>
      </dgm:t>
    </dgm:pt>
    <dgm:pt modelId="{8A10D3D9-6A7A-A74F-8C34-C24187BFDB2E}" type="parTrans" cxnId="{3DB034DF-39C4-2546-A3B3-D0F971C06838}">
      <dgm:prSet/>
      <dgm:spPr/>
      <dgm:t>
        <a:bodyPr/>
        <a:lstStyle/>
        <a:p>
          <a:endParaRPr lang="en-US"/>
        </a:p>
      </dgm:t>
    </dgm:pt>
    <dgm:pt modelId="{2A7B448A-6BC6-5249-A74C-1822A064E245}" type="sibTrans" cxnId="{3DB034DF-39C4-2546-A3B3-D0F971C06838}">
      <dgm:prSet/>
      <dgm:spPr/>
      <dgm:t>
        <a:bodyPr/>
        <a:lstStyle/>
        <a:p>
          <a:endParaRPr lang="en-US"/>
        </a:p>
      </dgm:t>
    </dgm:pt>
    <dgm:pt modelId="{410D6FCB-4760-BF48-AE77-358124FCD9EB}">
      <dgm:prSet/>
      <dgm:spPr/>
      <dgm:t>
        <a:bodyPr/>
        <a:lstStyle/>
        <a:p>
          <a:r>
            <a:rPr lang="en-US" smtClean="0"/>
            <a:t>Knowledge Fusion</a:t>
          </a:r>
          <a:endParaRPr lang="en-US" dirty="0"/>
        </a:p>
      </dgm:t>
    </dgm:pt>
    <dgm:pt modelId="{09A40E2C-09AB-104D-8F7B-B64467D48403}" type="parTrans" cxnId="{5B4692AD-3498-E048-B2D7-715B2C9BB7D2}">
      <dgm:prSet/>
      <dgm:spPr/>
      <dgm:t>
        <a:bodyPr/>
        <a:lstStyle/>
        <a:p>
          <a:endParaRPr lang="en-US"/>
        </a:p>
      </dgm:t>
    </dgm:pt>
    <dgm:pt modelId="{6B10490E-EB1E-424E-B830-29CC40D61331}" type="sibTrans" cxnId="{5B4692AD-3498-E048-B2D7-715B2C9BB7D2}">
      <dgm:prSet/>
      <dgm:spPr/>
      <dgm:t>
        <a:bodyPr/>
        <a:lstStyle/>
        <a:p>
          <a:endParaRPr lang="en-US"/>
        </a:p>
      </dgm:t>
    </dgm:pt>
    <dgm:pt modelId="{737D062F-7DCB-444F-BB51-049A4E8B7C58}" type="pres">
      <dgm:prSet presAssocID="{F6231B61-353E-3C40-90D9-FF407E13320A}" presName="Name0" presStyleCnt="0">
        <dgm:presLayoutVars>
          <dgm:dir/>
          <dgm:resizeHandles val="exact"/>
        </dgm:presLayoutVars>
      </dgm:prSet>
      <dgm:spPr/>
    </dgm:pt>
    <dgm:pt modelId="{EB8D4B69-628D-E04E-9FA7-F6B74A9727E1}" type="pres">
      <dgm:prSet presAssocID="{BD77B5C1-E296-4E41-92F9-BE156D49AF0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F3F4C-42F2-FD4E-93F8-5C1992E9736D}" type="pres">
      <dgm:prSet presAssocID="{F505888A-CC73-BC4D-B086-29C90CCE8AC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3F44B49-A4B9-234F-8ADE-4ED57FF863CB}" type="pres">
      <dgm:prSet presAssocID="{F505888A-CC73-BC4D-B086-29C90CCE8AC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DEC1702-2848-5644-B512-0773C5969CFE}" type="pres">
      <dgm:prSet presAssocID="{9E6C06F9-1764-D746-B3F7-6A92DF19A24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C37AE-3BED-A346-BDAD-CAC7D5C6833D}" type="pres">
      <dgm:prSet presAssocID="{A2B27147-2E7F-7B42-813A-533B1ABB259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64CC2AE-5A59-954B-8C6C-B5996D795A35}" type="pres">
      <dgm:prSet presAssocID="{A2B27147-2E7F-7B42-813A-533B1ABB259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66A57F6-E7D1-F94C-9E44-0B9376CF4DAD}" type="pres">
      <dgm:prSet presAssocID="{17A80004-AE3D-5042-908A-5AE86F0A74C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6CF4A-2598-6547-80FE-1906D3B92100}" type="pres">
      <dgm:prSet presAssocID="{2A7B448A-6BC6-5249-A74C-1822A064E24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25CB943-A23E-FB44-9059-BFCC07DE1470}" type="pres">
      <dgm:prSet presAssocID="{2A7B448A-6BC6-5249-A74C-1822A064E245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2EAEC5D-EA72-634E-BDE6-543130DFEB99}" type="pres">
      <dgm:prSet presAssocID="{410D6FCB-4760-BF48-AE77-358124FCD9E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D6A929-1874-5846-9CB8-3D8888437629}" type="presOf" srcId="{2A7B448A-6BC6-5249-A74C-1822A064E245}" destId="{0276CF4A-2598-6547-80FE-1906D3B92100}" srcOrd="0" destOrd="0" presId="urn:microsoft.com/office/officeart/2005/8/layout/process1"/>
    <dgm:cxn modelId="{F0360AE1-D90D-B74F-B04A-8129F6B1420C}" srcId="{F6231B61-353E-3C40-90D9-FF407E13320A}" destId="{BD77B5C1-E296-4E41-92F9-BE156D49AF0A}" srcOrd="0" destOrd="0" parTransId="{82898237-785C-FE40-AEBD-E186146CE6A8}" sibTransId="{F505888A-CC73-BC4D-B086-29C90CCE8AC4}"/>
    <dgm:cxn modelId="{C5C28278-4F2C-D14C-BCB3-1EBCCEF32993}" type="presOf" srcId="{410D6FCB-4760-BF48-AE77-358124FCD9EB}" destId="{02EAEC5D-EA72-634E-BDE6-543130DFEB99}" srcOrd="0" destOrd="0" presId="urn:microsoft.com/office/officeart/2005/8/layout/process1"/>
    <dgm:cxn modelId="{A10D6850-C166-E047-9E14-88C755B363B6}" type="presOf" srcId="{17A80004-AE3D-5042-908A-5AE86F0A74C2}" destId="{666A57F6-E7D1-F94C-9E44-0B9376CF4DAD}" srcOrd="0" destOrd="0" presId="urn:microsoft.com/office/officeart/2005/8/layout/process1"/>
    <dgm:cxn modelId="{F9FD9356-EFCC-FD4D-B8F6-9307B2FA747E}" type="presOf" srcId="{F6231B61-353E-3C40-90D9-FF407E13320A}" destId="{737D062F-7DCB-444F-BB51-049A4E8B7C58}" srcOrd="0" destOrd="0" presId="urn:microsoft.com/office/officeart/2005/8/layout/process1"/>
    <dgm:cxn modelId="{26777F8D-268E-1144-A357-54551F6CCB2F}" type="presOf" srcId="{A2B27147-2E7F-7B42-813A-533B1ABB2599}" destId="{864CC2AE-5A59-954B-8C6C-B5996D795A35}" srcOrd="1" destOrd="0" presId="urn:microsoft.com/office/officeart/2005/8/layout/process1"/>
    <dgm:cxn modelId="{CE49F085-AB0E-1746-8BC4-35933430E36C}" type="presOf" srcId="{BD77B5C1-E296-4E41-92F9-BE156D49AF0A}" destId="{EB8D4B69-628D-E04E-9FA7-F6B74A9727E1}" srcOrd="0" destOrd="0" presId="urn:microsoft.com/office/officeart/2005/8/layout/process1"/>
    <dgm:cxn modelId="{953F3900-7A12-C149-BBE2-BF53F3E360A8}" type="presOf" srcId="{F505888A-CC73-BC4D-B086-29C90CCE8AC4}" destId="{D61F3F4C-42F2-FD4E-93F8-5C1992E9736D}" srcOrd="0" destOrd="0" presId="urn:microsoft.com/office/officeart/2005/8/layout/process1"/>
    <dgm:cxn modelId="{0087313B-6DD1-8742-933C-60B1137AE528}" type="presOf" srcId="{F505888A-CC73-BC4D-B086-29C90CCE8AC4}" destId="{E3F44B49-A4B9-234F-8ADE-4ED57FF863CB}" srcOrd="1" destOrd="0" presId="urn:microsoft.com/office/officeart/2005/8/layout/process1"/>
    <dgm:cxn modelId="{D31B86A2-AED6-054A-B58C-F759A2DF3D49}" srcId="{F6231B61-353E-3C40-90D9-FF407E13320A}" destId="{9E6C06F9-1764-D746-B3F7-6A92DF19A241}" srcOrd="1" destOrd="0" parTransId="{03B8C886-6324-0741-A248-7EB4D539A009}" sibTransId="{A2B27147-2E7F-7B42-813A-533B1ABB2599}"/>
    <dgm:cxn modelId="{3DB034DF-39C4-2546-A3B3-D0F971C06838}" srcId="{F6231B61-353E-3C40-90D9-FF407E13320A}" destId="{17A80004-AE3D-5042-908A-5AE86F0A74C2}" srcOrd="2" destOrd="0" parTransId="{8A10D3D9-6A7A-A74F-8C34-C24187BFDB2E}" sibTransId="{2A7B448A-6BC6-5249-A74C-1822A064E245}"/>
    <dgm:cxn modelId="{5B4692AD-3498-E048-B2D7-715B2C9BB7D2}" srcId="{F6231B61-353E-3C40-90D9-FF407E13320A}" destId="{410D6FCB-4760-BF48-AE77-358124FCD9EB}" srcOrd="3" destOrd="0" parTransId="{09A40E2C-09AB-104D-8F7B-B64467D48403}" sibTransId="{6B10490E-EB1E-424E-B830-29CC40D61331}"/>
    <dgm:cxn modelId="{8220E84F-FF60-5C4B-9767-10D11645DBED}" type="presOf" srcId="{9E6C06F9-1764-D746-B3F7-6A92DF19A241}" destId="{4DEC1702-2848-5644-B512-0773C5969CFE}" srcOrd="0" destOrd="0" presId="urn:microsoft.com/office/officeart/2005/8/layout/process1"/>
    <dgm:cxn modelId="{11A9479C-1D2E-514F-8211-CCCD387472AE}" type="presOf" srcId="{A2B27147-2E7F-7B42-813A-533B1ABB2599}" destId="{01BC37AE-3BED-A346-BDAD-CAC7D5C6833D}" srcOrd="0" destOrd="0" presId="urn:microsoft.com/office/officeart/2005/8/layout/process1"/>
    <dgm:cxn modelId="{064F4D36-11F3-E54D-842B-2B1E8EA0EF26}" type="presOf" srcId="{2A7B448A-6BC6-5249-A74C-1822A064E245}" destId="{D25CB943-A23E-FB44-9059-BFCC07DE1470}" srcOrd="1" destOrd="0" presId="urn:microsoft.com/office/officeart/2005/8/layout/process1"/>
    <dgm:cxn modelId="{9B78B9D7-92AD-AC42-8791-39273282F7F9}" type="presParOf" srcId="{737D062F-7DCB-444F-BB51-049A4E8B7C58}" destId="{EB8D4B69-628D-E04E-9FA7-F6B74A9727E1}" srcOrd="0" destOrd="0" presId="urn:microsoft.com/office/officeart/2005/8/layout/process1"/>
    <dgm:cxn modelId="{D8009D09-CA42-0444-B525-75337B0495F6}" type="presParOf" srcId="{737D062F-7DCB-444F-BB51-049A4E8B7C58}" destId="{D61F3F4C-42F2-FD4E-93F8-5C1992E9736D}" srcOrd="1" destOrd="0" presId="urn:microsoft.com/office/officeart/2005/8/layout/process1"/>
    <dgm:cxn modelId="{E6A0C3DC-81AF-1240-9F18-B1A597A27AF0}" type="presParOf" srcId="{D61F3F4C-42F2-FD4E-93F8-5C1992E9736D}" destId="{E3F44B49-A4B9-234F-8ADE-4ED57FF863CB}" srcOrd="0" destOrd="0" presId="urn:microsoft.com/office/officeart/2005/8/layout/process1"/>
    <dgm:cxn modelId="{34481A55-5FA5-1F46-AB3D-4D64CFCBAD2F}" type="presParOf" srcId="{737D062F-7DCB-444F-BB51-049A4E8B7C58}" destId="{4DEC1702-2848-5644-B512-0773C5969CFE}" srcOrd="2" destOrd="0" presId="urn:microsoft.com/office/officeart/2005/8/layout/process1"/>
    <dgm:cxn modelId="{18EB466E-007A-C145-BAE7-0992D5A0E97E}" type="presParOf" srcId="{737D062F-7DCB-444F-BB51-049A4E8B7C58}" destId="{01BC37AE-3BED-A346-BDAD-CAC7D5C6833D}" srcOrd="3" destOrd="0" presId="urn:microsoft.com/office/officeart/2005/8/layout/process1"/>
    <dgm:cxn modelId="{D69C9978-1CE7-0449-AC45-4FC4AEB49EFE}" type="presParOf" srcId="{01BC37AE-3BED-A346-BDAD-CAC7D5C6833D}" destId="{864CC2AE-5A59-954B-8C6C-B5996D795A35}" srcOrd="0" destOrd="0" presId="urn:microsoft.com/office/officeart/2005/8/layout/process1"/>
    <dgm:cxn modelId="{0CF2F62A-2DAC-0E48-B4B7-EFE4DF942733}" type="presParOf" srcId="{737D062F-7DCB-444F-BB51-049A4E8B7C58}" destId="{666A57F6-E7D1-F94C-9E44-0B9376CF4DAD}" srcOrd="4" destOrd="0" presId="urn:microsoft.com/office/officeart/2005/8/layout/process1"/>
    <dgm:cxn modelId="{BADB89A6-1A1C-DB4A-8890-EBCC4146D1CE}" type="presParOf" srcId="{737D062F-7DCB-444F-BB51-049A4E8B7C58}" destId="{0276CF4A-2598-6547-80FE-1906D3B92100}" srcOrd="5" destOrd="0" presId="urn:microsoft.com/office/officeart/2005/8/layout/process1"/>
    <dgm:cxn modelId="{E6A2ADAD-FC7F-0747-BAA8-0A23C4386578}" type="presParOf" srcId="{0276CF4A-2598-6547-80FE-1906D3B92100}" destId="{D25CB943-A23E-FB44-9059-BFCC07DE1470}" srcOrd="0" destOrd="0" presId="urn:microsoft.com/office/officeart/2005/8/layout/process1"/>
    <dgm:cxn modelId="{2357200E-E31B-6C4B-A0F3-2E564B56167F}" type="presParOf" srcId="{737D062F-7DCB-444F-BB51-049A4E8B7C58}" destId="{02EAEC5D-EA72-634E-BDE6-543130DFEB9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6231B61-353E-3C40-90D9-FF407E13320A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BD77B5C1-E296-4E41-92F9-BE156D49AF0A}">
      <dgm:prSet phldrT="[Text]"/>
      <dgm:spPr/>
      <dgm:t>
        <a:bodyPr/>
        <a:lstStyle/>
        <a:p>
          <a:r>
            <a:rPr lang="en-US" dirty="0" smtClean="0"/>
            <a:t>Build Taxonomy</a:t>
          </a:r>
          <a:endParaRPr lang="en-US" dirty="0"/>
        </a:p>
      </dgm:t>
    </dgm:pt>
    <dgm:pt modelId="{82898237-785C-FE40-AEBD-E186146CE6A8}" type="parTrans" cxnId="{F0360AE1-D90D-B74F-B04A-8129F6B1420C}">
      <dgm:prSet/>
      <dgm:spPr/>
      <dgm:t>
        <a:bodyPr/>
        <a:lstStyle/>
        <a:p>
          <a:endParaRPr lang="en-US"/>
        </a:p>
      </dgm:t>
    </dgm:pt>
    <dgm:pt modelId="{F505888A-CC73-BC4D-B086-29C90CCE8AC4}" type="sibTrans" cxnId="{F0360AE1-D90D-B74F-B04A-8129F6B1420C}">
      <dgm:prSet/>
      <dgm:spPr/>
      <dgm:t>
        <a:bodyPr/>
        <a:lstStyle/>
        <a:p>
          <a:endParaRPr lang="en-US"/>
        </a:p>
      </dgm:t>
    </dgm:pt>
    <dgm:pt modelId="{9E6C06F9-1764-D746-B3F7-6A92DF19A241}">
      <dgm:prSet phldrT="[Text]"/>
      <dgm:spPr/>
      <dgm:t>
        <a:bodyPr/>
        <a:lstStyle/>
        <a:p>
          <a:r>
            <a:rPr lang="en-US" dirty="0" smtClean="0"/>
            <a:t>Identify Instances</a:t>
          </a:r>
          <a:endParaRPr lang="en-US" dirty="0"/>
        </a:p>
      </dgm:t>
    </dgm:pt>
    <dgm:pt modelId="{03B8C886-6324-0741-A248-7EB4D539A009}" type="parTrans" cxnId="{D31B86A2-AED6-054A-B58C-F759A2DF3D49}">
      <dgm:prSet/>
      <dgm:spPr/>
      <dgm:t>
        <a:bodyPr/>
        <a:lstStyle/>
        <a:p>
          <a:endParaRPr lang="en-US"/>
        </a:p>
      </dgm:t>
    </dgm:pt>
    <dgm:pt modelId="{A2B27147-2E7F-7B42-813A-533B1ABB2599}" type="sibTrans" cxnId="{D31B86A2-AED6-054A-B58C-F759A2DF3D49}">
      <dgm:prSet/>
      <dgm:spPr/>
      <dgm:t>
        <a:bodyPr/>
        <a:lstStyle/>
        <a:p>
          <a:endParaRPr lang="en-US"/>
        </a:p>
      </dgm:t>
    </dgm:pt>
    <dgm:pt modelId="{17A80004-AE3D-5042-908A-5AE86F0A74C2}">
      <dgm:prSet phldrT="[Text]"/>
      <dgm:spPr/>
      <dgm:t>
        <a:bodyPr/>
        <a:lstStyle/>
        <a:p>
          <a:r>
            <a:rPr lang="en-US" dirty="0" smtClean="0"/>
            <a:t>Extract Relations</a:t>
          </a:r>
          <a:endParaRPr lang="en-US" dirty="0"/>
        </a:p>
      </dgm:t>
    </dgm:pt>
    <dgm:pt modelId="{8A10D3D9-6A7A-A74F-8C34-C24187BFDB2E}" type="parTrans" cxnId="{3DB034DF-39C4-2546-A3B3-D0F971C06838}">
      <dgm:prSet/>
      <dgm:spPr/>
      <dgm:t>
        <a:bodyPr/>
        <a:lstStyle/>
        <a:p>
          <a:endParaRPr lang="en-US"/>
        </a:p>
      </dgm:t>
    </dgm:pt>
    <dgm:pt modelId="{2A7B448A-6BC6-5249-A74C-1822A064E245}" type="sibTrans" cxnId="{3DB034DF-39C4-2546-A3B3-D0F971C06838}">
      <dgm:prSet/>
      <dgm:spPr/>
      <dgm:t>
        <a:bodyPr/>
        <a:lstStyle/>
        <a:p>
          <a:endParaRPr lang="en-US"/>
        </a:p>
      </dgm:t>
    </dgm:pt>
    <dgm:pt modelId="{410D6FCB-4760-BF48-AE77-358124FCD9EB}">
      <dgm:prSet/>
      <dgm:spPr/>
      <dgm:t>
        <a:bodyPr/>
        <a:lstStyle/>
        <a:p>
          <a:r>
            <a:rPr lang="en-US" smtClean="0"/>
            <a:t>Knowledge Fusion</a:t>
          </a:r>
          <a:endParaRPr lang="en-US" dirty="0"/>
        </a:p>
      </dgm:t>
    </dgm:pt>
    <dgm:pt modelId="{09A40E2C-09AB-104D-8F7B-B64467D48403}" type="parTrans" cxnId="{5B4692AD-3498-E048-B2D7-715B2C9BB7D2}">
      <dgm:prSet/>
      <dgm:spPr/>
      <dgm:t>
        <a:bodyPr/>
        <a:lstStyle/>
        <a:p>
          <a:endParaRPr lang="en-US"/>
        </a:p>
      </dgm:t>
    </dgm:pt>
    <dgm:pt modelId="{6B10490E-EB1E-424E-B830-29CC40D61331}" type="sibTrans" cxnId="{5B4692AD-3498-E048-B2D7-715B2C9BB7D2}">
      <dgm:prSet/>
      <dgm:spPr/>
      <dgm:t>
        <a:bodyPr/>
        <a:lstStyle/>
        <a:p>
          <a:endParaRPr lang="en-US"/>
        </a:p>
      </dgm:t>
    </dgm:pt>
    <dgm:pt modelId="{737D062F-7DCB-444F-BB51-049A4E8B7C58}" type="pres">
      <dgm:prSet presAssocID="{F6231B61-353E-3C40-90D9-FF407E13320A}" presName="Name0" presStyleCnt="0">
        <dgm:presLayoutVars>
          <dgm:dir/>
          <dgm:resizeHandles val="exact"/>
        </dgm:presLayoutVars>
      </dgm:prSet>
      <dgm:spPr/>
    </dgm:pt>
    <dgm:pt modelId="{EB8D4B69-628D-E04E-9FA7-F6B74A9727E1}" type="pres">
      <dgm:prSet presAssocID="{BD77B5C1-E296-4E41-92F9-BE156D49AF0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F3F4C-42F2-FD4E-93F8-5C1992E9736D}" type="pres">
      <dgm:prSet presAssocID="{F505888A-CC73-BC4D-B086-29C90CCE8AC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3F44B49-A4B9-234F-8ADE-4ED57FF863CB}" type="pres">
      <dgm:prSet presAssocID="{F505888A-CC73-BC4D-B086-29C90CCE8AC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DEC1702-2848-5644-B512-0773C5969CFE}" type="pres">
      <dgm:prSet presAssocID="{9E6C06F9-1764-D746-B3F7-6A92DF19A24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C37AE-3BED-A346-BDAD-CAC7D5C6833D}" type="pres">
      <dgm:prSet presAssocID="{A2B27147-2E7F-7B42-813A-533B1ABB259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64CC2AE-5A59-954B-8C6C-B5996D795A35}" type="pres">
      <dgm:prSet presAssocID="{A2B27147-2E7F-7B42-813A-533B1ABB259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66A57F6-E7D1-F94C-9E44-0B9376CF4DAD}" type="pres">
      <dgm:prSet presAssocID="{17A80004-AE3D-5042-908A-5AE86F0A74C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6CF4A-2598-6547-80FE-1906D3B92100}" type="pres">
      <dgm:prSet presAssocID="{2A7B448A-6BC6-5249-A74C-1822A064E24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25CB943-A23E-FB44-9059-BFCC07DE1470}" type="pres">
      <dgm:prSet presAssocID="{2A7B448A-6BC6-5249-A74C-1822A064E245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2EAEC5D-EA72-634E-BDE6-543130DFEB99}" type="pres">
      <dgm:prSet presAssocID="{410D6FCB-4760-BF48-AE77-358124FCD9E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FB246E-B846-6E41-BDD0-A1F948D379D7}" type="presOf" srcId="{9E6C06F9-1764-D746-B3F7-6A92DF19A241}" destId="{4DEC1702-2848-5644-B512-0773C5969CFE}" srcOrd="0" destOrd="0" presId="urn:microsoft.com/office/officeart/2005/8/layout/process1"/>
    <dgm:cxn modelId="{48C165B4-F7C6-FA49-ADD3-11F701821C2F}" type="presOf" srcId="{F505888A-CC73-BC4D-B086-29C90CCE8AC4}" destId="{D61F3F4C-42F2-FD4E-93F8-5C1992E9736D}" srcOrd="0" destOrd="0" presId="urn:microsoft.com/office/officeart/2005/8/layout/process1"/>
    <dgm:cxn modelId="{F0360AE1-D90D-B74F-B04A-8129F6B1420C}" srcId="{F6231B61-353E-3C40-90D9-FF407E13320A}" destId="{BD77B5C1-E296-4E41-92F9-BE156D49AF0A}" srcOrd="0" destOrd="0" parTransId="{82898237-785C-FE40-AEBD-E186146CE6A8}" sibTransId="{F505888A-CC73-BC4D-B086-29C90CCE8AC4}"/>
    <dgm:cxn modelId="{B783D1A1-6461-704B-AE4E-BB1F746A54DF}" type="presOf" srcId="{2A7B448A-6BC6-5249-A74C-1822A064E245}" destId="{D25CB943-A23E-FB44-9059-BFCC07DE1470}" srcOrd="1" destOrd="0" presId="urn:microsoft.com/office/officeart/2005/8/layout/process1"/>
    <dgm:cxn modelId="{D4295525-B339-764D-B01F-D0558B570DB9}" type="presOf" srcId="{2A7B448A-6BC6-5249-A74C-1822A064E245}" destId="{0276CF4A-2598-6547-80FE-1906D3B92100}" srcOrd="0" destOrd="0" presId="urn:microsoft.com/office/officeart/2005/8/layout/process1"/>
    <dgm:cxn modelId="{C6A53E23-4BA5-BB4C-8C1D-BC32FA373649}" type="presOf" srcId="{BD77B5C1-E296-4E41-92F9-BE156D49AF0A}" destId="{EB8D4B69-628D-E04E-9FA7-F6B74A9727E1}" srcOrd="0" destOrd="0" presId="urn:microsoft.com/office/officeart/2005/8/layout/process1"/>
    <dgm:cxn modelId="{11C3CAD3-ED37-5045-8EB6-3BD41AA6AA54}" type="presOf" srcId="{A2B27147-2E7F-7B42-813A-533B1ABB2599}" destId="{864CC2AE-5A59-954B-8C6C-B5996D795A35}" srcOrd="1" destOrd="0" presId="urn:microsoft.com/office/officeart/2005/8/layout/process1"/>
    <dgm:cxn modelId="{ED812E76-35A3-A642-8DF8-4A66C3DFC01B}" type="presOf" srcId="{17A80004-AE3D-5042-908A-5AE86F0A74C2}" destId="{666A57F6-E7D1-F94C-9E44-0B9376CF4DAD}" srcOrd="0" destOrd="0" presId="urn:microsoft.com/office/officeart/2005/8/layout/process1"/>
    <dgm:cxn modelId="{97B73383-20BB-A74A-AAE6-D96A12070007}" type="presOf" srcId="{410D6FCB-4760-BF48-AE77-358124FCD9EB}" destId="{02EAEC5D-EA72-634E-BDE6-543130DFEB99}" srcOrd="0" destOrd="0" presId="urn:microsoft.com/office/officeart/2005/8/layout/process1"/>
    <dgm:cxn modelId="{97C68A24-6B01-A246-AF70-531155A71B2E}" type="presOf" srcId="{F6231B61-353E-3C40-90D9-FF407E13320A}" destId="{737D062F-7DCB-444F-BB51-049A4E8B7C58}" srcOrd="0" destOrd="0" presId="urn:microsoft.com/office/officeart/2005/8/layout/process1"/>
    <dgm:cxn modelId="{D31B86A2-AED6-054A-B58C-F759A2DF3D49}" srcId="{F6231B61-353E-3C40-90D9-FF407E13320A}" destId="{9E6C06F9-1764-D746-B3F7-6A92DF19A241}" srcOrd="1" destOrd="0" parTransId="{03B8C886-6324-0741-A248-7EB4D539A009}" sibTransId="{A2B27147-2E7F-7B42-813A-533B1ABB2599}"/>
    <dgm:cxn modelId="{3DB034DF-39C4-2546-A3B3-D0F971C06838}" srcId="{F6231B61-353E-3C40-90D9-FF407E13320A}" destId="{17A80004-AE3D-5042-908A-5AE86F0A74C2}" srcOrd="2" destOrd="0" parTransId="{8A10D3D9-6A7A-A74F-8C34-C24187BFDB2E}" sibTransId="{2A7B448A-6BC6-5249-A74C-1822A064E245}"/>
    <dgm:cxn modelId="{5B4692AD-3498-E048-B2D7-715B2C9BB7D2}" srcId="{F6231B61-353E-3C40-90D9-FF407E13320A}" destId="{410D6FCB-4760-BF48-AE77-358124FCD9EB}" srcOrd="3" destOrd="0" parTransId="{09A40E2C-09AB-104D-8F7B-B64467D48403}" sibTransId="{6B10490E-EB1E-424E-B830-29CC40D61331}"/>
    <dgm:cxn modelId="{1A09F70E-4028-C74A-8D81-F3A769BD6CF2}" type="presOf" srcId="{A2B27147-2E7F-7B42-813A-533B1ABB2599}" destId="{01BC37AE-3BED-A346-BDAD-CAC7D5C6833D}" srcOrd="0" destOrd="0" presId="urn:microsoft.com/office/officeart/2005/8/layout/process1"/>
    <dgm:cxn modelId="{F2FBDF57-70C5-924C-90A4-1AE426F6897B}" type="presOf" srcId="{F505888A-CC73-BC4D-B086-29C90CCE8AC4}" destId="{E3F44B49-A4B9-234F-8ADE-4ED57FF863CB}" srcOrd="1" destOrd="0" presId="urn:microsoft.com/office/officeart/2005/8/layout/process1"/>
    <dgm:cxn modelId="{86CBC193-311D-8C4A-8C25-C3F6D55AF7D3}" type="presParOf" srcId="{737D062F-7DCB-444F-BB51-049A4E8B7C58}" destId="{EB8D4B69-628D-E04E-9FA7-F6B74A9727E1}" srcOrd="0" destOrd="0" presId="urn:microsoft.com/office/officeart/2005/8/layout/process1"/>
    <dgm:cxn modelId="{55688AB7-EF8E-FB47-97CC-8C404E989373}" type="presParOf" srcId="{737D062F-7DCB-444F-BB51-049A4E8B7C58}" destId="{D61F3F4C-42F2-FD4E-93F8-5C1992E9736D}" srcOrd="1" destOrd="0" presId="urn:microsoft.com/office/officeart/2005/8/layout/process1"/>
    <dgm:cxn modelId="{89298EC5-5AC9-AA4F-8D85-FDDA6DFB366E}" type="presParOf" srcId="{D61F3F4C-42F2-FD4E-93F8-5C1992E9736D}" destId="{E3F44B49-A4B9-234F-8ADE-4ED57FF863CB}" srcOrd="0" destOrd="0" presId="urn:microsoft.com/office/officeart/2005/8/layout/process1"/>
    <dgm:cxn modelId="{9898C4C5-1B8F-3F45-8A62-257A9166A7B8}" type="presParOf" srcId="{737D062F-7DCB-444F-BB51-049A4E8B7C58}" destId="{4DEC1702-2848-5644-B512-0773C5969CFE}" srcOrd="2" destOrd="0" presId="urn:microsoft.com/office/officeart/2005/8/layout/process1"/>
    <dgm:cxn modelId="{2EB0B1BF-9A32-D046-B7A4-A0525507AF47}" type="presParOf" srcId="{737D062F-7DCB-444F-BB51-049A4E8B7C58}" destId="{01BC37AE-3BED-A346-BDAD-CAC7D5C6833D}" srcOrd="3" destOrd="0" presId="urn:microsoft.com/office/officeart/2005/8/layout/process1"/>
    <dgm:cxn modelId="{3828668B-D9AF-A84F-BA93-EB7F811C7ED6}" type="presParOf" srcId="{01BC37AE-3BED-A346-BDAD-CAC7D5C6833D}" destId="{864CC2AE-5A59-954B-8C6C-B5996D795A35}" srcOrd="0" destOrd="0" presId="urn:microsoft.com/office/officeart/2005/8/layout/process1"/>
    <dgm:cxn modelId="{21C256CE-8F42-FA43-819B-95A8010F9AEF}" type="presParOf" srcId="{737D062F-7DCB-444F-BB51-049A4E8B7C58}" destId="{666A57F6-E7D1-F94C-9E44-0B9376CF4DAD}" srcOrd="4" destOrd="0" presId="urn:microsoft.com/office/officeart/2005/8/layout/process1"/>
    <dgm:cxn modelId="{3B822217-9ED7-B648-8B96-B8B093E2C887}" type="presParOf" srcId="{737D062F-7DCB-444F-BB51-049A4E8B7C58}" destId="{0276CF4A-2598-6547-80FE-1906D3B92100}" srcOrd="5" destOrd="0" presId="urn:microsoft.com/office/officeart/2005/8/layout/process1"/>
    <dgm:cxn modelId="{DDC95AF9-8F66-BD49-99A2-94B73E4EB1AD}" type="presParOf" srcId="{0276CF4A-2598-6547-80FE-1906D3B92100}" destId="{D25CB943-A23E-FB44-9059-BFCC07DE1470}" srcOrd="0" destOrd="0" presId="urn:microsoft.com/office/officeart/2005/8/layout/process1"/>
    <dgm:cxn modelId="{CDCA9E8A-C2AE-2342-A295-2A0C380E2212}" type="presParOf" srcId="{737D062F-7DCB-444F-BB51-049A4E8B7C58}" destId="{02EAEC5D-EA72-634E-BDE6-543130DFEB9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6231B61-353E-3C40-90D9-FF407E13320A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BD77B5C1-E296-4E41-92F9-BE156D49AF0A}">
      <dgm:prSet phldrT="[Text]"/>
      <dgm:spPr/>
      <dgm:t>
        <a:bodyPr/>
        <a:lstStyle/>
        <a:p>
          <a:r>
            <a:rPr lang="en-US" dirty="0" smtClean="0"/>
            <a:t>Build Taxonomy</a:t>
          </a:r>
          <a:endParaRPr lang="en-US" dirty="0"/>
        </a:p>
      </dgm:t>
    </dgm:pt>
    <dgm:pt modelId="{82898237-785C-FE40-AEBD-E186146CE6A8}" type="parTrans" cxnId="{F0360AE1-D90D-B74F-B04A-8129F6B1420C}">
      <dgm:prSet/>
      <dgm:spPr/>
      <dgm:t>
        <a:bodyPr/>
        <a:lstStyle/>
        <a:p>
          <a:endParaRPr lang="en-US"/>
        </a:p>
      </dgm:t>
    </dgm:pt>
    <dgm:pt modelId="{F505888A-CC73-BC4D-B086-29C90CCE8AC4}" type="sibTrans" cxnId="{F0360AE1-D90D-B74F-B04A-8129F6B1420C}">
      <dgm:prSet/>
      <dgm:spPr/>
      <dgm:t>
        <a:bodyPr/>
        <a:lstStyle/>
        <a:p>
          <a:endParaRPr lang="en-US"/>
        </a:p>
      </dgm:t>
    </dgm:pt>
    <dgm:pt modelId="{9E6C06F9-1764-D746-B3F7-6A92DF19A241}">
      <dgm:prSet phldrT="[Text]"/>
      <dgm:spPr/>
      <dgm:t>
        <a:bodyPr/>
        <a:lstStyle/>
        <a:p>
          <a:r>
            <a:rPr lang="en-US" dirty="0" smtClean="0"/>
            <a:t>Identify Instances</a:t>
          </a:r>
          <a:endParaRPr lang="en-US" dirty="0"/>
        </a:p>
      </dgm:t>
    </dgm:pt>
    <dgm:pt modelId="{03B8C886-6324-0741-A248-7EB4D539A009}" type="parTrans" cxnId="{D31B86A2-AED6-054A-B58C-F759A2DF3D49}">
      <dgm:prSet/>
      <dgm:spPr/>
      <dgm:t>
        <a:bodyPr/>
        <a:lstStyle/>
        <a:p>
          <a:endParaRPr lang="en-US"/>
        </a:p>
      </dgm:t>
    </dgm:pt>
    <dgm:pt modelId="{A2B27147-2E7F-7B42-813A-533B1ABB2599}" type="sibTrans" cxnId="{D31B86A2-AED6-054A-B58C-F759A2DF3D49}">
      <dgm:prSet/>
      <dgm:spPr/>
      <dgm:t>
        <a:bodyPr/>
        <a:lstStyle/>
        <a:p>
          <a:endParaRPr lang="en-US"/>
        </a:p>
      </dgm:t>
    </dgm:pt>
    <dgm:pt modelId="{17A80004-AE3D-5042-908A-5AE86F0A74C2}">
      <dgm:prSet phldrT="[Text]"/>
      <dgm:spPr/>
      <dgm:t>
        <a:bodyPr/>
        <a:lstStyle/>
        <a:p>
          <a:r>
            <a:rPr lang="en-US" dirty="0" smtClean="0"/>
            <a:t>Extract Relations</a:t>
          </a:r>
          <a:endParaRPr lang="en-US" dirty="0"/>
        </a:p>
      </dgm:t>
    </dgm:pt>
    <dgm:pt modelId="{8A10D3D9-6A7A-A74F-8C34-C24187BFDB2E}" type="parTrans" cxnId="{3DB034DF-39C4-2546-A3B3-D0F971C06838}">
      <dgm:prSet/>
      <dgm:spPr/>
      <dgm:t>
        <a:bodyPr/>
        <a:lstStyle/>
        <a:p>
          <a:endParaRPr lang="en-US"/>
        </a:p>
      </dgm:t>
    </dgm:pt>
    <dgm:pt modelId="{2A7B448A-6BC6-5249-A74C-1822A064E245}" type="sibTrans" cxnId="{3DB034DF-39C4-2546-A3B3-D0F971C06838}">
      <dgm:prSet/>
      <dgm:spPr/>
      <dgm:t>
        <a:bodyPr/>
        <a:lstStyle/>
        <a:p>
          <a:endParaRPr lang="en-US"/>
        </a:p>
      </dgm:t>
    </dgm:pt>
    <dgm:pt modelId="{410D6FCB-4760-BF48-AE77-358124FCD9EB}">
      <dgm:prSet/>
      <dgm:spPr/>
      <dgm:t>
        <a:bodyPr/>
        <a:lstStyle/>
        <a:p>
          <a:r>
            <a:rPr lang="en-US" smtClean="0"/>
            <a:t>Knowledge Fusion</a:t>
          </a:r>
          <a:endParaRPr lang="en-US" dirty="0"/>
        </a:p>
      </dgm:t>
    </dgm:pt>
    <dgm:pt modelId="{09A40E2C-09AB-104D-8F7B-B64467D48403}" type="parTrans" cxnId="{5B4692AD-3498-E048-B2D7-715B2C9BB7D2}">
      <dgm:prSet/>
      <dgm:spPr/>
      <dgm:t>
        <a:bodyPr/>
        <a:lstStyle/>
        <a:p>
          <a:endParaRPr lang="en-US"/>
        </a:p>
      </dgm:t>
    </dgm:pt>
    <dgm:pt modelId="{6B10490E-EB1E-424E-B830-29CC40D61331}" type="sibTrans" cxnId="{5B4692AD-3498-E048-B2D7-715B2C9BB7D2}">
      <dgm:prSet/>
      <dgm:spPr/>
      <dgm:t>
        <a:bodyPr/>
        <a:lstStyle/>
        <a:p>
          <a:endParaRPr lang="en-US"/>
        </a:p>
      </dgm:t>
    </dgm:pt>
    <dgm:pt modelId="{737D062F-7DCB-444F-BB51-049A4E8B7C58}" type="pres">
      <dgm:prSet presAssocID="{F6231B61-353E-3C40-90D9-FF407E13320A}" presName="Name0" presStyleCnt="0">
        <dgm:presLayoutVars>
          <dgm:dir/>
          <dgm:resizeHandles val="exact"/>
        </dgm:presLayoutVars>
      </dgm:prSet>
      <dgm:spPr/>
    </dgm:pt>
    <dgm:pt modelId="{EB8D4B69-628D-E04E-9FA7-F6B74A9727E1}" type="pres">
      <dgm:prSet presAssocID="{BD77B5C1-E296-4E41-92F9-BE156D49AF0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F3F4C-42F2-FD4E-93F8-5C1992E9736D}" type="pres">
      <dgm:prSet presAssocID="{F505888A-CC73-BC4D-B086-29C90CCE8AC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3F44B49-A4B9-234F-8ADE-4ED57FF863CB}" type="pres">
      <dgm:prSet presAssocID="{F505888A-CC73-BC4D-B086-29C90CCE8AC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DEC1702-2848-5644-B512-0773C5969CFE}" type="pres">
      <dgm:prSet presAssocID="{9E6C06F9-1764-D746-B3F7-6A92DF19A24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C37AE-3BED-A346-BDAD-CAC7D5C6833D}" type="pres">
      <dgm:prSet presAssocID="{A2B27147-2E7F-7B42-813A-533B1ABB259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64CC2AE-5A59-954B-8C6C-B5996D795A35}" type="pres">
      <dgm:prSet presAssocID="{A2B27147-2E7F-7B42-813A-533B1ABB259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66A57F6-E7D1-F94C-9E44-0B9376CF4DAD}" type="pres">
      <dgm:prSet presAssocID="{17A80004-AE3D-5042-908A-5AE86F0A74C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6CF4A-2598-6547-80FE-1906D3B92100}" type="pres">
      <dgm:prSet presAssocID="{2A7B448A-6BC6-5249-A74C-1822A064E24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25CB943-A23E-FB44-9059-BFCC07DE1470}" type="pres">
      <dgm:prSet presAssocID="{2A7B448A-6BC6-5249-A74C-1822A064E245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2EAEC5D-EA72-634E-BDE6-543130DFEB99}" type="pres">
      <dgm:prSet presAssocID="{410D6FCB-4760-BF48-AE77-358124FCD9E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AD50C1-CF8A-5B42-B287-603A8BC8FB23}" type="presOf" srcId="{2A7B448A-6BC6-5249-A74C-1822A064E245}" destId="{0276CF4A-2598-6547-80FE-1906D3B92100}" srcOrd="0" destOrd="0" presId="urn:microsoft.com/office/officeart/2005/8/layout/process1"/>
    <dgm:cxn modelId="{F0360AE1-D90D-B74F-B04A-8129F6B1420C}" srcId="{F6231B61-353E-3C40-90D9-FF407E13320A}" destId="{BD77B5C1-E296-4E41-92F9-BE156D49AF0A}" srcOrd="0" destOrd="0" parTransId="{82898237-785C-FE40-AEBD-E186146CE6A8}" sibTransId="{F505888A-CC73-BC4D-B086-29C90CCE8AC4}"/>
    <dgm:cxn modelId="{B6288872-5B06-B64B-86BF-353D30230F03}" type="presOf" srcId="{A2B27147-2E7F-7B42-813A-533B1ABB2599}" destId="{01BC37AE-3BED-A346-BDAD-CAC7D5C6833D}" srcOrd="0" destOrd="0" presId="urn:microsoft.com/office/officeart/2005/8/layout/process1"/>
    <dgm:cxn modelId="{1127633A-98EF-3748-B00E-AC776719EDDD}" type="presOf" srcId="{2A7B448A-6BC6-5249-A74C-1822A064E245}" destId="{D25CB943-A23E-FB44-9059-BFCC07DE1470}" srcOrd="1" destOrd="0" presId="urn:microsoft.com/office/officeart/2005/8/layout/process1"/>
    <dgm:cxn modelId="{474C6E95-532E-ED49-95F7-D6E6F64490BC}" type="presOf" srcId="{A2B27147-2E7F-7B42-813A-533B1ABB2599}" destId="{864CC2AE-5A59-954B-8C6C-B5996D795A35}" srcOrd="1" destOrd="0" presId="urn:microsoft.com/office/officeart/2005/8/layout/process1"/>
    <dgm:cxn modelId="{1760561A-5B87-AF4F-A7A8-E4890C2E53AC}" type="presOf" srcId="{410D6FCB-4760-BF48-AE77-358124FCD9EB}" destId="{02EAEC5D-EA72-634E-BDE6-543130DFEB99}" srcOrd="0" destOrd="0" presId="urn:microsoft.com/office/officeart/2005/8/layout/process1"/>
    <dgm:cxn modelId="{5FDA5019-589B-514D-B2BD-F9159C6F0D79}" type="presOf" srcId="{F6231B61-353E-3C40-90D9-FF407E13320A}" destId="{737D062F-7DCB-444F-BB51-049A4E8B7C58}" srcOrd="0" destOrd="0" presId="urn:microsoft.com/office/officeart/2005/8/layout/process1"/>
    <dgm:cxn modelId="{D21A8DFC-F4AC-554B-93E6-BC515FF95059}" type="presOf" srcId="{9E6C06F9-1764-D746-B3F7-6A92DF19A241}" destId="{4DEC1702-2848-5644-B512-0773C5969CFE}" srcOrd="0" destOrd="0" presId="urn:microsoft.com/office/officeart/2005/8/layout/process1"/>
    <dgm:cxn modelId="{D31B86A2-AED6-054A-B58C-F759A2DF3D49}" srcId="{F6231B61-353E-3C40-90D9-FF407E13320A}" destId="{9E6C06F9-1764-D746-B3F7-6A92DF19A241}" srcOrd="1" destOrd="0" parTransId="{03B8C886-6324-0741-A248-7EB4D539A009}" sibTransId="{A2B27147-2E7F-7B42-813A-533B1ABB2599}"/>
    <dgm:cxn modelId="{3DB034DF-39C4-2546-A3B3-D0F971C06838}" srcId="{F6231B61-353E-3C40-90D9-FF407E13320A}" destId="{17A80004-AE3D-5042-908A-5AE86F0A74C2}" srcOrd="2" destOrd="0" parTransId="{8A10D3D9-6A7A-A74F-8C34-C24187BFDB2E}" sibTransId="{2A7B448A-6BC6-5249-A74C-1822A064E245}"/>
    <dgm:cxn modelId="{5B4692AD-3498-E048-B2D7-715B2C9BB7D2}" srcId="{F6231B61-353E-3C40-90D9-FF407E13320A}" destId="{410D6FCB-4760-BF48-AE77-358124FCD9EB}" srcOrd="3" destOrd="0" parTransId="{09A40E2C-09AB-104D-8F7B-B64467D48403}" sibTransId="{6B10490E-EB1E-424E-B830-29CC40D61331}"/>
    <dgm:cxn modelId="{460AC053-9D58-A540-BA72-8EE4C7860DE8}" type="presOf" srcId="{F505888A-CC73-BC4D-B086-29C90CCE8AC4}" destId="{D61F3F4C-42F2-FD4E-93F8-5C1992E9736D}" srcOrd="0" destOrd="0" presId="urn:microsoft.com/office/officeart/2005/8/layout/process1"/>
    <dgm:cxn modelId="{AB6F4A7C-9838-A248-A5C6-016A7D1BFD13}" type="presOf" srcId="{F505888A-CC73-BC4D-B086-29C90CCE8AC4}" destId="{E3F44B49-A4B9-234F-8ADE-4ED57FF863CB}" srcOrd="1" destOrd="0" presId="urn:microsoft.com/office/officeart/2005/8/layout/process1"/>
    <dgm:cxn modelId="{B226BA33-5660-6F4C-BABA-1740544FE848}" type="presOf" srcId="{17A80004-AE3D-5042-908A-5AE86F0A74C2}" destId="{666A57F6-E7D1-F94C-9E44-0B9376CF4DAD}" srcOrd="0" destOrd="0" presId="urn:microsoft.com/office/officeart/2005/8/layout/process1"/>
    <dgm:cxn modelId="{ADA40C3F-A9C9-8E47-80E3-307D86F70920}" type="presOf" srcId="{BD77B5C1-E296-4E41-92F9-BE156D49AF0A}" destId="{EB8D4B69-628D-E04E-9FA7-F6B74A9727E1}" srcOrd="0" destOrd="0" presId="urn:microsoft.com/office/officeart/2005/8/layout/process1"/>
    <dgm:cxn modelId="{D652E21C-D422-7545-AE0A-8C59C5D175BF}" type="presParOf" srcId="{737D062F-7DCB-444F-BB51-049A4E8B7C58}" destId="{EB8D4B69-628D-E04E-9FA7-F6B74A9727E1}" srcOrd="0" destOrd="0" presId="urn:microsoft.com/office/officeart/2005/8/layout/process1"/>
    <dgm:cxn modelId="{2B152ABC-DE65-EE43-A172-D2A2FEC8A5B7}" type="presParOf" srcId="{737D062F-7DCB-444F-BB51-049A4E8B7C58}" destId="{D61F3F4C-42F2-FD4E-93F8-5C1992E9736D}" srcOrd="1" destOrd="0" presId="urn:microsoft.com/office/officeart/2005/8/layout/process1"/>
    <dgm:cxn modelId="{4C2C6714-0A84-F34E-95D9-40648D520D2D}" type="presParOf" srcId="{D61F3F4C-42F2-FD4E-93F8-5C1992E9736D}" destId="{E3F44B49-A4B9-234F-8ADE-4ED57FF863CB}" srcOrd="0" destOrd="0" presId="urn:microsoft.com/office/officeart/2005/8/layout/process1"/>
    <dgm:cxn modelId="{C7C3BD09-5E42-8A47-9CF0-408C40E55B05}" type="presParOf" srcId="{737D062F-7DCB-444F-BB51-049A4E8B7C58}" destId="{4DEC1702-2848-5644-B512-0773C5969CFE}" srcOrd="2" destOrd="0" presId="urn:microsoft.com/office/officeart/2005/8/layout/process1"/>
    <dgm:cxn modelId="{9CDB1012-930F-764B-A926-C947130DBA08}" type="presParOf" srcId="{737D062F-7DCB-444F-BB51-049A4E8B7C58}" destId="{01BC37AE-3BED-A346-BDAD-CAC7D5C6833D}" srcOrd="3" destOrd="0" presId="urn:microsoft.com/office/officeart/2005/8/layout/process1"/>
    <dgm:cxn modelId="{A89B35AC-492D-324C-8C95-4138C7C52968}" type="presParOf" srcId="{01BC37AE-3BED-A346-BDAD-CAC7D5C6833D}" destId="{864CC2AE-5A59-954B-8C6C-B5996D795A35}" srcOrd="0" destOrd="0" presId="urn:microsoft.com/office/officeart/2005/8/layout/process1"/>
    <dgm:cxn modelId="{9F613975-3361-6147-8A1A-EB34A0B67846}" type="presParOf" srcId="{737D062F-7DCB-444F-BB51-049A4E8B7C58}" destId="{666A57F6-E7D1-F94C-9E44-0B9376CF4DAD}" srcOrd="4" destOrd="0" presId="urn:microsoft.com/office/officeart/2005/8/layout/process1"/>
    <dgm:cxn modelId="{F99C6BDB-7927-A244-99D6-37592E0F61F0}" type="presParOf" srcId="{737D062F-7DCB-444F-BB51-049A4E8B7C58}" destId="{0276CF4A-2598-6547-80FE-1906D3B92100}" srcOrd="5" destOrd="0" presId="urn:microsoft.com/office/officeart/2005/8/layout/process1"/>
    <dgm:cxn modelId="{0F41B65A-8B51-3041-8C7A-8718BA2DC66F}" type="presParOf" srcId="{0276CF4A-2598-6547-80FE-1906D3B92100}" destId="{D25CB943-A23E-FB44-9059-BFCC07DE1470}" srcOrd="0" destOrd="0" presId="urn:microsoft.com/office/officeart/2005/8/layout/process1"/>
    <dgm:cxn modelId="{04B42ABF-545D-A144-A337-45FDCACF76EC}" type="presParOf" srcId="{737D062F-7DCB-444F-BB51-049A4E8B7C58}" destId="{02EAEC5D-EA72-634E-BDE6-543130DFEB9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6231B61-353E-3C40-90D9-FF407E13320A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BD77B5C1-E296-4E41-92F9-BE156D49AF0A}">
      <dgm:prSet phldrT="[Text]"/>
      <dgm:spPr/>
      <dgm:t>
        <a:bodyPr/>
        <a:lstStyle/>
        <a:p>
          <a:r>
            <a:rPr lang="en-US" dirty="0" smtClean="0"/>
            <a:t>Build Taxonomy</a:t>
          </a:r>
          <a:endParaRPr lang="en-US" dirty="0"/>
        </a:p>
      </dgm:t>
    </dgm:pt>
    <dgm:pt modelId="{82898237-785C-FE40-AEBD-E186146CE6A8}" type="parTrans" cxnId="{F0360AE1-D90D-B74F-B04A-8129F6B1420C}">
      <dgm:prSet/>
      <dgm:spPr/>
      <dgm:t>
        <a:bodyPr/>
        <a:lstStyle/>
        <a:p>
          <a:endParaRPr lang="en-US"/>
        </a:p>
      </dgm:t>
    </dgm:pt>
    <dgm:pt modelId="{F505888A-CC73-BC4D-B086-29C90CCE8AC4}" type="sibTrans" cxnId="{F0360AE1-D90D-B74F-B04A-8129F6B1420C}">
      <dgm:prSet/>
      <dgm:spPr/>
      <dgm:t>
        <a:bodyPr/>
        <a:lstStyle/>
        <a:p>
          <a:endParaRPr lang="en-US"/>
        </a:p>
      </dgm:t>
    </dgm:pt>
    <dgm:pt modelId="{9E6C06F9-1764-D746-B3F7-6A92DF19A241}">
      <dgm:prSet phldrT="[Text]"/>
      <dgm:spPr/>
      <dgm:t>
        <a:bodyPr/>
        <a:lstStyle/>
        <a:p>
          <a:r>
            <a:rPr lang="en-US" dirty="0" smtClean="0"/>
            <a:t>Identify Instances</a:t>
          </a:r>
          <a:endParaRPr lang="en-US" dirty="0"/>
        </a:p>
      </dgm:t>
    </dgm:pt>
    <dgm:pt modelId="{03B8C886-6324-0741-A248-7EB4D539A009}" type="parTrans" cxnId="{D31B86A2-AED6-054A-B58C-F759A2DF3D49}">
      <dgm:prSet/>
      <dgm:spPr/>
      <dgm:t>
        <a:bodyPr/>
        <a:lstStyle/>
        <a:p>
          <a:endParaRPr lang="en-US"/>
        </a:p>
      </dgm:t>
    </dgm:pt>
    <dgm:pt modelId="{A2B27147-2E7F-7B42-813A-533B1ABB2599}" type="sibTrans" cxnId="{D31B86A2-AED6-054A-B58C-F759A2DF3D49}">
      <dgm:prSet/>
      <dgm:spPr/>
      <dgm:t>
        <a:bodyPr/>
        <a:lstStyle/>
        <a:p>
          <a:endParaRPr lang="en-US"/>
        </a:p>
      </dgm:t>
    </dgm:pt>
    <dgm:pt modelId="{17A80004-AE3D-5042-908A-5AE86F0A74C2}">
      <dgm:prSet phldrT="[Text]"/>
      <dgm:spPr/>
      <dgm:t>
        <a:bodyPr/>
        <a:lstStyle/>
        <a:p>
          <a:r>
            <a:rPr lang="en-US" dirty="0" smtClean="0"/>
            <a:t>Extract Relations</a:t>
          </a:r>
          <a:endParaRPr lang="en-US" dirty="0"/>
        </a:p>
      </dgm:t>
    </dgm:pt>
    <dgm:pt modelId="{8A10D3D9-6A7A-A74F-8C34-C24187BFDB2E}" type="parTrans" cxnId="{3DB034DF-39C4-2546-A3B3-D0F971C06838}">
      <dgm:prSet/>
      <dgm:spPr/>
      <dgm:t>
        <a:bodyPr/>
        <a:lstStyle/>
        <a:p>
          <a:endParaRPr lang="en-US"/>
        </a:p>
      </dgm:t>
    </dgm:pt>
    <dgm:pt modelId="{2A7B448A-6BC6-5249-A74C-1822A064E245}" type="sibTrans" cxnId="{3DB034DF-39C4-2546-A3B3-D0F971C06838}">
      <dgm:prSet/>
      <dgm:spPr/>
      <dgm:t>
        <a:bodyPr/>
        <a:lstStyle/>
        <a:p>
          <a:endParaRPr lang="en-US"/>
        </a:p>
      </dgm:t>
    </dgm:pt>
    <dgm:pt modelId="{410D6FCB-4760-BF48-AE77-358124FCD9EB}">
      <dgm:prSet/>
      <dgm:spPr/>
      <dgm:t>
        <a:bodyPr/>
        <a:lstStyle/>
        <a:p>
          <a:r>
            <a:rPr lang="en-US" smtClean="0"/>
            <a:t>Knowledge Fusion</a:t>
          </a:r>
          <a:endParaRPr lang="en-US" dirty="0"/>
        </a:p>
      </dgm:t>
    </dgm:pt>
    <dgm:pt modelId="{09A40E2C-09AB-104D-8F7B-B64467D48403}" type="parTrans" cxnId="{5B4692AD-3498-E048-B2D7-715B2C9BB7D2}">
      <dgm:prSet/>
      <dgm:spPr/>
      <dgm:t>
        <a:bodyPr/>
        <a:lstStyle/>
        <a:p>
          <a:endParaRPr lang="en-US"/>
        </a:p>
      </dgm:t>
    </dgm:pt>
    <dgm:pt modelId="{6B10490E-EB1E-424E-B830-29CC40D61331}" type="sibTrans" cxnId="{5B4692AD-3498-E048-B2D7-715B2C9BB7D2}">
      <dgm:prSet/>
      <dgm:spPr/>
      <dgm:t>
        <a:bodyPr/>
        <a:lstStyle/>
        <a:p>
          <a:endParaRPr lang="en-US"/>
        </a:p>
      </dgm:t>
    </dgm:pt>
    <dgm:pt modelId="{737D062F-7DCB-444F-BB51-049A4E8B7C58}" type="pres">
      <dgm:prSet presAssocID="{F6231B61-353E-3C40-90D9-FF407E13320A}" presName="Name0" presStyleCnt="0">
        <dgm:presLayoutVars>
          <dgm:dir/>
          <dgm:resizeHandles val="exact"/>
        </dgm:presLayoutVars>
      </dgm:prSet>
      <dgm:spPr/>
    </dgm:pt>
    <dgm:pt modelId="{EB8D4B69-628D-E04E-9FA7-F6B74A9727E1}" type="pres">
      <dgm:prSet presAssocID="{BD77B5C1-E296-4E41-92F9-BE156D49AF0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F3F4C-42F2-FD4E-93F8-5C1992E9736D}" type="pres">
      <dgm:prSet presAssocID="{F505888A-CC73-BC4D-B086-29C90CCE8AC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3F44B49-A4B9-234F-8ADE-4ED57FF863CB}" type="pres">
      <dgm:prSet presAssocID="{F505888A-CC73-BC4D-B086-29C90CCE8AC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DEC1702-2848-5644-B512-0773C5969CFE}" type="pres">
      <dgm:prSet presAssocID="{9E6C06F9-1764-D746-B3F7-6A92DF19A24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C37AE-3BED-A346-BDAD-CAC7D5C6833D}" type="pres">
      <dgm:prSet presAssocID="{A2B27147-2E7F-7B42-813A-533B1ABB259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64CC2AE-5A59-954B-8C6C-B5996D795A35}" type="pres">
      <dgm:prSet presAssocID="{A2B27147-2E7F-7B42-813A-533B1ABB259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66A57F6-E7D1-F94C-9E44-0B9376CF4DAD}" type="pres">
      <dgm:prSet presAssocID="{17A80004-AE3D-5042-908A-5AE86F0A74C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6CF4A-2598-6547-80FE-1906D3B92100}" type="pres">
      <dgm:prSet presAssocID="{2A7B448A-6BC6-5249-A74C-1822A064E24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25CB943-A23E-FB44-9059-BFCC07DE1470}" type="pres">
      <dgm:prSet presAssocID="{2A7B448A-6BC6-5249-A74C-1822A064E245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2EAEC5D-EA72-634E-BDE6-543130DFEB99}" type="pres">
      <dgm:prSet presAssocID="{410D6FCB-4760-BF48-AE77-358124FCD9E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16A56D-706F-464E-B69A-47761023E810}" type="presOf" srcId="{F6231B61-353E-3C40-90D9-FF407E13320A}" destId="{737D062F-7DCB-444F-BB51-049A4E8B7C58}" srcOrd="0" destOrd="0" presId="urn:microsoft.com/office/officeart/2005/8/layout/process1"/>
    <dgm:cxn modelId="{1209D494-A924-8944-A3F4-59246AA022A3}" type="presOf" srcId="{F505888A-CC73-BC4D-B086-29C90CCE8AC4}" destId="{E3F44B49-A4B9-234F-8ADE-4ED57FF863CB}" srcOrd="1" destOrd="0" presId="urn:microsoft.com/office/officeart/2005/8/layout/process1"/>
    <dgm:cxn modelId="{1C73CA2C-2EA0-524D-8F47-98793FAD4D1A}" type="presOf" srcId="{F505888A-CC73-BC4D-B086-29C90CCE8AC4}" destId="{D61F3F4C-42F2-FD4E-93F8-5C1992E9736D}" srcOrd="0" destOrd="0" presId="urn:microsoft.com/office/officeart/2005/8/layout/process1"/>
    <dgm:cxn modelId="{7107C49B-3315-5D49-B30D-BE78DAA6E0E7}" type="presOf" srcId="{9E6C06F9-1764-D746-B3F7-6A92DF19A241}" destId="{4DEC1702-2848-5644-B512-0773C5969CFE}" srcOrd="0" destOrd="0" presId="urn:microsoft.com/office/officeart/2005/8/layout/process1"/>
    <dgm:cxn modelId="{F0360AE1-D90D-B74F-B04A-8129F6B1420C}" srcId="{F6231B61-353E-3C40-90D9-FF407E13320A}" destId="{BD77B5C1-E296-4E41-92F9-BE156D49AF0A}" srcOrd="0" destOrd="0" parTransId="{82898237-785C-FE40-AEBD-E186146CE6A8}" sibTransId="{F505888A-CC73-BC4D-B086-29C90CCE8AC4}"/>
    <dgm:cxn modelId="{193F14B2-BD46-C541-9FDA-1FAA1A4E06AF}" type="presOf" srcId="{410D6FCB-4760-BF48-AE77-358124FCD9EB}" destId="{02EAEC5D-EA72-634E-BDE6-543130DFEB99}" srcOrd="0" destOrd="0" presId="urn:microsoft.com/office/officeart/2005/8/layout/process1"/>
    <dgm:cxn modelId="{6F99B4E8-65B9-9444-94A0-EEC5C0DD1EA0}" type="presOf" srcId="{2A7B448A-6BC6-5249-A74C-1822A064E245}" destId="{0276CF4A-2598-6547-80FE-1906D3B92100}" srcOrd="0" destOrd="0" presId="urn:microsoft.com/office/officeart/2005/8/layout/process1"/>
    <dgm:cxn modelId="{631BE811-6DA4-7745-9383-710BCBD76D67}" type="presOf" srcId="{17A80004-AE3D-5042-908A-5AE86F0A74C2}" destId="{666A57F6-E7D1-F94C-9E44-0B9376CF4DAD}" srcOrd="0" destOrd="0" presId="urn:microsoft.com/office/officeart/2005/8/layout/process1"/>
    <dgm:cxn modelId="{B0020AF6-282A-044C-9527-AD7BC591A60D}" type="presOf" srcId="{BD77B5C1-E296-4E41-92F9-BE156D49AF0A}" destId="{EB8D4B69-628D-E04E-9FA7-F6B74A9727E1}" srcOrd="0" destOrd="0" presId="urn:microsoft.com/office/officeart/2005/8/layout/process1"/>
    <dgm:cxn modelId="{D31B86A2-AED6-054A-B58C-F759A2DF3D49}" srcId="{F6231B61-353E-3C40-90D9-FF407E13320A}" destId="{9E6C06F9-1764-D746-B3F7-6A92DF19A241}" srcOrd="1" destOrd="0" parTransId="{03B8C886-6324-0741-A248-7EB4D539A009}" sibTransId="{A2B27147-2E7F-7B42-813A-533B1ABB2599}"/>
    <dgm:cxn modelId="{3DB034DF-39C4-2546-A3B3-D0F971C06838}" srcId="{F6231B61-353E-3C40-90D9-FF407E13320A}" destId="{17A80004-AE3D-5042-908A-5AE86F0A74C2}" srcOrd="2" destOrd="0" parTransId="{8A10D3D9-6A7A-A74F-8C34-C24187BFDB2E}" sibTransId="{2A7B448A-6BC6-5249-A74C-1822A064E245}"/>
    <dgm:cxn modelId="{5B4692AD-3498-E048-B2D7-715B2C9BB7D2}" srcId="{F6231B61-353E-3C40-90D9-FF407E13320A}" destId="{410D6FCB-4760-BF48-AE77-358124FCD9EB}" srcOrd="3" destOrd="0" parTransId="{09A40E2C-09AB-104D-8F7B-B64467D48403}" sibTransId="{6B10490E-EB1E-424E-B830-29CC40D61331}"/>
    <dgm:cxn modelId="{101445B4-0915-D447-8A58-0E935F3E54D0}" type="presOf" srcId="{A2B27147-2E7F-7B42-813A-533B1ABB2599}" destId="{864CC2AE-5A59-954B-8C6C-B5996D795A35}" srcOrd="1" destOrd="0" presId="urn:microsoft.com/office/officeart/2005/8/layout/process1"/>
    <dgm:cxn modelId="{FD4565E1-7D12-D24A-8591-603CD4C266AE}" type="presOf" srcId="{A2B27147-2E7F-7B42-813A-533B1ABB2599}" destId="{01BC37AE-3BED-A346-BDAD-CAC7D5C6833D}" srcOrd="0" destOrd="0" presId="urn:microsoft.com/office/officeart/2005/8/layout/process1"/>
    <dgm:cxn modelId="{AAB11D15-B878-6246-B19C-86FA53C906FF}" type="presOf" srcId="{2A7B448A-6BC6-5249-A74C-1822A064E245}" destId="{D25CB943-A23E-FB44-9059-BFCC07DE1470}" srcOrd="1" destOrd="0" presId="urn:microsoft.com/office/officeart/2005/8/layout/process1"/>
    <dgm:cxn modelId="{B7C1641C-75A4-A140-950A-22A429CBA189}" type="presParOf" srcId="{737D062F-7DCB-444F-BB51-049A4E8B7C58}" destId="{EB8D4B69-628D-E04E-9FA7-F6B74A9727E1}" srcOrd="0" destOrd="0" presId="urn:microsoft.com/office/officeart/2005/8/layout/process1"/>
    <dgm:cxn modelId="{C947CEA9-F98E-1640-B91F-05B041594868}" type="presParOf" srcId="{737D062F-7DCB-444F-BB51-049A4E8B7C58}" destId="{D61F3F4C-42F2-FD4E-93F8-5C1992E9736D}" srcOrd="1" destOrd="0" presId="urn:microsoft.com/office/officeart/2005/8/layout/process1"/>
    <dgm:cxn modelId="{79889B29-DB6B-EE43-AA21-30C1E4D3F3D4}" type="presParOf" srcId="{D61F3F4C-42F2-FD4E-93F8-5C1992E9736D}" destId="{E3F44B49-A4B9-234F-8ADE-4ED57FF863CB}" srcOrd="0" destOrd="0" presId="urn:microsoft.com/office/officeart/2005/8/layout/process1"/>
    <dgm:cxn modelId="{33532332-5591-EA43-B28C-62FCCD9BBACD}" type="presParOf" srcId="{737D062F-7DCB-444F-BB51-049A4E8B7C58}" destId="{4DEC1702-2848-5644-B512-0773C5969CFE}" srcOrd="2" destOrd="0" presId="urn:microsoft.com/office/officeart/2005/8/layout/process1"/>
    <dgm:cxn modelId="{79A45166-8310-8148-9AA9-AEF99767AB34}" type="presParOf" srcId="{737D062F-7DCB-444F-BB51-049A4E8B7C58}" destId="{01BC37AE-3BED-A346-BDAD-CAC7D5C6833D}" srcOrd="3" destOrd="0" presId="urn:microsoft.com/office/officeart/2005/8/layout/process1"/>
    <dgm:cxn modelId="{0B529910-119B-7D40-9EA5-0C4281ABA1EA}" type="presParOf" srcId="{01BC37AE-3BED-A346-BDAD-CAC7D5C6833D}" destId="{864CC2AE-5A59-954B-8C6C-B5996D795A35}" srcOrd="0" destOrd="0" presId="urn:microsoft.com/office/officeart/2005/8/layout/process1"/>
    <dgm:cxn modelId="{BE63C549-338D-EF4F-9415-D030B319CD4D}" type="presParOf" srcId="{737D062F-7DCB-444F-BB51-049A4E8B7C58}" destId="{666A57F6-E7D1-F94C-9E44-0B9376CF4DAD}" srcOrd="4" destOrd="0" presId="urn:microsoft.com/office/officeart/2005/8/layout/process1"/>
    <dgm:cxn modelId="{33941FA6-33C6-3040-BCD1-F3530F7230AF}" type="presParOf" srcId="{737D062F-7DCB-444F-BB51-049A4E8B7C58}" destId="{0276CF4A-2598-6547-80FE-1906D3B92100}" srcOrd="5" destOrd="0" presId="urn:microsoft.com/office/officeart/2005/8/layout/process1"/>
    <dgm:cxn modelId="{1AA75EC4-6E21-E946-AA07-4DB3F62FB63F}" type="presParOf" srcId="{0276CF4A-2598-6547-80FE-1906D3B92100}" destId="{D25CB943-A23E-FB44-9059-BFCC07DE1470}" srcOrd="0" destOrd="0" presId="urn:microsoft.com/office/officeart/2005/8/layout/process1"/>
    <dgm:cxn modelId="{2FEA0B3A-74C5-5345-B024-A6E292CF359F}" type="presParOf" srcId="{737D062F-7DCB-444F-BB51-049A4E8B7C58}" destId="{02EAEC5D-EA72-634E-BDE6-543130DFEB9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6231B61-353E-3C40-90D9-FF407E13320A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BD77B5C1-E296-4E41-92F9-BE156D49AF0A}">
      <dgm:prSet phldrT="[Text]"/>
      <dgm:spPr/>
      <dgm:t>
        <a:bodyPr/>
        <a:lstStyle/>
        <a:p>
          <a:r>
            <a:rPr lang="en-US" dirty="0" smtClean="0"/>
            <a:t>Build Taxonomy</a:t>
          </a:r>
          <a:endParaRPr lang="en-US" dirty="0"/>
        </a:p>
      </dgm:t>
    </dgm:pt>
    <dgm:pt modelId="{82898237-785C-FE40-AEBD-E186146CE6A8}" type="parTrans" cxnId="{F0360AE1-D90D-B74F-B04A-8129F6B1420C}">
      <dgm:prSet/>
      <dgm:spPr/>
      <dgm:t>
        <a:bodyPr/>
        <a:lstStyle/>
        <a:p>
          <a:endParaRPr lang="en-US"/>
        </a:p>
      </dgm:t>
    </dgm:pt>
    <dgm:pt modelId="{F505888A-CC73-BC4D-B086-29C90CCE8AC4}" type="sibTrans" cxnId="{F0360AE1-D90D-B74F-B04A-8129F6B1420C}">
      <dgm:prSet/>
      <dgm:spPr/>
      <dgm:t>
        <a:bodyPr/>
        <a:lstStyle/>
        <a:p>
          <a:endParaRPr lang="en-US"/>
        </a:p>
      </dgm:t>
    </dgm:pt>
    <dgm:pt modelId="{9E6C06F9-1764-D746-B3F7-6A92DF19A241}">
      <dgm:prSet phldrT="[Text]"/>
      <dgm:spPr/>
      <dgm:t>
        <a:bodyPr/>
        <a:lstStyle/>
        <a:p>
          <a:r>
            <a:rPr lang="en-US" dirty="0" smtClean="0"/>
            <a:t>Identify Instances</a:t>
          </a:r>
          <a:endParaRPr lang="en-US" dirty="0"/>
        </a:p>
      </dgm:t>
    </dgm:pt>
    <dgm:pt modelId="{03B8C886-6324-0741-A248-7EB4D539A009}" type="parTrans" cxnId="{D31B86A2-AED6-054A-B58C-F759A2DF3D49}">
      <dgm:prSet/>
      <dgm:spPr/>
      <dgm:t>
        <a:bodyPr/>
        <a:lstStyle/>
        <a:p>
          <a:endParaRPr lang="en-US"/>
        </a:p>
      </dgm:t>
    </dgm:pt>
    <dgm:pt modelId="{A2B27147-2E7F-7B42-813A-533B1ABB2599}" type="sibTrans" cxnId="{D31B86A2-AED6-054A-B58C-F759A2DF3D49}">
      <dgm:prSet/>
      <dgm:spPr/>
      <dgm:t>
        <a:bodyPr/>
        <a:lstStyle/>
        <a:p>
          <a:endParaRPr lang="en-US"/>
        </a:p>
      </dgm:t>
    </dgm:pt>
    <dgm:pt modelId="{17A80004-AE3D-5042-908A-5AE86F0A74C2}">
      <dgm:prSet phldrT="[Text]"/>
      <dgm:spPr/>
      <dgm:t>
        <a:bodyPr/>
        <a:lstStyle/>
        <a:p>
          <a:r>
            <a:rPr lang="en-US" dirty="0" smtClean="0"/>
            <a:t>Extract Relations</a:t>
          </a:r>
          <a:endParaRPr lang="en-US" dirty="0"/>
        </a:p>
      </dgm:t>
    </dgm:pt>
    <dgm:pt modelId="{8A10D3D9-6A7A-A74F-8C34-C24187BFDB2E}" type="parTrans" cxnId="{3DB034DF-39C4-2546-A3B3-D0F971C06838}">
      <dgm:prSet/>
      <dgm:spPr/>
      <dgm:t>
        <a:bodyPr/>
        <a:lstStyle/>
        <a:p>
          <a:endParaRPr lang="en-US"/>
        </a:p>
      </dgm:t>
    </dgm:pt>
    <dgm:pt modelId="{2A7B448A-6BC6-5249-A74C-1822A064E245}" type="sibTrans" cxnId="{3DB034DF-39C4-2546-A3B3-D0F971C06838}">
      <dgm:prSet/>
      <dgm:spPr/>
      <dgm:t>
        <a:bodyPr/>
        <a:lstStyle/>
        <a:p>
          <a:endParaRPr lang="en-US"/>
        </a:p>
      </dgm:t>
    </dgm:pt>
    <dgm:pt modelId="{57C081AD-D61C-0C47-8C0C-04B85E37F688}">
      <dgm:prSet/>
      <dgm:spPr/>
      <dgm:t>
        <a:bodyPr/>
        <a:lstStyle/>
        <a:p>
          <a:r>
            <a:rPr lang="en-US" dirty="0" smtClean="0"/>
            <a:t>Knowledge Fusion</a:t>
          </a:r>
          <a:endParaRPr lang="en-US" dirty="0"/>
        </a:p>
      </dgm:t>
    </dgm:pt>
    <dgm:pt modelId="{EFD3AF3F-5D5F-E64A-9C70-B8308BEEE1EA}" type="parTrans" cxnId="{14AFC74E-894A-2A42-8590-031235E121B9}">
      <dgm:prSet/>
      <dgm:spPr/>
      <dgm:t>
        <a:bodyPr/>
        <a:lstStyle/>
        <a:p>
          <a:endParaRPr lang="en-US"/>
        </a:p>
      </dgm:t>
    </dgm:pt>
    <dgm:pt modelId="{CBA2963E-FA96-8C4A-850C-8820DD9A5AB4}" type="sibTrans" cxnId="{14AFC74E-894A-2A42-8590-031235E121B9}">
      <dgm:prSet/>
      <dgm:spPr/>
      <dgm:t>
        <a:bodyPr/>
        <a:lstStyle/>
        <a:p>
          <a:endParaRPr lang="en-US"/>
        </a:p>
      </dgm:t>
    </dgm:pt>
    <dgm:pt modelId="{737D062F-7DCB-444F-BB51-049A4E8B7C58}" type="pres">
      <dgm:prSet presAssocID="{F6231B61-353E-3C40-90D9-FF407E13320A}" presName="Name0" presStyleCnt="0">
        <dgm:presLayoutVars>
          <dgm:dir/>
          <dgm:resizeHandles val="exact"/>
        </dgm:presLayoutVars>
      </dgm:prSet>
      <dgm:spPr/>
    </dgm:pt>
    <dgm:pt modelId="{EB8D4B69-628D-E04E-9FA7-F6B74A9727E1}" type="pres">
      <dgm:prSet presAssocID="{BD77B5C1-E296-4E41-92F9-BE156D49AF0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F3F4C-42F2-FD4E-93F8-5C1992E9736D}" type="pres">
      <dgm:prSet presAssocID="{F505888A-CC73-BC4D-B086-29C90CCE8AC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3F44B49-A4B9-234F-8ADE-4ED57FF863CB}" type="pres">
      <dgm:prSet presAssocID="{F505888A-CC73-BC4D-B086-29C90CCE8AC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DEC1702-2848-5644-B512-0773C5969CFE}" type="pres">
      <dgm:prSet presAssocID="{9E6C06F9-1764-D746-B3F7-6A92DF19A24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C37AE-3BED-A346-BDAD-CAC7D5C6833D}" type="pres">
      <dgm:prSet presAssocID="{A2B27147-2E7F-7B42-813A-533B1ABB259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64CC2AE-5A59-954B-8C6C-B5996D795A35}" type="pres">
      <dgm:prSet presAssocID="{A2B27147-2E7F-7B42-813A-533B1ABB259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66A57F6-E7D1-F94C-9E44-0B9376CF4DAD}" type="pres">
      <dgm:prSet presAssocID="{17A80004-AE3D-5042-908A-5AE86F0A74C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6CF4A-2598-6547-80FE-1906D3B92100}" type="pres">
      <dgm:prSet presAssocID="{2A7B448A-6BC6-5249-A74C-1822A064E24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25CB943-A23E-FB44-9059-BFCC07DE1470}" type="pres">
      <dgm:prSet presAssocID="{2A7B448A-6BC6-5249-A74C-1822A064E245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A673714B-2202-3149-9F38-3834AB26A5B6}" type="pres">
      <dgm:prSet presAssocID="{57C081AD-D61C-0C47-8C0C-04B85E37F68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757240-5EC9-8B41-9190-53834FB85499}" type="presOf" srcId="{BD77B5C1-E296-4E41-92F9-BE156D49AF0A}" destId="{EB8D4B69-628D-E04E-9FA7-F6B74A9727E1}" srcOrd="0" destOrd="0" presId="urn:microsoft.com/office/officeart/2005/8/layout/process1"/>
    <dgm:cxn modelId="{14AFC74E-894A-2A42-8590-031235E121B9}" srcId="{F6231B61-353E-3C40-90D9-FF407E13320A}" destId="{57C081AD-D61C-0C47-8C0C-04B85E37F688}" srcOrd="3" destOrd="0" parTransId="{EFD3AF3F-5D5F-E64A-9C70-B8308BEEE1EA}" sibTransId="{CBA2963E-FA96-8C4A-850C-8820DD9A5AB4}"/>
    <dgm:cxn modelId="{F0360AE1-D90D-B74F-B04A-8129F6B1420C}" srcId="{F6231B61-353E-3C40-90D9-FF407E13320A}" destId="{BD77B5C1-E296-4E41-92F9-BE156D49AF0A}" srcOrd="0" destOrd="0" parTransId="{82898237-785C-FE40-AEBD-E186146CE6A8}" sibTransId="{F505888A-CC73-BC4D-B086-29C90CCE8AC4}"/>
    <dgm:cxn modelId="{88B6CC34-80F7-734C-A01C-5690CEF4892F}" type="presOf" srcId="{F505888A-CC73-BC4D-B086-29C90CCE8AC4}" destId="{E3F44B49-A4B9-234F-8ADE-4ED57FF863CB}" srcOrd="1" destOrd="0" presId="urn:microsoft.com/office/officeart/2005/8/layout/process1"/>
    <dgm:cxn modelId="{77E6A34B-D982-7243-9E1D-4BF1A4CAD9D4}" type="presOf" srcId="{9E6C06F9-1764-D746-B3F7-6A92DF19A241}" destId="{4DEC1702-2848-5644-B512-0773C5969CFE}" srcOrd="0" destOrd="0" presId="urn:microsoft.com/office/officeart/2005/8/layout/process1"/>
    <dgm:cxn modelId="{99C1073C-110F-BC4D-BFCD-F9D70B209807}" type="presOf" srcId="{2A7B448A-6BC6-5249-A74C-1822A064E245}" destId="{D25CB943-A23E-FB44-9059-BFCC07DE1470}" srcOrd="1" destOrd="0" presId="urn:microsoft.com/office/officeart/2005/8/layout/process1"/>
    <dgm:cxn modelId="{A3F16C97-75C3-FB48-A307-BFFC2106A4DA}" type="presOf" srcId="{F505888A-CC73-BC4D-B086-29C90CCE8AC4}" destId="{D61F3F4C-42F2-FD4E-93F8-5C1992E9736D}" srcOrd="0" destOrd="0" presId="urn:microsoft.com/office/officeart/2005/8/layout/process1"/>
    <dgm:cxn modelId="{562C33A7-719E-0846-8FCF-44505082957C}" type="presOf" srcId="{17A80004-AE3D-5042-908A-5AE86F0A74C2}" destId="{666A57F6-E7D1-F94C-9E44-0B9376CF4DAD}" srcOrd="0" destOrd="0" presId="urn:microsoft.com/office/officeart/2005/8/layout/process1"/>
    <dgm:cxn modelId="{66FEBBF3-F05D-BC41-BE60-F9B91A3309E7}" type="presOf" srcId="{A2B27147-2E7F-7B42-813A-533B1ABB2599}" destId="{864CC2AE-5A59-954B-8C6C-B5996D795A35}" srcOrd="1" destOrd="0" presId="urn:microsoft.com/office/officeart/2005/8/layout/process1"/>
    <dgm:cxn modelId="{B0CF0A1A-4555-0241-B905-F954ED54B406}" type="presOf" srcId="{F6231B61-353E-3C40-90D9-FF407E13320A}" destId="{737D062F-7DCB-444F-BB51-049A4E8B7C58}" srcOrd="0" destOrd="0" presId="urn:microsoft.com/office/officeart/2005/8/layout/process1"/>
    <dgm:cxn modelId="{096EE928-4E8D-B54A-AFF9-025FEDB2FBD8}" type="presOf" srcId="{57C081AD-D61C-0C47-8C0C-04B85E37F688}" destId="{A673714B-2202-3149-9F38-3834AB26A5B6}" srcOrd="0" destOrd="0" presId="urn:microsoft.com/office/officeart/2005/8/layout/process1"/>
    <dgm:cxn modelId="{D31B86A2-AED6-054A-B58C-F759A2DF3D49}" srcId="{F6231B61-353E-3C40-90D9-FF407E13320A}" destId="{9E6C06F9-1764-D746-B3F7-6A92DF19A241}" srcOrd="1" destOrd="0" parTransId="{03B8C886-6324-0741-A248-7EB4D539A009}" sibTransId="{A2B27147-2E7F-7B42-813A-533B1ABB2599}"/>
    <dgm:cxn modelId="{3DB034DF-39C4-2546-A3B3-D0F971C06838}" srcId="{F6231B61-353E-3C40-90D9-FF407E13320A}" destId="{17A80004-AE3D-5042-908A-5AE86F0A74C2}" srcOrd="2" destOrd="0" parTransId="{8A10D3D9-6A7A-A74F-8C34-C24187BFDB2E}" sibTransId="{2A7B448A-6BC6-5249-A74C-1822A064E245}"/>
    <dgm:cxn modelId="{95EDAF45-BA82-E04C-A7B2-D59C1DF121C7}" type="presOf" srcId="{A2B27147-2E7F-7B42-813A-533B1ABB2599}" destId="{01BC37AE-3BED-A346-BDAD-CAC7D5C6833D}" srcOrd="0" destOrd="0" presId="urn:microsoft.com/office/officeart/2005/8/layout/process1"/>
    <dgm:cxn modelId="{8D6A7578-6B0E-1243-A232-361B9C2F234F}" type="presOf" srcId="{2A7B448A-6BC6-5249-A74C-1822A064E245}" destId="{0276CF4A-2598-6547-80FE-1906D3B92100}" srcOrd="0" destOrd="0" presId="urn:microsoft.com/office/officeart/2005/8/layout/process1"/>
    <dgm:cxn modelId="{96087AC6-ADC6-FF4A-A644-0235B18B7F28}" type="presParOf" srcId="{737D062F-7DCB-444F-BB51-049A4E8B7C58}" destId="{EB8D4B69-628D-E04E-9FA7-F6B74A9727E1}" srcOrd="0" destOrd="0" presId="urn:microsoft.com/office/officeart/2005/8/layout/process1"/>
    <dgm:cxn modelId="{F8EA2C69-0E51-7E4E-B056-0F588CB6F8F2}" type="presParOf" srcId="{737D062F-7DCB-444F-BB51-049A4E8B7C58}" destId="{D61F3F4C-42F2-FD4E-93F8-5C1992E9736D}" srcOrd="1" destOrd="0" presId="urn:microsoft.com/office/officeart/2005/8/layout/process1"/>
    <dgm:cxn modelId="{8428E482-5EAC-B04E-8142-8AC0594F785D}" type="presParOf" srcId="{D61F3F4C-42F2-FD4E-93F8-5C1992E9736D}" destId="{E3F44B49-A4B9-234F-8ADE-4ED57FF863CB}" srcOrd="0" destOrd="0" presId="urn:microsoft.com/office/officeart/2005/8/layout/process1"/>
    <dgm:cxn modelId="{2FFD4C71-677B-A54F-8CF4-66F5338ED689}" type="presParOf" srcId="{737D062F-7DCB-444F-BB51-049A4E8B7C58}" destId="{4DEC1702-2848-5644-B512-0773C5969CFE}" srcOrd="2" destOrd="0" presId="urn:microsoft.com/office/officeart/2005/8/layout/process1"/>
    <dgm:cxn modelId="{BC8FE289-2A5C-B043-9061-7F154C5D70DA}" type="presParOf" srcId="{737D062F-7DCB-444F-BB51-049A4E8B7C58}" destId="{01BC37AE-3BED-A346-BDAD-CAC7D5C6833D}" srcOrd="3" destOrd="0" presId="urn:microsoft.com/office/officeart/2005/8/layout/process1"/>
    <dgm:cxn modelId="{E8E22B64-B142-DB4B-8130-FE241CD72D48}" type="presParOf" srcId="{01BC37AE-3BED-A346-BDAD-CAC7D5C6833D}" destId="{864CC2AE-5A59-954B-8C6C-B5996D795A35}" srcOrd="0" destOrd="0" presId="urn:microsoft.com/office/officeart/2005/8/layout/process1"/>
    <dgm:cxn modelId="{C4E39BFC-4858-AB4B-8B5A-3ED27520C852}" type="presParOf" srcId="{737D062F-7DCB-444F-BB51-049A4E8B7C58}" destId="{666A57F6-E7D1-F94C-9E44-0B9376CF4DAD}" srcOrd="4" destOrd="0" presId="urn:microsoft.com/office/officeart/2005/8/layout/process1"/>
    <dgm:cxn modelId="{C88A9B55-1DA2-4B46-B196-97AF449F7C0B}" type="presParOf" srcId="{737D062F-7DCB-444F-BB51-049A4E8B7C58}" destId="{0276CF4A-2598-6547-80FE-1906D3B92100}" srcOrd="5" destOrd="0" presId="urn:microsoft.com/office/officeart/2005/8/layout/process1"/>
    <dgm:cxn modelId="{0673A665-285D-8245-80FB-BD9BDB941697}" type="presParOf" srcId="{0276CF4A-2598-6547-80FE-1906D3B92100}" destId="{D25CB943-A23E-FB44-9059-BFCC07DE1470}" srcOrd="0" destOrd="0" presId="urn:microsoft.com/office/officeart/2005/8/layout/process1"/>
    <dgm:cxn modelId="{F86E13DD-7B82-444D-976E-EB67057AA443}" type="presParOf" srcId="{737D062F-7DCB-444F-BB51-049A4E8B7C58}" destId="{A673714B-2202-3149-9F38-3834AB26A5B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6231B61-353E-3C40-90D9-FF407E13320A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BD77B5C1-E296-4E41-92F9-BE156D49AF0A}">
      <dgm:prSet phldrT="[Text]"/>
      <dgm:spPr/>
      <dgm:t>
        <a:bodyPr/>
        <a:lstStyle/>
        <a:p>
          <a:r>
            <a:rPr lang="en-US" dirty="0" smtClean="0"/>
            <a:t>Build Taxonomy</a:t>
          </a:r>
          <a:endParaRPr lang="en-US" dirty="0"/>
        </a:p>
      </dgm:t>
    </dgm:pt>
    <dgm:pt modelId="{82898237-785C-FE40-AEBD-E186146CE6A8}" type="parTrans" cxnId="{F0360AE1-D90D-B74F-B04A-8129F6B1420C}">
      <dgm:prSet/>
      <dgm:spPr/>
      <dgm:t>
        <a:bodyPr/>
        <a:lstStyle/>
        <a:p>
          <a:endParaRPr lang="en-US"/>
        </a:p>
      </dgm:t>
    </dgm:pt>
    <dgm:pt modelId="{F505888A-CC73-BC4D-B086-29C90CCE8AC4}" type="sibTrans" cxnId="{F0360AE1-D90D-B74F-B04A-8129F6B1420C}">
      <dgm:prSet/>
      <dgm:spPr/>
      <dgm:t>
        <a:bodyPr/>
        <a:lstStyle/>
        <a:p>
          <a:endParaRPr lang="en-US"/>
        </a:p>
      </dgm:t>
    </dgm:pt>
    <dgm:pt modelId="{9E6C06F9-1764-D746-B3F7-6A92DF19A241}">
      <dgm:prSet phldrT="[Text]"/>
      <dgm:spPr/>
      <dgm:t>
        <a:bodyPr/>
        <a:lstStyle/>
        <a:p>
          <a:r>
            <a:rPr lang="en-US" dirty="0" smtClean="0"/>
            <a:t>Identify Instances</a:t>
          </a:r>
          <a:endParaRPr lang="en-US" dirty="0"/>
        </a:p>
      </dgm:t>
    </dgm:pt>
    <dgm:pt modelId="{03B8C886-6324-0741-A248-7EB4D539A009}" type="parTrans" cxnId="{D31B86A2-AED6-054A-B58C-F759A2DF3D49}">
      <dgm:prSet/>
      <dgm:spPr/>
      <dgm:t>
        <a:bodyPr/>
        <a:lstStyle/>
        <a:p>
          <a:endParaRPr lang="en-US"/>
        </a:p>
      </dgm:t>
    </dgm:pt>
    <dgm:pt modelId="{A2B27147-2E7F-7B42-813A-533B1ABB2599}" type="sibTrans" cxnId="{D31B86A2-AED6-054A-B58C-F759A2DF3D49}">
      <dgm:prSet/>
      <dgm:spPr/>
      <dgm:t>
        <a:bodyPr/>
        <a:lstStyle/>
        <a:p>
          <a:endParaRPr lang="en-US"/>
        </a:p>
      </dgm:t>
    </dgm:pt>
    <dgm:pt modelId="{17A80004-AE3D-5042-908A-5AE86F0A74C2}">
      <dgm:prSet phldrT="[Text]"/>
      <dgm:spPr/>
      <dgm:t>
        <a:bodyPr/>
        <a:lstStyle/>
        <a:p>
          <a:r>
            <a:rPr lang="en-US" dirty="0" smtClean="0"/>
            <a:t>Extract Relations</a:t>
          </a:r>
          <a:endParaRPr lang="en-US" dirty="0"/>
        </a:p>
      </dgm:t>
    </dgm:pt>
    <dgm:pt modelId="{8A10D3D9-6A7A-A74F-8C34-C24187BFDB2E}" type="parTrans" cxnId="{3DB034DF-39C4-2546-A3B3-D0F971C06838}">
      <dgm:prSet/>
      <dgm:spPr/>
      <dgm:t>
        <a:bodyPr/>
        <a:lstStyle/>
        <a:p>
          <a:endParaRPr lang="en-US"/>
        </a:p>
      </dgm:t>
    </dgm:pt>
    <dgm:pt modelId="{2A7B448A-6BC6-5249-A74C-1822A064E245}" type="sibTrans" cxnId="{3DB034DF-39C4-2546-A3B3-D0F971C06838}">
      <dgm:prSet/>
      <dgm:spPr/>
      <dgm:t>
        <a:bodyPr/>
        <a:lstStyle/>
        <a:p>
          <a:endParaRPr lang="en-US"/>
        </a:p>
      </dgm:t>
    </dgm:pt>
    <dgm:pt modelId="{57C081AD-D61C-0C47-8C0C-04B85E37F688}">
      <dgm:prSet/>
      <dgm:spPr/>
      <dgm:t>
        <a:bodyPr/>
        <a:lstStyle/>
        <a:p>
          <a:r>
            <a:rPr lang="en-US" smtClean="0"/>
            <a:t>Knowledge Fusion</a:t>
          </a:r>
          <a:endParaRPr lang="en-US" dirty="0"/>
        </a:p>
      </dgm:t>
    </dgm:pt>
    <dgm:pt modelId="{EFD3AF3F-5D5F-E64A-9C70-B8308BEEE1EA}" type="parTrans" cxnId="{14AFC74E-894A-2A42-8590-031235E121B9}">
      <dgm:prSet/>
      <dgm:spPr/>
      <dgm:t>
        <a:bodyPr/>
        <a:lstStyle/>
        <a:p>
          <a:endParaRPr lang="en-US"/>
        </a:p>
      </dgm:t>
    </dgm:pt>
    <dgm:pt modelId="{CBA2963E-FA96-8C4A-850C-8820DD9A5AB4}" type="sibTrans" cxnId="{14AFC74E-894A-2A42-8590-031235E121B9}">
      <dgm:prSet/>
      <dgm:spPr/>
      <dgm:t>
        <a:bodyPr/>
        <a:lstStyle/>
        <a:p>
          <a:endParaRPr lang="en-US"/>
        </a:p>
      </dgm:t>
    </dgm:pt>
    <dgm:pt modelId="{737D062F-7DCB-444F-BB51-049A4E8B7C58}" type="pres">
      <dgm:prSet presAssocID="{F6231B61-353E-3C40-90D9-FF407E13320A}" presName="Name0" presStyleCnt="0">
        <dgm:presLayoutVars>
          <dgm:dir/>
          <dgm:resizeHandles val="exact"/>
        </dgm:presLayoutVars>
      </dgm:prSet>
      <dgm:spPr/>
    </dgm:pt>
    <dgm:pt modelId="{EB8D4B69-628D-E04E-9FA7-F6B74A9727E1}" type="pres">
      <dgm:prSet presAssocID="{BD77B5C1-E296-4E41-92F9-BE156D49AF0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F3F4C-42F2-FD4E-93F8-5C1992E9736D}" type="pres">
      <dgm:prSet presAssocID="{F505888A-CC73-BC4D-B086-29C90CCE8AC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3F44B49-A4B9-234F-8ADE-4ED57FF863CB}" type="pres">
      <dgm:prSet presAssocID="{F505888A-CC73-BC4D-B086-29C90CCE8AC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DEC1702-2848-5644-B512-0773C5969CFE}" type="pres">
      <dgm:prSet presAssocID="{9E6C06F9-1764-D746-B3F7-6A92DF19A24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C37AE-3BED-A346-BDAD-CAC7D5C6833D}" type="pres">
      <dgm:prSet presAssocID="{A2B27147-2E7F-7B42-813A-533B1ABB259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64CC2AE-5A59-954B-8C6C-B5996D795A35}" type="pres">
      <dgm:prSet presAssocID="{A2B27147-2E7F-7B42-813A-533B1ABB259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66A57F6-E7D1-F94C-9E44-0B9376CF4DAD}" type="pres">
      <dgm:prSet presAssocID="{17A80004-AE3D-5042-908A-5AE86F0A74C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6CF4A-2598-6547-80FE-1906D3B92100}" type="pres">
      <dgm:prSet presAssocID="{2A7B448A-6BC6-5249-A74C-1822A064E24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25CB943-A23E-FB44-9059-BFCC07DE1470}" type="pres">
      <dgm:prSet presAssocID="{2A7B448A-6BC6-5249-A74C-1822A064E245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A673714B-2202-3149-9F38-3834AB26A5B6}" type="pres">
      <dgm:prSet presAssocID="{57C081AD-D61C-0C47-8C0C-04B85E37F68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DD2226-4777-C144-9376-5CDFDA1A0F44}" type="presOf" srcId="{A2B27147-2E7F-7B42-813A-533B1ABB2599}" destId="{864CC2AE-5A59-954B-8C6C-B5996D795A35}" srcOrd="1" destOrd="0" presId="urn:microsoft.com/office/officeart/2005/8/layout/process1"/>
    <dgm:cxn modelId="{14AFC74E-894A-2A42-8590-031235E121B9}" srcId="{F6231B61-353E-3C40-90D9-FF407E13320A}" destId="{57C081AD-D61C-0C47-8C0C-04B85E37F688}" srcOrd="3" destOrd="0" parTransId="{EFD3AF3F-5D5F-E64A-9C70-B8308BEEE1EA}" sibTransId="{CBA2963E-FA96-8C4A-850C-8820DD9A5AB4}"/>
    <dgm:cxn modelId="{F0360AE1-D90D-B74F-B04A-8129F6B1420C}" srcId="{F6231B61-353E-3C40-90D9-FF407E13320A}" destId="{BD77B5C1-E296-4E41-92F9-BE156D49AF0A}" srcOrd="0" destOrd="0" parTransId="{82898237-785C-FE40-AEBD-E186146CE6A8}" sibTransId="{F505888A-CC73-BC4D-B086-29C90CCE8AC4}"/>
    <dgm:cxn modelId="{1A83CDE5-BA20-5445-9C16-870CA28C5EA7}" type="presOf" srcId="{57C081AD-D61C-0C47-8C0C-04B85E37F688}" destId="{A673714B-2202-3149-9F38-3834AB26A5B6}" srcOrd="0" destOrd="0" presId="urn:microsoft.com/office/officeart/2005/8/layout/process1"/>
    <dgm:cxn modelId="{3B382953-E2FE-F444-AB53-89F2082DA92F}" type="presOf" srcId="{2A7B448A-6BC6-5249-A74C-1822A064E245}" destId="{0276CF4A-2598-6547-80FE-1906D3B92100}" srcOrd="0" destOrd="0" presId="urn:microsoft.com/office/officeart/2005/8/layout/process1"/>
    <dgm:cxn modelId="{2C59D7E3-33ED-CA45-904C-9BFEACF563E3}" type="presOf" srcId="{BD77B5C1-E296-4E41-92F9-BE156D49AF0A}" destId="{EB8D4B69-628D-E04E-9FA7-F6B74A9727E1}" srcOrd="0" destOrd="0" presId="urn:microsoft.com/office/officeart/2005/8/layout/process1"/>
    <dgm:cxn modelId="{8DF67D43-07E7-C74F-877A-F15C1A8D9DA0}" type="presOf" srcId="{9E6C06F9-1764-D746-B3F7-6A92DF19A241}" destId="{4DEC1702-2848-5644-B512-0773C5969CFE}" srcOrd="0" destOrd="0" presId="urn:microsoft.com/office/officeart/2005/8/layout/process1"/>
    <dgm:cxn modelId="{B518E6C4-D70D-2044-B0A9-6BC4AF1A6217}" type="presOf" srcId="{A2B27147-2E7F-7B42-813A-533B1ABB2599}" destId="{01BC37AE-3BED-A346-BDAD-CAC7D5C6833D}" srcOrd="0" destOrd="0" presId="urn:microsoft.com/office/officeart/2005/8/layout/process1"/>
    <dgm:cxn modelId="{19A37DCF-23B8-C747-A363-76211307CC48}" type="presOf" srcId="{17A80004-AE3D-5042-908A-5AE86F0A74C2}" destId="{666A57F6-E7D1-F94C-9E44-0B9376CF4DAD}" srcOrd="0" destOrd="0" presId="urn:microsoft.com/office/officeart/2005/8/layout/process1"/>
    <dgm:cxn modelId="{B925235B-77E9-394D-98FF-25F7B890D532}" type="presOf" srcId="{F505888A-CC73-BC4D-B086-29C90CCE8AC4}" destId="{D61F3F4C-42F2-FD4E-93F8-5C1992E9736D}" srcOrd="0" destOrd="0" presId="urn:microsoft.com/office/officeart/2005/8/layout/process1"/>
    <dgm:cxn modelId="{D31B86A2-AED6-054A-B58C-F759A2DF3D49}" srcId="{F6231B61-353E-3C40-90D9-FF407E13320A}" destId="{9E6C06F9-1764-D746-B3F7-6A92DF19A241}" srcOrd="1" destOrd="0" parTransId="{03B8C886-6324-0741-A248-7EB4D539A009}" sibTransId="{A2B27147-2E7F-7B42-813A-533B1ABB2599}"/>
    <dgm:cxn modelId="{CE157ED8-85D1-8E4F-B2C5-101EE6623A0F}" type="presOf" srcId="{F505888A-CC73-BC4D-B086-29C90CCE8AC4}" destId="{E3F44B49-A4B9-234F-8ADE-4ED57FF863CB}" srcOrd="1" destOrd="0" presId="urn:microsoft.com/office/officeart/2005/8/layout/process1"/>
    <dgm:cxn modelId="{3DB034DF-39C4-2546-A3B3-D0F971C06838}" srcId="{F6231B61-353E-3C40-90D9-FF407E13320A}" destId="{17A80004-AE3D-5042-908A-5AE86F0A74C2}" srcOrd="2" destOrd="0" parTransId="{8A10D3D9-6A7A-A74F-8C34-C24187BFDB2E}" sibTransId="{2A7B448A-6BC6-5249-A74C-1822A064E245}"/>
    <dgm:cxn modelId="{F980CC23-29D4-E347-8405-D6DC0F9B026E}" type="presOf" srcId="{F6231B61-353E-3C40-90D9-FF407E13320A}" destId="{737D062F-7DCB-444F-BB51-049A4E8B7C58}" srcOrd="0" destOrd="0" presId="urn:microsoft.com/office/officeart/2005/8/layout/process1"/>
    <dgm:cxn modelId="{1FA28E61-5FD5-E14F-8B34-C4C40075E035}" type="presOf" srcId="{2A7B448A-6BC6-5249-A74C-1822A064E245}" destId="{D25CB943-A23E-FB44-9059-BFCC07DE1470}" srcOrd="1" destOrd="0" presId="urn:microsoft.com/office/officeart/2005/8/layout/process1"/>
    <dgm:cxn modelId="{016AE599-D7BE-2143-A79A-9A49BBF524BC}" type="presParOf" srcId="{737D062F-7DCB-444F-BB51-049A4E8B7C58}" destId="{EB8D4B69-628D-E04E-9FA7-F6B74A9727E1}" srcOrd="0" destOrd="0" presId="urn:microsoft.com/office/officeart/2005/8/layout/process1"/>
    <dgm:cxn modelId="{6760C551-656D-8642-80A6-193CC0F9AB3E}" type="presParOf" srcId="{737D062F-7DCB-444F-BB51-049A4E8B7C58}" destId="{D61F3F4C-42F2-FD4E-93F8-5C1992E9736D}" srcOrd="1" destOrd="0" presId="urn:microsoft.com/office/officeart/2005/8/layout/process1"/>
    <dgm:cxn modelId="{06E6C9DE-BC01-F54C-AC02-56A9B4DFEC64}" type="presParOf" srcId="{D61F3F4C-42F2-FD4E-93F8-5C1992E9736D}" destId="{E3F44B49-A4B9-234F-8ADE-4ED57FF863CB}" srcOrd="0" destOrd="0" presId="urn:microsoft.com/office/officeart/2005/8/layout/process1"/>
    <dgm:cxn modelId="{385A52EF-A23F-2644-855D-51D1C06CD21D}" type="presParOf" srcId="{737D062F-7DCB-444F-BB51-049A4E8B7C58}" destId="{4DEC1702-2848-5644-B512-0773C5969CFE}" srcOrd="2" destOrd="0" presId="urn:microsoft.com/office/officeart/2005/8/layout/process1"/>
    <dgm:cxn modelId="{5DEB7690-0B47-F64C-9271-D4920FF11A9B}" type="presParOf" srcId="{737D062F-7DCB-444F-BB51-049A4E8B7C58}" destId="{01BC37AE-3BED-A346-BDAD-CAC7D5C6833D}" srcOrd="3" destOrd="0" presId="urn:microsoft.com/office/officeart/2005/8/layout/process1"/>
    <dgm:cxn modelId="{D245F670-2C68-0A4F-873C-26613272F131}" type="presParOf" srcId="{01BC37AE-3BED-A346-BDAD-CAC7D5C6833D}" destId="{864CC2AE-5A59-954B-8C6C-B5996D795A35}" srcOrd="0" destOrd="0" presId="urn:microsoft.com/office/officeart/2005/8/layout/process1"/>
    <dgm:cxn modelId="{FE42C8C0-721F-6245-AF12-2EA5E1683695}" type="presParOf" srcId="{737D062F-7DCB-444F-BB51-049A4E8B7C58}" destId="{666A57F6-E7D1-F94C-9E44-0B9376CF4DAD}" srcOrd="4" destOrd="0" presId="urn:microsoft.com/office/officeart/2005/8/layout/process1"/>
    <dgm:cxn modelId="{B7FA536B-4EC4-BF4E-8A06-43825C011C3F}" type="presParOf" srcId="{737D062F-7DCB-444F-BB51-049A4E8B7C58}" destId="{0276CF4A-2598-6547-80FE-1906D3B92100}" srcOrd="5" destOrd="0" presId="urn:microsoft.com/office/officeart/2005/8/layout/process1"/>
    <dgm:cxn modelId="{E0F2BC48-E1E8-3F4A-AF92-919FBFBD7FAA}" type="presParOf" srcId="{0276CF4A-2598-6547-80FE-1906D3B92100}" destId="{D25CB943-A23E-FB44-9059-BFCC07DE1470}" srcOrd="0" destOrd="0" presId="urn:microsoft.com/office/officeart/2005/8/layout/process1"/>
    <dgm:cxn modelId="{19ABB48F-9DC1-F44C-95D7-C62DE52E46DB}" type="presParOf" srcId="{737D062F-7DCB-444F-BB51-049A4E8B7C58}" destId="{A673714B-2202-3149-9F38-3834AB26A5B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6231B61-353E-3C40-90D9-FF407E13320A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BD77B5C1-E296-4E41-92F9-BE156D49AF0A}">
      <dgm:prSet phldrT="[Text]"/>
      <dgm:spPr/>
      <dgm:t>
        <a:bodyPr/>
        <a:lstStyle/>
        <a:p>
          <a:r>
            <a:rPr lang="en-US" dirty="0" smtClean="0"/>
            <a:t>Build Taxonomy</a:t>
          </a:r>
          <a:endParaRPr lang="en-US" dirty="0"/>
        </a:p>
      </dgm:t>
    </dgm:pt>
    <dgm:pt modelId="{82898237-785C-FE40-AEBD-E186146CE6A8}" type="parTrans" cxnId="{F0360AE1-D90D-B74F-B04A-8129F6B1420C}">
      <dgm:prSet/>
      <dgm:spPr/>
      <dgm:t>
        <a:bodyPr/>
        <a:lstStyle/>
        <a:p>
          <a:endParaRPr lang="en-US"/>
        </a:p>
      </dgm:t>
    </dgm:pt>
    <dgm:pt modelId="{F505888A-CC73-BC4D-B086-29C90CCE8AC4}" type="sibTrans" cxnId="{F0360AE1-D90D-B74F-B04A-8129F6B1420C}">
      <dgm:prSet/>
      <dgm:spPr/>
      <dgm:t>
        <a:bodyPr/>
        <a:lstStyle/>
        <a:p>
          <a:endParaRPr lang="en-US"/>
        </a:p>
      </dgm:t>
    </dgm:pt>
    <dgm:pt modelId="{9E6C06F9-1764-D746-B3F7-6A92DF19A241}">
      <dgm:prSet phldrT="[Text]"/>
      <dgm:spPr/>
      <dgm:t>
        <a:bodyPr/>
        <a:lstStyle/>
        <a:p>
          <a:r>
            <a:rPr lang="en-US" dirty="0" smtClean="0"/>
            <a:t>Identify Instances</a:t>
          </a:r>
          <a:endParaRPr lang="en-US" dirty="0"/>
        </a:p>
      </dgm:t>
    </dgm:pt>
    <dgm:pt modelId="{03B8C886-6324-0741-A248-7EB4D539A009}" type="parTrans" cxnId="{D31B86A2-AED6-054A-B58C-F759A2DF3D49}">
      <dgm:prSet/>
      <dgm:spPr/>
      <dgm:t>
        <a:bodyPr/>
        <a:lstStyle/>
        <a:p>
          <a:endParaRPr lang="en-US"/>
        </a:p>
      </dgm:t>
    </dgm:pt>
    <dgm:pt modelId="{A2B27147-2E7F-7B42-813A-533B1ABB2599}" type="sibTrans" cxnId="{D31B86A2-AED6-054A-B58C-F759A2DF3D49}">
      <dgm:prSet/>
      <dgm:spPr/>
      <dgm:t>
        <a:bodyPr/>
        <a:lstStyle/>
        <a:p>
          <a:endParaRPr lang="en-US"/>
        </a:p>
      </dgm:t>
    </dgm:pt>
    <dgm:pt modelId="{17A80004-AE3D-5042-908A-5AE86F0A74C2}">
      <dgm:prSet phldrT="[Text]"/>
      <dgm:spPr/>
      <dgm:t>
        <a:bodyPr/>
        <a:lstStyle/>
        <a:p>
          <a:r>
            <a:rPr lang="en-US" dirty="0" smtClean="0"/>
            <a:t>Extract Relations</a:t>
          </a:r>
          <a:endParaRPr lang="en-US" dirty="0"/>
        </a:p>
      </dgm:t>
    </dgm:pt>
    <dgm:pt modelId="{8A10D3D9-6A7A-A74F-8C34-C24187BFDB2E}" type="parTrans" cxnId="{3DB034DF-39C4-2546-A3B3-D0F971C06838}">
      <dgm:prSet/>
      <dgm:spPr/>
      <dgm:t>
        <a:bodyPr/>
        <a:lstStyle/>
        <a:p>
          <a:endParaRPr lang="en-US"/>
        </a:p>
      </dgm:t>
    </dgm:pt>
    <dgm:pt modelId="{2A7B448A-6BC6-5249-A74C-1822A064E245}" type="sibTrans" cxnId="{3DB034DF-39C4-2546-A3B3-D0F971C06838}">
      <dgm:prSet/>
      <dgm:spPr/>
      <dgm:t>
        <a:bodyPr/>
        <a:lstStyle/>
        <a:p>
          <a:endParaRPr lang="en-US"/>
        </a:p>
      </dgm:t>
    </dgm:pt>
    <dgm:pt modelId="{57C081AD-D61C-0C47-8C0C-04B85E37F688}">
      <dgm:prSet/>
      <dgm:spPr/>
      <dgm:t>
        <a:bodyPr/>
        <a:lstStyle/>
        <a:p>
          <a:r>
            <a:rPr lang="en-US" smtClean="0"/>
            <a:t>Knowledge Fusion</a:t>
          </a:r>
          <a:endParaRPr lang="en-US" dirty="0"/>
        </a:p>
      </dgm:t>
    </dgm:pt>
    <dgm:pt modelId="{EFD3AF3F-5D5F-E64A-9C70-B8308BEEE1EA}" type="parTrans" cxnId="{14AFC74E-894A-2A42-8590-031235E121B9}">
      <dgm:prSet/>
      <dgm:spPr/>
      <dgm:t>
        <a:bodyPr/>
        <a:lstStyle/>
        <a:p>
          <a:endParaRPr lang="en-US"/>
        </a:p>
      </dgm:t>
    </dgm:pt>
    <dgm:pt modelId="{CBA2963E-FA96-8C4A-850C-8820DD9A5AB4}" type="sibTrans" cxnId="{14AFC74E-894A-2A42-8590-031235E121B9}">
      <dgm:prSet/>
      <dgm:spPr/>
      <dgm:t>
        <a:bodyPr/>
        <a:lstStyle/>
        <a:p>
          <a:endParaRPr lang="en-US"/>
        </a:p>
      </dgm:t>
    </dgm:pt>
    <dgm:pt modelId="{737D062F-7DCB-444F-BB51-049A4E8B7C58}" type="pres">
      <dgm:prSet presAssocID="{F6231B61-353E-3C40-90D9-FF407E13320A}" presName="Name0" presStyleCnt="0">
        <dgm:presLayoutVars>
          <dgm:dir/>
          <dgm:resizeHandles val="exact"/>
        </dgm:presLayoutVars>
      </dgm:prSet>
      <dgm:spPr/>
    </dgm:pt>
    <dgm:pt modelId="{EB8D4B69-628D-E04E-9FA7-F6B74A9727E1}" type="pres">
      <dgm:prSet presAssocID="{BD77B5C1-E296-4E41-92F9-BE156D49AF0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F3F4C-42F2-FD4E-93F8-5C1992E9736D}" type="pres">
      <dgm:prSet presAssocID="{F505888A-CC73-BC4D-B086-29C90CCE8AC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3F44B49-A4B9-234F-8ADE-4ED57FF863CB}" type="pres">
      <dgm:prSet presAssocID="{F505888A-CC73-BC4D-B086-29C90CCE8AC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DEC1702-2848-5644-B512-0773C5969CFE}" type="pres">
      <dgm:prSet presAssocID="{9E6C06F9-1764-D746-B3F7-6A92DF19A24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C37AE-3BED-A346-BDAD-CAC7D5C6833D}" type="pres">
      <dgm:prSet presAssocID="{A2B27147-2E7F-7B42-813A-533B1ABB259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64CC2AE-5A59-954B-8C6C-B5996D795A35}" type="pres">
      <dgm:prSet presAssocID="{A2B27147-2E7F-7B42-813A-533B1ABB259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66A57F6-E7D1-F94C-9E44-0B9376CF4DAD}" type="pres">
      <dgm:prSet presAssocID="{17A80004-AE3D-5042-908A-5AE86F0A74C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6CF4A-2598-6547-80FE-1906D3B92100}" type="pres">
      <dgm:prSet presAssocID="{2A7B448A-6BC6-5249-A74C-1822A064E24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25CB943-A23E-FB44-9059-BFCC07DE1470}" type="pres">
      <dgm:prSet presAssocID="{2A7B448A-6BC6-5249-A74C-1822A064E245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A673714B-2202-3149-9F38-3834AB26A5B6}" type="pres">
      <dgm:prSet presAssocID="{57C081AD-D61C-0C47-8C0C-04B85E37F68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AFC74E-894A-2A42-8590-031235E121B9}" srcId="{F6231B61-353E-3C40-90D9-FF407E13320A}" destId="{57C081AD-D61C-0C47-8C0C-04B85E37F688}" srcOrd="3" destOrd="0" parTransId="{EFD3AF3F-5D5F-E64A-9C70-B8308BEEE1EA}" sibTransId="{CBA2963E-FA96-8C4A-850C-8820DD9A5AB4}"/>
    <dgm:cxn modelId="{F0360AE1-D90D-B74F-B04A-8129F6B1420C}" srcId="{F6231B61-353E-3C40-90D9-FF407E13320A}" destId="{BD77B5C1-E296-4E41-92F9-BE156D49AF0A}" srcOrd="0" destOrd="0" parTransId="{82898237-785C-FE40-AEBD-E186146CE6A8}" sibTransId="{F505888A-CC73-BC4D-B086-29C90CCE8AC4}"/>
    <dgm:cxn modelId="{947B8238-CFF0-A24F-94BA-FFC04A15C4C2}" type="presOf" srcId="{57C081AD-D61C-0C47-8C0C-04B85E37F688}" destId="{A673714B-2202-3149-9F38-3834AB26A5B6}" srcOrd="0" destOrd="0" presId="urn:microsoft.com/office/officeart/2005/8/layout/process1"/>
    <dgm:cxn modelId="{DE298E65-B7FB-E844-9FAD-EA50ED3FD0CE}" type="presOf" srcId="{BD77B5C1-E296-4E41-92F9-BE156D49AF0A}" destId="{EB8D4B69-628D-E04E-9FA7-F6B74A9727E1}" srcOrd="0" destOrd="0" presId="urn:microsoft.com/office/officeart/2005/8/layout/process1"/>
    <dgm:cxn modelId="{A453E0EC-5063-B24B-A876-C06F268D35FA}" type="presOf" srcId="{2A7B448A-6BC6-5249-A74C-1822A064E245}" destId="{D25CB943-A23E-FB44-9059-BFCC07DE1470}" srcOrd="1" destOrd="0" presId="urn:microsoft.com/office/officeart/2005/8/layout/process1"/>
    <dgm:cxn modelId="{1FA54020-DA21-0248-8967-F1519D3D3387}" type="presOf" srcId="{2A7B448A-6BC6-5249-A74C-1822A064E245}" destId="{0276CF4A-2598-6547-80FE-1906D3B92100}" srcOrd="0" destOrd="0" presId="urn:microsoft.com/office/officeart/2005/8/layout/process1"/>
    <dgm:cxn modelId="{7EC57784-DDD2-8043-B99D-2F36AB9CA74E}" type="presOf" srcId="{F505888A-CC73-BC4D-B086-29C90CCE8AC4}" destId="{E3F44B49-A4B9-234F-8ADE-4ED57FF863CB}" srcOrd="1" destOrd="0" presId="urn:microsoft.com/office/officeart/2005/8/layout/process1"/>
    <dgm:cxn modelId="{2594650B-8232-4642-8C74-6228781A5CB5}" type="presOf" srcId="{F6231B61-353E-3C40-90D9-FF407E13320A}" destId="{737D062F-7DCB-444F-BB51-049A4E8B7C58}" srcOrd="0" destOrd="0" presId="urn:microsoft.com/office/officeart/2005/8/layout/process1"/>
    <dgm:cxn modelId="{D31B86A2-AED6-054A-B58C-F759A2DF3D49}" srcId="{F6231B61-353E-3C40-90D9-FF407E13320A}" destId="{9E6C06F9-1764-D746-B3F7-6A92DF19A241}" srcOrd="1" destOrd="0" parTransId="{03B8C886-6324-0741-A248-7EB4D539A009}" sibTransId="{A2B27147-2E7F-7B42-813A-533B1ABB2599}"/>
    <dgm:cxn modelId="{D9F5A583-FD59-9A4F-97F6-217D7C150117}" type="presOf" srcId="{A2B27147-2E7F-7B42-813A-533B1ABB2599}" destId="{864CC2AE-5A59-954B-8C6C-B5996D795A35}" srcOrd="1" destOrd="0" presId="urn:microsoft.com/office/officeart/2005/8/layout/process1"/>
    <dgm:cxn modelId="{3DB034DF-39C4-2546-A3B3-D0F971C06838}" srcId="{F6231B61-353E-3C40-90D9-FF407E13320A}" destId="{17A80004-AE3D-5042-908A-5AE86F0A74C2}" srcOrd="2" destOrd="0" parTransId="{8A10D3D9-6A7A-A74F-8C34-C24187BFDB2E}" sibTransId="{2A7B448A-6BC6-5249-A74C-1822A064E245}"/>
    <dgm:cxn modelId="{8165245C-80CD-BF4B-9A41-824CFEC49DB8}" type="presOf" srcId="{17A80004-AE3D-5042-908A-5AE86F0A74C2}" destId="{666A57F6-E7D1-F94C-9E44-0B9376CF4DAD}" srcOrd="0" destOrd="0" presId="urn:microsoft.com/office/officeart/2005/8/layout/process1"/>
    <dgm:cxn modelId="{2155308F-E765-8A41-BBE9-2558B85F7B03}" type="presOf" srcId="{F505888A-CC73-BC4D-B086-29C90CCE8AC4}" destId="{D61F3F4C-42F2-FD4E-93F8-5C1992E9736D}" srcOrd="0" destOrd="0" presId="urn:microsoft.com/office/officeart/2005/8/layout/process1"/>
    <dgm:cxn modelId="{7F64D6B4-1EEF-804F-8C41-5A446E256B0F}" type="presOf" srcId="{A2B27147-2E7F-7B42-813A-533B1ABB2599}" destId="{01BC37AE-3BED-A346-BDAD-CAC7D5C6833D}" srcOrd="0" destOrd="0" presId="urn:microsoft.com/office/officeart/2005/8/layout/process1"/>
    <dgm:cxn modelId="{0AE082D6-F4EC-274B-84C6-86E2D116F8E8}" type="presOf" srcId="{9E6C06F9-1764-D746-B3F7-6A92DF19A241}" destId="{4DEC1702-2848-5644-B512-0773C5969CFE}" srcOrd="0" destOrd="0" presId="urn:microsoft.com/office/officeart/2005/8/layout/process1"/>
    <dgm:cxn modelId="{268AA73D-97E3-D143-AF8A-DA9B11FD3F75}" type="presParOf" srcId="{737D062F-7DCB-444F-BB51-049A4E8B7C58}" destId="{EB8D4B69-628D-E04E-9FA7-F6B74A9727E1}" srcOrd="0" destOrd="0" presId="urn:microsoft.com/office/officeart/2005/8/layout/process1"/>
    <dgm:cxn modelId="{397796BF-AE61-DA49-848D-3CBB8EAE9873}" type="presParOf" srcId="{737D062F-7DCB-444F-BB51-049A4E8B7C58}" destId="{D61F3F4C-42F2-FD4E-93F8-5C1992E9736D}" srcOrd="1" destOrd="0" presId="urn:microsoft.com/office/officeart/2005/8/layout/process1"/>
    <dgm:cxn modelId="{C978264A-83DF-9545-ABE5-AE2C5BD0C38A}" type="presParOf" srcId="{D61F3F4C-42F2-FD4E-93F8-5C1992E9736D}" destId="{E3F44B49-A4B9-234F-8ADE-4ED57FF863CB}" srcOrd="0" destOrd="0" presId="urn:microsoft.com/office/officeart/2005/8/layout/process1"/>
    <dgm:cxn modelId="{D7874F50-26A9-384E-9C30-CA6A8C2E1658}" type="presParOf" srcId="{737D062F-7DCB-444F-BB51-049A4E8B7C58}" destId="{4DEC1702-2848-5644-B512-0773C5969CFE}" srcOrd="2" destOrd="0" presId="urn:microsoft.com/office/officeart/2005/8/layout/process1"/>
    <dgm:cxn modelId="{FC09903D-C264-5845-8F2B-D687A8733243}" type="presParOf" srcId="{737D062F-7DCB-444F-BB51-049A4E8B7C58}" destId="{01BC37AE-3BED-A346-BDAD-CAC7D5C6833D}" srcOrd="3" destOrd="0" presId="urn:microsoft.com/office/officeart/2005/8/layout/process1"/>
    <dgm:cxn modelId="{7393B78D-C8CF-C14B-B8B5-E7A0631C1A6E}" type="presParOf" srcId="{01BC37AE-3BED-A346-BDAD-CAC7D5C6833D}" destId="{864CC2AE-5A59-954B-8C6C-B5996D795A35}" srcOrd="0" destOrd="0" presId="urn:microsoft.com/office/officeart/2005/8/layout/process1"/>
    <dgm:cxn modelId="{835B7492-C4B6-3649-9344-936A851D6F01}" type="presParOf" srcId="{737D062F-7DCB-444F-BB51-049A4E8B7C58}" destId="{666A57F6-E7D1-F94C-9E44-0B9376CF4DAD}" srcOrd="4" destOrd="0" presId="urn:microsoft.com/office/officeart/2005/8/layout/process1"/>
    <dgm:cxn modelId="{795F7B8D-59B3-414E-8020-E3ADFFC1F3E5}" type="presParOf" srcId="{737D062F-7DCB-444F-BB51-049A4E8B7C58}" destId="{0276CF4A-2598-6547-80FE-1906D3B92100}" srcOrd="5" destOrd="0" presId="urn:microsoft.com/office/officeart/2005/8/layout/process1"/>
    <dgm:cxn modelId="{6B735536-E825-E24C-98B4-2623DC0EED1C}" type="presParOf" srcId="{0276CF4A-2598-6547-80FE-1906D3B92100}" destId="{D25CB943-A23E-FB44-9059-BFCC07DE1470}" srcOrd="0" destOrd="0" presId="urn:microsoft.com/office/officeart/2005/8/layout/process1"/>
    <dgm:cxn modelId="{609E7BB2-CFA9-C04B-B722-4260D9E9BA4D}" type="presParOf" srcId="{737D062F-7DCB-444F-BB51-049A4E8B7C58}" destId="{A673714B-2202-3149-9F38-3834AB26A5B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6231B61-353E-3C40-90D9-FF407E13320A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BD77B5C1-E296-4E41-92F9-BE156D49AF0A}">
      <dgm:prSet phldrT="[Text]"/>
      <dgm:spPr/>
      <dgm:t>
        <a:bodyPr/>
        <a:lstStyle/>
        <a:p>
          <a:r>
            <a:rPr lang="en-US" dirty="0" smtClean="0"/>
            <a:t>Build Taxonomy</a:t>
          </a:r>
          <a:endParaRPr lang="en-US" dirty="0"/>
        </a:p>
      </dgm:t>
    </dgm:pt>
    <dgm:pt modelId="{82898237-785C-FE40-AEBD-E186146CE6A8}" type="parTrans" cxnId="{F0360AE1-D90D-B74F-B04A-8129F6B1420C}">
      <dgm:prSet/>
      <dgm:spPr/>
      <dgm:t>
        <a:bodyPr/>
        <a:lstStyle/>
        <a:p>
          <a:endParaRPr lang="en-US"/>
        </a:p>
      </dgm:t>
    </dgm:pt>
    <dgm:pt modelId="{F505888A-CC73-BC4D-B086-29C90CCE8AC4}" type="sibTrans" cxnId="{F0360AE1-D90D-B74F-B04A-8129F6B1420C}">
      <dgm:prSet/>
      <dgm:spPr/>
      <dgm:t>
        <a:bodyPr/>
        <a:lstStyle/>
        <a:p>
          <a:endParaRPr lang="en-US"/>
        </a:p>
      </dgm:t>
    </dgm:pt>
    <dgm:pt modelId="{9E6C06F9-1764-D746-B3F7-6A92DF19A241}">
      <dgm:prSet phldrT="[Text]"/>
      <dgm:spPr/>
      <dgm:t>
        <a:bodyPr/>
        <a:lstStyle/>
        <a:p>
          <a:r>
            <a:rPr lang="en-US" dirty="0" smtClean="0"/>
            <a:t>Identify Instances</a:t>
          </a:r>
          <a:endParaRPr lang="en-US" dirty="0"/>
        </a:p>
      </dgm:t>
    </dgm:pt>
    <dgm:pt modelId="{03B8C886-6324-0741-A248-7EB4D539A009}" type="parTrans" cxnId="{D31B86A2-AED6-054A-B58C-F759A2DF3D49}">
      <dgm:prSet/>
      <dgm:spPr/>
      <dgm:t>
        <a:bodyPr/>
        <a:lstStyle/>
        <a:p>
          <a:endParaRPr lang="en-US"/>
        </a:p>
      </dgm:t>
    </dgm:pt>
    <dgm:pt modelId="{A2B27147-2E7F-7B42-813A-533B1ABB2599}" type="sibTrans" cxnId="{D31B86A2-AED6-054A-B58C-F759A2DF3D49}">
      <dgm:prSet/>
      <dgm:spPr/>
      <dgm:t>
        <a:bodyPr/>
        <a:lstStyle/>
        <a:p>
          <a:endParaRPr lang="en-US"/>
        </a:p>
      </dgm:t>
    </dgm:pt>
    <dgm:pt modelId="{17A80004-AE3D-5042-908A-5AE86F0A74C2}">
      <dgm:prSet phldrT="[Text]"/>
      <dgm:spPr/>
      <dgm:t>
        <a:bodyPr/>
        <a:lstStyle/>
        <a:p>
          <a:r>
            <a:rPr lang="en-US" dirty="0" smtClean="0"/>
            <a:t>Extract Relations</a:t>
          </a:r>
          <a:endParaRPr lang="en-US" dirty="0"/>
        </a:p>
      </dgm:t>
    </dgm:pt>
    <dgm:pt modelId="{8A10D3D9-6A7A-A74F-8C34-C24187BFDB2E}" type="parTrans" cxnId="{3DB034DF-39C4-2546-A3B3-D0F971C06838}">
      <dgm:prSet/>
      <dgm:spPr/>
      <dgm:t>
        <a:bodyPr/>
        <a:lstStyle/>
        <a:p>
          <a:endParaRPr lang="en-US"/>
        </a:p>
      </dgm:t>
    </dgm:pt>
    <dgm:pt modelId="{2A7B448A-6BC6-5249-A74C-1822A064E245}" type="sibTrans" cxnId="{3DB034DF-39C4-2546-A3B3-D0F971C06838}">
      <dgm:prSet/>
      <dgm:spPr/>
      <dgm:t>
        <a:bodyPr/>
        <a:lstStyle/>
        <a:p>
          <a:endParaRPr lang="en-US"/>
        </a:p>
      </dgm:t>
    </dgm:pt>
    <dgm:pt modelId="{57C081AD-D61C-0C47-8C0C-04B85E37F688}">
      <dgm:prSet/>
      <dgm:spPr/>
      <dgm:t>
        <a:bodyPr/>
        <a:lstStyle/>
        <a:p>
          <a:r>
            <a:rPr lang="en-US" smtClean="0"/>
            <a:t>Knowledge Fusion</a:t>
          </a:r>
          <a:endParaRPr lang="en-US" dirty="0"/>
        </a:p>
      </dgm:t>
    </dgm:pt>
    <dgm:pt modelId="{EFD3AF3F-5D5F-E64A-9C70-B8308BEEE1EA}" type="parTrans" cxnId="{14AFC74E-894A-2A42-8590-031235E121B9}">
      <dgm:prSet/>
      <dgm:spPr/>
      <dgm:t>
        <a:bodyPr/>
        <a:lstStyle/>
        <a:p>
          <a:endParaRPr lang="en-US"/>
        </a:p>
      </dgm:t>
    </dgm:pt>
    <dgm:pt modelId="{CBA2963E-FA96-8C4A-850C-8820DD9A5AB4}" type="sibTrans" cxnId="{14AFC74E-894A-2A42-8590-031235E121B9}">
      <dgm:prSet/>
      <dgm:spPr/>
      <dgm:t>
        <a:bodyPr/>
        <a:lstStyle/>
        <a:p>
          <a:endParaRPr lang="en-US"/>
        </a:p>
      </dgm:t>
    </dgm:pt>
    <dgm:pt modelId="{737D062F-7DCB-444F-BB51-049A4E8B7C58}" type="pres">
      <dgm:prSet presAssocID="{F6231B61-353E-3C40-90D9-FF407E13320A}" presName="Name0" presStyleCnt="0">
        <dgm:presLayoutVars>
          <dgm:dir/>
          <dgm:resizeHandles val="exact"/>
        </dgm:presLayoutVars>
      </dgm:prSet>
      <dgm:spPr/>
    </dgm:pt>
    <dgm:pt modelId="{EB8D4B69-628D-E04E-9FA7-F6B74A9727E1}" type="pres">
      <dgm:prSet presAssocID="{BD77B5C1-E296-4E41-92F9-BE156D49AF0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F3F4C-42F2-FD4E-93F8-5C1992E9736D}" type="pres">
      <dgm:prSet presAssocID="{F505888A-CC73-BC4D-B086-29C90CCE8AC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3F44B49-A4B9-234F-8ADE-4ED57FF863CB}" type="pres">
      <dgm:prSet presAssocID="{F505888A-CC73-BC4D-B086-29C90CCE8AC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DEC1702-2848-5644-B512-0773C5969CFE}" type="pres">
      <dgm:prSet presAssocID="{9E6C06F9-1764-D746-B3F7-6A92DF19A24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C37AE-3BED-A346-BDAD-CAC7D5C6833D}" type="pres">
      <dgm:prSet presAssocID="{A2B27147-2E7F-7B42-813A-533B1ABB259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64CC2AE-5A59-954B-8C6C-B5996D795A35}" type="pres">
      <dgm:prSet presAssocID="{A2B27147-2E7F-7B42-813A-533B1ABB259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66A57F6-E7D1-F94C-9E44-0B9376CF4DAD}" type="pres">
      <dgm:prSet presAssocID="{17A80004-AE3D-5042-908A-5AE86F0A74C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6CF4A-2598-6547-80FE-1906D3B92100}" type="pres">
      <dgm:prSet presAssocID="{2A7B448A-6BC6-5249-A74C-1822A064E24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25CB943-A23E-FB44-9059-BFCC07DE1470}" type="pres">
      <dgm:prSet presAssocID="{2A7B448A-6BC6-5249-A74C-1822A064E245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A673714B-2202-3149-9F38-3834AB26A5B6}" type="pres">
      <dgm:prSet presAssocID="{57C081AD-D61C-0C47-8C0C-04B85E37F68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8AA392-360C-6B44-9D84-E21A4E311EEF}" type="presOf" srcId="{F505888A-CC73-BC4D-B086-29C90CCE8AC4}" destId="{E3F44B49-A4B9-234F-8ADE-4ED57FF863CB}" srcOrd="1" destOrd="0" presId="urn:microsoft.com/office/officeart/2005/8/layout/process1"/>
    <dgm:cxn modelId="{14AFC74E-894A-2A42-8590-031235E121B9}" srcId="{F6231B61-353E-3C40-90D9-FF407E13320A}" destId="{57C081AD-D61C-0C47-8C0C-04B85E37F688}" srcOrd="3" destOrd="0" parTransId="{EFD3AF3F-5D5F-E64A-9C70-B8308BEEE1EA}" sibTransId="{CBA2963E-FA96-8C4A-850C-8820DD9A5AB4}"/>
    <dgm:cxn modelId="{F0360AE1-D90D-B74F-B04A-8129F6B1420C}" srcId="{F6231B61-353E-3C40-90D9-FF407E13320A}" destId="{BD77B5C1-E296-4E41-92F9-BE156D49AF0A}" srcOrd="0" destOrd="0" parTransId="{82898237-785C-FE40-AEBD-E186146CE6A8}" sibTransId="{F505888A-CC73-BC4D-B086-29C90CCE8AC4}"/>
    <dgm:cxn modelId="{93B3402A-0162-9946-B2D5-457A505FFFE0}" type="presOf" srcId="{A2B27147-2E7F-7B42-813A-533B1ABB2599}" destId="{864CC2AE-5A59-954B-8C6C-B5996D795A35}" srcOrd="1" destOrd="0" presId="urn:microsoft.com/office/officeart/2005/8/layout/process1"/>
    <dgm:cxn modelId="{9E9A7627-5085-914A-A1C9-50239F43439E}" type="presOf" srcId="{2A7B448A-6BC6-5249-A74C-1822A064E245}" destId="{D25CB943-A23E-FB44-9059-BFCC07DE1470}" srcOrd="1" destOrd="0" presId="urn:microsoft.com/office/officeart/2005/8/layout/process1"/>
    <dgm:cxn modelId="{70DD7C67-4D39-C04E-882D-F236DCEE6B84}" type="presOf" srcId="{A2B27147-2E7F-7B42-813A-533B1ABB2599}" destId="{01BC37AE-3BED-A346-BDAD-CAC7D5C6833D}" srcOrd="0" destOrd="0" presId="urn:microsoft.com/office/officeart/2005/8/layout/process1"/>
    <dgm:cxn modelId="{8B186D09-8E78-2E4B-84E0-06930FF0A941}" type="presOf" srcId="{F6231B61-353E-3C40-90D9-FF407E13320A}" destId="{737D062F-7DCB-444F-BB51-049A4E8B7C58}" srcOrd="0" destOrd="0" presId="urn:microsoft.com/office/officeart/2005/8/layout/process1"/>
    <dgm:cxn modelId="{229AFCE1-A770-5F4F-8032-B74D2B01C825}" type="presOf" srcId="{F505888A-CC73-BC4D-B086-29C90CCE8AC4}" destId="{D61F3F4C-42F2-FD4E-93F8-5C1992E9736D}" srcOrd="0" destOrd="0" presId="urn:microsoft.com/office/officeart/2005/8/layout/process1"/>
    <dgm:cxn modelId="{7741378B-F03D-D24C-9F81-23AD8F9EE809}" type="presOf" srcId="{57C081AD-D61C-0C47-8C0C-04B85E37F688}" destId="{A673714B-2202-3149-9F38-3834AB26A5B6}" srcOrd="0" destOrd="0" presId="urn:microsoft.com/office/officeart/2005/8/layout/process1"/>
    <dgm:cxn modelId="{D43FD45E-A471-7C41-B55E-94FB5BFE7AED}" type="presOf" srcId="{2A7B448A-6BC6-5249-A74C-1822A064E245}" destId="{0276CF4A-2598-6547-80FE-1906D3B92100}" srcOrd="0" destOrd="0" presId="urn:microsoft.com/office/officeart/2005/8/layout/process1"/>
    <dgm:cxn modelId="{D31B86A2-AED6-054A-B58C-F759A2DF3D49}" srcId="{F6231B61-353E-3C40-90D9-FF407E13320A}" destId="{9E6C06F9-1764-D746-B3F7-6A92DF19A241}" srcOrd="1" destOrd="0" parTransId="{03B8C886-6324-0741-A248-7EB4D539A009}" sibTransId="{A2B27147-2E7F-7B42-813A-533B1ABB2599}"/>
    <dgm:cxn modelId="{3DB034DF-39C4-2546-A3B3-D0F971C06838}" srcId="{F6231B61-353E-3C40-90D9-FF407E13320A}" destId="{17A80004-AE3D-5042-908A-5AE86F0A74C2}" srcOrd="2" destOrd="0" parTransId="{8A10D3D9-6A7A-A74F-8C34-C24187BFDB2E}" sibTransId="{2A7B448A-6BC6-5249-A74C-1822A064E245}"/>
    <dgm:cxn modelId="{908DD2E2-4C85-604B-996D-50E1827B93BF}" type="presOf" srcId="{BD77B5C1-E296-4E41-92F9-BE156D49AF0A}" destId="{EB8D4B69-628D-E04E-9FA7-F6B74A9727E1}" srcOrd="0" destOrd="0" presId="urn:microsoft.com/office/officeart/2005/8/layout/process1"/>
    <dgm:cxn modelId="{7D89D387-7A8B-A044-BA94-F0B3ABADAA2B}" type="presOf" srcId="{17A80004-AE3D-5042-908A-5AE86F0A74C2}" destId="{666A57F6-E7D1-F94C-9E44-0B9376CF4DAD}" srcOrd="0" destOrd="0" presId="urn:microsoft.com/office/officeart/2005/8/layout/process1"/>
    <dgm:cxn modelId="{44F72D4B-2AD5-914E-875F-67258CC67F79}" type="presOf" srcId="{9E6C06F9-1764-D746-B3F7-6A92DF19A241}" destId="{4DEC1702-2848-5644-B512-0773C5969CFE}" srcOrd="0" destOrd="0" presId="urn:microsoft.com/office/officeart/2005/8/layout/process1"/>
    <dgm:cxn modelId="{5DA1E35F-4963-F645-94C3-063880AB47BB}" type="presParOf" srcId="{737D062F-7DCB-444F-BB51-049A4E8B7C58}" destId="{EB8D4B69-628D-E04E-9FA7-F6B74A9727E1}" srcOrd="0" destOrd="0" presId="urn:microsoft.com/office/officeart/2005/8/layout/process1"/>
    <dgm:cxn modelId="{BB298007-97D4-7E4A-8B65-2200D50D48F8}" type="presParOf" srcId="{737D062F-7DCB-444F-BB51-049A4E8B7C58}" destId="{D61F3F4C-42F2-FD4E-93F8-5C1992E9736D}" srcOrd="1" destOrd="0" presId="urn:microsoft.com/office/officeart/2005/8/layout/process1"/>
    <dgm:cxn modelId="{CFE6A657-A621-B349-8C83-13E2719FEB6E}" type="presParOf" srcId="{D61F3F4C-42F2-FD4E-93F8-5C1992E9736D}" destId="{E3F44B49-A4B9-234F-8ADE-4ED57FF863CB}" srcOrd="0" destOrd="0" presId="urn:microsoft.com/office/officeart/2005/8/layout/process1"/>
    <dgm:cxn modelId="{22991BF9-68D4-8F4A-BEA6-6F675A011831}" type="presParOf" srcId="{737D062F-7DCB-444F-BB51-049A4E8B7C58}" destId="{4DEC1702-2848-5644-B512-0773C5969CFE}" srcOrd="2" destOrd="0" presId="urn:microsoft.com/office/officeart/2005/8/layout/process1"/>
    <dgm:cxn modelId="{73983843-9304-6942-B33D-34C3AC914B77}" type="presParOf" srcId="{737D062F-7DCB-444F-BB51-049A4E8B7C58}" destId="{01BC37AE-3BED-A346-BDAD-CAC7D5C6833D}" srcOrd="3" destOrd="0" presId="urn:microsoft.com/office/officeart/2005/8/layout/process1"/>
    <dgm:cxn modelId="{4BDF0BA4-B7CD-F543-8110-69120A6ED2A1}" type="presParOf" srcId="{01BC37AE-3BED-A346-BDAD-CAC7D5C6833D}" destId="{864CC2AE-5A59-954B-8C6C-B5996D795A35}" srcOrd="0" destOrd="0" presId="urn:microsoft.com/office/officeart/2005/8/layout/process1"/>
    <dgm:cxn modelId="{DF815BF3-CDE6-5E4D-BE47-27A2C5938E9B}" type="presParOf" srcId="{737D062F-7DCB-444F-BB51-049A4E8B7C58}" destId="{666A57F6-E7D1-F94C-9E44-0B9376CF4DAD}" srcOrd="4" destOrd="0" presId="urn:microsoft.com/office/officeart/2005/8/layout/process1"/>
    <dgm:cxn modelId="{B0CC87D2-6E46-1445-B577-6F3191CC596D}" type="presParOf" srcId="{737D062F-7DCB-444F-BB51-049A4E8B7C58}" destId="{0276CF4A-2598-6547-80FE-1906D3B92100}" srcOrd="5" destOrd="0" presId="urn:microsoft.com/office/officeart/2005/8/layout/process1"/>
    <dgm:cxn modelId="{83913B81-1749-0649-8391-F3A9D33A76C3}" type="presParOf" srcId="{0276CF4A-2598-6547-80FE-1906D3B92100}" destId="{D25CB943-A23E-FB44-9059-BFCC07DE1470}" srcOrd="0" destOrd="0" presId="urn:microsoft.com/office/officeart/2005/8/layout/process1"/>
    <dgm:cxn modelId="{DE70AB91-A007-4F44-91F5-0323D2DBFA92}" type="presParOf" srcId="{737D062F-7DCB-444F-BB51-049A4E8B7C58}" destId="{A673714B-2202-3149-9F38-3834AB26A5B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231B61-353E-3C40-90D9-FF407E13320A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BD77B5C1-E296-4E41-92F9-BE156D49AF0A}">
      <dgm:prSet phldrT="[Text]"/>
      <dgm:spPr/>
      <dgm:t>
        <a:bodyPr/>
        <a:lstStyle/>
        <a:p>
          <a:r>
            <a:rPr lang="en-US" dirty="0" smtClean="0"/>
            <a:t>Build Taxonomy</a:t>
          </a:r>
          <a:endParaRPr lang="en-US" dirty="0"/>
        </a:p>
      </dgm:t>
    </dgm:pt>
    <dgm:pt modelId="{82898237-785C-FE40-AEBD-E186146CE6A8}" type="parTrans" cxnId="{F0360AE1-D90D-B74F-B04A-8129F6B1420C}">
      <dgm:prSet/>
      <dgm:spPr/>
      <dgm:t>
        <a:bodyPr/>
        <a:lstStyle/>
        <a:p>
          <a:endParaRPr lang="en-US"/>
        </a:p>
      </dgm:t>
    </dgm:pt>
    <dgm:pt modelId="{F505888A-CC73-BC4D-B086-29C90CCE8AC4}" type="sibTrans" cxnId="{F0360AE1-D90D-B74F-B04A-8129F6B1420C}">
      <dgm:prSet/>
      <dgm:spPr/>
      <dgm:t>
        <a:bodyPr/>
        <a:lstStyle/>
        <a:p>
          <a:endParaRPr lang="en-US"/>
        </a:p>
      </dgm:t>
    </dgm:pt>
    <dgm:pt modelId="{9E6C06F9-1764-D746-B3F7-6A92DF19A241}">
      <dgm:prSet phldrT="[Text]"/>
      <dgm:spPr/>
      <dgm:t>
        <a:bodyPr/>
        <a:lstStyle/>
        <a:p>
          <a:r>
            <a:rPr lang="en-US" dirty="0" smtClean="0"/>
            <a:t>Identify Instances</a:t>
          </a:r>
          <a:endParaRPr lang="en-US" dirty="0"/>
        </a:p>
      </dgm:t>
    </dgm:pt>
    <dgm:pt modelId="{03B8C886-6324-0741-A248-7EB4D539A009}" type="parTrans" cxnId="{D31B86A2-AED6-054A-B58C-F759A2DF3D49}">
      <dgm:prSet/>
      <dgm:spPr/>
      <dgm:t>
        <a:bodyPr/>
        <a:lstStyle/>
        <a:p>
          <a:endParaRPr lang="en-US"/>
        </a:p>
      </dgm:t>
    </dgm:pt>
    <dgm:pt modelId="{A2B27147-2E7F-7B42-813A-533B1ABB2599}" type="sibTrans" cxnId="{D31B86A2-AED6-054A-B58C-F759A2DF3D49}">
      <dgm:prSet/>
      <dgm:spPr/>
      <dgm:t>
        <a:bodyPr/>
        <a:lstStyle/>
        <a:p>
          <a:endParaRPr lang="en-US"/>
        </a:p>
      </dgm:t>
    </dgm:pt>
    <dgm:pt modelId="{17A80004-AE3D-5042-908A-5AE86F0A74C2}">
      <dgm:prSet phldrT="[Text]"/>
      <dgm:spPr/>
      <dgm:t>
        <a:bodyPr/>
        <a:lstStyle/>
        <a:p>
          <a:r>
            <a:rPr lang="en-US" dirty="0" smtClean="0"/>
            <a:t>Extract Relations</a:t>
          </a:r>
          <a:endParaRPr lang="en-US" dirty="0"/>
        </a:p>
      </dgm:t>
    </dgm:pt>
    <dgm:pt modelId="{8A10D3D9-6A7A-A74F-8C34-C24187BFDB2E}" type="parTrans" cxnId="{3DB034DF-39C4-2546-A3B3-D0F971C06838}">
      <dgm:prSet/>
      <dgm:spPr/>
      <dgm:t>
        <a:bodyPr/>
        <a:lstStyle/>
        <a:p>
          <a:endParaRPr lang="en-US"/>
        </a:p>
      </dgm:t>
    </dgm:pt>
    <dgm:pt modelId="{2A7B448A-6BC6-5249-A74C-1822A064E245}" type="sibTrans" cxnId="{3DB034DF-39C4-2546-A3B3-D0F971C06838}">
      <dgm:prSet/>
      <dgm:spPr/>
      <dgm:t>
        <a:bodyPr/>
        <a:lstStyle/>
        <a:p>
          <a:endParaRPr lang="en-US"/>
        </a:p>
      </dgm:t>
    </dgm:pt>
    <dgm:pt modelId="{410D6FCB-4760-BF48-AE77-358124FCD9EB}">
      <dgm:prSet/>
      <dgm:spPr/>
      <dgm:t>
        <a:bodyPr/>
        <a:lstStyle/>
        <a:p>
          <a:r>
            <a:rPr lang="en-US" dirty="0" smtClean="0"/>
            <a:t>Knowledge Fusion</a:t>
          </a:r>
          <a:endParaRPr lang="en-US" dirty="0"/>
        </a:p>
      </dgm:t>
    </dgm:pt>
    <dgm:pt modelId="{09A40E2C-09AB-104D-8F7B-B64467D48403}" type="parTrans" cxnId="{5B4692AD-3498-E048-B2D7-715B2C9BB7D2}">
      <dgm:prSet/>
      <dgm:spPr/>
      <dgm:t>
        <a:bodyPr/>
        <a:lstStyle/>
        <a:p>
          <a:endParaRPr lang="en-US"/>
        </a:p>
      </dgm:t>
    </dgm:pt>
    <dgm:pt modelId="{6B10490E-EB1E-424E-B830-29CC40D61331}" type="sibTrans" cxnId="{5B4692AD-3498-E048-B2D7-715B2C9BB7D2}">
      <dgm:prSet/>
      <dgm:spPr/>
      <dgm:t>
        <a:bodyPr/>
        <a:lstStyle/>
        <a:p>
          <a:endParaRPr lang="en-US"/>
        </a:p>
      </dgm:t>
    </dgm:pt>
    <dgm:pt modelId="{737D062F-7DCB-444F-BB51-049A4E8B7C58}" type="pres">
      <dgm:prSet presAssocID="{F6231B61-353E-3C40-90D9-FF407E13320A}" presName="Name0" presStyleCnt="0">
        <dgm:presLayoutVars>
          <dgm:dir/>
          <dgm:resizeHandles val="exact"/>
        </dgm:presLayoutVars>
      </dgm:prSet>
      <dgm:spPr/>
    </dgm:pt>
    <dgm:pt modelId="{EB8D4B69-628D-E04E-9FA7-F6B74A9727E1}" type="pres">
      <dgm:prSet presAssocID="{BD77B5C1-E296-4E41-92F9-BE156D49AF0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F3F4C-42F2-FD4E-93F8-5C1992E9736D}" type="pres">
      <dgm:prSet presAssocID="{F505888A-CC73-BC4D-B086-29C90CCE8AC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3F44B49-A4B9-234F-8ADE-4ED57FF863CB}" type="pres">
      <dgm:prSet presAssocID="{F505888A-CC73-BC4D-B086-29C90CCE8AC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DEC1702-2848-5644-B512-0773C5969CFE}" type="pres">
      <dgm:prSet presAssocID="{9E6C06F9-1764-D746-B3F7-6A92DF19A24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C37AE-3BED-A346-BDAD-CAC7D5C6833D}" type="pres">
      <dgm:prSet presAssocID="{A2B27147-2E7F-7B42-813A-533B1ABB259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64CC2AE-5A59-954B-8C6C-B5996D795A35}" type="pres">
      <dgm:prSet presAssocID="{A2B27147-2E7F-7B42-813A-533B1ABB259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66A57F6-E7D1-F94C-9E44-0B9376CF4DAD}" type="pres">
      <dgm:prSet presAssocID="{17A80004-AE3D-5042-908A-5AE86F0A74C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6CF4A-2598-6547-80FE-1906D3B92100}" type="pres">
      <dgm:prSet presAssocID="{2A7B448A-6BC6-5249-A74C-1822A064E24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25CB943-A23E-FB44-9059-BFCC07DE1470}" type="pres">
      <dgm:prSet presAssocID="{2A7B448A-6BC6-5249-A74C-1822A064E245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2EAEC5D-EA72-634E-BDE6-543130DFEB99}" type="pres">
      <dgm:prSet presAssocID="{410D6FCB-4760-BF48-AE77-358124FCD9E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C99AA3-24E1-294F-B457-9C8CDBEE92BE}" type="presOf" srcId="{BD77B5C1-E296-4E41-92F9-BE156D49AF0A}" destId="{EB8D4B69-628D-E04E-9FA7-F6B74A9727E1}" srcOrd="0" destOrd="0" presId="urn:microsoft.com/office/officeart/2005/8/layout/process1"/>
    <dgm:cxn modelId="{180657AA-3ECF-174B-9FBF-5B8975B11F08}" type="presOf" srcId="{A2B27147-2E7F-7B42-813A-533B1ABB2599}" destId="{864CC2AE-5A59-954B-8C6C-B5996D795A35}" srcOrd="1" destOrd="0" presId="urn:microsoft.com/office/officeart/2005/8/layout/process1"/>
    <dgm:cxn modelId="{FF96775A-26DA-6D42-964F-0FE55E439414}" type="presOf" srcId="{F505888A-CC73-BC4D-B086-29C90CCE8AC4}" destId="{E3F44B49-A4B9-234F-8ADE-4ED57FF863CB}" srcOrd="1" destOrd="0" presId="urn:microsoft.com/office/officeart/2005/8/layout/process1"/>
    <dgm:cxn modelId="{C1381097-74D9-334F-9410-E9E3CCB63F6F}" type="presOf" srcId="{2A7B448A-6BC6-5249-A74C-1822A064E245}" destId="{D25CB943-A23E-FB44-9059-BFCC07DE1470}" srcOrd="1" destOrd="0" presId="urn:microsoft.com/office/officeart/2005/8/layout/process1"/>
    <dgm:cxn modelId="{F0360AE1-D90D-B74F-B04A-8129F6B1420C}" srcId="{F6231B61-353E-3C40-90D9-FF407E13320A}" destId="{BD77B5C1-E296-4E41-92F9-BE156D49AF0A}" srcOrd="0" destOrd="0" parTransId="{82898237-785C-FE40-AEBD-E186146CE6A8}" sibTransId="{F505888A-CC73-BC4D-B086-29C90CCE8AC4}"/>
    <dgm:cxn modelId="{7B217F54-AC28-594D-87F1-31C58A94027C}" type="presOf" srcId="{A2B27147-2E7F-7B42-813A-533B1ABB2599}" destId="{01BC37AE-3BED-A346-BDAD-CAC7D5C6833D}" srcOrd="0" destOrd="0" presId="urn:microsoft.com/office/officeart/2005/8/layout/process1"/>
    <dgm:cxn modelId="{7CC983A8-0DF0-0648-B390-69DDFF7617BE}" type="presOf" srcId="{F6231B61-353E-3C40-90D9-FF407E13320A}" destId="{737D062F-7DCB-444F-BB51-049A4E8B7C58}" srcOrd="0" destOrd="0" presId="urn:microsoft.com/office/officeart/2005/8/layout/process1"/>
    <dgm:cxn modelId="{755DE101-09EE-BA41-B51D-8236B82E7EDA}" type="presOf" srcId="{2A7B448A-6BC6-5249-A74C-1822A064E245}" destId="{0276CF4A-2598-6547-80FE-1906D3B92100}" srcOrd="0" destOrd="0" presId="urn:microsoft.com/office/officeart/2005/8/layout/process1"/>
    <dgm:cxn modelId="{D31B86A2-AED6-054A-B58C-F759A2DF3D49}" srcId="{F6231B61-353E-3C40-90D9-FF407E13320A}" destId="{9E6C06F9-1764-D746-B3F7-6A92DF19A241}" srcOrd="1" destOrd="0" parTransId="{03B8C886-6324-0741-A248-7EB4D539A009}" sibTransId="{A2B27147-2E7F-7B42-813A-533B1ABB2599}"/>
    <dgm:cxn modelId="{3DB034DF-39C4-2546-A3B3-D0F971C06838}" srcId="{F6231B61-353E-3C40-90D9-FF407E13320A}" destId="{17A80004-AE3D-5042-908A-5AE86F0A74C2}" srcOrd="2" destOrd="0" parTransId="{8A10D3D9-6A7A-A74F-8C34-C24187BFDB2E}" sibTransId="{2A7B448A-6BC6-5249-A74C-1822A064E245}"/>
    <dgm:cxn modelId="{668C3056-8446-3146-A10B-BCED6D7E2999}" type="presOf" srcId="{410D6FCB-4760-BF48-AE77-358124FCD9EB}" destId="{02EAEC5D-EA72-634E-BDE6-543130DFEB99}" srcOrd="0" destOrd="0" presId="urn:microsoft.com/office/officeart/2005/8/layout/process1"/>
    <dgm:cxn modelId="{5B4692AD-3498-E048-B2D7-715B2C9BB7D2}" srcId="{F6231B61-353E-3C40-90D9-FF407E13320A}" destId="{410D6FCB-4760-BF48-AE77-358124FCD9EB}" srcOrd="3" destOrd="0" parTransId="{09A40E2C-09AB-104D-8F7B-B64467D48403}" sibTransId="{6B10490E-EB1E-424E-B830-29CC40D61331}"/>
    <dgm:cxn modelId="{933D59F6-BD39-514E-8513-0BCE2E82274E}" type="presOf" srcId="{17A80004-AE3D-5042-908A-5AE86F0A74C2}" destId="{666A57F6-E7D1-F94C-9E44-0B9376CF4DAD}" srcOrd="0" destOrd="0" presId="urn:microsoft.com/office/officeart/2005/8/layout/process1"/>
    <dgm:cxn modelId="{3B1CEC8C-8BCB-C34D-BF07-D268025C2D3F}" type="presOf" srcId="{F505888A-CC73-BC4D-B086-29C90CCE8AC4}" destId="{D61F3F4C-42F2-FD4E-93F8-5C1992E9736D}" srcOrd="0" destOrd="0" presId="urn:microsoft.com/office/officeart/2005/8/layout/process1"/>
    <dgm:cxn modelId="{20F3EC0B-3AB1-F149-B02C-0AB7B687E3A2}" type="presOf" srcId="{9E6C06F9-1764-D746-B3F7-6A92DF19A241}" destId="{4DEC1702-2848-5644-B512-0773C5969CFE}" srcOrd="0" destOrd="0" presId="urn:microsoft.com/office/officeart/2005/8/layout/process1"/>
    <dgm:cxn modelId="{55A7608D-638F-2B4C-833B-EEE234058796}" type="presParOf" srcId="{737D062F-7DCB-444F-BB51-049A4E8B7C58}" destId="{EB8D4B69-628D-E04E-9FA7-F6B74A9727E1}" srcOrd="0" destOrd="0" presId="urn:microsoft.com/office/officeart/2005/8/layout/process1"/>
    <dgm:cxn modelId="{F79CFAC3-7566-2844-B159-3D6000994539}" type="presParOf" srcId="{737D062F-7DCB-444F-BB51-049A4E8B7C58}" destId="{D61F3F4C-42F2-FD4E-93F8-5C1992E9736D}" srcOrd="1" destOrd="0" presId="urn:microsoft.com/office/officeart/2005/8/layout/process1"/>
    <dgm:cxn modelId="{8E0DD50E-AE2B-0E4F-A538-7779BC04A6DD}" type="presParOf" srcId="{D61F3F4C-42F2-FD4E-93F8-5C1992E9736D}" destId="{E3F44B49-A4B9-234F-8ADE-4ED57FF863CB}" srcOrd="0" destOrd="0" presId="urn:microsoft.com/office/officeart/2005/8/layout/process1"/>
    <dgm:cxn modelId="{8D15B569-F79F-B44E-9701-3D0813C0D3E8}" type="presParOf" srcId="{737D062F-7DCB-444F-BB51-049A4E8B7C58}" destId="{4DEC1702-2848-5644-B512-0773C5969CFE}" srcOrd="2" destOrd="0" presId="urn:microsoft.com/office/officeart/2005/8/layout/process1"/>
    <dgm:cxn modelId="{9867DC0C-0D46-1747-90F0-2DB7DE01F04A}" type="presParOf" srcId="{737D062F-7DCB-444F-BB51-049A4E8B7C58}" destId="{01BC37AE-3BED-A346-BDAD-CAC7D5C6833D}" srcOrd="3" destOrd="0" presId="urn:microsoft.com/office/officeart/2005/8/layout/process1"/>
    <dgm:cxn modelId="{28EB478E-9F00-8847-A60E-96E8FE57D813}" type="presParOf" srcId="{01BC37AE-3BED-A346-BDAD-CAC7D5C6833D}" destId="{864CC2AE-5A59-954B-8C6C-B5996D795A35}" srcOrd="0" destOrd="0" presId="urn:microsoft.com/office/officeart/2005/8/layout/process1"/>
    <dgm:cxn modelId="{08864031-2ABD-8144-A501-4E5E94143740}" type="presParOf" srcId="{737D062F-7DCB-444F-BB51-049A4E8B7C58}" destId="{666A57F6-E7D1-F94C-9E44-0B9376CF4DAD}" srcOrd="4" destOrd="0" presId="urn:microsoft.com/office/officeart/2005/8/layout/process1"/>
    <dgm:cxn modelId="{7593B42F-BD2D-D443-B1E0-C382F138FC46}" type="presParOf" srcId="{737D062F-7DCB-444F-BB51-049A4E8B7C58}" destId="{0276CF4A-2598-6547-80FE-1906D3B92100}" srcOrd="5" destOrd="0" presId="urn:microsoft.com/office/officeart/2005/8/layout/process1"/>
    <dgm:cxn modelId="{418C860B-23CF-DB42-8645-0DC21A5BE2B1}" type="presParOf" srcId="{0276CF4A-2598-6547-80FE-1906D3B92100}" destId="{D25CB943-A23E-FB44-9059-BFCC07DE1470}" srcOrd="0" destOrd="0" presId="urn:microsoft.com/office/officeart/2005/8/layout/process1"/>
    <dgm:cxn modelId="{C62A439F-6D06-1548-A2CD-C504A47EBCBA}" type="presParOf" srcId="{737D062F-7DCB-444F-BB51-049A4E8B7C58}" destId="{02EAEC5D-EA72-634E-BDE6-543130DFEB9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231B61-353E-3C40-90D9-FF407E13320A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BD77B5C1-E296-4E41-92F9-BE156D49AF0A}">
      <dgm:prSet phldrT="[Text]"/>
      <dgm:spPr/>
      <dgm:t>
        <a:bodyPr/>
        <a:lstStyle/>
        <a:p>
          <a:r>
            <a:rPr lang="en-US" dirty="0" smtClean="0"/>
            <a:t>Build Taxonomy</a:t>
          </a:r>
          <a:endParaRPr lang="en-US" dirty="0"/>
        </a:p>
      </dgm:t>
    </dgm:pt>
    <dgm:pt modelId="{82898237-785C-FE40-AEBD-E186146CE6A8}" type="parTrans" cxnId="{F0360AE1-D90D-B74F-B04A-8129F6B1420C}">
      <dgm:prSet/>
      <dgm:spPr/>
      <dgm:t>
        <a:bodyPr/>
        <a:lstStyle/>
        <a:p>
          <a:endParaRPr lang="en-US"/>
        </a:p>
      </dgm:t>
    </dgm:pt>
    <dgm:pt modelId="{F505888A-CC73-BC4D-B086-29C90CCE8AC4}" type="sibTrans" cxnId="{F0360AE1-D90D-B74F-B04A-8129F6B1420C}">
      <dgm:prSet/>
      <dgm:spPr/>
      <dgm:t>
        <a:bodyPr/>
        <a:lstStyle/>
        <a:p>
          <a:endParaRPr lang="en-US"/>
        </a:p>
      </dgm:t>
    </dgm:pt>
    <dgm:pt modelId="{9E6C06F9-1764-D746-B3F7-6A92DF19A241}">
      <dgm:prSet phldrT="[Text]"/>
      <dgm:spPr/>
      <dgm:t>
        <a:bodyPr/>
        <a:lstStyle/>
        <a:p>
          <a:r>
            <a:rPr lang="en-US" dirty="0" smtClean="0"/>
            <a:t>Identify Instances</a:t>
          </a:r>
          <a:endParaRPr lang="en-US" dirty="0"/>
        </a:p>
      </dgm:t>
    </dgm:pt>
    <dgm:pt modelId="{03B8C886-6324-0741-A248-7EB4D539A009}" type="parTrans" cxnId="{D31B86A2-AED6-054A-B58C-F759A2DF3D49}">
      <dgm:prSet/>
      <dgm:spPr/>
      <dgm:t>
        <a:bodyPr/>
        <a:lstStyle/>
        <a:p>
          <a:endParaRPr lang="en-US"/>
        </a:p>
      </dgm:t>
    </dgm:pt>
    <dgm:pt modelId="{A2B27147-2E7F-7B42-813A-533B1ABB2599}" type="sibTrans" cxnId="{D31B86A2-AED6-054A-B58C-F759A2DF3D49}">
      <dgm:prSet/>
      <dgm:spPr/>
      <dgm:t>
        <a:bodyPr/>
        <a:lstStyle/>
        <a:p>
          <a:endParaRPr lang="en-US"/>
        </a:p>
      </dgm:t>
    </dgm:pt>
    <dgm:pt modelId="{17A80004-AE3D-5042-908A-5AE86F0A74C2}">
      <dgm:prSet phldrT="[Text]"/>
      <dgm:spPr/>
      <dgm:t>
        <a:bodyPr/>
        <a:lstStyle/>
        <a:p>
          <a:r>
            <a:rPr lang="en-US" dirty="0" smtClean="0"/>
            <a:t>Extract Relations</a:t>
          </a:r>
          <a:endParaRPr lang="en-US" dirty="0"/>
        </a:p>
      </dgm:t>
    </dgm:pt>
    <dgm:pt modelId="{8A10D3D9-6A7A-A74F-8C34-C24187BFDB2E}" type="parTrans" cxnId="{3DB034DF-39C4-2546-A3B3-D0F971C06838}">
      <dgm:prSet/>
      <dgm:spPr/>
      <dgm:t>
        <a:bodyPr/>
        <a:lstStyle/>
        <a:p>
          <a:endParaRPr lang="en-US"/>
        </a:p>
      </dgm:t>
    </dgm:pt>
    <dgm:pt modelId="{2A7B448A-6BC6-5249-A74C-1822A064E245}" type="sibTrans" cxnId="{3DB034DF-39C4-2546-A3B3-D0F971C06838}">
      <dgm:prSet/>
      <dgm:spPr/>
      <dgm:t>
        <a:bodyPr/>
        <a:lstStyle/>
        <a:p>
          <a:endParaRPr lang="en-US"/>
        </a:p>
      </dgm:t>
    </dgm:pt>
    <dgm:pt modelId="{410D6FCB-4760-BF48-AE77-358124FCD9EB}">
      <dgm:prSet/>
      <dgm:spPr/>
      <dgm:t>
        <a:bodyPr/>
        <a:lstStyle/>
        <a:p>
          <a:r>
            <a:rPr lang="en-US" dirty="0" smtClean="0"/>
            <a:t>Knowledge Fusion</a:t>
          </a:r>
          <a:endParaRPr lang="en-US" dirty="0"/>
        </a:p>
      </dgm:t>
    </dgm:pt>
    <dgm:pt modelId="{09A40E2C-09AB-104D-8F7B-B64467D48403}" type="parTrans" cxnId="{5B4692AD-3498-E048-B2D7-715B2C9BB7D2}">
      <dgm:prSet/>
      <dgm:spPr/>
      <dgm:t>
        <a:bodyPr/>
        <a:lstStyle/>
        <a:p>
          <a:endParaRPr lang="en-US"/>
        </a:p>
      </dgm:t>
    </dgm:pt>
    <dgm:pt modelId="{6B10490E-EB1E-424E-B830-29CC40D61331}" type="sibTrans" cxnId="{5B4692AD-3498-E048-B2D7-715B2C9BB7D2}">
      <dgm:prSet/>
      <dgm:spPr/>
      <dgm:t>
        <a:bodyPr/>
        <a:lstStyle/>
        <a:p>
          <a:endParaRPr lang="en-US"/>
        </a:p>
      </dgm:t>
    </dgm:pt>
    <dgm:pt modelId="{737D062F-7DCB-444F-BB51-049A4E8B7C58}" type="pres">
      <dgm:prSet presAssocID="{F6231B61-353E-3C40-90D9-FF407E13320A}" presName="Name0" presStyleCnt="0">
        <dgm:presLayoutVars>
          <dgm:dir/>
          <dgm:resizeHandles val="exact"/>
        </dgm:presLayoutVars>
      </dgm:prSet>
      <dgm:spPr/>
    </dgm:pt>
    <dgm:pt modelId="{EB8D4B69-628D-E04E-9FA7-F6B74A9727E1}" type="pres">
      <dgm:prSet presAssocID="{BD77B5C1-E296-4E41-92F9-BE156D49AF0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F3F4C-42F2-FD4E-93F8-5C1992E9736D}" type="pres">
      <dgm:prSet presAssocID="{F505888A-CC73-BC4D-B086-29C90CCE8AC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3F44B49-A4B9-234F-8ADE-4ED57FF863CB}" type="pres">
      <dgm:prSet presAssocID="{F505888A-CC73-BC4D-B086-29C90CCE8AC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DEC1702-2848-5644-B512-0773C5969CFE}" type="pres">
      <dgm:prSet presAssocID="{9E6C06F9-1764-D746-B3F7-6A92DF19A24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C37AE-3BED-A346-BDAD-CAC7D5C6833D}" type="pres">
      <dgm:prSet presAssocID="{A2B27147-2E7F-7B42-813A-533B1ABB259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64CC2AE-5A59-954B-8C6C-B5996D795A35}" type="pres">
      <dgm:prSet presAssocID="{A2B27147-2E7F-7B42-813A-533B1ABB259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66A57F6-E7D1-F94C-9E44-0B9376CF4DAD}" type="pres">
      <dgm:prSet presAssocID="{17A80004-AE3D-5042-908A-5AE86F0A74C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6CF4A-2598-6547-80FE-1906D3B92100}" type="pres">
      <dgm:prSet presAssocID="{2A7B448A-6BC6-5249-A74C-1822A064E24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25CB943-A23E-FB44-9059-BFCC07DE1470}" type="pres">
      <dgm:prSet presAssocID="{2A7B448A-6BC6-5249-A74C-1822A064E245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2EAEC5D-EA72-634E-BDE6-543130DFEB99}" type="pres">
      <dgm:prSet presAssocID="{410D6FCB-4760-BF48-AE77-358124FCD9E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360AE1-D90D-B74F-B04A-8129F6B1420C}" srcId="{F6231B61-353E-3C40-90D9-FF407E13320A}" destId="{BD77B5C1-E296-4E41-92F9-BE156D49AF0A}" srcOrd="0" destOrd="0" parTransId="{82898237-785C-FE40-AEBD-E186146CE6A8}" sibTransId="{F505888A-CC73-BC4D-B086-29C90CCE8AC4}"/>
    <dgm:cxn modelId="{B88A7A60-B027-764F-BACF-86A045E85320}" type="presOf" srcId="{9E6C06F9-1764-D746-B3F7-6A92DF19A241}" destId="{4DEC1702-2848-5644-B512-0773C5969CFE}" srcOrd="0" destOrd="0" presId="urn:microsoft.com/office/officeart/2005/8/layout/process1"/>
    <dgm:cxn modelId="{7439B14A-1A38-2C47-8124-036317B5DD19}" type="presOf" srcId="{2A7B448A-6BC6-5249-A74C-1822A064E245}" destId="{D25CB943-A23E-FB44-9059-BFCC07DE1470}" srcOrd="1" destOrd="0" presId="urn:microsoft.com/office/officeart/2005/8/layout/process1"/>
    <dgm:cxn modelId="{3AEDDE11-6E48-1843-874C-8F7713F9F218}" type="presOf" srcId="{2A7B448A-6BC6-5249-A74C-1822A064E245}" destId="{0276CF4A-2598-6547-80FE-1906D3B92100}" srcOrd="0" destOrd="0" presId="urn:microsoft.com/office/officeart/2005/8/layout/process1"/>
    <dgm:cxn modelId="{E18242DF-04CD-234B-8389-7ABA8CDF00AA}" type="presOf" srcId="{17A80004-AE3D-5042-908A-5AE86F0A74C2}" destId="{666A57F6-E7D1-F94C-9E44-0B9376CF4DAD}" srcOrd="0" destOrd="0" presId="urn:microsoft.com/office/officeart/2005/8/layout/process1"/>
    <dgm:cxn modelId="{7DA5C79D-44E8-104F-BB13-DBF98C710F1E}" type="presOf" srcId="{F505888A-CC73-BC4D-B086-29C90CCE8AC4}" destId="{E3F44B49-A4B9-234F-8ADE-4ED57FF863CB}" srcOrd="1" destOrd="0" presId="urn:microsoft.com/office/officeart/2005/8/layout/process1"/>
    <dgm:cxn modelId="{B3249AC7-8BB4-CE48-B4C5-94419460482C}" type="presOf" srcId="{410D6FCB-4760-BF48-AE77-358124FCD9EB}" destId="{02EAEC5D-EA72-634E-BDE6-543130DFEB99}" srcOrd="0" destOrd="0" presId="urn:microsoft.com/office/officeart/2005/8/layout/process1"/>
    <dgm:cxn modelId="{5B19448E-E07D-CE46-BF46-767C3C5D58D6}" type="presOf" srcId="{A2B27147-2E7F-7B42-813A-533B1ABB2599}" destId="{864CC2AE-5A59-954B-8C6C-B5996D795A35}" srcOrd="1" destOrd="0" presId="urn:microsoft.com/office/officeart/2005/8/layout/process1"/>
    <dgm:cxn modelId="{4FD93E31-3AEA-C94E-A459-7CC4243B6305}" type="presOf" srcId="{BD77B5C1-E296-4E41-92F9-BE156D49AF0A}" destId="{EB8D4B69-628D-E04E-9FA7-F6B74A9727E1}" srcOrd="0" destOrd="0" presId="urn:microsoft.com/office/officeart/2005/8/layout/process1"/>
    <dgm:cxn modelId="{D31B86A2-AED6-054A-B58C-F759A2DF3D49}" srcId="{F6231B61-353E-3C40-90D9-FF407E13320A}" destId="{9E6C06F9-1764-D746-B3F7-6A92DF19A241}" srcOrd="1" destOrd="0" parTransId="{03B8C886-6324-0741-A248-7EB4D539A009}" sibTransId="{A2B27147-2E7F-7B42-813A-533B1ABB2599}"/>
    <dgm:cxn modelId="{3DB034DF-39C4-2546-A3B3-D0F971C06838}" srcId="{F6231B61-353E-3C40-90D9-FF407E13320A}" destId="{17A80004-AE3D-5042-908A-5AE86F0A74C2}" srcOrd="2" destOrd="0" parTransId="{8A10D3D9-6A7A-A74F-8C34-C24187BFDB2E}" sibTransId="{2A7B448A-6BC6-5249-A74C-1822A064E245}"/>
    <dgm:cxn modelId="{B6C68D23-63A2-6F4A-8643-9F0E1EEF080F}" type="presOf" srcId="{A2B27147-2E7F-7B42-813A-533B1ABB2599}" destId="{01BC37AE-3BED-A346-BDAD-CAC7D5C6833D}" srcOrd="0" destOrd="0" presId="urn:microsoft.com/office/officeart/2005/8/layout/process1"/>
    <dgm:cxn modelId="{5B4692AD-3498-E048-B2D7-715B2C9BB7D2}" srcId="{F6231B61-353E-3C40-90D9-FF407E13320A}" destId="{410D6FCB-4760-BF48-AE77-358124FCD9EB}" srcOrd="3" destOrd="0" parTransId="{09A40E2C-09AB-104D-8F7B-B64467D48403}" sibTransId="{6B10490E-EB1E-424E-B830-29CC40D61331}"/>
    <dgm:cxn modelId="{30D7D84D-37C3-AC4A-B008-60FB24C92EF6}" type="presOf" srcId="{F6231B61-353E-3C40-90D9-FF407E13320A}" destId="{737D062F-7DCB-444F-BB51-049A4E8B7C58}" srcOrd="0" destOrd="0" presId="urn:microsoft.com/office/officeart/2005/8/layout/process1"/>
    <dgm:cxn modelId="{71C5184D-8F54-3C45-B8A1-A4BDE5889866}" type="presOf" srcId="{F505888A-CC73-BC4D-B086-29C90CCE8AC4}" destId="{D61F3F4C-42F2-FD4E-93F8-5C1992E9736D}" srcOrd="0" destOrd="0" presId="urn:microsoft.com/office/officeart/2005/8/layout/process1"/>
    <dgm:cxn modelId="{9112814C-10EB-4843-87BD-BFA8C53043CC}" type="presParOf" srcId="{737D062F-7DCB-444F-BB51-049A4E8B7C58}" destId="{EB8D4B69-628D-E04E-9FA7-F6B74A9727E1}" srcOrd="0" destOrd="0" presId="urn:microsoft.com/office/officeart/2005/8/layout/process1"/>
    <dgm:cxn modelId="{9843305E-D790-414E-91C2-257D7EF11D75}" type="presParOf" srcId="{737D062F-7DCB-444F-BB51-049A4E8B7C58}" destId="{D61F3F4C-42F2-FD4E-93F8-5C1992E9736D}" srcOrd="1" destOrd="0" presId="urn:microsoft.com/office/officeart/2005/8/layout/process1"/>
    <dgm:cxn modelId="{2F83E7EC-33DA-854B-9809-3CCBE49E5E33}" type="presParOf" srcId="{D61F3F4C-42F2-FD4E-93F8-5C1992E9736D}" destId="{E3F44B49-A4B9-234F-8ADE-4ED57FF863CB}" srcOrd="0" destOrd="0" presId="urn:microsoft.com/office/officeart/2005/8/layout/process1"/>
    <dgm:cxn modelId="{5AA762AB-4E7D-314A-A751-7D334AEC06E4}" type="presParOf" srcId="{737D062F-7DCB-444F-BB51-049A4E8B7C58}" destId="{4DEC1702-2848-5644-B512-0773C5969CFE}" srcOrd="2" destOrd="0" presId="urn:microsoft.com/office/officeart/2005/8/layout/process1"/>
    <dgm:cxn modelId="{8395C389-7292-3F4C-AC4F-39DA2A500D44}" type="presParOf" srcId="{737D062F-7DCB-444F-BB51-049A4E8B7C58}" destId="{01BC37AE-3BED-A346-BDAD-CAC7D5C6833D}" srcOrd="3" destOrd="0" presId="urn:microsoft.com/office/officeart/2005/8/layout/process1"/>
    <dgm:cxn modelId="{741E5F28-82DC-D748-9EEB-DA0AA310B398}" type="presParOf" srcId="{01BC37AE-3BED-A346-BDAD-CAC7D5C6833D}" destId="{864CC2AE-5A59-954B-8C6C-B5996D795A35}" srcOrd="0" destOrd="0" presId="urn:microsoft.com/office/officeart/2005/8/layout/process1"/>
    <dgm:cxn modelId="{C1F9F327-B126-154E-AE4E-E06B1040CD25}" type="presParOf" srcId="{737D062F-7DCB-444F-BB51-049A4E8B7C58}" destId="{666A57F6-E7D1-F94C-9E44-0B9376CF4DAD}" srcOrd="4" destOrd="0" presId="urn:microsoft.com/office/officeart/2005/8/layout/process1"/>
    <dgm:cxn modelId="{D31C2CD3-9F29-C941-8928-8C2CEF731C33}" type="presParOf" srcId="{737D062F-7DCB-444F-BB51-049A4E8B7C58}" destId="{0276CF4A-2598-6547-80FE-1906D3B92100}" srcOrd="5" destOrd="0" presId="urn:microsoft.com/office/officeart/2005/8/layout/process1"/>
    <dgm:cxn modelId="{EE55ED4F-E67F-7A42-88C3-2E20A89183FE}" type="presParOf" srcId="{0276CF4A-2598-6547-80FE-1906D3B92100}" destId="{D25CB943-A23E-FB44-9059-BFCC07DE1470}" srcOrd="0" destOrd="0" presId="urn:microsoft.com/office/officeart/2005/8/layout/process1"/>
    <dgm:cxn modelId="{A6C1EEAB-0767-E541-9C4B-AB4BF1F1F076}" type="presParOf" srcId="{737D062F-7DCB-444F-BB51-049A4E8B7C58}" destId="{02EAEC5D-EA72-634E-BDE6-543130DFEB9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231B61-353E-3C40-90D9-FF407E13320A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BD77B5C1-E296-4E41-92F9-BE156D49AF0A}">
      <dgm:prSet phldrT="[Text]"/>
      <dgm:spPr/>
      <dgm:t>
        <a:bodyPr/>
        <a:lstStyle/>
        <a:p>
          <a:r>
            <a:rPr lang="en-US" dirty="0" smtClean="0"/>
            <a:t>Build Taxonomy</a:t>
          </a:r>
          <a:endParaRPr lang="en-US" dirty="0"/>
        </a:p>
      </dgm:t>
    </dgm:pt>
    <dgm:pt modelId="{82898237-785C-FE40-AEBD-E186146CE6A8}" type="parTrans" cxnId="{F0360AE1-D90D-B74F-B04A-8129F6B1420C}">
      <dgm:prSet/>
      <dgm:spPr/>
      <dgm:t>
        <a:bodyPr/>
        <a:lstStyle/>
        <a:p>
          <a:endParaRPr lang="en-US"/>
        </a:p>
      </dgm:t>
    </dgm:pt>
    <dgm:pt modelId="{F505888A-CC73-BC4D-B086-29C90CCE8AC4}" type="sibTrans" cxnId="{F0360AE1-D90D-B74F-B04A-8129F6B1420C}">
      <dgm:prSet/>
      <dgm:spPr/>
      <dgm:t>
        <a:bodyPr/>
        <a:lstStyle/>
        <a:p>
          <a:endParaRPr lang="en-US"/>
        </a:p>
      </dgm:t>
    </dgm:pt>
    <dgm:pt modelId="{9E6C06F9-1764-D746-B3F7-6A92DF19A241}">
      <dgm:prSet phldrT="[Text]"/>
      <dgm:spPr/>
      <dgm:t>
        <a:bodyPr/>
        <a:lstStyle/>
        <a:p>
          <a:r>
            <a:rPr lang="en-US" dirty="0" smtClean="0"/>
            <a:t>Identify Instances</a:t>
          </a:r>
          <a:endParaRPr lang="en-US" dirty="0"/>
        </a:p>
      </dgm:t>
    </dgm:pt>
    <dgm:pt modelId="{03B8C886-6324-0741-A248-7EB4D539A009}" type="parTrans" cxnId="{D31B86A2-AED6-054A-B58C-F759A2DF3D49}">
      <dgm:prSet/>
      <dgm:spPr/>
      <dgm:t>
        <a:bodyPr/>
        <a:lstStyle/>
        <a:p>
          <a:endParaRPr lang="en-US"/>
        </a:p>
      </dgm:t>
    </dgm:pt>
    <dgm:pt modelId="{A2B27147-2E7F-7B42-813A-533B1ABB2599}" type="sibTrans" cxnId="{D31B86A2-AED6-054A-B58C-F759A2DF3D49}">
      <dgm:prSet/>
      <dgm:spPr/>
      <dgm:t>
        <a:bodyPr/>
        <a:lstStyle/>
        <a:p>
          <a:endParaRPr lang="en-US"/>
        </a:p>
      </dgm:t>
    </dgm:pt>
    <dgm:pt modelId="{17A80004-AE3D-5042-908A-5AE86F0A74C2}">
      <dgm:prSet phldrT="[Text]"/>
      <dgm:spPr/>
      <dgm:t>
        <a:bodyPr/>
        <a:lstStyle/>
        <a:p>
          <a:r>
            <a:rPr lang="en-US" dirty="0" smtClean="0"/>
            <a:t>Extract Relations</a:t>
          </a:r>
          <a:endParaRPr lang="en-US" dirty="0"/>
        </a:p>
      </dgm:t>
    </dgm:pt>
    <dgm:pt modelId="{8A10D3D9-6A7A-A74F-8C34-C24187BFDB2E}" type="parTrans" cxnId="{3DB034DF-39C4-2546-A3B3-D0F971C06838}">
      <dgm:prSet/>
      <dgm:spPr/>
      <dgm:t>
        <a:bodyPr/>
        <a:lstStyle/>
        <a:p>
          <a:endParaRPr lang="en-US"/>
        </a:p>
      </dgm:t>
    </dgm:pt>
    <dgm:pt modelId="{2A7B448A-6BC6-5249-A74C-1822A064E245}" type="sibTrans" cxnId="{3DB034DF-39C4-2546-A3B3-D0F971C06838}">
      <dgm:prSet/>
      <dgm:spPr/>
      <dgm:t>
        <a:bodyPr/>
        <a:lstStyle/>
        <a:p>
          <a:endParaRPr lang="en-US"/>
        </a:p>
      </dgm:t>
    </dgm:pt>
    <dgm:pt modelId="{410D6FCB-4760-BF48-AE77-358124FCD9EB}">
      <dgm:prSet/>
      <dgm:spPr/>
      <dgm:t>
        <a:bodyPr/>
        <a:lstStyle/>
        <a:p>
          <a:r>
            <a:rPr lang="en-US" dirty="0" smtClean="0"/>
            <a:t>Knowledge Fusion</a:t>
          </a:r>
          <a:endParaRPr lang="en-US" dirty="0"/>
        </a:p>
      </dgm:t>
    </dgm:pt>
    <dgm:pt modelId="{09A40E2C-09AB-104D-8F7B-B64467D48403}" type="parTrans" cxnId="{5B4692AD-3498-E048-B2D7-715B2C9BB7D2}">
      <dgm:prSet/>
      <dgm:spPr/>
      <dgm:t>
        <a:bodyPr/>
        <a:lstStyle/>
        <a:p>
          <a:endParaRPr lang="en-US"/>
        </a:p>
      </dgm:t>
    </dgm:pt>
    <dgm:pt modelId="{6B10490E-EB1E-424E-B830-29CC40D61331}" type="sibTrans" cxnId="{5B4692AD-3498-E048-B2D7-715B2C9BB7D2}">
      <dgm:prSet/>
      <dgm:spPr/>
      <dgm:t>
        <a:bodyPr/>
        <a:lstStyle/>
        <a:p>
          <a:endParaRPr lang="en-US"/>
        </a:p>
      </dgm:t>
    </dgm:pt>
    <dgm:pt modelId="{737D062F-7DCB-444F-BB51-049A4E8B7C58}" type="pres">
      <dgm:prSet presAssocID="{F6231B61-353E-3C40-90D9-FF407E13320A}" presName="Name0" presStyleCnt="0">
        <dgm:presLayoutVars>
          <dgm:dir/>
          <dgm:resizeHandles val="exact"/>
        </dgm:presLayoutVars>
      </dgm:prSet>
      <dgm:spPr/>
    </dgm:pt>
    <dgm:pt modelId="{EB8D4B69-628D-E04E-9FA7-F6B74A9727E1}" type="pres">
      <dgm:prSet presAssocID="{BD77B5C1-E296-4E41-92F9-BE156D49AF0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F3F4C-42F2-FD4E-93F8-5C1992E9736D}" type="pres">
      <dgm:prSet presAssocID="{F505888A-CC73-BC4D-B086-29C90CCE8AC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3F44B49-A4B9-234F-8ADE-4ED57FF863CB}" type="pres">
      <dgm:prSet presAssocID="{F505888A-CC73-BC4D-B086-29C90CCE8AC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DEC1702-2848-5644-B512-0773C5969CFE}" type="pres">
      <dgm:prSet presAssocID="{9E6C06F9-1764-D746-B3F7-6A92DF19A24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C37AE-3BED-A346-BDAD-CAC7D5C6833D}" type="pres">
      <dgm:prSet presAssocID="{A2B27147-2E7F-7B42-813A-533B1ABB259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64CC2AE-5A59-954B-8C6C-B5996D795A35}" type="pres">
      <dgm:prSet presAssocID="{A2B27147-2E7F-7B42-813A-533B1ABB259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66A57F6-E7D1-F94C-9E44-0B9376CF4DAD}" type="pres">
      <dgm:prSet presAssocID="{17A80004-AE3D-5042-908A-5AE86F0A74C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6CF4A-2598-6547-80FE-1906D3B92100}" type="pres">
      <dgm:prSet presAssocID="{2A7B448A-6BC6-5249-A74C-1822A064E24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25CB943-A23E-FB44-9059-BFCC07DE1470}" type="pres">
      <dgm:prSet presAssocID="{2A7B448A-6BC6-5249-A74C-1822A064E245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2EAEC5D-EA72-634E-BDE6-543130DFEB99}" type="pres">
      <dgm:prSet presAssocID="{410D6FCB-4760-BF48-AE77-358124FCD9E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8D3BA3-D5AA-8C41-BA08-7EE6F6103586}" type="presOf" srcId="{F505888A-CC73-BC4D-B086-29C90CCE8AC4}" destId="{E3F44B49-A4B9-234F-8ADE-4ED57FF863CB}" srcOrd="1" destOrd="0" presId="urn:microsoft.com/office/officeart/2005/8/layout/process1"/>
    <dgm:cxn modelId="{282447EA-F1FF-A347-B802-7158A38B96C7}" type="presOf" srcId="{F6231B61-353E-3C40-90D9-FF407E13320A}" destId="{737D062F-7DCB-444F-BB51-049A4E8B7C58}" srcOrd="0" destOrd="0" presId="urn:microsoft.com/office/officeart/2005/8/layout/process1"/>
    <dgm:cxn modelId="{DDAE62F1-05AD-6A4D-8C63-F81221863CDB}" type="presOf" srcId="{BD77B5C1-E296-4E41-92F9-BE156D49AF0A}" destId="{EB8D4B69-628D-E04E-9FA7-F6B74A9727E1}" srcOrd="0" destOrd="0" presId="urn:microsoft.com/office/officeart/2005/8/layout/process1"/>
    <dgm:cxn modelId="{F0360AE1-D90D-B74F-B04A-8129F6B1420C}" srcId="{F6231B61-353E-3C40-90D9-FF407E13320A}" destId="{BD77B5C1-E296-4E41-92F9-BE156D49AF0A}" srcOrd="0" destOrd="0" parTransId="{82898237-785C-FE40-AEBD-E186146CE6A8}" sibTransId="{F505888A-CC73-BC4D-B086-29C90CCE8AC4}"/>
    <dgm:cxn modelId="{D83532FC-2701-D74A-8D50-4438804AA196}" type="presOf" srcId="{2A7B448A-6BC6-5249-A74C-1822A064E245}" destId="{D25CB943-A23E-FB44-9059-BFCC07DE1470}" srcOrd="1" destOrd="0" presId="urn:microsoft.com/office/officeart/2005/8/layout/process1"/>
    <dgm:cxn modelId="{4ACAD533-8BB7-A74C-81A7-BE28B5C8D27A}" type="presOf" srcId="{A2B27147-2E7F-7B42-813A-533B1ABB2599}" destId="{864CC2AE-5A59-954B-8C6C-B5996D795A35}" srcOrd="1" destOrd="0" presId="urn:microsoft.com/office/officeart/2005/8/layout/process1"/>
    <dgm:cxn modelId="{B2015308-23E8-374E-9A37-B58E3809E113}" type="presOf" srcId="{410D6FCB-4760-BF48-AE77-358124FCD9EB}" destId="{02EAEC5D-EA72-634E-BDE6-543130DFEB99}" srcOrd="0" destOrd="0" presId="urn:microsoft.com/office/officeart/2005/8/layout/process1"/>
    <dgm:cxn modelId="{6877C424-3F50-1149-97B9-91D401001FFB}" type="presOf" srcId="{F505888A-CC73-BC4D-B086-29C90CCE8AC4}" destId="{D61F3F4C-42F2-FD4E-93F8-5C1992E9736D}" srcOrd="0" destOrd="0" presId="urn:microsoft.com/office/officeart/2005/8/layout/process1"/>
    <dgm:cxn modelId="{D8ECF565-A843-4248-A837-0A5356CE100C}" type="presOf" srcId="{9E6C06F9-1764-D746-B3F7-6A92DF19A241}" destId="{4DEC1702-2848-5644-B512-0773C5969CFE}" srcOrd="0" destOrd="0" presId="urn:microsoft.com/office/officeart/2005/8/layout/process1"/>
    <dgm:cxn modelId="{D31B86A2-AED6-054A-B58C-F759A2DF3D49}" srcId="{F6231B61-353E-3C40-90D9-FF407E13320A}" destId="{9E6C06F9-1764-D746-B3F7-6A92DF19A241}" srcOrd="1" destOrd="0" parTransId="{03B8C886-6324-0741-A248-7EB4D539A009}" sibTransId="{A2B27147-2E7F-7B42-813A-533B1ABB2599}"/>
    <dgm:cxn modelId="{3DB034DF-39C4-2546-A3B3-D0F971C06838}" srcId="{F6231B61-353E-3C40-90D9-FF407E13320A}" destId="{17A80004-AE3D-5042-908A-5AE86F0A74C2}" srcOrd="2" destOrd="0" parTransId="{8A10D3D9-6A7A-A74F-8C34-C24187BFDB2E}" sibTransId="{2A7B448A-6BC6-5249-A74C-1822A064E245}"/>
    <dgm:cxn modelId="{5B4692AD-3498-E048-B2D7-715B2C9BB7D2}" srcId="{F6231B61-353E-3C40-90D9-FF407E13320A}" destId="{410D6FCB-4760-BF48-AE77-358124FCD9EB}" srcOrd="3" destOrd="0" parTransId="{09A40E2C-09AB-104D-8F7B-B64467D48403}" sibTransId="{6B10490E-EB1E-424E-B830-29CC40D61331}"/>
    <dgm:cxn modelId="{0B83B967-C918-484A-AF04-1F0E04D72953}" type="presOf" srcId="{A2B27147-2E7F-7B42-813A-533B1ABB2599}" destId="{01BC37AE-3BED-A346-BDAD-CAC7D5C6833D}" srcOrd="0" destOrd="0" presId="urn:microsoft.com/office/officeart/2005/8/layout/process1"/>
    <dgm:cxn modelId="{95482116-F644-4944-9BD6-DED3394363C2}" type="presOf" srcId="{2A7B448A-6BC6-5249-A74C-1822A064E245}" destId="{0276CF4A-2598-6547-80FE-1906D3B92100}" srcOrd="0" destOrd="0" presId="urn:microsoft.com/office/officeart/2005/8/layout/process1"/>
    <dgm:cxn modelId="{9771F885-EDEA-A246-BA8C-11D4A0D88362}" type="presOf" srcId="{17A80004-AE3D-5042-908A-5AE86F0A74C2}" destId="{666A57F6-E7D1-F94C-9E44-0B9376CF4DAD}" srcOrd="0" destOrd="0" presId="urn:microsoft.com/office/officeart/2005/8/layout/process1"/>
    <dgm:cxn modelId="{32B2C5E0-A1DB-B249-9926-3A87866F1CFF}" type="presParOf" srcId="{737D062F-7DCB-444F-BB51-049A4E8B7C58}" destId="{EB8D4B69-628D-E04E-9FA7-F6B74A9727E1}" srcOrd="0" destOrd="0" presId="urn:microsoft.com/office/officeart/2005/8/layout/process1"/>
    <dgm:cxn modelId="{A0472D7A-921A-404D-A86C-30466B526129}" type="presParOf" srcId="{737D062F-7DCB-444F-BB51-049A4E8B7C58}" destId="{D61F3F4C-42F2-FD4E-93F8-5C1992E9736D}" srcOrd="1" destOrd="0" presId="urn:microsoft.com/office/officeart/2005/8/layout/process1"/>
    <dgm:cxn modelId="{FF3B1538-617D-9646-807B-305F0BBCAC9F}" type="presParOf" srcId="{D61F3F4C-42F2-FD4E-93F8-5C1992E9736D}" destId="{E3F44B49-A4B9-234F-8ADE-4ED57FF863CB}" srcOrd="0" destOrd="0" presId="urn:microsoft.com/office/officeart/2005/8/layout/process1"/>
    <dgm:cxn modelId="{F4615FBB-D1E3-764B-B597-F04112EB1BF7}" type="presParOf" srcId="{737D062F-7DCB-444F-BB51-049A4E8B7C58}" destId="{4DEC1702-2848-5644-B512-0773C5969CFE}" srcOrd="2" destOrd="0" presId="urn:microsoft.com/office/officeart/2005/8/layout/process1"/>
    <dgm:cxn modelId="{86C4D5EB-BC03-2947-9142-66C4DC45016C}" type="presParOf" srcId="{737D062F-7DCB-444F-BB51-049A4E8B7C58}" destId="{01BC37AE-3BED-A346-BDAD-CAC7D5C6833D}" srcOrd="3" destOrd="0" presId="urn:microsoft.com/office/officeart/2005/8/layout/process1"/>
    <dgm:cxn modelId="{A190478D-CE56-2644-B6E2-0ECC13490E70}" type="presParOf" srcId="{01BC37AE-3BED-A346-BDAD-CAC7D5C6833D}" destId="{864CC2AE-5A59-954B-8C6C-B5996D795A35}" srcOrd="0" destOrd="0" presId="urn:microsoft.com/office/officeart/2005/8/layout/process1"/>
    <dgm:cxn modelId="{98794687-AB0A-8F45-99C3-77D7F06C5BE2}" type="presParOf" srcId="{737D062F-7DCB-444F-BB51-049A4E8B7C58}" destId="{666A57F6-E7D1-F94C-9E44-0B9376CF4DAD}" srcOrd="4" destOrd="0" presId="urn:microsoft.com/office/officeart/2005/8/layout/process1"/>
    <dgm:cxn modelId="{E1287BC4-AE7E-354F-B136-8A9014F96259}" type="presParOf" srcId="{737D062F-7DCB-444F-BB51-049A4E8B7C58}" destId="{0276CF4A-2598-6547-80FE-1906D3B92100}" srcOrd="5" destOrd="0" presId="urn:microsoft.com/office/officeart/2005/8/layout/process1"/>
    <dgm:cxn modelId="{12D48A75-9114-7240-BED7-C3FDBFDA24F4}" type="presParOf" srcId="{0276CF4A-2598-6547-80FE-1906D3B92100}" destId="{D25CB943-A23E-FB44-9059-BFCC07DE1470}" srcOrd="0" destOrd="0" presId="urn:microsoft.com/office/officeart/2005/8/layout/process1"/>
    <dgm:cxn modelId="{F99D4C7C-40FF-304D-ABC0-3D72B837E954}" type="presParOf" srcId="{737D062F-7DCB-444F-BB51-049A4E8B7C58}" destId="{02EAEC5D-EA72-634E-BDE6-543130DFEB9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231B61-353E-3C40-90D9-FF407E13320A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BD77B5C1-E296-4E41-92F9-BE156D49AF0A}">
      <dgm:prSet phldrT="[Text]"/>
      <dgm:spPr/>
      <dgm:t>
        <a:bodyPr/>
        <a:lstStyle/>
        <a:p>
          <a:r>
            <a:rPr lang="en-US" dirty="0" smtClean="0"/>
            <a:t>Build Taxonomy</a:t>
          </a:r>
          <a:endParaRPr lang="en-US" dirty="0"/>
        </a:p>
      </dgm:t>
    </dgm:pt>
    <dgm:pt modelId="{82898237-785C-FE40-AEBD-E186146CE6A8}" type="parTrans" cxnId="{F0360AE1-D90D-B74F-B04A-8129F6B1420C}">
      <dgm:prSet/>
      <dgm:spPr/>
      <dgm:t>
        <a:bodyPr/>
        <a:lstStyle/>
        <a:p>
          <a:endParaRPr lang="en-US"/>
        </a:p>
      </dgm:t>
    </dgm:pt>
    <dgm:pt modelId="{F505888A-CC73-BC4D-B086-29C90CCE8AC4}" type="sibTrans" cxnId="{F0360AE1-D90D-B74F-B04A-8129F6B1420C}">
      <dgm:prSet/>
      <dgm:spPr/>
      <dgm:t>
        <a:bodyPr/>
        <a:lstStyle/>
        <a:p>
          <a:endParaRPr lang="en-US"/>
        </a:p>
      </dgm:t>
    </dgm:pt>
    <dgm:pt modelId="{9E6C06F9-1764-D746-B3F7-6A92DF19A241}">
      <dgm:prSet phldrT="[Text]"/>
      <dgm:spPr/>
      <dgm:t>
        <a:bodyPr/>
        <a:lstStyle/>
        <a:p>
          <a:r>
            <a:rPr lang="en-US" dirty="0" smtClean="0"/>
            <a:t>Identify Instances</a:t>
          </a:r>
          <a:endParaRPr lang="en-US" dirty="0"/>
        </a:p>
      </dgm:t>
    </dgm:pt>
    <dgm:pt modelId="{03B8C886-6324-0741-A248-7EB4D539A009}" type="parTrans" cxnId="{D31B86A2-AED6-054A-B58C-F759A2DF3D49}">
      <dgm:prSet/>
      <dgm:spPr/>
      <dgm:t>
        <a:bodyPr/>
        <a:lstStyle/>
        <a:p>
          <a:endParaRPr lang="en-US"/>
        </a:p>
      </dgm:t>
    </dgm:pt>
    <dgm:pt modelId="{A2B27147-2E7F-7B42-813A-533B1ABB2599}" type="sibTrans" cxnId="{D31B86A2-AED6-054A-B58C-F759A2DF3D49}">
      <dgm:prSet/>
      <dgm:spPr/>
      <dgm:t>
        <a:bodyPr/>
        <a:lstStyle/>
        <a:p>
          <a:endParaRPr lang="en-US"/>
        </a:p>
      </dgm:t>
    </dgm:pt>
    <dgm:pt modelId="{17A80004-AE3D-5042-908A-5AE86F0A74C2}">
      <dgm:prSet phldrT="[Text]"/>
      <dgm:spPr/>
      <dgm:t>
        <a:bodyPr/>
        <a:lstStyle/>
        <a:p>
          <a:r>
            <a:rPr lang="en-US" dirty="0" smtClean="0"/>
            <a:t>Extract Relations</a:t>
          </a:r>
          <a:endParaRPr lang="en-US" dirty="0"/>
        </a:p>
      </dgm:t>
    </dgm:pt>
    <dgm:pt modelId="{8A10D3D9-6A7A-A74F-8C34-C24187BFDB2E}" type="parTrans" cxnId="{3DB034DF-39C4-2546-A3B3-D0F971C06838}">
      <dgm:prSet/>
      <dgm:spPr/>
      <dgm:t>
        <a:bodyPr/>
        <a:lstStyle/>
        <a:p>
          <a:endParaRPr lang="en-US"/>
        </a:p>
      </dgm:t>
    </dgm:pt>
    <dgm:pt modelId="{2A7B448A-6BC6-5249-A74C-1822A064E245}" type="sibTrans" cxnId="{3DB034DF-39C4-2546-A3B3-D0F971C06838}">
      <dgm:prSet/>
      <dgm:spPr/>
      <dgm:t>
        <a:bodyPr/>
        <a:lstStyle/>
        <a:p>
          <a:endParaRPr lang="en-US"/>
        </a:p>
      </dgm:t>
    </dgm:pt>
    <dgm:pt modelId="{410D6FCB-4760-BF48-AE77-358124FCD9EB}">
      <dgm:prSet/>
      <dgm:spPr/>
      <dgm:t>
        <a:bodyPr/>
        <a:lstStyle/>
        <a:p>
          <a:r>
            <a:rPr lang="en-US" dirty="0" smtClean="0"/>
            <a:t>Knowledge Fusion</a:t>
          </a:r>
          <a:endParaRPr lang="en-US" dirty="0"/>
        </a:p>
      </dgm:t>
    </dgm:pt>
    <dgm:pt modelId="{09A40E2C-09AB-104D-8F7B-B64467D48403}" type="parTrans" cxnId="{5B4692AD-3498-E048-B2D7-715B2C9BB7D2}">
      <dgm:prSet/>
      <dgm:spPr/>
      <dgm:t>
        <a:bodyPr/>
        <a:lstStyle/>
        <a:p>
          <a:endParaRPr lang="en-US"/>
        </a:p>
      </dgm:t>
    </dgm:pt>
    <dgm:pt modelId="{6B10490E-EB1E-424E-B830-29CC40D61331}" type="sibTrans" cxnId="{5B4692AD-3498-E048-B2D7-715B2C9BB7D2}">
      <dgm:prSet/>
      <dgm:spPr/>
      <dgm:t>
        <a:bodyPr/>
        <a:lstStyle/>
        <a:p>
          <a:endParaRPr lang="en-US"/>
        </a:p>
      </dgm:t>
    </dgm:pt>
    <dgm:pt modelId="{737D062F-7DCB-444F-BB51-049A4E8B7C58}" type="pres">
      <dgm:prSet presAssocID="{F6231B61-353E-3C40-90D9-FF407E13320A}" presName="Name0" presStyleCnt="0">
        <dgm:presLayoutVars>
          <dgm:dir/>
          <dgm:resizeHandles val="exact"/>
        </dgm:presLayoutVars>
      </dgm:prSet>
      <dgm:spPr/>
    </dgm:pt>
    <dgm:pt modelId="{EB8D4B69-628D-E04E-9FA7-F6B74A9727E1}" type="pres">
      <dgm:prSet presAssocID="{BD77B5C1-E296-4E41-92F9-BE156D49AF0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F3F4C-42F2-FD4E-93F8-5C1992E9736D}" type="pres">
      <dgm:prSet presAssocID="{F505888A-CC73-BC4D-B086-29C90CCE8AC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3F44B49-A4B9-234F-8ADE-4ED57FF863CB}" type="pres">
      <dgm:prSet presAssocID="{F505888A-CC73-BC4D-B086-29C90CCE8AC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DEC1702-2848-5644-B512-0773C5969CFE}" type="pres">
      <dgm:prSet presAssocID="{9E6C06F9-1764-D746-B3F7-6A92DF19A24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C37AE-3BED-A346-BDAD-CAC7D5C6833D}" type="pres">
      <dgm:prSet presAssocID="{A2B27147-2E7F-7B42-813A-533B1ABB259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64CC2AE-5A59-954B-8C6C-B5996D795A35}" type="pres">
      <dgm:prSet presAssocID="{A2B27147-2E7F-7B42-813A-533B1ABB259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66A57F6-E7D1-F94C-9E44-0B9376CF4DAD}" type="pres">
      <dgm:prSet presAssocID="{17A80004-AE3D-5042-908A-5AE86F0A74C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6CF4A-2598-6547-80FE-1906D3B92100}" type="pres">
      <dgm:prSet presAssocID="{2A7B448A-6BC6-5249-A74C-1822A064E24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25CB943-A23E-FB44-9059-BFCC07DE1470}" type="pres">
      <dgm:prSet presAssocID="{2A7B448A-6BC6-5249-A74C-1822A064E245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2EAEC5D-EA72-634E-BDE6-543130DFEB99}" type="pres">
      <dgm:prSet presAssocID="{410D6FCB-4760-BF48-AE77-358124FCD9E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03C702-CD56-1141-9CD5-555CE5408CB7}" type="presOf" srcId="{9E6C06F9-1764-D746-B3F7-6A92DF19A241}" destId="{4DEC1702-2848-5644-B512-0773C5969CFE}" srcOrd="0" destOrd="0" presId="urn:microsoft.com/office/officeart/2005/8/layout/process1"/>
    <dgm:cxn modelId="{91E51246-A631-9949-93AC-E77241C52A53}" type="presOf" srcId="{F6231B61-353E-3C40-90D9-FF407E13320A}" destId="{737D062F-7DCB-444F-BB51-049A4E8B7C58}" srcOrd="0" destOrd="0" presId="urn:microsoft.com/office/officeart/2005/8/layout/process1"/>
    <dgm:cxn modelId="{F0360AE1-D90D-B74F-B04A-8129F6B1420C}" srcId="{F6231B61-353E-3C40-90D9-FF407E13320A}" destId="{BD77B5C1-E296-4E41-92F9-BE156D49AF0A}" srcOrd="0" destOrd="0" parTransId="{82898237-785C-FE40-AEBD-E186146CE6A8}" sibTransId="{F505888A-CC73-BC4D-B086-29C90CCE8AC4}"/>
    <dgm:cxn modelId="{3325193C-9995-B94E-8089-7F2C65FBD948}" type="presOf" srcId="{A2B27147-2E7F-7B42-813A-533B1ABB2599}" destId="{864CC2AE-5A59-954B-8C6C-B5996D795A35}" srcOrd="1" destOrd="0" presId="urn:microsoft.com/office/officeart/2005/8/layout/process1"/>
    <dgm:cxn modelId="{23F6E9F6-9FA8-0E4B-BF42-1D7F29A9F41D}" type="presOf" srcId="{17A80004-AE3D-5042-908A-5AE86F0A74C2}" destId="{666A57F6-E7D1-F94C-9E44-0B9376CF4DAD}" srcOrd="0" destOrd="0" presId="urn:microsoft.com/office/officeart/2005/8/layout/process1"/>
    <dgm:cxn modelId="{AA6B5D37-E4EC-5C4D-9BAE-F4E6C9C5A252}" type="presOf" srcId="{F505888A-CC73-BC4D-B086-29C90CCE8AC4}" destId="{D61F3F4C-42F2-FD4E-93F8-5C1992E9736D}" srcOrd="0" destOrd="0" presId="urn:microsoft.com/office/officeart/2005/8/layout/process1"/>
    <dgm:cxn modelId="{CC8DD734-DC5D-D544-95BB-4F60F1E0052A}" type="presOf" srcId="{2A7B448A-6BC6-5249-A74C-1822A064E245}" destId="{D25CB943-A23E-FB44-9059-BFCC07DE1470}" srcOrd="1" destOrd="0" presId="urn:microsoft.com/office/officeart/2005/8/layout/process1"/>
    <dgm:cxn modelId="{B64A9059-DE21-354F-A4D0-D4DF4DD7DD3C}" type="presOf" srcId="{F505888A-CC73-BC4D-B086-29C90CCE8AC4}" destId="{E3F44B49-A4B9-234F-8ADE-4ED57FF863CB}" srcOrd="1" destOrd="0" presId="urn:microsoft.com/office/officeart/2005/8/layout/process1"/>
    <dgm:cxn modelId="{5D86446A-6EFD-A240-BA9B-E0277206E1AE}" type="presOf" srcId="{A2B27147-2E7F-7B42-813A-533B1ABB2599}" destId="{01BC37AE-3BED-A346-BDAD-CAC7D5C6833D}" srcOrd="0" destOrd="0" presId="urn:microsoft.com/office/officeart/2005/8/layout/process1"/>
    <dgm:cxn modelId="{56AE6AB6-813A-CB46-9A58-A62EB84660D4}" type="presOf" srcId="{BD77B5C1-E296-4E41-92F9-BE156D49AF0A}" destId="{EB8D4B69-628D-E04E-9FA7-F6B74A9727E1}" srcOrd="0" destOrd="0" presId="urn:microsoft.com/office/officeart/2005/8/layout/process1"/>
    <dgm:cxn modelId="{449E59F7-AE7C-6141-BD2A-156F60AC6ECB}" type="presOf" srcId="{2A7B448A-6BC6-5249-A74C-1822A064E245}" destId="{0276CF4A-2598-6547-80FE-1906D3B92100}" srcOrd="0" destOrd="0" presId="urn:microsoft.com/office/officeart/2005/8/layout/process1"/>
    <dgm:cxn modelId="{D31B86A2-AED6-054A-B58C-F759A2DF3D49}" srcId="{F6231B61-353E-3C40-90D9-FF407E13320A}" destId="{9E6C06F9-1764-D746-B3F7-6A92DF19A241}" srcOrd="1" destOrd="0" parTransId="{03B8C886-6324-0741-A248-7EB4D539A009}" sibTransId="{A2B27147-2E7F-7B42-813A-533B1ABB2599}"/>
    <dgm:cxn modelId="{3DB034DF-39C4-2546-A3B3-D0F971C06838}" srcId="{F6231B61-353E-3C40-90D9-FF407E13320A}" destId="{17A80004-AE3D-5042-908A-5AE86F0A74C2}" srcOrd="2" destOrd="0" parTransId="{8A10D3D9-6A7A-A74F-8C34-C24187BFDB2E}" sibTransId="{2A7B448A-6BC6-5249-A74C-1822A064E245}"/>
    <dgm:cxn modelId="{5B4692AD-3498-E048-B2D7-715B2C9BB7D2}" srcId="{F6231B61-353E-3C40-90D9-FF407E13320A}" destId="{410D6FCB-4760-BF48-AE77-358124FCD9EB}" srcOrd="3" destOrd="0" parTransId="{09A40E2C-09AB-104D-8F7B-B64467D48403}" sibTransId="{6B10490E-EB1E-424E-B830-29CC40D61331}"/>
    <dgm:cxn modelId="{9E37EA06-2C03-404E-B992-4148E7F07DAF}" type="presOf" srcId="{410D6FCB-4760-BF48-AE77-358124FCD9EB}" destId="{02EAEC5D-EA72-634E-BDE6-543130DFEB99}" srcOrd="0" destOrd="0" presId="urn:microsoft.com/office/officeart/2005/8/layout/process1"/>
    <dgm:cxn modelId="{8989D429-9D02-764D-BE7A-9CB78A63F71B}" type="presParOf" srcId="{737D062F-7DCB-444F-BB51-049A4E8B7C58}" destId="{EB8D4B69-628D-E04E-9FA7-F6B74A9727E1}" srcOrd="0" destOrd="0" presId="urn:microsoft.com/office/officeart/2005/8/layout/process1"/>
    <dgm:cxn modelId="{15328C95-1A50-5245-856E-9DC47ED451C7}" type="presParOf" srcId="{737D062F-7DCB-444F-BB51-049A4E8B7C58}" destId="{D61F3F4C-42F2-FD4E-93F8-5C1992E9736D}" srcOrd="1" destOrd="0" presId="urn:microsoft.com/office/officeart/2005/8/layout/process1"/>
    <dgm:cxn modelId="{2EEC6572-449D-4A48-8EF4-7BD6967188E3}" type="presParOf" srcId="{D61F3F4C-42F2-FD4E-93F8-5C1992E9736D}" destId="{E3F44B49-A4B9-234F-8ADE-4ED57FF863CB}" srcOrd="0" destOrd="0" presId="urn:microsoft.com/office/officeart/2005/8/layout/process1"/>
    <dgm:cxn modelId="{115D15DD-F2F8-794A-BE3C-489AD27BAB00}" type="presParOf" srcId="{737D062F-7DCB-444F-BB51-049A4E8B7C58}" destId="{4DEC1702-2848-5644-B512-0773C5969CFE}" srcOrd="2" destOrd="0" presId="urn:microsoft.com/office/officeart/2005/8/layout/process1"/>
    <dgm:cxn modelId="{38136717-56D7-B54A-8188-A3EE860B3269}" type="presParOf" srcId="{737D062F-7DCB-444F-BB51-049A4E8B7C58}" destId="{01BC37AE-3BED-A346-BDAD-CAC7D5C6833D}" srcOrd="3" destOrd="0" presId="urn:microsoft.com/office/officeart/2005/8/layout/process1"/>
    <dgm:cxn modelId="{BF8471A6-3CC3-BA40-A69C-766FDBEA901C}" type="presParOf" srcId="{01BC37AE-3BED-A346-BDAD-CAC7D5C6833D}" destId="{864CC2AE-5A59-954B-8C6C-B5996D795A35}" srcOrd="0" destOrd="0" presId="urn:microsoft.com/office/officeart/2005/8/layout/process1"/>
    <dgm:cxn modelId="{CC4F4CAF-250E-BF4E-A6A4-C5491A33FBD1}" type="presParOf" srcId="{737D062F-7DCB-444F-BB51-049A4E8B7C58}" destId="{666A57F6-E7D1-F94C-9E44-0B9376CF4DAD}" srcOrd="4" destOrd="0" presId="urn:microsoft.com/office/officeart/2005/8/layout/process1"/>
    <dgm:cxn modelId="{784B631C-BE7C-A041-B1BA-3BD6F8EAD5C7}" type="presParOf" srcId="{737D062F-7DCB-444F-BB51-049A4E8B7C58}" destId="{0276CF4A-2598-6547-80FE-1906D3B92100}" srcOrd="5" destOrd="0" presId="urn:microsoft.com/office/officeart/2005/8/layout/process1"/>
    <dgm:cxn modelId="{AB66E016-11B0-944F-9556-42D98C70F392}" type="presParOf" srcId="{0276CF4A-2598-6547-80FE-1906D3B92100}" destId="{D25CB943-A23E-FB44-9059-BFCC07DE1470}" srcOrd="0" destOrd="0" presId="urn:microsoft.com/office/officeart/2005/8/layout/process1"/>
    <dgm:cxn modelId="{5930FB40-1ED3-E343-8282-9B50E40D5E48}" type="presParOf" srcId="{737D062F-7DCB-444F-BB51-049A4E8B7C58}" destId="{02EAEC5D-EA72-634E-BDE6-543130DFEB9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231B61-353E-3C40-90D9-FF407E13320A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BD77B5C1-E296-4E41-92F9-BE156D49AF0A}">
      <dgm:prSet phldrT="[Text]"/>
      <dgm:spPr/>
      <dgm:t>
        <a:bodyPr/>
        <a:lstStyle/>
        <a:p>
          <a:r>
            <a:rPr lang="en-US" dirty="0" smtClean="0"/>
            <a:t>Build Taxonomy</a:t>
          </a:r>
          <a:endParaRPr lang="en-US" dirty="0"/>
        </a:p>
      </dgm:t>
    </dgm:pt>
    <dgm:pt modelId="{82898237-785C-FE40-AEBD-E186146CE6A8}" type="parTrans" cxnId="{F0360AE1-D90D-B74F-B04A-8129F6B1420C}">
      <dgm:prSet/>
      <dgm:spPr/>
      <dgm:t>
        <a:bodyPr/>
        <a:lstStyle/>
        <a:p>
          <a:endParaRPr lang="en-US"/>
        </a:p>
      </dgm:t>
    </dgm:pt>
    <dgm:pt modelId="{F505888A-CC73-BC4D-B086-29C90CCE8AC4}" type="sibTrans" cxnId="{F0360AE1-D90D-B74F-B04A-8129F6B1420C}">
      <dgm:prSet/>
      <dgm:spPr/>
      <dgm:t>
        <a:bodyPr/>
        <a:lstStyle/>
        <a:p>
          <a:endParaRPr lang="en-US"/>
        </a:p>
      </dgm:t>
    </dgm:pt>
    <dgm:pt modelId="{9E6C06F9-1764-D746-B3F7-6A92DF19A241}">
      <dgm:prSet phldrT="[Text]"/>
      <dgm:spPr/>
      <dgm:t>
        <a:bodyPr/>
        <a:lstStyle/>
        <a:p>
          <a:r>
            <a:rPr lang="en-US" dirty="0" smtClean="0"/>
            <a:t>Identify Instances</a:t>
          </a:r>
          <a:endParaRPr lang="en-US" dirty="0"/>
        </a:p>
      </dgm:t>
    </dgm:pt>
    <dgm:pt modelId="{03B8C886-6324-0741-A248-7EB4D539A009}" type="parTrans" cxnId="{D31B86A2-AED6-054A-B58C-F759A2DF3D49}">
      <dgm:prSet/>
      <dgm:spPr/>
      <dgm:t>
        <a:bodyPr/>
        <a:lstStyle/>
        <a:p>
          <a:endParaRPr lang="en-US"/>
        </a:p>
      </dgm:t>
    </dgm:pt>
    <dgm:pt modelId="{A2B27147-2E7F-7B42-813A-533B1ABB2599}" type="sibTrans" cxnId="{D31B86A2-AED6-054A-B58C-F759A2DF3D49}">
      <dgm:prSet/>
      <dgm:spPr/>
      <dgm:t>
        <a:bodyPr/>
        <a:lstStyle/>
        <a:p>
          <a:endParaRPr lang="en-US"/>
        </a:p>
      </dgm:t>
    </dgm:pt>
    <dgm:pt modelId="{17A80004-AE3D-5042-908A-5AE86F0A74C2}">
      <dgm:prSet phldrT="[Text]"/>
      <dgm:spPr/>
      <dgm:t>
        <a:bodyPr/>
        <a:lstStyle/>
        <a:p>
          <a:r>
            <a:rPr lang="en-US" dirty="0" smtClean="0"/>
            <a:t>Extract Relations</a:t>
          </a:r>
          <a:endParaRPr lang="en-US" dirty="0"/>
        </a:p>
      </dgm:t>
    </dgm:pt>
    <dgm:pt modelId="{8A10D3D9-6A7A-A74F-8C34-C24187BFDB2E}" type="parTrans" cxnId="{3DB034DF-39C4-2546-A3B3-D0F971C06838}">
      <dgm:prSet/>
      <dgm:spPr/>
      <dgm:t>
        <a:bodyPr/>
        <a:lstStyle/>
        <a:p>
          <a:endParaRPr lang="en-US"/>
        </a:p>
      </dgm:t>
    </dgm:pt>
    <dgm:pt modelId="{2A7B448A-6BC6-5249-A74C-1822A064E245}" type="sibTrans" cxnId="{3DB034DF-39C4-2546-A3B3-D0F971C06838}">
      <dgm:prSet/>
      <dgm:spPr/>
      <dgm:t>
        <a:bodyPr/>
        <a:lstStyle/>
        <a:p>
          <a:endParaRPr lang="en-US"/>
        </a:p>
      </dgm:t>
    </dgm:pt>
    <dgm:pt modelId="{410D6FCB-4760-BF48-AE77-358124FCD9EB}">
      <dgm:prSet/>
      <dgm:spPr/>
      <dgm:t>
        <a:bodyPr/>
        <a:lstStyle/>
        <a:p>
          <a:r>
            <a:rPr lang="en-US" dirty="0" smtClean="0"/>
            <a:t>Knowledge Fusion</a:t>
          </a:r>
          <a:endParaRPr lang="en-US" dirty="0"/>
        </a:p>
      </dgm:t>
    </dgm:pt>
    <dgm:pt modelId="{09A40E2C-09AB-104D-8F7B-B64467D48403}" type="parTrans" cxnId="{5B4692AD-3498-E048-B2D7-715B2C9BB7D2}">
      <dgm:prSet/>
      <dgm:spPr/>
      <dgm:t>
        <a:bodyPr/>
        <a:lstStyle/>
        <a:p>
          <a:endParaRPr lang="en-US"/>
        </a:p>
      </dgm:t>
    </dgm:pt>
    <dgm:pt modelId="{6B10490E-EB1E-424E-B830-29CC40D61331}" type="sibTrans" cxnId="{5B4692AD-3498-E048-B2D7-715B2C9BB7D2}">
      <dgm:prSet/>
      <dgm:spPr/>
      <dgm:t>
        <a:bodyPr/>
        <a:lstStyle/>
        <a:p>
          <a:endParaRPr lang="en-US"/>
        </a:p>
      </dgm:t>
    </dgm:pt>
    <dgm:pt modelId="{737D062F-7DCB-444F-BB51-049A4E8B7C58}" type="pres">
      <dgm:prSet presAssocID="{F6231B61-353E-3C40-90D9-FF407E13320A}" presName="Name0" presStyleCnt="0">
        <dgm:presLayoutVars>
          <dgm:dir/>
          <dgm:resizeHandles val="exact"/>
        </dgm:presLayoutVars>
      </dgm:prSet>
      <dgm:spPr/>
    </dgm:pt>
    <dgm:pt modelId="{EB8D4B69-628D-E04E-9FA7-F6B74A9727E1}" type="pres">
      <dgm:prSet presAssocID="{BD77B5C1-E296-4E41-92F9-BE156D49AF0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F3F4C-42F2-FD4E-93F8-5C1992E9736D}" type="pres">
      <dgm:prSet presAssocID="{F505888A-CC73-BC4D-B086-29C90CCE8AC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3F44B49-A4B9-234F-8ADE-4ED57FF863CB}" type="pres">
      <dgm:prSet presAssocID="{F505888A-CC73-BC4D-B086-29C90CCE8AC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DEC1702-2848-5644-B512-0773C5969CFE}" type="pres">
      <dgm:prSet presAssocID="{9E6C06F9-1764-D746-B3F7-6A92DF19A24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C37AE-3BED-A346-BDAD-CAC7D5C6833D}" type="pres">
      <dgm:prSet presAssocID="{A2B27147-2E7F-7B42-813A-533B1ABB259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64CC2AE-5A59-954B-8C6C-B5996D795A35}" type="pres">
      <dgm:prSet presAssocID="{A2B27147-2E7F-7B42-813A-533B1ABB259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66A57F6-E7D1-F94C-9E44-0B9376CF4DAD}" type="pres">
      <dgm:prSet presAssocID="{17A80004-AE3D-5042-908A-5AE86F0A74C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6CF4A-2598-6547-80FE-1906D3B92100}" type="pres">
      <dgm:prSet presAssocID="{2A7B448A-6BC6-5249-A74C-1822A064E24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25CB943-A23E-FB44-9059-BFCC07DE1470}" type="pres">
      <dgm:prSet presAssocID="{2A7B448A-6BC6-5249-A74C-1822A064E245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2EAEC5D-EA72-634E-BDE6-543130DFEB99}" type="pres">
      <dgm:prSet presAssocID="{410D6FCB-4760-BF48-AE77-358124FCD9E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806B37-0654-9E43-92C7-5893E192703A}" type="presOf" srcId="{9E6C06F9-1764-D746-B3F7-6A92DF19A241}" destId="{4DEC1702-2848-5644-B512-0773C5969CFE}" srcOrd="0" destOrd="0" presId="urn:microsoft.com/office/officeart/2005/8/layout/process1"/>
    <dgm:cxn modelId="{F0360AE1-D90D-B74F-B04A-8129F6B1420C}" srcId="{F6231B61-353E-3C40-90D9-FF407E13320A}" destId="{BD77B5C1-E296-4E41-92F9-BE156D49AF0A}" srcOrd="0" destOrd="0" parTransId="{82898237-785C-FE40-AEBD-E186146CE6A8}" sibTransId="{F505888A-CC73-BC4D-B086-29C90CCE8AC4}"/>
    <dgm:cxn modelId="{87BEB684-E37D-5C4A-A814-EF5B8D2F730F}" type="presOf" srcId="{F6231B61-353E-3C40-90D9-FF407E13320A}" destId="{737D062F-7DCB-444F-BB51-049A4E8B7C58}" srcOrd="0" destOrd="0" presId="urn:microsoft.com/office/officeart/2005/8/layout/process1"/>
    <dgm:cxn modelId="{C0E12AD3-A76F-FC43-AA90-B6EE1AB30C43}" type="presOf" srcId="{A2B27147-2E7F-7B42-813A-533B1ABB2599}" destId="{01BC37AE-3BED-A346-BDAD-CAC7D5C6833D}" srcOrd="0" destOrd="0" presId="urn:microsoft.com/office/officeart/2005/8/layout/process1"/>
    <dgm:cxn modelId="{068F025B-FD14-3942-A13A-2F7A03279D05}" type="presOf" srcId="{F505888A-CC73-BC4D-B086-29C90CCE8AC4}" destId="{E3F44B49-A4B9-234F-8ADE-4ED57FF863CB}" srcOrd="1" destOrd="0" presId="urn:microsoft.com/office/officeart/2005/8/layout/process1"/>
    <dgm:cxn modelId="{E274CFDE-85C6-7444-A64C-F13AF9D03268}" type="presOf" srcId="{F505888A-CC73-BC4D-B086-29C90CCE8AC4}" destId="{D61F3F4C-42F2-FD4E-93F8-5C1992E9736D}" srcOrd="0" destOrd="0" presId="urn:microsoft.com/office/officeart/2005/8/layout/process1"/>
    <dgm:cxn modelId="{A68B5BCA-0DCE-4945-B1B7-504F1442F08F}" type="presOf" srcId="{A2B27147-2E7F-7B42-813A-533B1ABB2599}" destId="{864CC2AE-5A59-954B-8C6C-B5996D795A35}" srcOrd="1" destOrd="0" presId="urn:microsoft.com/office/officeart/2005/8/layout/process1"/>
    <dgm:cxn modelId="{F97E4BF5-9AB6-D44C-9AAD-17682BA5347E}" type="presOf" srcId="{17A80004-AE3D-5042-908A-5AE86F0A74C2}" destId="{666A57F6-E7D1-F94C-9E44-0B9376CF4DAD}" srcOrd="0" destOrd="0" presId="urn:microsoft.com/office/officeart/2005/8/layout/process1"/>
    <dgm:cxn modelId="{74859857-7D3E-7F44-8DB3-7715B45B56C5}" type="presOf" srcId="{2A7B448A-6BC6-5249-A74C-1822A064E245}" destId="{D25CB943-A23E-FB44-9059-BFCC07DE1470}" srcOrd="1" destOrd="0" presId="urn:microsoft.com/office/officeart/2005/8/layout/process1"/>
    <dgm:cxn modelId="{16E6E17F-DE5B-984F-BEE5-DD17F22893F4}" type="presOf" srcId="{BD77B5C1-E296-4E41-92F9-BE156D49AF0A}" destId="{EB8D4B69-628D-E04E-9FA7-F6B74A9727E1}" srcOrd="0" destOrd="0" presId="urn:microsoft.com/office/officeart/2005/8/layout/process1"/>
    <dgm:cxn modelId="{3DB034DF-39C4-2546-A3B3-D0F971C06838}" srcId="{F6231B61-353E-3C40-90D9-FF407E13320A}" destId="{17A80004-AE3D-5042-908A-5AE86F0A74C2}" srcOrd="2" destOrd="0" parTransId="{8A10D3D9-6A7A-A74F-8C34-C24187BFDB2E}" sibTransId="{2A7B448A-6BC6-5249-A74C-1822A064E245}"/>
    <dgm:cxn modelId="{D31B86A2-AED6-054A-B58C-F759A2DF3D49}" srcId="{F6231B61-353E-3C40-90D9-FF407E13320A}" destId="{9E6C06F9-1764-D746-B3F7-6A92DF19A241}" srcOrd="1" destOrd="0" parTransId="{03B8C886-6324-0741-A248-7EB4D539A009}" sibTransId="{A2B27147-2E7F-7B42-813A-533B1ABB2599}"/>
    <dgm:cxn modelId="{0062A9EF-C78D-7240-9343-2B59276C6A8D}" type="presOf" srcId="{410D6FCB-4760-BF48-AE77-358124FCD9EB}" destId="{02EAEC5D-EA72-634E-BDE6-543130DFEB99}" srcOrd="0" destOrd="0" presId="urn:microsoft.com/office/officeart/2005/8/layout/process1"/>
    <dgm:cxn modelId="{5B4692AD-3498-E048-B2D7-715B2C9BB7D2}" srcId="{F6231B61-353E-3C40-90D9-FF407E13320A}" destId="{410D6FCB-4760-BF48-AE77-358124FCD9EB}" srcOrd="3" destOrd="0" parTransId="{09A40E2C-09AB-104D-8F7B-B64467D48403}" sibTransId="{6B10490E-EB1E-424E-B830-29CC40D61331}"/>
    <dgm:cxn modelId="{51AFF124-D735-7844-9DFF-9FFBC0A557CB}" type="presOf" srcId="{2A7B448A-6BC6-5249-A74C-1822A064E245}" destId="{0276CF4A-2598-6547-80FE-1906D3B92100}" srcOrd="0" destOrd="0" presId="urn:microsoft.com/office/officeart/2005/8/layout/process1"/>
    <dgm:cxn modelId="{181BDA43-A1FC-F44F-8911-3A0D252A512E}" type="presParOf" srcId="{737D062F-7DCB-444F-BB51-049A4E8B7C58}" destId="{EB8D4B69-628D-E04E-9FA7-F6B74A9727E1}" srcOrd="0" destOrd="0" presId="urn:microsoft.com/office/officeart/2005/8/layout/process1"/>
    <dgm:cxn modelId="{82079E70-338C-9448-ADCB-9AF11C6E017D}" type="presParOf" srcId="{737D062F-7DCB-444F-BB51-049A4E8B7C58}" destId="{D61F3F4C-42F2-FD4E-93F8-5C1992E9736D}" srcOrd="1" destOrd="0" presId="urn:microsoft.com/office/officeart/2005/8/layout/process1"/>
    <dgm:cxn modelId="{3823C255-B39F-4E45-AFF9-097C6C3356D2}" type="presParOf" srcId="{D61F3F4C-42F2-FD4E-93F8-5C1992E9736D}" destId="{E3F44B49-A4B9-234F-8ADE-4ED57FF863CB}" srcOrd="0" destOrd="0" presId="urn:microsoft.com/office/officeart/2005/8/layout/process1"/>
    <dgm:cxn modelId="{E330291C-0D05-A148-BA96-DA96C266C487}" type="presParOf" srcId="{737D062F-7DCB-444F-BB51-049A4E8B7C58}" destId="{4DEC1702-2848-5644-B512-0773C5969CFE}" srcOrd="2" destOrd="0" presId="urn:microsoft.com/office/officeart/2005/8/layout/process1"/>
    <dgm:cxn modelId="{081A494E-9B28-B540-97FA-BF8A55397274}" type="presParOf" srcId="{737D062F-7DCB-444F-BB51-049A4E8B7C58}" destId="{01BC37AE-3BED-A346-BDAD-CAC7D5C6833D}" srcOrd="3" destOrd="0" presId="urn:microsoft.com/office/officeart/2005/8/layout/process1"/>
    <dgm:cxn modelId="{CB89B0D1-FEA3-7E47-A394-EA6E373EE587}" type="presParOf" srcId="{01BC37AE-3BED-A346-BDAD-CAC7D5C6833D}" destId="{864CC2AE-5A59-954B-8C6C-B5996D795A35}" srcOrd="0" destOrd="0" presId="urn:microsoft.com/office/officeart/2005/8/layout/process1"/>
    <dgm:cxn modelId="{87193EEE-27C4-AB46-BB6E-5263040053A5}" type="presParOf" srcId="{737D062F-7DCB-444F-BB51-049A4E8B7C58}" destId="{666A57F6-E7D1-F94C-9E44-0B9376CF4DAD}" srcOrd="4" destOrd="0" presId="urn:microsoft.com/office/officeart/2005/8/layout/process1"/>
    <dgm:cxn modelId="{BA143A83-8246-6746-804B-433B80198663}" type="presParOf" srcId="{737D062F-7DCB-444F-BB51-049A4E8B7C58}" destId="{0276CF4A-2598-6547-80FE-1906D3B92100}" srcOrd="5" destOrd="0" presId="urn:microsoft.com/office/officeart/2005/8/layout/process1"/>
    <dgm:cxn modelId="{D8FE3ADB-01D1-554A-928D-52E0ABB5EA6A}" type="presParOf" srcId="{0276CF4A-2598-6547-80FE-1906D3B92100}" destId="{D25CB943-A23E-FB44-9059-BFCC07DE1470}" srcOrd="0" destOrd="0" presId="urn:microsoft.com/office/officeart/2005/8/layout/process1"/>
    <dgm:cxn modelId="{A9A6B605-14B1-6641-841A-8B619468EE3D}" type="presParOf" srcId="{737D062F-7DCB-444F-BB51-049A4E8B7C58}" destId="{02EAEC5D-EA72-634E-BDE6-543130DFEB9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231B61-353E-3C40-90D9-FF407E13320A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BD77B5C1-E296-4E41-92F9-BE156D49AF0A}">
      <dgm:prSet phldrT="[Text]"/>
      <dgm:spPr/>
      <dgm:t>
        <a:bodyPr/>
        <a:lstStyle/>
        <a:p>
          <a:r>
            <a:rPr lang="en-US" dirty="0" smtClean="0"/>
            <a:t>Build Taxonomy</a:t>
          </a:r>
          <a:endParaRPr lang="en-US" dirty="0"/>
        </a:p>
      </dgm:t>
    </dgm:pt>
    <dgm:pt modelId="{82898237-785C-FE40-AEBD-E186146CE6A8}" type="parTrans" cxnId="{F0360AE1-D90D-B74F-B04A-8129F6B1420C}">
      <dgm:prSet/>
      <dgm:spPr/>
      <dgm:t>
        <a:bodyPr/>
        <a:lstStyle/>
        <a:p>
          <a:endParaRPr lang="en-US"/>
        </a:p>
      </dgm:t>
    </dgm:pt>
    <dgm:pt modelId="{F505888A-CC73-BC4D-B086-29C90CCE8AC4}" type="sibTrans" cxnId="{F0360AE1-D90D-B74F-B04A-8129F6B1420C}">
      <dgm:prSet/>
      <dgm:spPr/>
      <dgm:t>
        <a:bodyPr/>
        <a:lstStyle/>
        <a:p>
          <a:endParaRPr lang="en-US"/>
        </a:p>
      </dgm:t>
    </dgm:pt>
    <dgm:pt modelId="{9E6C06F9-1764-D746-B3F7-6A92DF19A241}">
      <dgm:prSet phldrT="[Text]"/>
      <dgm:spPr/>
      <dgm:t>
        <a:bodyPr/>
        <a:lstStyle/>
        <a:p>
          <a:r>
            <a:rPr lang="en-US" dirty="0" smtClean="0"/>
            <a:t>Identify Instances</a:t>
          </a:r>
          <a:endParaRPr lang="en-US" dirty="0"/>
        </a:p>
      </dgm:t>
    </dgm:pt>
    <dgm:pt modelId="{03B8C886-6324-0741-A248-7EB4D539A009}" type="parTrans" cxnId="{D31B86A2-AED6-054A-B58C-F759A2DF3D49}">
      <dgm:prSet/>
      <dgm:spPr/>
      <dgm:t>
        <a:bodyPr/>
        <a:lstStyle/>
        <a:p>
          <a:endParaRPr lang="en-US"/>
        </a:p>
      </dgm:t>
    </dgm:pt>
    <dgm:pt modelId="{A2B27147-2E7F-7B42-813A-533B1ABB2599}" type="sibTrans" cxnId="{D31B86A2-AED6-054A-B58C-F759A2DF3D49}">
      <dgm:prSet/>
      <dgm:spPr/>
      <dgm:t>
        <a:bodyPr/>
        <a:lstStyle/>
        <a:p>
          <a:endParaRPr lang="en-US"/>
        </a:p>
      </dgm:t>
    </dgm:pt>
    <dgm:pt modelId="{17A80004-AE3D-5042-908A-5AE86F0A74C2}">
      <dgm:prSet phldrT="[Text]"/>
      <dgm:spPr/>
      <dgm:t>
        <a:bodyPr/>
        <a:lstStyle/>
        <a:p>
          <a:r>
            <a:rPr lang="en-US" dirty="0" smtClean="0"/>
            <a:t>Extract Relations</a:t>
          </a:r>
          <a:endParaRPr lang="en-US" dirty="0"/>
        </a:p>
      </dgm:t>
    </dgm:pt>
    <dgm:pt modelId="{8A10D3D9-6A7A-A74F-8C34-C24187BFDB2E}" type="parTrans" cxnId="{3DB034DF-39C4-2546-A3B3-D0F971C06838}">
      <dgm:prSet/>
      <dgm:spPr/>
      <dgm:t>
        <a:bodyPr/>
        <a:lstStyle/>
        <a:p>
          <a:endParaRPr lang="en-US"/>
        </a:p>
      </dgm:t>
    </dgm:pt>
    <dgm:pt modelId="{2A7B448A-6BC6-5249-A74C-1822A064E245}" type="sibTrans" cxnId="{3DB034DF-39C4-2546-A3B3-D0F971C06838}">
      <dgm:prSet/>
      <dgm:spPr/>
      <dgm:t>
        <a:bodyPr/>
        <a:lstStyle/>
        <a:p>
          <a:endParaRPr lang="en-US"/>
        </a:p>
      </dgm:t>
    </dgm:pt>
    <dgm:pt modelId="{410D6FCB-4760-BF48-AE77-358124FCD9EB}">
      <dgm:prSet/>
      <dgm:spPr/>
      <dgm:t>
        <a:bodyPr/>
        <a:lstStyle/>
        <a:p>
          <a:r>
            <a:rPr lang="en-US" smtClean="0"/>
            <a:t>Knowledge Fusion</a:t>
          </a:r>
          <a:endParaRPr lang="en-US" dirty="0"/>
        </a:p>
      </dgm:t>
    </dgm:pt>
    <dgm:pt modelId="{09A40E2C-09AB-104D-8F7B-B64467D48403}" type="parTrans" cxnId="{5B4692AD-3498-E048-B2D7-715B2C9BB7D2}">
      <dgm:prSet/>
      <dgm:spPr/>
      <dgm:t>
        <a:bodyPr/>
        <a:lstStyle/>
        <a:p>
          <a:endParaRPr lang="en-US"/>
        </a:p>
      </dgm:t>
    </dgm:pt>
    <dgm:pt modelId="{6B10490E-EB1E-424E-B830-29CC40D61331}" type="sibTrans" cxnId="{5B4692AD-3498-E048-B2D7-715B2C9BB7D2}">
      <dgm:prSet/>
      <dgm:spPr/>
      <dgm:t>
        <a:bodyPr/>
        <a:lstStyle/>
        <a:p>
          <a:endParaRPr lang="en-US"/>
        </a:p>
      </dgm:t>
    </dgm:pt>
    <dgm:pt modelId="{737D062F-7DCB-444F-BB51-049A4E8B7C58}" type="pres">
      <dgm:prSet presAssocID="{F6231B61-353E-3C40-90D9-FF407E13320A}" presName="Name0" presStyleCnt="0">
        <dgm:presLayoutVars>
          <dgm:dir/>
          <dgm:resizeHandles val="exact"/>
        </dgm:presLayoutVars>
      </dgm:prSet>
      <dgm:spPr/>
    </dgm:pt>
    <dgm:pt modelId="{EB8D4B69-628D-E04E-9FA7-F6B74A9727E1}" type="pres">
      <dgm:prSet presAssocID="{BD77B5C1-E296-4E41-92F9-BE156D49AF0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F3F4C-42F2-FD4E-93F8-5C1992E9736D}" type="pres">
      <dgm:prSet presAssocID="{F505888A-CC73-BC4D-B086-29C90CCE8AC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3F44B49-A4B9-234F-8ADE-4ED57FF863CB}" type="pres">
      <dgm:prSet presAssocID="{F505888A-CC73-BC4D-B086-29C90CCE8AC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DEC1702-2848-5644-B512-0773C5969CFE}" type="pres">
      <dgm:prSet presAssocID="{9E6C06F9-1764-D746-B3F7-6A92DF19A24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C37AE-3BED-A346-BDAD-CAC7D5C6833D}" type="pres">
      <dgm:prSet presAssocID="{A2B27147-2E7F-7B42-813A-533B1ABB259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64CC2AE-5A59-954B-8C6C-B5996D795A35}" type="pres">
      <dgm:prSet presAssocID="{A2B27147-2E7F-7B42-813A-533B1ABB259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66A57F6-E7D1-F94C-9E44-0B9376CF4DAD}" type="pres">
      <dgm:prSet presAssocID="{17A80004-AE3D-5042-908A-5AE86F0A74C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6CF4A-2598-6547-80FE-1906D3B92100}" type="pres">
      <dgm:prSet presAssocID="{2A7B448A-6BC6-5249-A74C-1822A064E24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25CB943-A23E-FB44-9059-BFCC07DE1470}" type="pres">
      <dgm:prSet presAssocID="{2A7B448A-6BC6-5249-A74C-1822A064E245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2EAEC5D-EA72-634E-BDE6-543130DFEB99}" type="pres">
      <dgm:prSet presAssocID="{410D6FCB-4760-BF48-AE77-358124FCD9E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D498BD-B3C6-5C49-B281-71010E27CBC1}" type="presOf" srcId="{9E6C06F9-1764-D746-B3F7-6A92DF19A241}" destId="{4DEC1702-2848-5644-B512-0773C5969CFE}" srcOrd="0" destOrd="0" presId="urn:microsoft.com/office/officeart/2005/8/layout/process1"/>
    <dgm:cxn modelId="{073E0B07-0216-B246-BBD7-C353B1A3D568}" type="presOf" srcId="{BD77B5C1-E296-4E41-92F9-BE156D49AF0A}" destId="{EB8D4B69-628D-E04E-9FA7-F6B74A9727E1}" srcOrd="0" destOrd="0" presId="urn:microsoft.com/office/officeart/2005/8/layout/process1"/>
    <dgm:cxn modelId="{F0360AE1-D90D-B74F-B04A-8129F6B1420C}" srcId="{F6231B61-353E-3C40-90D9-FF407E13320A}" destId="{BD77B5C1-E296-4E41-92F9-BE156D49AF0A}" srcOrd="0" destOrd="0" parTransId="{82898237-785C-FE40-AEBD-E186146CE6A8}" sibTransId="{F505888A-CC73-BC4D-B086-29C90CCE8AC4}"/>
    <dgm:cxn modelId="{48B528C4-6A5F-804E-B739-E2209EF4FCFF}" type="presOf" srcId="{F505888A-CC73-BC4D-B086-29C90CCE8AC4}" destId="{D61F3F4C-42F2-FD4E-93F8-5C1992E9736D}" srcOrd="0" destOrd="0" presId="urn:microsoft.com/office/officeart/2005/8/layout/process1"/>
    <dgm:cxn modelId="{95F7AAD1-2680-9C44-AED1-7489998EA16E}" type="presOf" srcId="{F6231B61-353E-3C40-90D9-FF407E13320A}" destId="{737D062F-7DCB-444F-BB51-049A4E8B7C58}" srcOrd="0" destOrd="0" presId="urn:microsoft.com/office/officeart/2005/8/layout/process1"/>
    <dgm:cxn modelId="{074A1197-C5FC-8C4D-A8CA-28EDFA9ED443}" type="presOf" srcId="{2A7B448A-6BC6-5249-A74C-1822A064E245}" destId="{0276CF4A-2598-6547-80FE-1906D3B92100}" srcOrd="0" destOrd="0" presId="urn:microsoft.com/office/officeart/2005/8/layout/process1"/>
    <dgm:cxn modelId="{68947B21-C3B9-F84E-AEE8-CD008C554B83}" type="presOf" srcId="{A2B27147-2E7F-7B42-813A-533B1ABB2599}" destId="{01BC37AE-3BED-A346-BDAD-CAC7D5C6833D}" srcOrd="0" destOrd="0" presId="urn:microsoft.com/office/officeart/2005/8/layout/process1"/>
    <dgm:cxn modelId="{1AF76406-34FC-6D4F-9337-FBAD2C1AA0DA}" type="presOf" srcId="{F505888A-CC73-BC4D-B086-29C90CCE8AC4}" destId="{E3F44B49-A4B9-234F-8ADE-4ED57FF863CB}" srcOrd="1" destOrd="0" presId="urn:microsoft.com/office/officeart/2005/8/layout/process1"/>
    <dgm:cxn modelId="{9372B045-10A5-FF4E-8E4E-FEA0EFAF739B}" type="presOf" srcId="{A2B27147-2E7F-7B42-813A-533B1ABB2599}" destId="{864CC2AE-5A59-954B-8C6C-B5996D795A35}" srcOrd="1" destOrd="0" presId="urn:microsoft.com/office/officeart/2005/8/layout/process1"/>
    <dgm:cxn modelId="{6015BCBD-92ED-E646-A031-C0588765CDB2}" type="presOf" srcId="{17A80004-AE3D-5042-908A-5AE86F0A74C2}" destId="{666A57F6-E7D1-F94C-9E44-0B9376CF4DAD}" srcOrd="0" destOrd="0" presId="urn:microsoft.com/office/officeart/2005/8/layout/process1"/>
    <dgm:cxn modelId="{2E6F7D4D-3BD5-B54C-90A7-5F5A6AEA9ACE}" type="presOf" srcId="{410D6FCB-4760-BF48-AE77-358124FCD9EB}" destId="{02EAEC5D-EA72-634E-BDE6-543130DFEB99}" srcOrd="0" destOrd="0" presId="urn:microsoft.com/office/officeart/2005/8/layout/process1"/>
    <dgm:cxn modelId="{D31B86A2-AED6-054A-B58C-F759A2DF3D49}" srcId="{F6231B61-353E-3C40-90D9-FF407E13320A}" destId="{9E6C06F9-1764-D746-B3F7-6A92DF19A241}" srcOrd="1" destOrd="0" parTransId="{03B8C886-6324-0741-A248-7EB4D539A009}" sibTransId="{A2B27147-2E7F-7B42-813A-533B1ABB2599}"/>
    <dgm:cxn modelId="{3DB034DF-39C4-2546-A3B3-D0F971C06838}" srcId="{F6231B61-353E-3C40-90D9-FF407E13320A}" destId="{17A80004-AE3D-5042-908A-5AE86F0A74C2}" srcOrd="2" destOrd="0" parTransId="{8A10D3D9-6A7A-A74F-8C34-C24187BFDB2E}" sibTransId="{2A7B448A-6BC6-5249-A74C-1822A064E245}"/>
    <dgm:cxn modelId="{5B4692AD-3498-E048-B2D7-715B2C9BB7D2}" srcId="{F6231B61-353E-3C40-90D9-FF407E13320A}" destId="{410D6FCB-4760-BF48-AE77-358124FCD9EB}" srcOrd="3" destOrd="0" parTransId="{09A40E2C-09AB-104D-8F7B-B64467D48403}" sibTransId="{6B10490E-EB1E-424E-B830-29CC40D61331}"/>
    <dgm:cxn modelId="{DF801BF9-ADE9-644B-B253-4A7FA63A3544}" type="presOf" srcId="{2A7B448A-6BC6-5249-A74C-1822A064E245}" destId="{D25CB943-A23E-FB44-9059-BFCC07DE1470}" srcOrd="1" destOrd="0" presId="urn:microsoft.com/office/officeart/2005/8/layout/process1"/>
    <dgm:cxn modelId="{50D7E972-BB44-4E4A-A129-83A8F9F32F1F}" type="presParOf" srcId="{737D062F-7DCB-444F-BB51-049A4E8B7C58}" destId="{EB8D4B69-628D-E04E-9FA7-F6B74A9727E1}" srcOrd="0" destOrd="0" presId="urn:microsoft.com/office/officeart/2005/8/layout/process1"/>
    <dgm:cxn modelId="{A1BDF496-D2A3-BA42-A8F7-C6EDF8135B76}" type="presParOf" srcId="{737D062F-7DCB-444F-BB51-049A4E8B7C58}" destId="{D61F3F4C-42F2-FD4E-93F8-5C1992E9736D}" srcOrd="1" destOrd="0" presId="urn:microsoft.com/office/officeart/2005/8/layout/process1"/>
    <dgm:cxn modelId="{E2F5A5E7-927C-EE40-BA05-20E374A36F31}" type="presParOf" srcId="{D61F3F4C-42F2-FD4E-93F8-5C1992E9736D}" destId="{E3F44B49-A4B9-234F-8ADE-4ED57FF863CB}" srcOrd="0" destOrd="0" presId="urn:microsoft.com/office/officeart/2005/8/layout/process1"/>
    <dgm:cxn modelId="{7048C56B-74B7-9E43-92E5-BB07B68CB169}" type="presParOf" srcId="{737D062F-7DCB-444F-BB51-049A4E8B7C58}" destId="{4DEC1702-2848-5644-B512-0773C5969CFE}" srcOrd="2" destOrd="0" presId="urn:microsoft.com/office/officeart/2005/8/layout/process1"/>
    <dgm:cxn modelId="{542ADB35-A076-754A-9A4F-7C4E28348AFC}" type="presParOf" srcId="{737D062F-7DCB-444F-BB51-049A4E8B7C58}" destId="{01BC37AE-3BED-A346-BDAD-CAC7D5C6833D}" srcOrd="3" destOrd="0" presId="urn:microsoft.com/office/officeart/2005/8/layout/process1"/>
    <dgm:cxn modelId="{B1112ECA-A72E-404B-9003-6CBE54F7EAF0}" type="presParOf" srcId="{01BC37AE-3BED-A346-BDAD-CAC7D5C6833D}" destId="{864CC2AE-5A59-954B-8C6C-B5996D795A35}" srcOrd="0" destOrd="0" presId="urn:microsoft.com/office/officeart/2005/8/layout/process1"/>
    <dgm:cxn modelId="{F5D93116-6065-914F-B836-83BDCA302CEE}" type="presParOf" srcId="{737D062F-7DCB-444F-BB51-049A4E8B7C58}" destId="{666A57F6-E7D1-F94C-9E44-0B9376CF4DAD}" srcOrd="4" destOrd="0" presId="urn:microsoft.com/office/officeart/2005/8/layout/process1"/>
    <dgm:cxn modelId="{EC275C29-5936-CA43-9897-33D64D9561EC}" type="presParOf" srcId="{737D062F-7DCB-444F-BB51-049A4E8B7C58}" destId="{0276CF4A-2598-6547-80FE-1906D3B92100}" srcOrd="5" destOrd="0" presId="urn:microsoft.com/office/officeart/2005/8/layout/process1"/>
    <dgm:cxn modelId="{71D6A3A9-C98F-3C47-9276-1A78B3863AD8}" type="presParOf" srcId="{0276CF4A-2598-6547-80FE-1906D3B92100}" destId="{D25CB943-A23E-FB44-9059-BFCC07DE1470}" srcOrd="0" destOrd="0" presId="urn:microsoft.com/office/officeart/2005/8/layout/process1"/>
    <dgm:cxn modelId="{81AE43A3-AEEE-2949-A4AD-1D3235577F70}" type="presParOf" srcId="{737D062F-7DCB-444F-BB51-049A4E8B7C58}" destId="{02EAEC5D-EA72-634E-BDE6-543130DFEB9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231B61-353E-3C40-90D9-FF407E13320A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BD77B5C1-E296-4E41-92F9-BE156D49AF0A}">
      <dgm:prSet phldrT="[Text]"/>
      <dgm:spPr/>
      <dgm:t>
        <a:bodyPr/>
        <a:lstStyle/>
        <a:p>
          <a:r>
            <a:rPr lang="en-US" dirty="0" smtClean="0"/>
            <a:t>Build Taxonomy</a:t>
          </a:r>
          <a:endParaRPr lang="en-US" dirty="0"/>
        </a:p>
      </dgm:t>
    </dgm:pt>
    <dgm:pt modelId="{82898237-785C-FE40-AEBD-E186146CE6A8}" type="parTrans" cxnId="{F0360AE1-D90D-B74F-B04A-8129F6B1420C}">
      <dgm:prSet/>
      <dgm:spPr/>
      <dgm:t>
        <a:bodyPr/>
        <a:lstStyle/>
        <a:p>
          <a:endParaRPr lang="en-US"/>
        </a:p>
      </dgm:t>
    </dgm:pt>
    <dgm:pt modelId="{F505888A-CC73-BC4D-B086-29C90CCE8AC4}" type="sibTrans" cxnId="{F0360AE1-D90D-B74F-B04A-8129F6B1420C}">
      <dgm:prSet/>
      <dgm:spPr/>
      <dgm:t>
        <a:bodyPr/>
        <a:lstStyle/>
        <a:p>
          <a:endParaRPr lang="en-US"/>
        </a:p>
      </dgm:t>
    </dgm:pt>
    <dgm:pt modelId="{9E6C06F9-1764-D746-B3F7-6A92DF19A241}">
      <dgm:prSet phldrT="[Text]"/>
      <dgm:spPr/>
      <dgm:t>
        <a:bodyPr/>
        <a:lstStyle/>
        <a:p>
          <a:r>
            <a:rPr lang="en-US" dirty="0" smtClean="0"/>
            <a:t>Identify Instances</a:t>
          </a:r>
          <a:endParaRPr lang="en-US" dirty="0"/>
        </a:p>
      </dgm:t>
    </dgm:pt>
    <dgm:pt modelId="{03B8C886-6324-0741-A248-7EB4D539A009}" type="parTrans" cxnId="{D31B86A2-AED6-054A-B58C-F759A2DF3D49}">
      <dgm:prSet/>
      <dgm:spPr/>
      <dgm:t>
        <a:bodyPr/>
        <a:lstStyle/>
        <a:p>
          <a:endParaRPr lang="en-US"/>
        </a:p>
      </dgm:t>
    </dgm:pt>
    <dgm:pt modelId="{A2B27147-2E7F-7B42-813A-533B1ABB2599}" type="sibTrans" cxnId="{D31B86A2-AED6-054A-B58C-F759A2DF3D49}">
      <dgm:prSet/>
      <dgm:spPr/>
      <dgm:t>
        <a:bodyPr/>
        <a:lstStyle/>
        <a:p>
          <a:endParaRPr lang="en-US"/>
        </a:p>
      </dgm:t>
    </dgm:pt>
    <dgm:pt modelId="{17A80004-AE3D-5042-908A-5AE86F0A74C2}">
      <dgm:prSet phldrT="[Text]"/>
      <dgm:spPr/>
      <dgm:t>
        <a:bodyPr/>
        <a:lstStyle/>
        <a:p>
          <a:r>
            <a:rPr lang="en-US" dirty="0" smtClean="0"/>
            <a:t>Extract Relations</a:t>
          </a:r>
          <a:endParaRPr lang="en-US" dirty="0"/>
        </a:p>
      </dgm:t>
    </dgm:pt>
    <dgm:pt modelId="{8A10D3D9-6A7A-A74F-8C34-C24187BFDB2E}" type="parTrans" cxnId="{3DB034DF-39C4-2546-A3B3-D0F971C06838}">
      <dgm:prSet/>
      <dgm:spPr/>
      <dgm:t>
        <a:bodyPr/>
        <a:lstStyle/>
        <a:p>
          <a:endParaRPr lang="en-US"/>
        </a:p>
      </dgm:t>
    </dgm:pt>
    <dgm:pt modelId="{2A7B448A-6BC6-5249-A74C-1822A064E245}" type="sibTrans" cxnId="{3DB034DF-39C4-2546-A3B3-D0F971C06838}">
      <dgm:prSet/>
      <dgm:spPr/>
      <dgm:t>
        <a:bodyPr/>
        <a:lstStyle/>
        <a:p>
          <a:endParaRPr lang="en-US"/>
        </a:p>
      </dgm:t>
    </dgm:pt>
    <dgm:pt modelId="{410D6FCB-4760-BF48-AE77-358124FCD9EB}">
      <dgm:prSet/>
      <dgm:spPr/>
      <dgm:t>
        <a:bodyPr/>
        <a:lstStyle/>
        <a:p>
          <a:r>
            <a:rPr lang="en-US" smtClean="0"/>
            <a:t>Knowledge Fusion</a:t>
          </a:r>
          <a:endParaRPr lang="en-US" dirty="0"/>
        </a:p>
      </dgm:t>
    </dgm:pt>
    <dgm:pt modelId="{09A40E2C-09AB-104D-8F7B-B64467D48403}" type="parTrans" cxnId="{5B4692AD-3498-E048-B2D7-715B2C9BB7D2}">
      <dgm:prSet/>
      <dgm:spPr/>
      <dgm:t>
        <a:bodyPr/>
        <a:lstStyle/>
        <a:p>
          <a:endParaRPr lang="en-US"/>
        </a:p>
      </dgm:t>
    </dgm:pt>
    <dgm:pt modelId="{6B10490E-EB1E-424E-B830-29CC40D61331}" type="sibTrans" cxnId="{5B4692AD-3498-E048-B2D7-715B2C9BB7D2}">
      <dgm:prSet/>
      <dgm:spPr/>
      <dgm:t>
        <a:bodyPr/>
        <a:lstStyle/>
        <a:p>
          <a:endParaRPr lang="en-US"/>
        </a:p>
      </dgm:t>
    </dgm:pt>
    <dgm:pt modelId="{737D062F-7DCB-444F-BB51-049A4E8B7C58}" type="pres">
      <dgm:prSet presAssocID="{F6231B61-353E-3C40-90D9-FF407E13320A}" presName="Name0" presStyleCnt="0">
        <dgm:presLayoutVars>
          <dgm:dir/>
          <dgm:resizeHandles val="exact"/>
        </dgm:presLayoutVars>
      </dgm:prSet>
      <dgm:spPr/>
    </dgm:pt>
    <dgm:pt modelId="{EB8D4B69-628D-E04E-9FA7-F6B74A9727E1}" type="pres">
      <dgm:prSet presAssocID="{BD77B5C1-E296-4E41-92F9-BE156D49AF0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F3F4C-42F2-FD4E-93F8-5C1992E9736D}" type="pres">
      <dgm:prSet presAssocID="{F505888A-CC73-BC4D-B086-29C90CCE8AC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3F44B49-A4B9-234F-8ADE-4ED57FF863CB}" type="pres">
      <dgm:prSet presAssocID="{F505888A-CC73-BC4D-B086-29C90CCE8AC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DEC1702-2848-5644-B512-0773C5969CFE}" type="pres">
      <dgm:prSet presAssocID="{9E6C06F9-1764-D746-B3F7-6A92DF19A24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C37AE-3BED-A346-BDAD-CAC7D5C6833D}" type="pres">
      <dgm:prSet presAssocID="{A2B27147-2E7F-7B42-813A-533B1ABB259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64CC2AE-5A59-954B-8C6C-B5996D795A35}" type="pres">
      <dgm:prSet presAssocID="{A2B27147-2E7F-7B42-813A-533B1ABB259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66A57F6-E7D1-F94C-9E44-0B9376CF4DAD}" type="pres">
      <dgm:prSet presAssocID="{17A80004-AE3D-5042-908A-5AE86F0A74C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6CF4A-2598-6547-80FE-1906D3B92100}" type="pres">
      <dgm:prSet presAssocID="{2A7B448A-6BC6-5249-A74C-1822A064E24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25CB943-A23E-FB44-9059-BFCC07DE1470}" type="pres">
      <dgm:prSet presAssocID="{2A7B448A-6BC6-5249-A74C-1822A064E245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2EAEC5D-EA72-634E-BDE6-543130DFEB99}" type="pres">
      <dgm:prSet presAssocID="{410D6FCB-4760-BF48-AE77-358124FCD9E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360AE1-D90D-B74F-B04A-8129F6B1420C}" srcId="{F6231B61-353E-3C40-90D9-FF407E13320A}" destId="{BD77B5C1-E296-4E41-92F9-BE156D49AF0A}" srcOrd="0" destOrd="0" parTransId="{82898237-785C-FE40-AEBD-E186146CE6A8}" sibTransId="{F505888A-CC73-BC4D-B086-29C90CCE8AC4}"/>
    <dgm:cxn modelId="{7937258F-C6D6-3843-87FF-68BFA343564C}" type="presOf" srcId="{2A7B448A-6BC6-5249-A74C-1822A064E245}" destId="{D25CB943-A23E-FB44-9059-BFCC07DE1470}" srcOrd="1" destOrd="0" presId="urn:microsoft.com/office/officeart/2005/8/layout/process1"/>
    <dgm:cxn modelId="{E35A3F01-0396-364B-B61E-7EB77882AA1D}" type="presOf" srcId="{A2B27147-2E7F-7B42-813A-533B1ABB2599}" destId="{01BC37AE-3BED-A346-BDAD-CAC7D5C6833D}" srcOrd="0" destOrd="0" presId="urn:microsoft.com/office/officeart/2005/8/layout/process1"/>
    <dgm:cxn modelId="{020BCEE0-D318-B649-B888-E3CE3E8A296C}" type="presOf" srcId="{9E6C06F9-1764-D746-B3F7-6A92DF19A241}" destId="{4DEC1702-2848-5644-B512-0773C5969CFE}" srcOrd="0" destOrd="0" presId="urn:microsoft.com/office/officeart/2005/8/layout/process1"/>
    <dgm:cxn modelId="{5556828B-4884-9149-9FD9-EFD6FE80420D}" type="presOf" srcId="{2A7B448A-6BC6-5249-A74C-1822A064E245}" destId="{0276CF4A-2598-6547-80FE-1906D3B92100}" srcOrd="0" destOrd="0" presId="urn:microsoft.com/office/officeart/2005/8/layout/process1"/>
    <dgm:cxn modelId="{052BC2E5-9D2F-DB4D-9AE6-5560685F5308}" type="presOf" srcId="{F505888A-CC73-BC4D-B086-29C90CCE8AC4}" destId="{D61F3F4C-42F2-FD4E-93F8-5C1992E9736D}" srcOrd="0" destOrd="0" presId="urn:microsoft.com/office/officeart/2005/8/layout/process1"/>
    <dgm:cxn modelId="{7AA313A4-FD5C-9743-A1F4-303EFEF75EC6}" type="presOf" srcId="{A2B27147-2E7F-7B42-813A-533B1ABB2599}" destId="{864CC2AE-5A59-954B-8C6C-B5996D795A35}" srcOrd="1" destOrd="0" presId="urn:microsoft.com/office/officeart/2005/8/layout/process1"/>
    <dgm:cxn modelId="{61C3003C-7DB7-9842-A4FA-851AA6C540F1}" type="presOf" srcId="{BD77B5C1-E296-4E41-92F9-BE156D49AF0A}" destId="{EB8D4B69-628D-E04E-9FA7-F6B74A9727E1}" srcOrd="0" destOrd="0" presId="urn:microsoft.com/office/officeart/2005/8/layout/process1"/>
    <dgm:cxn modelId="{A52C11FE-8BAA-824A-B7AE-EBB4DF88BE01}" type="presOf" srcId="{17A80004-AE3D-5042-908A-5AE86F0A74C2}" destId="{666A57F6-E7D1-F94C-9E44-0B9376CF4DAD}" srcOrd="0" destOrd="0" presId="urn:microsoft.com/office/officeart/2005/8/layout/process1"/>
    <dgm:cxn modelId="{16279788-205D-6B49-B17C-CBBC85221C47}" type="presOf" srcId="{F6231B61-353E-3C40-90D9-FF407E13320A}" destId="{737D062F-7DCB-444F-BB51-049A4E8B7C58}" srcOrd="0" destOrd="0" presId="urn:microsoft.com/office/officeart/2005/8/layout/process1"/>
    <dgm:cxn modelId="{D31B86A2-AED6-054A-B58C-F759A2DF3D49}" srcId="{F6231B61-353E-3C40-90D9-FF407E13320A}" destId="{9E6C06F9-1764-D746-B3F7-6A92DF19A241}" srcOrd="1" destOrd="0" parTransId="{03B8C886-6324-0741-A248-7EB4D539A009}" sibTransId="{A2B27147-2E7F-7B42-813A-533B1ABB2599}"/>
    <dgm:cxn modelId="{3DB034DF-39C4-2546-A3B3-D0F971C06838}" srcId="{F6231B61-353E-3C40-90D9-FF407E13320A}" destId="{17A80004-AE3D-5042-908A-5AE86F0A74C2}" srcOrd="2" destOrd="0" parTransId="{8A10D3D9-6A7A-A74F-8C34-C24187BFDB2E}" sibTransId="{2A7B448A-6BC6-5249-A74C-1822A064E245}"/>
    <dgm:cxn modelId="{9B5800BF-D0A3-424C-8CD7-F3B184CD98CA}" type="presOf" srcId="{F505888A-CC73-BC4D-B086-29C90CCE8AC4}" destId="{E3F44B49-A4B9-234F-8ADE-4ED57FF863CB}" srcOrd="1" destOrd="0" presId="urn:microsoft.com/office/officeart/2005/8/layout/process1"/>
    <dgm:cxn modelId="{5B4692AD-3498-E048-B2D7-715B2C9BB7D2}" srcId="{F6231B61-353E-3C40-90D9-FF407E13320A}" destId="{410D6FCB-4760-BF48-AE77-358124FCD9EB}" srcOrd="3" destOrd="0" parTransId="{09A40E2C-09AB-104D-8F7B-B64467D48403}" sibTransId="{6B10490E-EB1E-424E-B830-29CC40D61331}"/>
    <dgm:cxn modelId="{32C183BA-A8F2-CC42-ADB1-DACF7D09F479}" type="presOf" srcId="{410D6FCB-4760-BF48-AE77-358124FCD9EB}" destId="{02EAEC5D-EA72-634E-BDE6-543130DFEB99}" srcOrd="0" destOrd="0" presId="urn:microsoft.com/office/officeart/2005/8/layout/process1"/>
    <dgm:cxn modelId="{6D61A624-B857-774F-B258-49E3A1667869}" type="presParOf" srcId="{737D062F-7DCB-444F-BB51-049A4E8B7C58}" destId="{EB8D4B69-628D-E04E-9FA7-F6B74A9727E1}" srcOrd="0" destOrd="0" presId="urn:microsoft.com/office/officeart/2005/8/layout/process1"/>
    <dgm:cxn modelId="{E6EF36BC-786E-C149-8033-80EDE4824EA8}" type="presParOf" srcId="{737D062F-7DCB-444F-BB51-049A4E8B7C58}" destId="{D61F3F4C-42F2-FD4E-93F8-5C1992E9736D}" srcOrd="1" destOrd="0" presId="urn:microsoft.com/office/officeart/2005/8/layout/process1"/>
    <dgm:cxn modelId="{E884C897-DA91-5C43-A535-08C0071D4FA9}" type="presParOf" srcId="{D61F3F4C-42F2-FD4E-93F8-5C1992E9736D}" destId="{E3F44B49-A4B9-234F-8ADE-4ED57FF863CB}" srcOrd="0" destOrd="0" presId="urn:microsoft.com/office/officeart/2005/8/layout/process1"/>
    <dgm:cxn modelId="{C635E2C3-D367-7F47-BD30-E9AC11616305}" type="presParOf" srcId="{737D062F-7DCB-444F-BB51-049A4E8B7C58}" destId="{4DEC1702-2848-5644-B512-0773C5969CFE}" srcOrd="2" destOrd="0" presId="urn:microsoft.com/office/officeart/2005/8/layout/process1"/>
    <dgm:cxn modelId="{77FA2F07-D7E3-6C4C-ABD2-FA0156DC0AFD}" type="presParOf" srcId="{737D062F-7DCB-444F-BB51-049A4E8B7C58}" destId="{01BC37AE-3BED-A346-BDAD-CAC7D5C6833D}" srcOrd="3" destOrd="0" presId="urn:microsoft.com/office/officeart/2005/8/layout/process1"/>
    <dgm:cxn modelId="{F93B2822-729B-6B45-AE2E-6FBE6035FE0C}" type="presParOf" srcId="{01BC37AE-3BED-A346-BDAD-CAC7D5C6833D}" destId="{864CC2AE-5A59-954B-8C6C-B5996D795A35}" srcOrd="0" destOrd="0" presId="urn:microsoft.com/office/officeart/2005/8/layout/process1"/>
    <dgm:cxn modelId="{F791B4EC-0F07-8A48-9547-79C5A00B428F}" type="presParOf" srcId="{737D062F-7DCB-444F-BB51-049A4E8B7C58}" destId="{666A57F6-E7D1-F94C-9E44-0B9376CF4DAD}" srcOrd="4" destOrd="0" presId="urn:microsoft.com/office/officeart/2005/8/layout/process1"/>
    <dgm:cxn modelId="{6681EEF5-D3D5-3C44-AA9D-9B2AE7E2BF4E}" type="presParOf" srcId="{737D062F-7DCB-444F-BB51-049A4E8B7C58}" destId="{0276CF4A-2598-6547-80FE-1906D3B92100}" srcOrd="5" destOrd="0" presId="urn:microsoft.com/office/officeart/2005/8/layout/process1"/>
    <dgm:cxn modelId="{2201D84D-5CF8-684E-B9B2-B03A8B9B3FA8}" type="presParOf" srcId="{0276CF4A-2598-6547-80FE-1906D3B92100}" destId="{D25CB943-A23E-FB44-9059-BFCC07DE1470}" srcOrd="0" destOrd="0" presId="urn:microsoft.com/office/officeart/2005/8/layout/process1"/>
    <dgm:cxn modelId="{863FD104-3C29-314A-B83D-A3080FA59AAE}" type="presParOf" srcId="{737D062F-7DCB-444F-BB51-049A4E8B7C58}" destId="{02EAEC5D-EA72-634E-BDE6-543130DFEB9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6231B61-353E-3C40-90D9-FF407E13320A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BD77B5C1-E296-4E41-92F9-BE156D49AF0A}">
      <dgm:prSet phldrT="[Text]"/>
      <dgm:spPr/>
      <dgm:t>
        <a:bodyPr/>
        <a:lstStyle/>
        <a:p>
          <a:r>
            <a:rPr lang="en-US" dirty="0" smtClean="0"/>
            <a:t>Build Taxonomy</a:t>
          </a:r>
          <a:endParaRPr lang="en-US" dirty="0"/>
        </a:p>
      </dgm:t>
    </dgm:pt>
    <dgm:pt modelId="{82898237-785C-FE40-AEBD-E186146CE6A8}" type="parTrans" cxnId="{F0360AE1-D90D-B74F-B04A-8129F6B1420C}">
      <dgm:prSet/>
      <dgm:spPr/>
      <dgm:t>
        <a:bodyPr/>
        <a:lstStyle/>
        <a:p>
          <a:endParaRPr lang="en-US"/>
        </a:p>
      </dgm:t>
    </dgm:pt>
    <dgm:pt modelId="{F505888A-CC73-BC4D-B086-29C90CCE8AC4}" type="sibTrans" cxnId="{F0360AE1-D90D-B74F-B04A-8129F6B1420C}">
      <dgm:prSet/>
      <dgm:spPr/>
      <dgm:t>
        <a:bodyPr/>
        <a:lstStyle/>
        <a:p>
          <a:endParaRPr lang="en-US"/>
        </a:p>
      </dgm:t>
    </dgm:pt>
    <dgm:pt modelId="{9E6C06F9-1764-D746-B3F7-6A92DF19A241}">
      <dgm:prSet phldrT="[Text]"/>
      <dgm:spPr/>
      <dgm:t>
        <a:bodyPr/>
        <a:lstStyle/>
        <a:p>
          <a:r>
            <a:rPr lang="en-US" dirty="0" smtClean="0"/>
            <a:t>Identify Instances</a:t>
          </a:r>
          <a:endParaRPr lang="en-US" dirty="0"/>
        </a:p>
      </dgm:t>
    </dgm:pt>
    <dgm:pt modelId="{03B8C886-6324-0741-A248-7EB4D539A009}" type="parTrans" cxnId="{D31B86A2-AED6-054A-B58C-F759A2DF3D49}">
      <dgm:prSet/>
      <dgm:spPr/>
      <dgm:t>
        <a:bodyPr/>
        <a:lstStyle/>
        <a:p>
          <a:endParaRPr lang="en-US"/>
        </a:p>
      </dgm:t>
    </dgm:pt>
    <dgm:pt modelId="{A2B27147-2E7F-7B42-813A-533B1ABB2599}" type="sibTrans" cxnId="{D31B86A2-AED6-054A-B58C-F759A2DF3D49}">
      <dgm:prSet/>
      <dgm:spPr/>
      <dgm:t>
        <a:bodyPr/>
        <a:lstStyle/>
        <a:p>
          <a:endParaRPr lang="en-US"/>
        </a:p>
      </dgm:t>
    </dgm:pt>
    <dgm:pt modelId="{17A80004-AE3D-5042-908A-5AE86F0A74C2}">
      <dgm:prSet phldrT="[Text]"/>
      <dgm:spPr/>
      <dgm:t>
        <a:bodyPr/>
        <a:lstStyle/>
        <a:p>
          <a:r>
            <a:rPr lang="en-US" dirty="0" smtClean="0"/>
            <a:t>Extract Relations</a:t>
          </a:r>
          <a:endParaRPr lang="en-US" dirty="0"/>
        </a:p>
      </dgm:t>
    </dgm:pt>
    <dgm:pt modelId="{8A10D3D9-6A7A-A74F-8C34-C24187BFDB2E}" type="parTrans" cxnId="{3DB034DF-39C4-2546-A3B3-D0F971C06838}">
      <dgm:prSet/>
      <dgm:spPr/>
      <dgm:t>
        <a:bodyPr/>
        <a:lstStyle/>
        <a:p>
          <a:endParaRPr lang="en-US"/>
        </a:p>
      </dgm:t>
    </dgm:pt>
    <dgm:pt modelId="{2A7B448A-6BC6-5249-A74C-1822A064E245}" type="sibTrans" cxnId="{3DB034DF-39C4-2546-A3B3-D0F971C06838}">
      <dgm:prSet/>
      <dgm:spPr/>
      <dgm:t>
        <a:bodyPr/>
        <a:lstStyle/>
        <a:p>
          <a:endParaRPr lang="en-US"/>
        </a:p>
      </dgm:t>
    </dgm:pt>
    <dgm:pt modelId="{410D6FCB-4760-BF48-AE77-358124FCD9EB}">
      <dgm:prSet/>
      <dgm:spPr/>
      <dgm:t>
        <a:bodyPr/>
        <a:lstStyle/>
        <a:p>
          <a:r>
            <a:rPr lang="en-US" smtClean="0"/>
            <a:t>Knowledge Fusion</a:t>
          </a:r>
          <a:endParaRPr lang="en-US" dirty="0"/>
        </a:p>
      </dgm:t>
    </dgm:pt>
    <dgm:pt modelId="{09A40E2C-09AB-104D-8F7B-B64467D48403}" type="parTrans" cxnId="{5B4692AD-3498-E048-B2D7-715B2C9BB7D2}">
      <dgm:prSet/>
      <dgm:spPr/>
      <dgm:t>
        <a:bodyPr/>
        <a:lstStyle/>
        <a:p>
          <a:endParaRPr lang="en-US"/>
        </a:p>
      </dgm:t>
    </dgm:pt>
    <dgm:pt modelId="{6B10490E-EB1E-424E-B830-29CC40D61331}" type="sibTrans" cxnId="{5B4692AD-3498-E048-B2D7-715B2C9BB7D2}">
      <dgm:prSet/>
      <dgm:spPr/>
      <dgm:t>
        <a:bodyPr/>
        <a:lstStyle/>
        <a:p>
          <a:endParaRPr lang="en-US"/>
        </a:p>
      </dgm:t>
    </dgm:pt>
    <dgm:pt modelId="{737D062F-7DCB-444F-BB51-049A4E8B7C58}" type="pres">
      <dgm:prSet presAssocID="{F6231B61-353E-3C40-90D9-FF407E13320A}" presName="Name0" presStyleCnt="0">
        <dgm:presLayoutVars>
          <dgm:dir/>
          <dgm:resizeHandles val="exact"/>
        </dgm:presLayoutVars>
      </dgm:prSet>
      <dgm:spPr/>
    </dgm:pt>
    <dgm:pt modelId="{EB8D4B69-628D-E04E-9FA7-F6B74A9727E1}" type="pres">
      <dgm:prSet presAssocID="{BD77B5C1-E296-4E41-92F9-BE156D49AF0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F3F4C-42F2-FD4E-93F8-5C1992E9736D}" type="pres">
      <dgm:prSet presAssocID="{F505888A-CC73-BC4D-B086-29C90CCE8AC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3F44B49-A4B9-234F-8ADE-4ED57FF863CB}" type="pres">
      <dgm:prSet presAssocID="{F505888A-CC73-BC4D-B086-29C90CCE8AC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DEC1702-2848-5644-B512-0773C5969CFE}" type="pres">
      <dgm:prSet presAssocID="{9E6C06F9-1764-D746-B3F7-6A92DF19A24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C37AE-3BED-A346-BDAD-CAC7D5C6833D}" type="pres">
      <dgm:prSet presAssocID="{A2B27147-2E7F-7B42-813A-533B1ABB259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64CC2AE-5A59-954B-8C6C-B5996D795A35}" type="pres">
      <dgm:prSet presAssocID="{A2B27147-2E7F-7B42-813A-533B1ABB259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66A57F6-E7D1-F94C-9E44-0B9376CF4DAD}" type="pres">
      <dgm:prSet presAssocID="{17A80004-AE3D-5042-908A-5AE86F0A74C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6CF4A-2598-6547-80FE-1906D3B92100}" type="pres">
      <dgm:prSet presAssocID="{2A7B448A-6BC6-5249-A74C-1822A064E24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25CB943-A23E-FB44-9059-BFCC07DE1470}" type="pres">
      <dgm:prSet presAssocID="{2A7B448A-6BC6-5249-A74C-1822A064E245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2EAEC5D-EA72-634E-BDE6-543130DFEB99}" type="pres">
      <dgm:prSet presAssocID="{410D6FCB-4760-BF48-AE77-358124FCD9E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DD63A4-072A-0F49-9469-88D6DBD0E247}" type="presOf" srcId="{410D6FCB-4760-BF48-AE77-358124FCD9EB}" destId="{02EAEC5D-EA72-634E-BDE6-543130DFEB99}" srcOrd="0" destOrd="0" presId="urn:microsoft.com/office/officeart/2005/8/layout/process1"/>
    <dgm:cxn modelId="{1068B6FD-D01E-9F41-92D7-B42C6CE747CB}" type="presOf" srcId="{F505888A-CC73-BC4D-B086-29C90CCE8AC4}" destId="{D61F3F4C-42F2-FD4E-93F8-5C1992E9736D}" srcOrd="0" destOrd="0" presId="urn:microsoft.com/office/officeart/2005/8/layout/process1"/>
    <dgm:cxn modelId="{77F7A01F-2FE4-3F43-997B-2FB299938D78}" type="presOf" srcId="{BD77B5C1-E296-4E41-92F9-BE156D49AF0A}" destId="{EB8D4B69-628D-E04E-9FA7-F6B74A9727E1}" srcOrd="0" destOrd="0" presId="urn:microsoft.com/office/officeart/2005/8/layout/process1"/>
    <dgm:cxn modelId="{EDDAB20A-4624-8749-88C2-FC9A638FE5B5}" type="presOf" srcId="{17A80004-AE3D-5042-908A-5AE86F0A74C2}" destId="{666A57F6-E7D1-F94C-9E44-0B9376CF4DAD}" srcOrd="0" destOrd="0" presId="urn:microsoft.com/office/officeart/2005/8/layout/process1"/>
    <dgm:cxn modelId="{F0360AE1-D90D-B74F-B04A-8129F6B1420C}" srcId="{F6231B61-353E-3C40-90D9-FF407E13320A}" destId="{BD77B5C1-E296-4E41-92F9-BE156D49AF0A}" srcOrd="0" destOrd="0" parTransId="{82898237-785C-FE40-AEBD-E186146CE6A8}" sibTransId="{F505888A-CC73-BC4D-B086-29C90CCE8AC4}"/>
    <dgm:cxn modelId="{2FAC0D72-5BAF-0F45-89C3-0B091506BC2E}" type="presOf" srcId="{2A7B448A-6BC6-5249-A74C-1822A064E245}" destId="{D25CB943-A23E-FB44-9059-BFCC07DE1470}" srcOrd="1" destOrd="0" presId="urn:microsoft.com/office/officeart/2005/8/layout/process1"/>
    <dgm:cxn modelId="{4A492C0F-DBE7-AC44-A9ED-A8574FC8312D}" type="presOf" srcId="{A2B27147-2E7F-7B42-813A-533B1ABB2599}" destId="{864CC2AE-5A59-954B-8C6C-B5996D795A35}" srcOrd="1" destOrd="0" presId="urn:microsoft.com/office/officeart/2005/8/layout/process1"/>
    <dgm:cxn modelId="{AB3C2470-8F71-8941-8586-036679130D4F}" type="presOf" srcId="{F6231B61-353E-3C40-90D9-FF407E13320A}" destId="{737D062F-7DCB-444F-BB51-049A4E8B7C58}" srcOrd="0" destOrd="0" presId="urn:microsoft.com/office/officeart/2005/8/layout/process1"/>
    <dgm:cxn modelId="{B4BD638B-024C-4B46-B9B7-81B540F4C76B}" type="presOf" srcId="{F505888A-CC73-BC4D-B086-29C90CCE8AC4}" destId="{E3F44B49-A4B9-234F-8ADE-4ED57FF863CB}" srcOrd="1" destOrd="0" presId="urn:microsoft.com/office/officeart/2005/8/layout/process1"/>
    <dgm:cxn modelId="{C9B7E099-11F3-CD49-9AFC-8C33A044E15F}" type="presOf" srcId="{A2B27147-2E7F-7B42-813A-533B1ABB2599}" destId="{01BC37AE-3BED-A346-BDAD-CAC7D5C6833D}" srcOrd="0" destOrd="0" presId="urn:microsoft.com/office/officeart/2005/8/layout/process1"/>
    <dgm:cxn modelId="{D31B86A2-AED6-054A-B58C-F759A2DF3D49}" srcId="{F6231B61-353E-3C40-90D9-FF407E13320A}" destId="{9E6C06F9-1764-D746-B3F7-6A92DF19A241}" srcOrd="1" destOrd="0" parTransId="{03B8C886-6324-0741-A248-7EB4D539A009}" sibTransId="{A2B27147-2E7F-7B42-813A-533B1ABB2599}"/>
    <dgm:cxn modelId="{3DB034DF-39C4-2546-A3B3-D0F971C06838}" srcId="{F6231B61-353E-3C40-90D9-FF407E13320A}" destId="{17A80004-AE3D-5042-908A-5AE86F0A74C2}" srcOrd="2" destOrd="0" parTransId="{8A10D3D9-6A7A-A74F-8C34-C24187BFDB2E}" sibTransId="{2A7B448A-6BC6-5249-A74C-1822A064E245}"/>
    <dgm:cxn modelId="{5B4692AD-3498-E048-B2D7-715B2C9BB7D2}" srcId="{F6231B61-353E-3C40-90D9-FF407E13320A}" destId="{410D6FCB-4760-BF48-AE77-358124FCD9EB}" srcOrd="3" destOrd="0" parTransId="{09A40E2C-09AB-104D-8F7B-B64467D48403}" sibTransId="{6B10490E-EB1E-424E-B830-29CC40D61331}"/>
    <dgm:cxn modelId="{2FEC45D1-18CB-7743-8A4C-7F3DE2CABA4A}" type="presOf" srcId="{2A7B448A-6BC6-5249-A74C-1822A064E245}" destId="{0276CF4A-2598-6547-80FE-1906D3B92100}" srcOrd="0" destOrd="0" presId="urn:microsoft.com/office/officeart/2005/8/layout/process1"/>
    <dgm:cxn modelId="{E17641FC-8EC4-5B42-BC87-29DAC5828620}" type="presOf" srcId="{9E6C06F9-1764-D746-B3F7-6A92DF19A241}" destId="{4DEC1702-2848-5644-B512-0773C5969CFE}" srcOrd="0" destOrd="0" presId="urn:microsoft.com/office/officeart/2005/8/layout/process1"/>
    <dgm:cxn modelId="{A3B0D40A-4F0A-D648-8010-1DE599276CF3}" type="presParOf" srcId="{737D062F-7DCB-444F-BB51-049A4E8B7C58}" destId="{EB8D4B69-628D-E04E-9FA7-F6B74A9727E1}" srcOrd="0" destOrd="0" presId="urn:microsoft.com/office/officeart/2005/8/layout/process1"/>
    <dgm:cxn modelId="{8BC9C8E7-DD7C-774B-B85E-64A5CB6464BF}" type="presParOf" srcId="{737D062F-7DCB-444F-BB51-049A4E8B7C58}" destId="{D61F3F4C-42F2-FD4E-93F8-5C1992E9736D}" srcOrd="1" destOrd="0" presId="urn:microsoft.com/office/officeart/2005/8/layout/process1"/>
    <dgm:cxn modelId="{752E810B-B1B6-7943-B368-D4431FF5E3E0}" type="presParOf" srcId="{D61F3F4C-42F2-FD4E-93F8-5C1992E9736D}" destId="{E3F44B49-A4B9-234F-8ADE-4ED57FF863CB}" srcOrd="0" destOrd="0" presId="urn:microsoft.com/office/officeart/2005/8/layout/process1"/>
    <dgm:cxn modelId="{B61E3011-DB78-2E40-9A23-011C37803C6D}" type="presParOf" srcId="{737D062F-7DCB-444F-BB51-049A4E8B7C58}" destId="{4DEC1702-2848-5644-B512-0773C5969CFE}" srcOrd="2" destOrd="0" presId="urn:microsoft.com/office/officeart/2005/8/layout/process1"/>
    <dgm:cxn modelId="{F674C293-7E54-DC48-B24D-A9B66DE0A9FF}" type="presParOf" srcId="{737D062F-7DCB-444F-BB51-049A4E8B7C58}" destId="{01BC37AE-3BED-A346-BDAD-CAC7D5C6833D}" srcOrd="3" destOrd="0" presId="urn:microsoft.com/office/officeart/2005/8/layout/process1"/>
    <dgm:cxn modelId="{598281B8-A920-2847-A0D8-2373649ACA25}" type="presParOf" srcId="{01BC37AE-3BED-A346-BDAD-CAC7D5C6833D}" destId="{864CC2AE-5A59-954B-8C6C-B5996D795A35}" srcOrd="0" destOrd="0" presId="urn:microsoft.com/office/officeart/2005/8/layout/process1"/>
    <dgm:cxn modelId="{0713307C-5000-5E44-B1E6-36D855CBBE87}" type="presParOf" srcId="{737D062F-7DCB-444F-BB51-049A4E8B7C58}" destId="{666A57F6-E7D1-F94C-9E44-0B9376CF4DAD}" srcOrd="4" destOrd="0" presId="urn:microsoft.com/office/officeart/2005/8/layout/process1"/>
    <dgm:cxn modelId="{9FE421C8-961F-1845-95FD-5E07E986EF4C}" type="presParOf" srcId="{737D062F-7DCB-444F-BB51-049A4E8B7C58}" destId="{0276CF4A-2598-6547-80FE-1906D3B92100}" srcOrd="5" destOrd="0" presId="urn:microsoft.com/office/officeart/2005/8/layout/process1"/>
    <dgm:cxn modelId="{C44229C5-8ABC-954B-BD4E-3DC40F076E5A}" type="presParOf" srcId="{0276CF4A-2598-6547-80FE-1906D3B92100}" destId="{D25CB943-A23E-FB44-9059-BFCC07DE1470}" srcOrd="0" destOrd="0" presId="urn:microsoft.com/office/officeart/2005/8/layout/process1"/>
    <dgm:cxn modelId="{9F4BB80C-2FF3-B74E-A96F-02C3AE480BB1}" type="presParOf" srcId="{737D062F-7DCB-444F-BB51-049A4E8B7C58}" destId="{02EAEC5D-EA72-634E-BDE6-543130DFEB9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D4B69-628D-E04E-9FA7-F6B74A9727E1}">
      <dsp:nvSpPr>
        <dsp:cNvPr id="0" name=""/>
        <dsp:cNvSpPr/>
      </dsp:nvSpPr>
      <dsp:spPr>
        <a:xfrm>
          <a:off x="2678" y="119325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Build Taxonomy</a:t>
          </a:r>
          <a:endParaRPr lang="en-US" sz="1700" kern="1200" dirty="0"/>
        </a:p>
      </dsp:txBody>
      <dsp:txXfrm>
        <a:off x="23261" y="139908"/>
        <a:ext cx="1130111" cy="661600"/>
      </dsp:txXfrm>
    </dsp:sp>
    <dsp:sp modelId="{D61F3F4C-42F2-FD4E-93F8-5C1992E9736D}">
      <dsp:nvSpPr>
        <dsp:cNvPr id="0" name=""/>
        <dsp:cNvSpPr/>
      </dsp:nvSpPr>
      <dsp:spPr>
        <a:xfrm>
          <a:off x="1291083" y="325470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291083" y="383565"/>
        <a:ext cx="173817" cy="174286"/>
      </dsp:txXfrm>
    </dsp:sp>
    <dsp:sp modelId="{4DEC1702-2848-5644-B512-0773C5969CFE}">
      <dsp:nvSpPr>
        <dsp:cNvPr id="0" name=""/>
        <dsp:cNvSpPr/>
      </dsp:nvSpPr>
      <dsp:spPr>
        <a:xfrm>
          <a:off x="1642467" y="119325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Identify Instances</a:t>
          </a:r>
          <a:endParaRPr lang="en-US" sz="1700" kern="1200" dirty="0"/>
        </a:p>
      </dsp:txBody>
      <dsp:txXfrm>
        <a:off x="1663050" y="139908"/>
        <a:ext cx="1130111" cy="661600"/>
      </dsp:txXfrm>
    </dsp:sp>
    <dsp:sp modelId="{01BC37AE-3BED-A346-BDAD-CAC7D5C6833D}">
      <dsp:nvSpPr>
        <dsp:cNvPr id="0" name=""/>
        <dsp:cNvSpPr/>
      </dsp:nvSpPr>
      <dsp:spPr>
        <a:xfrm>
          <a:off x="2930872" y="325470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930872" y="383565"/>
        <a:ext cx="173817" cy="174286"/>
      </dsp:txXfrm>
    </dsp:sp>
    <dsp:sp modelId="{666A57F6-E7D1-F94C-9E44-0B9376CF4DAD}">
      <dsp:nvSpPr>
        <dsp:cNvPr id="0" name=""/>
        <dsp:cNvSpPr/>
      </dsp:nvSpPr>
      <dsp:spPr>
        <a:xfrm>
          <a:off x="3282255" y="119325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Extract Relations</a:t>
          </a:r>
          <a:endParaRPr lang="en-US" sz="1700" kern="1200" dirty="0"/>
        </a:p>
      </dsp:txBody>
      <dsp:txXfrm>
        <a:off x="3302838" y="139908"/>
        <a:ext cx="1130111" cy="661600"/>
      </dsp:txXfrm>
    </dsp:sp>
    <dsp:sp modelId="{0276CF4A-2598-6547-80FE-1906D3B92100}">
      <dsp:nvSpPr>
        <dsp:cNvPr id="0" name=""/>
        <dsp:cNvSpPr/>
      </dsp:nvSpPr>
      <dsp:spPr>
        <a:xfrm>
          <a:off x="4570660" y="325470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570660" y="383565"/>
        <a:ext cx="173817" cy="174286"/>
      </dsp:txXfrm>
    </dsp:sp>
    <dsp:sp modelId="{A673714B-2202-3149-9F38-3834AB26A5B6}">
      <dsp:nvSpPr>
        <dsp:cNvPr id="0" name=""/>
        <dsp:cNvSpPr/>
      </dsp:nvSpPr>
      <dsp:spPr>
        <a:xfrm>
          <a:off x="4922043" y="119325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Knowledge Fusion</a:t>
          </a:r>
          <a:endParaRPr lang="en-US" sz="1700" kern="1200" dirty="0"/>
        </a:p>
      </dsp:txBody>
      <dsp:txXfrm>
        <a:off x="4942626" y="139908"/>
        <a:ext cx="1130111" cy="6616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D4B69-628D-E04E-9FA7-F6B74A9727E1}">
      <dsp:nvSpPr>
        <dsp:cNvPr id="0" name=""/>
        <dsp:cNvSpPr/>
      </dsp:nvSpPr>
      <dsp:spPr>
        <a:xfrm>
          <a:off x="2678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Build Taxonomy</a:t>
          </a:r>
          <a:endParaRPr lang="en-US" sz="1300" kern="1200" dirty="0"/>
        </a:p>
      </dsp:txBody>
      <dsp:txXfrm>
        <a:off x="18078" y="15400"/>
        <a:ext cx="1140477" cy="494979"/>
      </dsp:txXfrm>
    </dsp:sp>
    <dsp:sp modelId="{D61F3F4C-42F2-FD4E-93F8-5C1992E9736D}">
      <dsp:nvSpPr>
        <dsp:cNvPr id="0" name=""/>
        <dsp:cNvSpPr/>
      </dsp:nvSpPr>
      <dsp:spPr>
        <a:xfrm>
          <a:off x="1291083" y="11765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291083" y="175746"/>
        <a:ext cx="173817" cy="174286"/>
      </dsp:txXfrm>
    </dsp:sp>
    <dsp:sp modelId="{4DEC1702-2848-5644-B512-0773C5969CFE}">
      <dsp:nvSpPr>
        <dsp:cNvPr id="0" name=""/>
        <dsp:cNvSpPr/>
      </dsp:nvSpPr>
      <dsp:spPr>
        <a:xfrm>
          <a:off x="1642467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Identify Instances</a:t>
          </a:r>
          <a:endParaRPr lang="en-US" sz="1300" kern="1200" dirty="0"/>
        </a:p>
      </dsp:txBody>
      <dsp:txXfrm>
        <a:off x="1657867" y="15400"/>
        <a:ext cx="1140477" cy="494979"/>
      </dsp:txXfrm>
    </dsp:sp>
    <dsp:sp modelId="{01BC37AE-3BED-A346-BDAD-CAC7D5C6833D}">
      <dsp:nvSpPr>
        <dsp:cNvPr id="0" name=""/>
        <dsp:cNvSpPr/>
      </dsp:nvSpPr>
      <dsp:spPr>
        <a:xfrm>
          <a:off x="2930872" y="11765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930872" y="175746"/>
        <a:ext cx="173817" cy="174286"/>
      </dsp:txXfrm>
    </dsp:sp>
    <dsp:sp modelId="{666A57F6-E7D1-F94C-9E44-0B9376CF4DAD}">
      <dsp:nvSpPr>
        <dsp:cNvPr id="0" name=""/>
        <dsp:cNvSpPr/>
      </dsp:nvSpPr>
      <dsp:spPr>
        <a:xfrm>
          <a:off x="3282255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Extract Relations</a:t>
          </a:r>
          <a:endParaRPr lang="en-US" sz="1300" kern="1200" dirty="0"/>
        </a:p>
      </dsp:txBody>
      <dsp:txXfrm>
        <a:off x="3297655" y="15400"/>
        <a:ext cx="1140477" cy="494979"/>
      </dsp:txXfrm>
    </dsp:sp>
    <dsp:sp modelId="{0276CF4A-2598-6547-80FE-1906D3B92100}">
      <dsp:nvSpPr>
        <dsp:cNvPr id="0" name=""/>
        <dsp:cNvSpPr/>
      </dsp:nvSpPr>
      <dsp:spPr>
        <a:xfrm>
          <a:off x="4570660" y="11765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570660" y="175746"/>
        <a:ext cx="173817" cy="174286"/>
      </dsp:txXfrm>
    </dsp:sp>
    <dsp:sp modelId="{02EAEC5D-EA72-634E-BDE6-543130DFEB99}">
      <dsp:nvSpPr>
        <dsp:cNvPr id="0" name=""/>
        <dsp:cNvSpPr/>
      </dsp:nvSpPr>
      <dsp:spPr>
        <a:xfrm>
          <a:off x="4922043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Knowledge Fusion</a:t>
          </a:r>
          <a:endParaRPr lang="en-US" sz="1300" kern="1200" dirty="0"/>
        </a:p>
      </dsp:txBody>
      <dsp:txXfrm>
        <a:off x="4937443" y="15400"/>
        <a:ext cx="1140477" cy="49497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D4B69-628D-E04E-9FA7-F6B74A9727E1}">
      <dsp:nvSpPr>
        <dsp:cNvPr id="0" name=""/>
        <dsp:cNvSpPr/>
      </dsp:nvSpPr>
      <dsp:spPr>
        <a:xfrm>
          <a:off x="2678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Build Taxonomy</a:t>
          </a:r>
          <a:endParaRPr lang="en-US" sz="1300" kern="1200" dirty="0"/>
        </a:p>
      </dsp:txBody>
      <dsp:txXfrm>
        <a:off x="18078" y="15400"/>
        <a:ext cx="1140477" cy="494979"/>
      </dsp:txXfrm>
    </dsp:sp>
    <dsp:sp modelId="{D61F3F4C-42F2-FD4E-93F8-5C1992E9736D}">
      <dsp:nvSpPr>
        <dsp:cNvPr id="0" name=""/>
        <dsp:cNvSpPr/>
      </dsp:nvSpPr>
      <dsp:spPr>
        <a:xfrm>
          <a:off x="1291083" y="11765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291083" y="175746"/>
        <a:ext cx="173817" cy="174286"/>
      </dsp:txXfrm>
    </dsp:sp>
    <dsp:sp modelId="{4DEC1702-2848-5644-B512-0773C5969CFE}">
      <dsp:nvSpPr>
        <dsp:cNvPr id="0" name=""/>
        <dsp:cNvSpPr/>
      </dsp:nvSpPr>
      <dsp:spPr>
        <a:xfrm>
          <a:off x="1642467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Identify Instances</a:t>
          </a:r>
          <a:endParaRPr lang="en-US" sz="1300" kern="1200" dirty="0"/>
        </a:p>
      </dsp:txBody>
      <dsp:txXfrm>
        <a:off x="1657867" y="15400"/>
        <a:ext cx="1140477" cy="494979"/>
      </dsp:txXfrm>
    </dsp:sp>
    <dsp:sp modelId="{01BC37AE-3BED-A346-BDAD-CAC7D5C6833D}">
      <dsp:nvSpPr>
        <dsp:cNvPr id="0" name=""/>
        <dsp:cNvSpPr/>
      </dsp:nvSpPr>
      <dsp:spPr>
        <a:xfrm>
          <a:off x="2930872" y="11765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930872" y="175746"/>
        <a:ext cx="173817" cy="174286"/>
      </dsp:txXfrm>
    </dsp:sp>
    <dsp:sp modelId="{666A57F6-E7D1-F94C-9E44-0B9376CF4DAD}">
      <dsp:nvSpPr>
        <dsp:cNvPr id="0" name=""/>
        <dsp:cNvSpPr/>
      </dsp:nvSpPr>
      <dsp:spPr>
        <a:xfrm>
          <a:off x="3282255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Extract Relations</a:t>
          </a:r>
          <a:endParaRPr lang="en-US" sz="1300" kern="1200" dirty="0"/>
        </a:p>
      </dsp:txBody>
      <dsp:txXfrm>
        <a:off x="3297655" y="15400"/>
        <a:ext cx="1140477" cy="494979"/>
      </dsp:txXfrm>
    </dsp:sp>
    <dsp:sp modelId="{0276CF4A-2598-6547-80FE-1906D3B92100}">
      <dsp:nvSpPr>
        <dsp:cNvPr id="0" name=""/>
        <dsp:cNvSpPr/>
      </dsp:nvSpPr>
      <dsp:spPr>
        <a:xfrm>
          <a:off x="4570660" y="11765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570660" y="175746"/>
        <a:ext cx="173817" cy="174286"/>
      </dsp:txXfrm>
    </dsp:sp>
    <dsp:sp modelId="{02EAEC5D-EA72-634E-BDE6-543130DFEB99}">
      <dsp:nvSpPr>
        <dsp:cNvPr id="0" name=""/>
        <dsp:cNvSpPr/>
      </dsp:nvSpPr>
      <dsp:spPr>
        <a:xfrm>
          <a:off x="4922043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Knowledge Fusion</a:t>
          </a:r>
          <a:endParaRPr lang="en-US" sz="1300" kern="1200" dirty="0"/>
        </a:p>
      </dsp:txBody>
      <dsp:txXfrm>
        <a:off x="4937443" y="15400"/>
        <a:ext cx="1140477" cy="49497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D4B69-628D-E04E-9FA7-F6B74A9727E1}">
      <dsp:nvSpPr>
        <dsp:cNvPr id="0" name=""/>
        <dsp:cNvSpPr/>
      </dsp:nvSpPr>
      <dsp:spPr>
        <a:xfrm>
          <a:off x="2678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Build Taxonomy</a:t>
          </a:r>
          <a:endParaRPr lang="en-US" sz="1300" kern="1200" dirty="0"/>
        </a:p>
      </dsp:txBody>
      <dsp:txXfrm>
        <a:off x="18078" y="15400"/>
        <a:ext cx="1140477" cy="494979"/>
      </dsp:txXfrm>
    </dsp:sp>
    <dsp:sp modelId="{D61F3F4C-42F2-FD4E-93F8-5C1992E9736D}">
      <dsp:nvSpPr>
        <dsp:cNvPr id="0" name=""/>
        <dsp:cNvSpPr/>
      </dsp:nvSpPr>
      <dsp:spPr>
        <a:xfrm>
          <a:off x="1291083" y="11765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291083" y="175746"/>
        <a:ext cx="173817" cy="174286"/>
      </dsp:txXfrm>
    </dsp:sp>
    <dsp:sp modelId="{4DEC1702-2848-5644-B512-0773C5969CFE}">
      <dsp:nvSpPr>
        <dsp:cNvPr id="0" name=""/>
        <dsp:cNvSpPr/>
      </dsp:nvSpPr>
      <dsp:spPr>
        <a:xfrm>
          <a:off x="1642467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Identify Instances</a:t>
          </a:r>
          <a:endParaRPr lang="en-US" sz="1300" kern="1200" dirty="0"/>
        </a:p>
      </dsp:txBody>
      <dsp:txXfrm>
        <a:off x="1657867" y="15400"/>
        <a:ext cx="1140477" cy="494979"/>
      </dsp:txXfrm>
    </dsp:sp>
    <dsp:sp modelId="{01BC37AE-3BED-A346-BDAD-CAC7D5C6833D}">
      <dsp:nvSpPr>
        <dsp:cNvPr id="0" name=""/>
        <dsp:cNvSpPr/>
      </dsp:nvSpPr>
      <dsp:spPr>
        <a:xfrm>
          <a:off x="2930872" y="11765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930872" y="175746"/>
        <a:ext cx="173817" cy="174286"/>
      </dsp:txXfrm>
    </dsp:sp>
    <dsp:sp modelId="{666A57F6-E7D1-F94C-9E44-0B9376CF4DAD}">
      <dsp:nvSpPr>
        <dsp:cNvPr id="0" name=""/>
        <dsp:cNvSpPr/>
      </dsp:nvSpPr>
      <dsp:spPr>
        <a:xfrm>
          <a:off x="3282255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Extract Relations</a:t>
          </a:r>
          <a:endParaRPr lang="en-US" sz="1300" kern="1200" dirty="0"/>
        </a:p>
      </dsp:txBody>
      <dsp:txXfrm>
        <a:off x="3297655" y="15400"/>
        <a:ext cx="1140477" cy="494979"/>
      </dsp:txXfrm>
    </dsp:sp>
    <dsp:sp modelId="{0276CF4A-2598-6547-80FE-1906D3B92100}">
      <dsp:nvSpPr>
        <dsp:cNvPr id="0" name=""/>
        <dsp:cNvSpPr/>
      </dsp:nvSpPr>
      <dsp:spPr>
        <a:xfrm>
          <a:off x="4570660" y="11765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570660" y="175746"/>
        <a:ext cx="173817" cy="174286"/>
      </dsp:txXfrm>
    </dsp:sp>
    <dsp:sp modelId="{02EAEC5D-EA72-634E-BDE6-543130DFEB99}">
      <dsp:nvSpPr>
        <dsp:cNvPr id="0" name=""/>
        <dsp:cNvSpPr/>
      </dsp:nvSpPr>
      <dsp:spPr>
        <a:xfrm>
          <a:off x="4922043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Knowledge Fusion</a:t>
          </a:r>
          <a:endParaRPr lang="en-US" sz="1300" kern="1200" dirty="0"/>
        </a:p>
      </dsp:txBody>
      <dsp:txXfrm>
        <a:off x="4937443" y="15400"/>
        <a:ext cx="1140477" cy="49497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D4B69-628D-E04E-9FA7-F6B74A9727E1}">
      <dsp:nvSpPr>
        <dsp:cNvPr id="0" name=""/>
        <dsp:cNvSpPr/>
      </dsp:nvSpPr>
      <dsp:spPr>
        <a:xfrm>
          <a:off x="2678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Build Taxonomy</a:t>
          </a:r>
          <a:endParaRPr lang="en-US" sz="1300" kern="1200" dirty="0"/>
        </a:p>
      </dsp:txBody>
      <dsp:txXfrm>
        <a:off x="18078" y="15400"/>
        <a:ext cx="1140477" cy="494979"/>
      </dsp:txXfrm>
    </dsp:sp>
    <dsp:sp modelId="{D61F3F4C-42F2-FD4E-93F8-5C1992E9736D}">
      <dsp:nvSpPr>
        <dsp:cNvPr id="0" name=""/>
        <dsp:cNvSpPr/>
      </dsp:nvSpPr>
      <dsp:spPr>
        <a:xfrm>
          <a:off x="1291083" y="11765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291083" y="175746"/>
        <a:ext cx="173817" cy="174286"/>
      </dsp:txXfrm>
    </dsp:sp>
    <dsp:sp modelId="{4DEC1702-2848-5644-B512-0773C5969CFE}">
      <dsp:nvSpPr>
        <dsp:cNvPr id="0" name=""/>
        <dsp:cNvSpPr/>
      </dsp:nvSpPr>
      <dsp:spPr>
        <a:xfrm>
          <a:off x="1642467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Identify Instances</a:t>
          </a:r>
          <a:endParaRPr lang="en-US" sz="1300" kern="1200" dirty="0"/>
        </a:p>
      </dsp:txBody>
      <dsp:txXfrm>
        <a:off x="1657867" y="15400"/>
        <a:ext cx="1140477" cy="494979"/>
      </dsp:txXfrm>
    </dsp:sp>
    <dsp:sp modelId="{01BC37AE-3BED-A346-BDAD-CAC7D5C6833D}">
      <dsp:nvSpPr>
        <dsp:cNvPr id="0" name=""/>
        <dsp:cNvSpPr/>
      </dsp:nvSpPr>
      <dsp:spPr>
        <a:xfrm>
          <a:off x="2930872" y="11765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930872" y="175746"/>
        <a:ext cx="173817" cy="174286"/>
      </dsp:txXfrm>
    </dsp:sp>
    <dsp:sp modelId="{666A57F6-E7D1-F94C-9E44-0B9376CF4DAD}">
      <dsp:nvSpPr>
        <dsp:cNvPr id="0" name=""/>
        <dsp:cNvSpPr/>
      </dsp:nvSpPr>
      <dsp:spPr>
        <a:xfrm>
          <a:off x="3282255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Extract Relations</a:t>
          </a:r>
          <a:endParaRPr lang="en-US" sz="1300" kern="1200" dirty="0"/>
        </a:p>
      </dsp:txBody>
      <dsp:txXfrm>
        <a:off x="3297655" y="15400"/>
        <a:ext cx="1140477" cy="494979"/>
      </dsp:txXfrm>
    </dsp:sp>
    <dsp:sp modelId="{0276CF4A-2598-6547-80FE-1906D3B92100}">
      <dsp:nvSpPr>
        <dsp:cNvPr id="0" name=""/>
        <dsp:cNvSpPr/>
      </dsp:nvSpPr>
      <dsp:spPr>
        <a:xfrm>
          <a:off x="4570660" y="11765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570660" y="175746"/>
        <a:ext cx="173817" cy="174286"/>
      </dsp:txXfrm>
    </dsp:sp>
    <dsp:sp modelId="{02EAEC5D-EA72-634E-BDE6-543130DFEB99}">
      <dsp:nvSpPr>
        <dsp:cNvPr id="0" name=""/>
        <dsp:cNvSpPr/>
      </dsp:nvSpPr>
      <dsp:spPr>
        <a:xfrm>
          <a:off x="4922043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Knowledge Fusion</a:t>
          </a:r>
          <a:endParaRPr lang="en-US" sz="1300" kern="1200" dirty="0"/>
        </a:p>
      </dsp:txBody>
      <dsp:txXfrm>
        <a:off x="4937443" y="15400"/>
        <a:ext cx="1140477" cy="49497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D4B69-628D-E04E-9FA7-F6B74A9727E1}">
      <dsp:nvSpPr>
        <dsp:cNvPr id="0" name=""/>
        <dsp:cNvSpPr/>
      </dsp:nvSpPr>
      <dsp:spPr>
        <a:xfrm>
          <a:off x="2678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Build Taxonomy</a:t>
          </a:r>
          <a:endParaRPr lang="en-US" sz="1300" kern="1200" dirty="0"/>
        </a:p>
      </dsp:txBody>
      <dsp:txXfrm>
        <a:off x="18078" y="15400"/>
        <a:ext cx="1140477" cy="494979"/>
      </dsp:txXfrm>
    </dsp:sp>
    <dsp:sp modelId="{D61F3F4C-42F2-FD4E-93F8-5C1992E9736D}">
      <dsp:nvSpPr>
        <dsp:cNvPr id="0" name=""/>
        <dsp:cNvSpPr/>
      </dsp:nvSpPr>
      <dsp:spPr>
        <a:xfrm>
          <a:off x="1291083" y="11765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291083" y="175746"/>
        <a:ext cx="173817" cy="174286"/>
      </dsp:txXfrm>
    </dsp:sp>
    <dsp:sp modelId="{4DEC1702-2848-5644-B512-0773C5969CFE}">
      <dsp:nvSpPr>
        <dsp:cNvPr id="0" name=""/>
        <dsp:cNvSpPr/>
      </dsp:nvSpPr>
      <dsp:spPr>
        <a:xfrm>
          <a:off x="1642467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Identify Instances</a:t>
          </a:r>
          <a:endParaRPr lang="en-US" sz="1300" kern="1200" dirty="0"/>
        </a:p>
      </dsp:txBody>
      <dsp:txXfrm>
        <a:off x="1657867" y="15400"/>
        <a:ext cx="1140477" cy="494979"/>
      </dsp:txXfrm>
    </dsp:sp>
    <dsp:sp modelId="{01BC37AE-3BED-A346-BDAD-CAC7D5C6833D}">
      <dsp:nvSpPr>
        <dsp:cNvPr id="0" name=""/>
        <dsp:cNvSpPr/>
      </dsp:nvSpPr>
      <dsp:spPr>
        <a:xfrm>
          <a:off x="2930872" y="11765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930872" y="175746"/>
        <a:ext cx="173817" cy="174286"/>
      </dsp:txXfrm>
    </dsp:sp>
    <dsp:sp modelId="{666A57F6-E7D1-F94C-9E44-0B9376CF4DAD}">
      <dsp:nvSpPr>
        <dsp:cNvPr id="0" name=""/>
        <dsp:cNvSpPr/>
      </dsp:nvSpPr>
      <dsp:spPr>
        <a:xfrm>
          <a:off x="3282255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Extract Relations</a:t>
          </a:r>
          <a:endParaRPr lang="en-US" sz="1300" kern="1200" dirty="0"/>
        </a:p>
      </dsp:txBody>
      <dsp:txXfrm>
        <a:off x="3297655" y="15400"/>
        <a:ext cx="1140477" cy="494979"/>
      </dsp:txXfrm>
    </dsp:sp>
    <dsp:sp modelId="{0276CF4A-2598-6547-80FE-1906D3B92100}">
      <dsp:nvSpPr>
        <dsp:cNvPr id="0" name=""/>
        <dsp:cNvSpPr/>
      </dsp:nvSpPr>
      <dsp:spPr>
        <a:xfrm>
          <a:off x="4570660" y="11765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570660" y="175746"/>
        <a:ext cx="173817" cy="174286"/>
      </dsp:txXfrm>
    </dsp:sp>
    <dsp:sp modelId="{02EAEC5D-EA72-634E-BDE6-543130DFEB99}">
      <dsp:nvSpPr>
        <dsp:cNvPr id="0" name=""/>
        <dsp:cNvSpPr/>
      </dsp:nvSpPr>
      <dsp:spPr>
        <a:xfrm>
          <a:off x="4922043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Knowledge Fusion</a:t>
          </a:r>
          <a:endParaRPr lang="en-US" sz="1300" kern="1200" dirty="0"/>
        </a:p>
      </dsp:txBody>
      <dsp:txXfrm>
        <a:off x="4937443" y="15400"/>
        <a:ext cx="1140477" cy="49497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D4B69-628D-E04E-9FA7-F6B74A9727E1}">
      <dsp:nvSpPr>
        <dsp:cNvPr id="0" name=""/>
        <dsp:cNvSpPr/>
      </dsp:nvSpPr>
      <dsp:spPr>
        <a:xfrm>
          <a:off x="2678" y="119325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Build Taxonomy</a:t>
          </a:r>
          <a:endParaRPr lang="en-US" sz="1700" kern="1200" dirty="0"/>
        </a:p>
      </dsp:txBody>
      <dsp:txXfrm>
        <a:off x="23261" y="139908"/>
        <a:ext cx="1130111" cy="661600"/>
      </dsp:txXfrm>
    </dsp:sp>
    <dsp:sp modelId="{D61F3F4C-42F2-FD4E-93F8-5C1992E9736D}">
      <dsp:nvSpPr>
        <dsp:cNvPr id="0" name=""/>
        <dsp:cNvSpPr/>
      </dsp:nvSpPr>
      <dsp:spPr>
        <a:xfrm>
          <a:off x="1291083" y="325470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291083" y="383565"/>
        <a:ext cx="173817" cy="174286"/>
      </dsp:txXfrm>
    </dsp:sp>
    <dsp:sp modelId="{4DEC1702-2848-5644-B512-0773C5969CFE}">
      <dsp:nvSpPr>
        <dsp:cNvPr id="0" name=""/>
        <dsp:cNvSpPr/>
      </dsp:nvSpPr>
      <dsp:spPr>
        <a:xfrm>
          <a:off x="1642467" y="119325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Identify Instances</a:t>
          </a:r>
          <a:endParaRPr lang="en-US" sz="1700" kern="1200" dirty="0"/>
        </a:p>
      </dsp:txBody>
      <dsp:txXfrm>
        <a:off x="1663050" y="139908"/>
        <a:ext cx="1130111" cy="661600"/>
      </dsp:txXfrm>
    </dsp:sp>
    <dsp:sp modelId="{01BC37AE-3BED-A346-BDAD-CAC7D5C6833D}">
      <dsp:nvSpPr>
        <dsp:cNvPr id="0" name=""/>
        <dsp:cNvSpPr/>
      </dsp:nvSpPr>
      <dsp:spPr>
        <a:xfrm>
          <a:off x="2930872" y="325470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930872" y="383565"/>
        <a:ext cx="173817" cy="174286"/>
      </dsp:txXfrm>
    </dsp:sp>
    <dsp:sp modelId="{666A57F6-E7D1-F94C-9E44-0B9376CF4DAD}">
      <dsp:nvSpPr>
        <dsp:cNvPr id="0" name=""/>
        <dsp:cNvSpPr/>
      </dsp:nvSpPr>
      <dsp:spPr>
        <a:xfrm>
          <a:off x="3282255" y="119325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Extract Relations</a:t>
          </a:r>
          <a:endParaRPr lang="en-US" sz="1700" kern="1200" dirty="0"/>
        </a:p>
      </dsp:txBody>
      <dsp:txXfrm>
        <a:off x="3302838" y="139908"/>
        <a:ext cx="1130111" cy="661600"/>
      </dsp:txXfrm>
    </dsp:sp>
    <dsp:sp modelId="{0276CF4A-2598-6547-80FE-1906D3B92100}">
      <dsp:nvSpPr>
        <dsp:cNvPr id="0" name=""/>
        <dsp:cNvSpPr/>
      </dsp:nvSpPr>
      <dsp:spPr>
        <a:xfrm>
          <a:off x="4570660" y="325470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570660" y="383565"/>
        <a:ext cx="173817" cy="174286"/>
      </dsp:txXfrm>
    </dsp:sp>
    <dsp:sp modelId="{A673714B-2202-3149-9F38-3834AB26A5B6}">
      <dsp:nvSpPr>
        <dsp:cNvPr id="0" name=""/>
        <dsp:cNvSpPr/>
      </dsp:nvSpPr>
      <dsp:spPr>
        <a:xfrm>
          <a:off x="4922043" y="119325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Knowledge Fusion</a:t>
          </a:r>
          <a:endParaRPr lang="en-US" sz="1700" kern="1200" dirty="0"/>
        </a:p>
      </dsp:txBody>
      <dsp:txXfrm>
        <a:off x="4942626" y="139908"/>
        <a:ext cx="1130111" cy="6616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D4B69-628D-E04E-9FA7-F6B74A9727E1}">
      <dsp:nvSpPr>
        <dsp:cNvPr id="0" name=""/>
        <dsp:cNvSpPr/>
      </dsp:nvSpPr>
      <dsp:spPr>
        <a:xfrm>
          <a:off x="2678" y="119325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Build Taxonomy</a:t>
          </a:r>
          <a:endParaRPr lang="en-US" sz="1700" kern="1200" dirty="0"/>
        </a:p>
      </dsp:txBody>
      <dsp:txXfrm>
        <a:off x="23261" y="139908"/>
        <a:ext cx="1130111" cy="661600"/>
      </dsp:txXfrm>
    </dsp:sp>
    <dsp:sp modelId="{D61F3F4C-42F2-FD4E-93F8-5C1992E9736D}">
      <dsp:nvSpPr>
        <dsp:cNvPr id="0" name=""/>
        <dsp:cNvSpPr/>
      </dsp:nvSpPr>
      <dsp:spPr>
        <a:xfrm>
          <a:off x="1291083" y="325470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291083" y="383565"/>
        <a:ext cx="173817" cy="174286"/>
      </dsp:txXfrm>
    </dsp:sp>
    <dsp:sp modelId="{4DEC1702-2848-5644-B512-0773C5969CFE}">
      <dsp:nvSpPr>
        <dsp:cNvPr id="0" name=""/>
        <dsp:cNvSpPr/>
      </dsp:nvSpPr>
      <dsp:spPr>
        <a:xfrm>
          <a:off x="1642467" y="119325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Identify Instances</a:t>
          </a:r>
          <a:endParaRPr lang="en-US" sz="1700" kern="1200" dirty="0"/>
        </a:p>
      </dsp:txBody>
      <dsp:txXfrm>
        <a:off x="1663050" y="139908"/>
        <a:ext cx="1130111" cy="661600"/>
      </dsp:txXfrm>
    </dsp:sp>
    <dsp:sp modelId="{01BC37AE-3BED-A346-BDAD-CAC7D5C6833D}">
      <dsp:nvSpPr>
        <dsp:cNvPr id="0" name=""/>
        <dsp:cNvSpPr/>
      </dsp:nvSpPr>
      <dsp:spPr>
        <a:xfrm>
          <a:off x="2930872" y="325470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930872" y="383565"/>
        <a:ext cx="173817" cy="174286"/>
      </dsp:txXfrm>
    </dsp:sp>
    <dsp:sp modelId="{666A57F6-E7D1-F94C-9E44-0B9376CF4DAD}">
      <dsp:nvSpPr>
        <dsp:cNvPr id="0" name=""/>
        <dsp:cNvSpPr/>
      </dsp:nvSpPr>
      <dsp:spPr>
        <a:xfrm>
          <a:off x="3282255" y="119325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Extract Relations</a:t>
          </a:r>
          <a:endParaRPr lang="en-US" sz="1700" kern="1200" dirty="0"/>
        </a:p>
      </dsp:txBody>
      <dsp:txXfrm>
        <a:off x="3302838" y="139908"/>
        <a:ext cx="1130111" cy="661600"/>
      </dsp:txXfrm>
    </dsp:sp>
    <dsp:sp modelId="{0276CF4A-2598-6547-80FE-1906D3B92100}">
      <dsp:nvSpPr>
        <dsp:cNvPr id="0" name=""/>
        <dsp:cNvSpPr/>
      </dsp:nvSpPr>
      <dsp:spPr>
        <a:xfrm>
          <a:off x="4570660" y="325470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570660" y="383565"/>
        <a:ext cx="173817" cy="174286"/>
      </dsp:txXfrm>
    </dsp:sp>
    <dsp:sp modelId="{A673714B-2202-3149-9F38-3834AB26A5B6}">
      <dsp:nvSpPr>
        <dsp:cNvPr id="0" name=""/>
        <dsp:cNvSpPr/>
      </dsp:nvSpPr>
      <dsp:spPr>
        <a:xfrm>
          <a:off x="4922043" y="119325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Knowledge Fusion</a:t>
          </a:r>
          <a:endParaRPr lang="en-US" sz="1700" kern="1200" dirty="0"/>
        </a:p>
      </dsp:txBody>
      <dsp:txXfrm>
        <a:off x="4942626" y="139908"/>
        <a:ext cx="1130111" cy="66160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D4B69-628D-E04E-9FA7-F6B74A9727E1}">
      <dsp:nvSpPr>
        <dsp:cNvPr id="0" name=""/>
        <dsp:cNvSpPr/>
      </dsp:nvSpPr>
      <dsp:spPr>
        <a:xfrm>
          <a:off x="2678" y="119325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Build Taxonomy</a:t>
          </a:r>
          <a:endParaRPr lang="en-US" sz="1700" kern="1200" dirty="0"/>
        </a:p>
      </dsp:txBody>
      <dsp:txXfrm>
        <a:off x="23261" y="139908"/>
        <a:ext cx="1130111" cy="661600"/>
      </dsp:txXfrm>
    </dsp:sp>
    <dsp:sp modelId="{D61F3F4C-42F2-FD4E-93F8-5C1992E9736D}">
      <dsp:nvSpPr>
        <dsp:cNvPr id="0" name=""/>
        <dsp:cNvSpPr/>
      </dsp:nvSpPr>
      <dsp:spPr>
        <a:xfrm>
          <a:off x="1291083" y="325470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291083" y="383565"/>
        <a:ext cx="173817" cy="174286"/>
      </dsp:txXfrm>
    </dsp:sp>
    <dsp:sp modelId="{4DEC1702-2848-5644-B512-0773C5969CFE}">
      <dsp:nvSpPr>
        <dsp:cNvPr id="0" name=""/>
        <dsp:cNvSpPr/>
      </dsp:nvSpPr>
      <dsp:spPr>
        <a:xfrm>
          <a:off x="1642467" y="119325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Identify Instances</a:t>
          </a:r>
          <a:endParaRPr lang="en-US" sz="1700" kern="1200" dirty="0"/>
        </a:p>
      </dsp:txBody>
      <dsp:txXfrm>
        <a:off x="1663050" y="139908"/>
        <a:ext cx="1130111" cy="661600"/>
      </dsp:txXfrm>
    </dsp:sp>
    <dsp:sp modelId="{01BC37AE-3BED-A346-BDAD-CAC7D5C6833D}">
      <dsp:nvSpPr>
        <dsp:cNvPr id="0" name=""/>
        <dsp:cNvSpPr/>
      </dsp:nvSpPr>
      <dsp:spPr>
        <a:xfrm>
          <a:off x="2930872" y="325470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930872" y="383565"/>
        <a:ext cx="173817" cy="174286"/>
      </dsp:txXfrm>
    </dsp:sp>
    <dsp:sp modelId="{666A57F6-E7D1-F94C-9E44-0B9376CF4DAD}">
      <dsp:nvSpPr>
        <dsp:cNvPr id="0" name=""/>
        <dsp:cNvSpPr/>
      </dsp:nvSpPr>
      <dsp:spPr>
        <a:xfrm>
          <a:off x="3282255" y="119325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Extract Relations</a:t>
          </a:r>
          <a:endParaRPr lang="en-US" sz="1700" kern="1200" dirty="0"/>
        </a:p>
      </dsp:txBody>
      <dsp:txXfrm>
        <a:off x="3302838" y="139908"/>
        <a:ext cx="1130111" cy="661600"/>
      </dsp:txXfrm>
    </dsp:sp>
    <dsp:sp modelId="{0276CF4A-2598-6547-80FE-1906D3B92100}">
      <dsp:nvSpPr>
        <dsp:cNvPr id="0" name=""/>
        <dsp:cNvSpPr/>
      </dsp:nvSpPr>
      <dsp:spPr>
        <a:xfrm>
          <a:off x="4570660" y="325470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570660" y="383565"/>
        <a:ext cx="173817" cy="174286"/>
      </dsp:txXfrm>
    </dsp:sp>
    <dsp:sp modelId="{A673714B-2202-3149-9F38-3834AB26A5B6}">
      <dsp:nvSpPr>
        <dsp:cNvPr id="0" name=""/>
        <dsp:cNvSpPr/>
      </dsp:nvSpPr>
      <dsp:spPr>
        <a:xfrm>
          <a:off x="4922043" y="119325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Knowledge Fusion</a:t>
          </a:r>
          <a:endParaRPr lang="en-US" sz="1700" kern="1200" dirty="0"/>
        </a:p>
      </dsp:txBody>
      <dsp:txXfrm>
        <a:off x="4942626" y="139908"/>
        <a:ext cx="1130111" cy="66160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D4B69-628D-E04E-9FA7-F6B74A9727E1}">
      <dsp:nvSpPr>
        <dsp:cNvPr id="0" name=""/>
        <dsp:cNvSpPr/>
      </dsp:nvSpPr>
      <dsp:spPr>
        <a:xfrm>
          <a:off x="2678" y="119325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Build Taxonomy</a:t>
          </a:r>
          <a:endParaRPr lang="en-US" sz="1700" kern="1200" dirty="0"/>
        </a:p>
      </dsp:txBody>
      <dsp:txXfrm>
        <a:off x="23261" y="139908"/>
        <a:ext cx="1130111" cy="661600"/>
      </dsp:txXfrm>
    </dsp:sp>
    <dsp:sp modelId="{D61F3F4C-42F2-FD4E-93F8-5C1992E9736D}">
      <dsp:nvSpPr>
        <dsp:cNvPr id="0" name=""/>
        <dsp:cNvSpPr/>
      </dsp:nvSpPr>
      <dsp:spPr>
        <a:xfrm>
          <a:off x="1291083" y="325470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291083" y="383565"/>
        <a:ext cx="173817" cy="174286"/>
      </dsp:txXfrm>
    </dsp:sp>
    <dsp:sp modelId="{4DEC1702-2848-5644-B512-0773C5969CFE}">
      <dsp:nvSpPr>
        <dsp:cNvPr id="0" name=""/>
        <dsp:cNvSpPr/>
      </dsp:nvSpPr>
      <dsp:spPr>
        <a:xfrm>
          <a:off x="1642467" y="119325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Identify Instances</a:t>
          </a:r>
          <a:endParaRPr lang="en-US" sz="1700" kern="1200" dirty="0"/>
        </a:p>
      </dsp:txBody>
      <dsp:txXfrm>
        <a:off x="1663050" y="139908"/>
        <a:ext cx="1130111" cy="661600"/>
      </dsp:txXfrm>
    </dsp:sp>
    <dsp:sp modelId="{01BC37AE-3BED-A346-BDAD-CAC7D5C6833D}">
      <dsp:nvSpPr>
        <dsp:cNvPr id="0" name=""/>
        <dsp:cNvSpPr/>
      </dsp:nvSpPr>
      <dsp:spPr>
        <a:xfrm>
          <a:off x="2930872" y="325470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930872" y="383565"/>
        <a:ext cx="173817" cy="174286"/>
      </dsp:txXfrm>
    </dsp:sp>
    <dsp:sp modelId="{666A57F6-E7D1-F94C-9E44-0B9376CF4DAD}">
      <dsp:nvSpPr>
        <dsp:cNvPr id="0" name=""/>
        <dsp:cNvSpPr/>
      </dsp:nvSpPr>
      <dsp:spPr>
        <a:xfrm>
          <a:off x="3282255" y="119325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Extract Relations</a:t>
          </a:r>
          <a:endParaRPr lang="en-US" sz="1700" kern="1200" dirty="0"/>
        </a:p>
      </dsp:txBody>
      <dsp:txXfrm>
        <a:off x="3302838" y="139908"/>
        <a:ext cx="1130111" cy="661600"/>
      </dsp:txXfrm>
    </dsp:sp>
    <dsp:sp modelId="{0276CF4A-2598-6547-80FE-1906D3B92100}">
      <dsp:nvSpPr>
        <dsp:cNvPr id="0" name=""/>
        <dsp:cNvSpPr/>
      </dsp:nvSpPr>
      <dsp:spPr>
        <a:xfrm>
          <a:off x="4570660" y="325470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570660" y="383565"/>
        <a:ext cx="173817" cy="174286"/>
      </dsp:txXfrm>
    </dsp:sp>
    <dsp:sp modelId="{A673714B-2202-3149-9F38-3834AB26A5B6}">
      <dsp:nvSpPr>
        <dsp:cNvPr id="0" name=""/>
        <dsp:cNvSpPr/>
      </dsp:nvSpPr>
      <dsp:spPr>
        <a:xfrm>
          <a:off x="4922043" y="119325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Knowledge Fusion</a:t>
          </a:r>
          <a:endParaRPr lang="en-US" sz="1700" kern="1200" dirty="0"/>
        </a:p>
      </dsp:txBody>
      <dsp:txXfrm>
        <a:off x="4942626" y="139908"/>
        <a:ext cx="1130111" cy="661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D4B69-628D-E04E-9FA7-F6B74A9727E1}">
      <dsp:nvSpPr>
        <dsp:cNvPr id="0" name=""/>
        <dsp:cNvSpPr/>
      </dsp:nvSpPr>
      <dsp:spPr>
        <a:xfrm>
          <a:off x="2678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Build Taxonomy</a:t>
          </a:r>
          <a:endParaRPr lang="en-US" sz="1300" kern="1200" dirty="0"/>
        </a:p>
      </dsp:txBody>
      <dsp:txXfrm>
        <a:off x="18078" y="15400"/>
        <a:ext cx="1140477" cy="494979"/>
      </dsp:txXfrm>
    </dsp:sp>
    <dsp:sp modelId="{D61F3F4C-42F2-FD4E-93F8-5C1992E9736D}">
      <dsp:nvSpPr>
        <dsp:cNvPr id="0" name=""/>
        <dsp:cNvSpPr/>
      </dsp:nvSpPr>
      <dsp:spPr>
        <a:xfrm>
          <a:off x="1291083" y="11765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291083" y="175746"/>
        <a:ext cx="173817" cy="174286"/>
      </dsp:txXfrm>
    </dsp:sp>
    <dsp:sp modelId="{4DEC1702-2848-5644-B512-0773C5969CFE}">
      <dsp:nvSpPr>
        <dsp:cNvPr id="0" name=""/>
        <dsp:cNvSpPr/>
      </dsp:nvSpPr>
      <dsp:spPr>
        <a:xfrm>
          <a:off x="1642467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Identify Instances</a:t>
          </a:r>
          <a:endParaRPr lang="en-US" sz="1300" kern="1200" dirty="0"/>
        </a:p>
      </dsp:txBody>
      <dsp:txXfrm>
        <a:off x="1657867" y="15400"/>
        <a:ext cx="1140477" cy="494979"/>
      </dsp:txXfrm>
    </dsp:sp>
    <dsp:sp modelId="{01BC37AE-3BED-A346-BDAD-CAC7D5C6833D}">
      <dsp:nvSpPr>
        <dsp:cNvPr id="0" name=""/>
        <dsp:cNvSpPr/>
      </dsp:nvSpPr>
      <dsp:spPr>
        <a:xfrm>
          <a:off x="2930872" y="11765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930872" y="175746"/>
        <a:ext cx="173817" cy="174286"/>
      </dsp:txXfrm>
    </dsp:sp>
    <dsp:sp modelId="{666A57F6-E7D1-F94C-9E44-0B9376CF4DAD}">
      <dsp:nvSpPr>
        <dsp:cNvPr id="0" name=""/>
        <dsp:cNvSpPr/>
      </dsp:nvSpPr>
      <dsp:spPr>
        <a:xfrm>
          <a:off x="3282255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Extract Relations</a:t>
          </a:r>
          <a:endParaRPr lang="en-US" sz="1300" kern="1200" dirty="0"/>
        </a:p>
      </dsp:txBody>
      <dsp:txXfrm>
        <a:off x="3297655" y="15400"/>
        <a:ext cx="1140477" cy="494979"/>
      </dsp:txXfrm>
    </dsp:sp>
    <dsp:sp modelId="{0276CF4A-2598-6547-80FE-1906D3B92100}">
      <dsp:nvSpPr>
        <dsp:cNvPr id="0" name=""/>
        <dsp:cNvSpPr/>
      </dsp:nvSpPr>
      <dsp:spPr>
        <a:xfrm>
          <a:off x="4570660" y="11765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570660" y="175746"/>
        <a:ext cx="173817" cy="174286"/>
      </dsp:txXfrm>
    </dsp:sp>
    <dsp:sp modelId="{02EAEC5D-EA72-634E-BDE6-543130DFEB99}">
      <dsp:nvSpPr>
        <dsp:cNvPr id="0" name=""/>
        <dsp:cNvSpPr/>
      </dsp:nvSpPr>
      <dsp:spPr>
        <a:xfrm>
          <a:off x="4922043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Knowledge Fusion</a:t>
          </a:r>
          <a:endParaRPr lang="en-US" sz="1300" kern="1200" dirty="0"/>
        </a:p>
      </dsp:txBody>
      <dsp:txXfrm>
        <a:off x="4937443" y="15400"/>
        <a:ext cx="1140477" cy="4949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D4B69-628D-E04E-9FA7-F6B74A9727E1}">
      <dsp:nvSpPr>
        <dsp:cNvPr id="0" name=""/>
        <dsp:cNvSpPr/>
      </dsp:nvSpPr>
      <dsp:spPr>
        <a:xfrm>
          <a:off x="2678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Build Taxonomy</a:t>
          </a:r>
          <a:endParaRPr lang="en-US" sz="1300" kern="1200" dirty="0"/>
        </a:p>
      </dsp:txBody>
      <dsp:txXfrm>
        <a:off x="18078" y="15400"/>
        <a:ext cx="1140477" cy="494979"/>
      </dsp:txXfrm>
    </dsp:sp>
    <dsp:sp modelId="{D61F3F4C-42F2-FD4E-93F8-5C1992E9736D}">
      <dsp:nvSpPr>
        <dsp:cNvPr id="0" name=""/>
        <dsp:cNvSpPr/>
      </dsp:nvSpPr>
      <dsp:spPr>
        <a:xfrm>
          <a:off x="1291083" y="11765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291083" y="175746"/>
        <a:ext cx="173817" cy="174286"/>
      </dsp:txXfrm>
    </dsp:sp>
    <dsp:sp modelId="{4DEC1702-2848-5644-B512-0773C5969CFE}">
      <dsp:nvSpPr>
        <dsp:cNvPr id="0" name=""/>
        <dsp:cNvSpPr/>
      </dsp:nvSpPr>
      <dsp:spPr>
        <a:xfrm>
          <a:off x="1642467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Identify Instances</a:t>
          </a:r>
          <a:endParaRPr lang="en-US" sz="1300" kern="1200" dirty="0"/>
        </a:p>
      </dsp:txBody>
      <dsp:txXfrm>
        <a:off x="1657867" y="15400"/>
        <a:ext cx="1140477" cy="494979"/>
      </dsp:txXfrm>
    </dsp:sp>
    <dsp:sp modelId="{01BC37AE-3BED-A346-BDAD-CAC7D5C6833D}">
      <dsp:nvSpPr>
        <dsp:cNvPr id="0" name=""/>
        <dsp:cNvSpPr/>
      </dsp:nvSpPr>
      <dsp:spPr>
        <a:xfrm>
          <a:off x="2930872" y="11765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930872" y="175746"/>
        <a:ext cx="173817" cy="174286"/>
      </dsp:txXfrm>
    </dsp:sp>
    <dsp:sp modelId="{666A57F6-E7D1-F94C-9E44-0B9376CF4DAD}">
      <dsp:nvSpPr>
        <dsp:cNvPr id="0" name=""/>
        <dsp:cNvSpPr/>
      </dsp:nvSpPr>
      <dsp:spPr>
        <a:xfrm>
          <a:off x="3282255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Extract Relations</a:t>
          </a:r>
          <a:endParaRPr lang="en-US" sz="1300" kern="1200" dirty="0"/>
        </a:p>
      </dsp:txBody>
      <dsp:txXfrm>
        <a:off x="3297655" y="15400"/>
        <a:ext cx="1140477" cy="494979"/>
      </dsp:txXfrm>
    </dsp:sp>
    <dsp:sp modelId="{0276CF4A-2598-6547-80FE-1906D3B92100}">
      <dsp:nvSpPr>
        <dsp:cNvPr id="0" name=""/>
        <dsp:cNvSpPr/>
      </dsp:nvSpPr>
      <dsp:spPr>
        <a:xfrm>
          <a:off x="4570660" y="11765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570660" y="175746"/>
        <a:ext cx="173817" cy="174286"/>
      </dsp:txXfrm>
    </dsp:sp>
    <dsp:sp modelId="{02EAEC5D-EA72-634E-BDE6-543130DFEB99}">
      <dsp:nvSpPr>
        <dsp:cNvPr id="0" name=""/>
        <dsp:cNvSpPr/>
      </dsp:nvSpPr>
      <dsp:spPr>
        <a:xfrm>
          <a:off x="4922043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Knowledge Fusion</a:t>
          </a:r>
          <a:endParaRPr lang="en-US" sz="1300" kern="1200" dirty="0"/>
        </a:p>
      </dsp:txBody>
      <dsp:txXfrm>
        <a:off x="4937443" y="15400"/>
        <a:ext cx="1140477" cy="4949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D4B69-628D-E04E-9FA7-F6B74A9727E1}">
      <dsp:nvSpPr>
        <dsp:cNvPr id="0" name=""/>
        <dsp:cNvSpPr/>
      </dsp:nvSpPr>
      <dsp:spPr>
        <a:xfrm>
          <a:off x="2678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Build Taxonomy</a:t>
          </a:r>
          <a:endParaRPr lang="en-US" sz="1300" kern="1200" dirty="0"/>
        </a:p>
      </dsp:txBody>
      <dsp:txXfrm>
        <a:off x="18078" y="15400"/>
        <a:ext cx="1140477" cy="494979"/>
      </dsp:txXfrm>
    </dsp:sp>
    <dsp:sp modelId="{D61F3F4C-42F2-FD4E-93F8-5C1992E9736D}">
      <dsp:nvSpPr>
        <dsp:cNvPr id="0" name=""/>
        <dsp:cNvSpPr/>
      </dsp:nvSpPr>
      <dsp:spPr>
        <a:xfrm>
          <a:off x="1291083" y="11765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291083" y="175746"/>
        <a:ext cx="173817" cy="174286"/>
      </dsp:txXfrm>
    </dsp:sp>
    <dsp:sp modelId="{4DEC1702-2848-5644-B512-0773C5969CFE}">
      <dsp:nvSpPr>
        <dsp:cNvPr id="0" name=""/>
        <dsp:cNvSpPr/>
      </dsp:nvSpPr>
      <dsp:spPr>
        <a:xfrm>
          <a:off x="1642467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Identify Instances</a:t>
          </a:r>
          <a:endParaRPr lang="en-US" sz="1300" kern="1200" dirty="0"/>
        </a:p>
      </dsp:txBody>
      <dsp:txXfrm>
        <a:off x="1657867" y="15400"/>
        <a:ext cx="1140477" cy="494979"/>
      </dsp:txXfrm>
    </dsp:sp>
    <dsp:sp modelId="{01BC37AE-3BED-A346-BDAD-CAC7D5C6833D}">
      <dsp:nvSpPr>
        <dsp:cNvPr id="0" name=""/>
        <dsp:cNvSpPr/>
      </dsp:nvSpPr>
      <dsp:spPr>
        <a:xfrm>
          <a:off x="2930872" y="11765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930872" y="175746"/>
        <a:ext cx="173817" cy="174286"/>
      </dsp:txXfrm>
    </dsp:sp>
    <dsp:sp modelId="{666A57F6-E7D1-F94C-9E44-0B9376CF4DAD}">
      <dsp:nvSpPr>
        <dsp:cNvPr id="0" name=""/>
        <dsp:cNvSpPr/>
      </dsp:nvSpPr>
      <dsp:spPr>
        <a:xfrm>
          <a:off x="3282255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Extract Relations</a:t>
          </a:r>
          <a:endParaRPr lang="en-US" sz="1300" kern="1200" dirty="0"/>
        </a:p>
      </dsp:txBody>
      <dsp:txXfrm>
        <a:off x="3297655" y="15400"/>
        <a:ext cx="1140477" cy="494979"/>
      </dsp:txXfrm>
    </dsp:sp>
    <dsp:sp modelId="{0276CF4A-2598-6547-80FE-1906D3B92100}">
      <dsp:nvSpPr>
        <dsp:cNvPr id="0" name=""/>
        <dsp:cNvSpPr/>
      </dsp:nvSpPr>
      <dsp:spPr>
        <a:xfrm>
          <a:off x="4570660" y="11765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570660" y="175746"/>
        <a:ext cx="173817" cy="174286"/>
      </dsp:txXfrm>
    </dsp:sp>
    <dsp:sp modelId="{02EAEC5D-EA72-634E-BDE6-543130DFEB99}">
      <dsp:nvSpPr>
        <dsp:cNvPr id="0" name=""/>
        <dsp:cNvSpPr/>
      </dsp:nvSpPr>
      <dsp:spPr>
        <a:xfrm>
          <a:off x="4922043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Knowledge Fusion</a:t>
          </a:r>
          <a:endParaRPr lang="en-US" sz="1300" kern="1200" dirty="0"/>
        </a:p>
      </dsp:txBody>
      <dsp:txXfrm>
        <a:off x="4937443" y="15400"/>
        <a:ext cx="1140477" cy="4949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D4B69-628D-E04E-9FA7-F6B74A9727E1}">
      <dsp:nvSpPr>
        <dsp:cNvPr id="0" name=""/>
        <dsp:cNvSpPr/>
      </dsp:nvSpPr>
      <dsp:spPr>
        <a:xfrm>
          <a:off x="2678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Build Taxonomy</a:t>
          </a:r>
          <a:endParaRPr lang="en-US" sz="1300" kern="1200" dirty="0"/>
        </a:p>
      </dsp:txBody>
      <dsp:txXfrm>
        <a:off x="18078" y="15400"/>
        <a:ext cx="1140477" cy="494979"/>
      </dsp:txXfrm>
    </dsp:sp>
    <dsp:sp modelId="{D61F3F4C-42F2-FD4E-93F8-5C1992E9736D}">
      <dsp:nvSpPr>
        <dsp:cNvPr id="0" name=""/>
        <dsp:cNvSpPr/>
      </dsp:nvSpPr>
      <dsp:spPr>
        <a:xfrm>
          <a:off x="1291083" y="11765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291083" y="175746"/>
        <a:ext cx="173817" cy="174286"/>
      </dsp:txXfrm>
    </dsp:sp>
    <dsp:sp modelId="{4DEC1702-2848-5644-B512-0773C5969CFE}">
      <dsp:nvSpPr>
        <dsp:cNvPr id="0" name=""/>
        <dsp:cNvSpPr/>
      </dsp:nvSpPr>
      <dsp:spPr>
        <a:xfrm>
          <a:off x="1642467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Identify Instances</a:t>
          </a:r>
          <a:endParaRPr lang="en-US" sz="1300" kern="1200" dirty="0"/>
        </a:p>
      </dsp:txBody>
      <dsp:txXfrm>
        <a:off x="1657867" y="15400"/>
        <a:ext cx="1140477" cy="494979"/>
      </dsp:txXfrm>
    </dsp:sp>
    <dsp:sp modelId="{01BC37AE-3BED-A346-BDAD-CAC7D5C6833D}">
      <dsp:nvSpPr>
        <dsp:cNvPr id="0" name=""/>
        <dsp:cNvSpPr/>
      </dsp:nvSpPr>
      <dsp:spPr>
        <a:xfrm>
          <a:off x="2930872" y="11765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930872" y="175746"/>
        <a:ext cx="173817" cy="174286"/>
      </dsp:txXfrm>
    </dsp:sp>
    <dsp:sp modelId="{666A57F6-E7D1-F94C-9E44-0B9376CF4DAD}">
      <dsp:nvSpPr>
        <dsp:cNvPr id="0" name=""/>
        <dsp:cNvSpPr/>
      </dsp:nvSpPr>
      <dsp:spPr>
        <a:xfrm>
          <a:off x="3282255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Extract Relations</a:t>
          </a:r>
          <a:endParaRPr lang="en-US" sz="1300" kern="1200" dirty="0"/>
        </a:p>
      </dsp:txBody>
      <dsp:txXfrm>
        <a:off x="3297655" y="15400"/>
        <a:ext cx="1140477" cy="494979"/>
      </dsp:txXfrm>
    </dsp:sp>
    <dsp:sp modelId="{0276CF4A-2598-6547-80FE-1906D3B92100}">
      <dsp:nvSpPr>
        <dsp:cNvPr id="0" name=""/>
        <dsp:cNvSpPr/>
      </dsp:nvSpPr>
      <dsp:spPr>
        <a:xfrm>
          <a:off x="4570660" y="11765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570660" y="175746"/>
        <a:ext cx="173817" cy="174286"/>
      </dsp:txXfrm>
    </dsp:sp>
    <dsp:sp modelId="{02EAEC5D-EA72-634E-BDE6-543130DFEB99}">
      <dsp:nvSpPr>
        <dsp:cNvPr id="0" name=""/>
        <dsp:cNvSpPr/>
      </dsp:nvSpPr>
      <dsp:spPr>
        <a:xfrm>
          <a:off x="4922043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Knowledge Fusion</a:t>
          </a:r>
          <a:endParaRPr lang="en-US" sz="1300" kern="1200" dirty="0"/>
        </a:p>
      </dsp:txBody>
      <dsp:txXfrm>
        <a:off x="4937443" y="15400"/>
        <a:ext cx="1140477" cy="4949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D4B69-628D-E04E-9FA7-F6B74A9727E1}">
      <dsp:nvSpPr>
        <dsp:cNvPr id="0" name=""/>
        <dsp:cNvSpPr/>
      </dsp:nvSpPr>
      <dsp:spPr>
        <a:xfrm>
          <a:off x="2678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Build Taxonomy</a:t>
          </a:r>
          <a:endParaRPr lang="en-US" sz="1300" kern="1200" dirty="0"/>
        </a:p>
      </dsp:txBody>
      <dsp:txXfrm>
        <a:off x="18078" y="15400"/>
        <a:ext cx="1140477" cy="494979"/>
      </dsp:txXfrm>
    </dsp:sp>
    <dsp:sp modelId="{D61F3F4C-42F2-FD4E-93F8-5C1992E9736D}">
      <dsp:nvSpPr>
        <dsp:cNvPr id="0" name=""/>
        <dsp:cNvSpPr/>
      </dsp:nvSpPr>
      <dsp:spPr>
        <a:xfrm>
          <a:off x="1291083" y="11765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291083" y="175746"/>
        <a:ext cx="173817" cy="174286"/>
      </dsp:txXfrm>
    </dsp:sp>
    <dsp:sp modelId="{4DEC1702-2848-5644-B512-0773C5969CFE}">
      <dsp:nvSpPr>
        <dsp:cNvPr id="0" name=""/>
        <dsp:cNvSpPr/>
      </dsp:nvSpPr>
      <dsp:spPr>
        <a:xfrm>
          <a:off x="1642467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Identify Instances</a:t>
          </a:r>
          <a:endParaRPr lang="en-US" sz="1300" kern="1200" dirty="0"/>
        </a:p>
      </dsp:txBody>
      <dsp:txXfrm>
        <a:off x="1657867" y="15400"/>
        <a:ext cx="1140477" cy="494979"/>
      </dsp:txXfrm>
    </dsp:sp>
    <dsp:sp modelId="{01BC37AE-3BED-A346-BDAD-CAC7D5C6833D}">
      <dsp:nvSpPr>
        <dsp:cNvPr id="0" name=""/>
        <dsp:cNvSpPr/>
      </dsp:nvSpPr>
      <dsp:spPr>
        <a:xfrm>
          <a:off x="2930872" y="11765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930872" y="175746"/>
        <a:ext cx="173817" cy="174286"/>
      </dsp:txXfrm>
    </dsp:sp>
    <dsp:sp modelId="{666A57F6-E7D1-F94C-9E44-0B9376CF4DAD}">
      <dsp:nvSpPr>
        <dsp:cNvPr id="0" name=""/>
        <dsp:cNvSpPr/>
      </dsp:nvSpPr>
      <dsp:spPr>
        <a:xfrm>
          <a:off x="3282255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Extract Relations</a:t>
          </a:r>
          <a:endParaRPr lang="en-US" sz="1300" kern="1200" dirty="0"/>
        </a:p>
      </dsp:txBody>
      <dsp:txXfrm>
        <a:off x="3297655" y="15400"/>
        <a:ext cx="1140477" cy="494979"/>
      </dsp:txXfrm>
    </dsp:sp>
    <dsp:sp modelId="{0276CF4A-2598-6547-80FE-1906D3B92100}">
      <dsp:nvSpPr>
        <dsp:cNvPr id="0" name=""/>
        <dsp:cNvSpPr/>
      </dsp:nvSpPr>
      <dsp:spPr>
        <a:xfrm>
          <a:off x="4570660" y="11765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570660" y="175746"/>
        <a:ext cx="173817" cy="174286"/>
      </dsp:txXfrm>
    </dsp:sp>
    <dsp:sp modelId="{02EAEC5D-EA72-634E-BDE6-543130DFEB99}">
      <dsp:nvSpPr>
        <dsp:cNvPr id="0" name=""/>
        <dsp:cNvSpPr/>
      </dsp:nvSpPr>
      <dsp:spPr>
        <a:xfrm>
          <a:off x="4922043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Knowledge Fusion</a:t>
          </a:r>
          <a:endParaRPr lang="en-US" sz="1300" kern="1200" dirty="0"/>
        </a:p>
      </dsp:txBody>
      <dsp:txXfrm>
        <a:off x="4937443" y="15400"/>
        <a:ext cx="1140477" cy="4949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D4B69-628D-E04E-9FA7-F6B74A9727E1}">
      <dsp:nvSpPr>
        <dsp:cNvPr id="0" name=""/>
        <dsp:cNvSpPr/>
      </dsp:nvSpPr>
      <dsp:spPr>
        <a:xfrm>
          <a:off x="2678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Build Taxonomy</a:t>
          </a:r>
          <a:endParaRPr lang="en-US" sz="1300" kern="1200" dirty="0"/>
        </a:p>
      </dsp:txBody>
      <dsp:txXfrm>
        <a:off x="18078" y="15400"/>
        <a:ext cx="1140477" cy="494979"/>
      </dsp:txXfrm>
    </dsp:sp>
    <dsp:sp modelId="{D61F3F4C-42F2-FD4E-93F8-5C1992E9736D}">
      <dsp:nvSpPr>
        <dsp:cNvPr id="0" name=""/>
        <dsp:cNvSpPr/>
      </dsp:nvSpPr>
      <dsp:spPr>
        <a:xfrm>
          <a:off x="1291083" y="11765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291083" y="175746"/>
        <a:ext cx="173817" cy="174286"/>
      </dsp:txXfrm>
    </dsp:sp>
    <dsp:sp modelId="{4DEC1702-2848-5644-B512-0773C5969CFE}">
      <dsp:nvSpPr>
        <dsp:cNvPr id="0" name=""/>
        <dsp:cNvSpPr/>
      </dsp:nvSpPr>
      <dsp:spPr>
        <a:xfrm>
          <a:off x="1642467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Identify Instances</a:t>
          </a:r>
          <a:endParaRPr lang="en-US" sz="1300" kern="1200" dirty="0"/>
        </a:p>
      </dsp:txBody>
      <dsp:txXfrm>
        <a:off x="1657867" y="15400"/>
        <a:ext cx="1140477" cy="494979"/>
      </dsp:txXfrm>
    </dsp:sp>
    <dsp:sp modelId="{01BC37AE-3BED-A346-BDAD-CAC7D5C6833D}">
      <dsp:nvSpPr>
        <dsp:cNvPr id="0" name=""/>
        <dsp:cNvSpPr/>
      </dsp:nvSpPr>
      <dsp:spPr>
        <a:xfrm>
          <a:off x="2930872" y="11765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930872" y="175746"/>
        <a:ext cx="173817" cy="174286"/>
      </dsp:txXfrm>
    </dsp:sp>
    <dsp:sp modelId="{666A57F6-E7D1-F94C-9E44-0B9376CF4DAD}">
      <dsp:nvSpPr>
        <dsp:cNvPr id="0" name=""/>
        <dsp:cNvSpPr/>
      </dsp:nvSpPr>
      <dsp:spPr>
        <a:xfrm>
          <a:off x="3282255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Extract Relations</a:t>
          </a:r>
          <a:endParaRPr lang="en-US" sz="1300" kern="1200" dirty="0"/>
        </a:p>
      </dsp:txBody>
      <dsp:txXfrm>
        <a:off x="3297655" y="15400"/>
        <a:ext cx="1140477" cy="494979"/>
      </dsp:txXfrm>
    </dsp:sp>
    <dsp:sp modelId="{0276CF4A-2598-6547-80FE-1906D3B92100}">
      <dsp:nvSpPr>
        <dsp:cNvPr id="0" name=""/>
        <dsp:cNvSpPr/>
      </dsp:nvSpPr>
      <dsp:spPr>
        <a:xfrm>
          <a:off x="4570660" y="11765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570660" y="175746"/>
        <a:ext cx="173817" cy="174286"/>
      </dsp:txXfrm>
    </dsp:sp>
    <dsp:sp modelId="{02EAEC5D-EA72-634E-BDE6-543130DFEB99}">
      <dsp:nvSpPr>
        <dsp:cNvPr id="0" name=""/>
        <dsp:cNvSpPr/>
      </dsp:nvSpPr>
      <dsp:spPr>
        <a:xfrm>
          <a:off x="4922043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Knowledge Fusion</a:t>
          </a:r>
          <a:endParaRPr lang="en-US" sz="1300" kern="1200" dirty="0"/>
        </a:p>
      </dsp:txBody>
      <dsp:txXfrm>
        <a:off x="4937443" y="15400"/>
        <a:ext cx="1140477" cy="4949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D4B69-628D-E04E-9FA7-F6B74A9727E1}">
      <dsp:nvSpPr>
        <dsp:cNvPr id="0" name=""/>
        <dsp:cNvSpPr/>
      </dsp:nvSpPr>
      <dsp:spPr>
        <a:xfrm>
          <a:off x="2678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Build Taxonomy</a:t>
          </a:r>
          <a:endParaRPr lang="en-US" sz="1300" kern="1200" dirty="0"/>
        </a:p>
      </dsp:txBody>
      <dsp:txXfrm>
        <a:off x="18078" y="15400"/>
        <a:ext cx="1140477" cy="494979"/>
      </dsp:txXfrm>
    </dsp:sp>
    <dsp:sp modelId="{D61F3F4C-42F2-FD4E-93F8-5C1992E9736D}">
      <dsp:nvSpPr>
        <dsp:cNvPr id="0" name=""/>
        <dsp:cNvSpPr/>
      </dsp:nvSpPr>
      <dsp:spPr>
        <a:xfrm>
          <a:off x="1291083" y="11765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291083" y="175746"/>
        <a:ext cx="173817" cy="174286"/>
      </dsp:txXfrm>
    </dsp:sp>
    <dsp:sp modelId="{4DEC1702-2848-5644-B512-0773C5969CFE}">
      <dsp:nvSpPr>
        <dsp:cNvPr id="0" name=""/>
        <dsp:cNvSpPr/>
      </dsp:nvSpPr>
      <dsp:spPr>
        <a:xfrm>
          <a:off x="1642467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Identify Instances</a:t>
          </a:r>
          <a:endParaRPr lang="en-US" sz="1300" kern="1200" dirty="0"/>
        </a:p>
      </dsp:txBody>
      <dsp:txXfrm>
        <a:off x="1657867" y="15400"/>
        <a:ext cx="1140477" cy="494979"/>
      </dsp:txXfrm>
    </dsp:sp>
    <dsp:sp modelId="{01BC37AE-3BED-A346-BDAD-CAC7D5C6833D}">
      <dsp:nvSpPr>
        <dsp:cNvPr id="0" name=""/>
        <dsp:cNvSpPr/>
      </dsp:nvSpPr>
      <dsp:spPr>
        <a:xfrm>
          <a:off x="2930872" y="11765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930872" y="175746"/>
        <a:ext cx="173817" cy="174286"/>
      </dsp:txXfrm>
    </dsp:sp>
    <dsp:sp modelId="{666A57F6-E7D1-F94C-9E44-0B9376CF4DAD}">
      <dsp:nvSpPr>
        <dsp:cNvPr id="0" name=""/>
        <dsp:cNvSpPr/>
      </dsp:nvSpPr>
      <dsp:spPr>
        <a:xfrm>
          <a:off x="3282255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Extract Relations</a:t>
          </a:r>
          <a:endParaRPr lang="en-US" sz="1300" kern="1200" dirty="0"/>
        </a:p>
      </dsp:txBody>
      <dsp:txXfrm>
        <a:off x="3297655" y="15400"/>
        <a:ext cx="1140477" cy="494979"/>
      </dsp:txXfrm>
    </dsp:sp>
    <dsp:sp modelId="{0276CF4A-2598-6547-80FE-1906D3B92100}">
      <dsp:nvSpPr>
        <dsp:cNvPr id="0" name=""/>
        <dsp:cNvSpPr/>
      </dsp:nvSpPr>
      <dsp:spPr>
        <a:xfrm>
          <a:off x="4570660" y="11765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570660" y="175746"/>
        <a:ext cx="173817" cy="174286"/>
      </dsp:txXfrm>
    </dsp:sp>
    <dsp:sp modelId="{02EAEC5D-EA72-634E-BDE6-543130DFEB99}">
      <dsp:nvSpPr>
        <dsp:cNvPr id="0" name=""/>
        <dsp:cNvSpPr/>
      </dsp:nvSpPr>
      <dsp:spPr>
        <a:xfrm>
          <a:off x="4922043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Knowledge Fusion</a:t>
          </a:r>
          <a:endParaRPr lang="en-US" sz="1300" kern="1200" dirty="0"/>
        </a:p>
      </dsp:txBody>
      <dsp:txXfrm>
        <a:off x="4937443" y="15400"/>
        <a:ext cx="1140477" cy="4949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D4B69-628D-E04E-9FA7-F6B74A9727E1}">
      <dsp:nvSpPr>
        <dsp:cNvPr id="0" name=""/>
        <dsp:cNvSpPr/>
      </dsp:nvSpPr>
      <dsp:spPr>
        <a:xfrm>
          <a:off x="2678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Build Taxonomy</a:t>
          </a:r>
          <a:endParaRPr lang="en-US" sz="1300" kern="1200" dirty="0"/>
        </a:p>
      </dsp:txBody>
      <dsp:txXfrm>
        <a:off x="18078" y="15400"/>
        <a:ext cx="1140477" cy="494979"/>
      </dsp:txXfrm>
    </dsp:sp>
    <dsp:sp modelId="{D61F3F4C-42F2-FD4E-93F8-5C1992E9736D}">
      <dsp:nvSpPr>
        <dsp:cNvPr id="0" name=""/>
        <dsp:cNvSpPr/>
      </dsp:nvSpPr>
      <dsp:spPr>
        <a:xfrm>
          <a:off x="1291083" y="11765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291083" y="175746"/>
        <a:ext cx="173817" cy="174286"/>
      </dsp:txXfrm>
    </dsp:sp>
    <dsp:sp modelId="{4DEC1702-2848-5644-B512-0773C5969CFE}">
      <dsp:nvSpPr>
        <dsp:cNvPr id="0" name=""/>
        <dsp:cNvSpPr/>
      </dsp:nvSpPr>
      <dsp:spPr>
        <a:xfrm>
          <a:off x="1642467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Identify Instances</a:t>
          </a:r>
          <a:endParaRPr lang="en-US" sz="1300" kern="1200" dirty="0"/>
        </a:p>
      </dsp:txBody>
      <dsp:txXfrm>
        <a:off x="1657867" y="15400"/>
        <a:ext cx="1140477" cy="494979"/>
      </dsp:txXfrm>
    </dsp:sp>
    <dsp:sp modelId="{01BC37AE-3BED-A346-BDAD-CAC7D5C6833D}">
      <dsp:nvSpPr>
        <dsp:cNvPr id="0" name=""/>
        <dsp:cNvSpPr/>
      </dsp:nvSpPr>
      <dsp:spPr>
        <a:xfrm>
          <a:off x="2930872" y="11765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930872" y="175746"/>
        <a:ext cx="173817" cy="174286"/>
      </dsp:txXfrm>
    </dsp:sp>
    <dsp:sp modelId="{666A57F6-E7D1-F94C-9E44-0B9376CF4DAD}">
      <dsp:nvSpPr>
        <dsp:cNvPr id="0" name=""/>
        <dsp:cNvSpPr/>
      </dsp:nvSpPr>
      <dsp:spPr>
        <a:xfrm>
          <a:off x="3282255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Extract Relations</a:t>
          </a:r>
          <a:endParaRPr lang="en-US" sz="1300" kern="1200" dirty="0"/>
        </a:p>
      </dsp:txBody>
      <dsp:txXfrm>
        <a:off x="3297655" y="15400"/>
        <a:ext cx="1140477" cy="494979"/>
      </dsp:txXfrm>
    </dsp:sp>
    <dsp:sp modelId="{0276CF4A-2598-6547-80FE-1906D3B92100}">
      <dsp:nvSpPr>
        <dsp:cNvPr id="0" name=""/>
        <dsp:cNvSpPr/>
      </dsp:nvSpPr>
      <dsp:spPr>
        <a:xfrm>
          <a:off x="4570660" y="11765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570660" y="175746"/>
        <a:ext cx="173817" cy="174286"/>
      </dsp:txXfrm>
    </dsp:sp>
    <dsp:sp modelId="{02EAEC5D-EA72-634E-BDE6-543130DFEB99}">
      <dsp:nvSpPr>
        <dsp:cNvPr id="0" name=""/>
        <dsp:cNvSpPr/>
      </dsp:nvSpPr>
      <dsp:spPr>
        <a:xfrm>
          <a:off x="4922043" y="0"/>
          <a:ext cx="1171277" cy="525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Knowledge Fusion</a:t>
          </a:r>
          <a:endParaRPr lang="en-US" sz="1300" kern="1200" dirty="0"/>
        </a:p>
      </dsp:txBody>
      <dsp:txXfrm>
        <a:off x="4937443" y="15400"/>
        <a:ext cx="1140477" cy="494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b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9E82F8F-F87B-4DD9-8F3C-9D9FFB076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53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79913"/>
            <a:ext cx="508635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b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BD452C8-B775-49BD-9BAC-1E8F1F07D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160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DB43D-172B-434F-96ED-8406C727C54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78C78-90AE-DE40-8ACF-CB904B4537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1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78C78-90AE-DE40-8ACF-CB904B4537D4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87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6E4EA-8CE2-4268-8EE2-EB685F82B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BB3BF-0E8F-40A9-B2F7-A4A1C3BC2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2300" y="304800"/>
            <a:ext cx="2171700" cy="5562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362700" cy="5562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A7D1E-1460-4774-ADBD-7282F18BF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200" kern="1200" dirty="0">
              <a:solidFill>
                <a:srgbClr val="0000B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0D6E4EA-8CE2-4268-8EE2-EB685F82B7FD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200" kern="1200" dirty="0">
              <a:solidFill>
                <a:srgbClr val="0000B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E6E18F9-1B7C-4237-926B-9AB41553EC3B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200" kern="1200" dirty="0">
              <a:solidFill>
                <a:srgbClr val="0000B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0E878C4-484A-4CBE-80C4-7A94E2AEDE4E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200" kern="1200" dirty="0">
              <a:solidFill>
                <a:srgbClr val="0000B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6CA70BF-4982-43BD-9BF2-0AD0616A36FB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200" kern="1200" dirty="0">
              <a:solidFill>
                <a:srgbClr val="0000B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569FCAB-B4E0-432E-BABE-E1D190AE2019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200" kern="1200" dirty="0">
              <a:solidFill>
                <a:srgbClr val="0000B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0807A52-684F-47F9-B2D9-DEE2F26E4293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200" kern="1200" dirty="0">
              <a:solidFill>
                <a:srgbClr val="0000B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C4D20A0-1E2F-4B9E-9C58-0F6D65CDD84E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18F9-1B7C-4237-926B-9AB41553EC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200" kern="1200" dirty="0">
              <a:solidFill>
                <a:srgbClr val="0000B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E5DB019-0720-4A26-AADC-1BC09B4D5139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200" kern="1200" dirty="0">
              <a:solidFill>
                <a:srgbClr val="0000B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40BB3BF-0E8F-40A9-B2F7-A4A1C3BC24AF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2300" y="304800"/>
            <a:ext cx="2171700" cy="5562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362700" cy="5562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200" kern="1200" dirty="0">
              <a:solidFill>
                <a:srgbClr val="0000B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97A7D1E-1460-4774-ADBD-7282F18BF206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BE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6E4EA-8CE2-4268-8EE2-EB685F82B7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BE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18F9-1B7C-4237-926B-9AB41553EC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BE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878C4-484A-4CBE-80C4-7A94E2AEDE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BE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A70BF-4982-43BD-9BF2-0AD0616A36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BE"/>
              </a:solidFill>
            </a:endParaRPr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9FCAB-B4E0-432E-BABE-E1D190AE20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BE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07A52-684F-47F9-B2D9-DEE2F26E42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878C4-484A-4CBE-80C4-7A94E2AED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BE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D20A0-1E2F-4B9E-9C58-0F6D65CDD8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BE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DB019-0720-4A26-AADC-1BC09B4D51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BE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BB3BF-0E8F-40A9-B2F7-A4A1C3BC24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2300" y="304800"/>
            <a:ext cx="2171700" cy="5562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362700" cy="5562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BE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A7D1E-1460-4774-ADBD-7282F18BF2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A70BF-4982-43BD-9BF2-0AD0616A3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9FCAB-B4E0-432E-BABE-E1D190AE2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07A52-684F-47F9-B2D9-DEE2F26E4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D20A0-1E2F-4B9E-9C58-0F6D65CDD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DB019-0720-4A26-AADC-1BC09B4D5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248400"/>
            <a:ext cx="3962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CCED5813-E1B4-4374-9A09-ECF5D627A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Gill Sans MT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¨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248400"/>
            <a:ext cx="3962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bg2"/>
                </a:solidFill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kern="1200" dirty="0">
              <a:solidFill>
                <a:srgbClr val="0000BE"/>
              </a:solidFill>
              <a:ea typeface="+mn-ea"/>
              <a:cs typeface="+mn-cs"/>
            </a:endParaRPr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CCED5813-E1B4-4374-9A09-ECF5D627AAA2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Gill Sans MT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¨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248400"/>
            <a:ext cx="3962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 dirty="0">
              <a:solidFill>
                <a:srgbClr val="0000BE"/>
              </a:solidFill>
            </a:endParaRPr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CCED5813-E1B4-4374-9A09-ECF5D627AA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Gill Sans MT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¨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4" Type="http://schemas.openxmlformats.org/officeDocument/2006/relationships/diagramQuickStyle" Target="../diagrams/quickStyle16.xml"/><Relationship Id="rId5" Type="http://schemas.openxmlformats.org/officeDocument/2006/relationships/diagramColors" Target="../diagrams/colors16.xml"/><Relationship Id="rId6" Type="http://schemas.microsoft.com/office/2007/relationships/diagramDrawing" Target="../diagrams/drawing1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4" Type="http://schemas.openxmlformats.org/officeDocument/2006/relationships/diagramLayout" Target="../diagrams/layout17.xml"/><Relationship Id="rId5" Type="http://schemas.openxmlformats.org/officeDocument/2006/relationships/diagramQuickStyle" Target="../diagrams/quickStyle17.xml"/><Relationship Id="rId6" Type="http://schemas.openxmlformats.org/officeDocument/2006/relationships/diagramColors" Target="../diagrams/colors17.xml"/><Relationship Id="rId7" Type="http://schemas.microsoft.com/office/2007/relationships/diagramDrawing" Target="../diagrams/drawing1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4" Type="http://schemas.openxmlformats.org/officeDocument/2006/relationships/diagramQuickStyle" Target="../diagrams/quickStyle18.xml"/><Relationship Id="rId5" Type="http://schemas.openxmlformats.org/officeDocument/2006/relationships/diagramColors" Target="../diagrams/colors18.xml"/><Relationship Id="rId6" Type="http://schemas.microsoft.com/office/2007/relationships/diagramDrawing" Target="../diagrams/drawing1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8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447800"/>
            <a:ext cx="9144000" cy="2209800"/>
          </a:xfrm>
        </p:spPr>
        <p:txBody>
          <a:bodyPr/>
          <a:lstStyle/>
          <a:p>
            <a:pPr algn="ctr" eaLnBrk="1" hangingPunct="1"/>
            <a:r>
              <a:rPr lang="en-US" sz="4200" b="1" dirty="0"/>
              <a:t>Knowledge Curation and </a:t>
            </a:r>
            <a:r>
              <a:rPr lang="en-US" sz="4200" b="1" dirty="0" smtClean="0"/>
              <a:t>Knowledge Fusion</a:t>
            </a:r>
            <a:r>
              <a:rPr lang="en-US" sz="4200" b="1" dirty="0"/>
              <a:t>: Challenges, Models, and Applications</a:t>
            </a:r>
            <a:endParaRPr lang="en-US" sz="4200" b="1" dirty="0" smtClean="0"/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3313" y="4114800"/>
            <a:ext cx="91440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Font typeface="Symbol" pitchFamily="18" charset="2"/>
              <a:buNone/>
            </a:pPr>
            <a:r>
              <a:rPr lang="en-US" sz="3200" dirty="0" smtClean="0">
                <a:solidFill>
                  <a:srgbClr val="CC3300"/>
                </a:solidFill>
              </a:rPr>
              <a:t>Xin Luna Dong </a:t>
            </a:r>
            <a:r>
              <a:rPr lang="en-US" sz="3200" dirty="0" smtClean="0">
                <a:solidFill>
                  <a:srgbClr val="CC3300"/>
                </a:solidFill>
              </a:rPr>
              <a:t>(Amazon)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Font typeface="Symbol" pitchFamily="18" charset="2"/>
              <a:buNone/>
            </a:pPr>
            <a:r>
              <a:rPr lang="en-US" sz="3200" dirty="0" smtClean="0">
                <a:solidFill>
                  <a:srgbClr val="CC3300"/>
                </a:solidFill>
              </a:rPr>
              <a:t>Tutorial @ AMW</a:t>
            </a:r>
            <a:endParaRPr lang="en-US" sz="3200" dirty="0" smtClean="0">
              <a:solidFill>
                <a:srgbClr val="CC3300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4995863"/>
            <a:ext cx="91440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Font typeface="Symbol" pitchFamily="18" charset="2"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Steps in Building Knowledge Bases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01365355"/>
              </p:ext>
            </p:extLst>
          </p:nvPr>
        </p:nvGraphicFramePr>
        <p:xfrm>
          <a:off x="1524000" y="2160271"/>
          <a:ext cx="6096000" cy="941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1524000" y="3101688"/>
            <a:ext cx="4492337" cy="270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ysClr val="windowText" lastClr="000000"/>
                </a:solidFill>
              </a:rPr>
              <a:t>Yago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6154" y="4140780"/>
            <a:ext cx="4443845" cy="270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ysClr val="windowText" lastClr="000000"/>
                </a:solidFill>
              </a:rPr>
              <a:t>Nell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3787488"/>
            <a:ext cx="2840182" cy="270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ysClr val="windowText" lastClr="000000"/>
                </a:solidFill>
              </a:rPr>
              <a:t>Probase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76154" y="4875936"/>
            <a:ext cx="4443845" cy="270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ysClr val="windowText" lastClr="000000"/>
                </a:solidFill>
              </a:rPr>
              <a:t>DeepDive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10990" y="4512255"/>
            <a:ext cx="2809009" cy="270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ysClr val="windowText" lastClr="000000"/>
                </a:solidFill>
              </a:rPr>
              <a:t>KnowledgeVault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0" y="5247411"/>
            <a:ext cx="4492337" cy="270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</a:rPr>
              <a:t>Freebase / Google Knowledge Graph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0" y="3444587"/>
            <a:ext cx="4492337" cy="270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ysClr val="windowText" lastClr="000000"/>
                </a:solidFill>
              </a:rPr>
              <a:t>Kosmix</a:t>
            </a:r>
            <a:r>
              <a:rPr lang="en-US" sz="1800" dirty="0">
                <a:solidFill>
                  <a:sysClr val="windowText" lastClr="000000"/>
                </a:solidFill>
              </a:rPr>
              <a:t> / </a:t>
            </a:r>
            <a:r>
              <a:rPr lang="en-US" sz="1800" dirty="0" err="1">
                <a:solidFill>
                  <a:sysClr val="windowText" lastClr="000000"/>
                </a:solidFill>
              </a:rPr>
              <a:t>WalmartLabs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2296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Shape 474"/>
          <p:cNvSpPr txBox="1"/>
          <p:nvPr/>
        </p:nvSpPr>
        <p:spPr>
          <a:xfrm>
            <a:off x="6934200" y="838200"/>
            <a:ext cx="2102999" cy="67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1800" dirty="0">
                <a:solidFill>
                  <a:schemeClr val="dk1"/>
                </a:solidFill>
              </a:rPr>
              <a:t>[VLDB, 2015]</a:t>
            </a:r>
          </a:p>
        </p:txBody>
      </p:sp>
      <p:sp>
        <p:nvSpPr>
          <p:cNvPr id="8" name="Shape 558"/>
          <p:cNvSpPr/>
          <p:nvPr/>
        </p:nvSpPr>
        <p:spPr>
          <a:xfrm>
            <a:off x="1847875" y="1371600"/>
            <a:ext cx="4143000" cy="9285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19050" cap="flat" cmpd="sng">
            <a:solidFill>
              <a:srgbClr val="5F616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 dirty="0"/>
              <a:t>Compute </a:t>
            </a:r>
            <a:r>
              <a:rPr lang="en" sz="2200" i="1" dirty="0"/>
              <a:t>Pr(W provides T | Extractor quality)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200" dirty="0"/>
              <a:t>by Bayesian analysis</a:t>
            </a:r>
          </a:p>
        </p:txBody>
      </p:sp>
      <p:sp>
        <p:nvSpPr>
          <p:cNvPr id="9" name="Shape 559"/>
          <p:cNvSpPr/>
          <p:nvPr/>
        </p:nvSpPr>
        <p:spPr>
          <a:xfrm>
            <a:off x="1859300" y="4114800"/>
            <a:ext cx="4143000" cy="1029599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19050" cap="flat" cmpd="sng">
            <a:solidFill>
              <a:srgbClr val="5F616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 dirty="0"/>
              <a:t>Compute </a:t>
            </a:r>
            <a:r>
              <a:rPr lang="en" sz="2200" i="1" dirty="0"/>
              <a:t>source</a:t>
            </a:r>
            <a:r>
              <a:rPr lang="en" sz="2200" dirty="0"/>
              <a:t> accuracy</a:t>
            </a:r>
          </a:p>
        </p:txBody>
      </p:sp>
      <p:sp>
        <p:nvSpPr>
          <p:cNvPr id="10" name="Shape 560"/>
          <p:cNvSpPr/>
          <p:nvPr/>
        </p:nvSpPr>
        <p:spPr>
          <a:xfrm>
            <a:off x="1861325" y="5598375"/>
            <a:ext cx="4143000" cy="1029599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19050" cap="flat" cmpd="sng">
            <a:solidFill>
              <a:srgbClr val="5F616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 dirty="0">
                <a:solidFill>
                  <a:srgbClr val="333336"/>
                </a:solidFill>
              </a:rPr>
              <a:t>Compute </a:t>
            </a:r>
            <a:r>
              <a:rPr lang="en" sz="2200" i="1" dirty="0">
                <a:solidFill>
                  <a:srgbClr val="333336"/>
                </a:solidFill>
              </a:rPr>
              <a:t>extractor</a:t>
            </a:r>
            <a:r>
              <a:rPr lang="en" sz="2200" dirty="0">
                <a:solidFill>
                  <a:srgbClr val="333336"/>
                </a:solidFill>
              </a:rPr>
              <a:t> precision and recall</a:t>
            </a:r>
          </a:p>
        </p:txBody>
      </p:sp>
      <p:sp>
        <p:nvSpPr>
          <p:cNvPr id="11" name="Shape 561"/>
          <p:cNvSpPr/>
          <p:nvPr/>
        </p:nvSpPr>
        <p:spPr>
          <a:xfrm>
            <a:off x="1856849" y="2764575"/>
            <a:ext cx="4143000" cy="9285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19050" cap="flat" cmpd="sng">
            <a:solidFill>
              <a:srgbClr val="5F616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 dirty="0">
                <a:solidFill>
                  <a:srgbClr val="333336"/>
                </a:solidFill>
              </a:rPr>
              <a:t>Compute </a:t>
            </a:r>
            <a:r>
              <a:rPr lang="en" sz="2200" i="1" dirty="0">
                <a:solidFill>
                  <a:srgbClr val="333336"/>
                </a:solidFill>
              </a:rPr>
              <a:t>Pr(T | Source quality) </a:t>
            </a:r>
            <a:r>
              <a:rPr lang="en" sz="2200" dirty="0">
                <a:solidFill>
                  <a:srgbClr val="333336"/>
                </a:solidFill>
              </a:rPr>
              <a:t>by Bayesian analysis</a:t>
            </a:r>
          </a:p>
        </p:txBody>
      </p:sp>
      <p:cxnSp>
        <p:nvCxnSpPr>
          <p:cNvPr id="12" name="Shape 562"/>
          <p:cNvCxnSpPr>
            <a:stCxn id="11" idx="0"/>
            <a:endCxn id="8" idx="2"/>
          </p:cNvCxnSpPr>
          <p:nvPr/>
        </p:nvCxnSpPr>
        <p:spPr>
          <a:xfrm rot="10800000">
            <a:off x="3919349" y="2300175"/>
            <a:ext cx="9000" cy="464400"/>
          </a:xfrm>
          <a:prstGeom prst="straightConnector1">
            <a:avLst/>
          </a:prstGeom>
          <a:noFill/>
          <a:ln w="38100" cap="flat" cmpd="sng">
            <a:solidFill>
              <a:srgbClr val="5F6165"/>
            </a:solidFill>
            <a:prstDash val="solid"/>
            <a:round/>
            <a:headEnd type="triangle" w="lg" len="lg"/>
            <a:tailEnd type="none" w="lg" len="lg"/>
          </a:ln>
        </p:spPr>
      </p:cxnSp>
      <p:cxnSp>
        <p:nvCxnSpPr>
          <p:cNvPr id="13" name="Shape 563"/>
          <p:cNvCxnSpPr/>
          <p:nvPr/>
        </p:nvCxnSpPr>
        <p:spPr>
          <a:xfrm rot="10800000">
            <a:off x="3928324" y="3693075"/>
            <a:ext cx="9000" cy="464399"/>
          </a:xfrm>
          <a:prstGeom prst="straightConnector1">
            <a:avLst/>
          </a:prstGeom>
          <a:noFill/>
          <a:ln w="38100" cap="flat" cmpd="sng">
            <a:solidFill>
              <a:srgbClr val="5F6165"/>
            </a:solidFill>
            <a:prstDash val="solid"/>
            <a:round/>
            <a:headEnd type="triangle" w="lg" len="lg"/>
            <a:tailEnd type="none" w="lg" len="lg"/>
          </a:ln>
        </p:spPr>
      </p:cxnSp>
      <p:cxnSp>
        <p:nvCxnSpPr>
          <p:cNvPr id="14" name="Shape 564"/>
          <p:cNvCxnSpPr/>
          <p:nvPr/>
        </p:nvCxnSpPr>
        <p:spPr>
          <a:xfrm rot="10800000">
            <a:off x="3928324" y="5144400"/>
            <a:ext cx="9000" cy="464399"/>
          </a:xfrm>
          <a:prstGeom prst="straightConnector1">
            <a:avLst/>
          </a:prstGeom>
          <a:noFill/>
          <a:ln w="38100" cap="flat" cmpd="sng">
            <a:solidFill>
              <a:srgbClr val="5F6165"/>
            </a:solidFill>
            <a:prstDash val="solid"/>
            <a:round/>
            <a:headEnd type="triangle" w="lg" len="lg"/>
            <a:tailEnd type="none" w="lg" len="lg"/>
          </a:ln>
        </p:spPr>
      </p:cxnSp>
      <p:cxnSp>
        <p:nvCxnSpPr>
          <p:cNvPr id="15" name="Shape 565"/>
          <p:cNvCxnSpPr/>
          <p:nvPr/>
        </p:nvCxnSpPr>
        <p:spPr>
          <a:xfrm>
            <a:off x="1215662" y="1777500"/>
            <a:ext cx="7800" cy="4360200"/>
          </a:xfrm>
          <a:prstGeom prst="straightConnector1">
            <a:avLst/>
          </a:prstGeom>
          <a:noFill/>
          <a:ln w="38100" cap="flat" cmpd="sng">
            <a:solidFill>
              <a:srgbClr val="5F6165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" name="Shape 566"/>
          <p:cNvCxnSpPr/>
          <p:nvPr/>
        </p:nvCxnSpPr>
        <p:spPr>
          <a:xfrm flipH="1">
            <a:off x="1223530" y="1777500"/>
            <a:ext cx="649800" cy="9300"/>
          </a:xfrm>
          <a:prstGeom prst="straightConnector1">
            <a:avLst/>
          </a:prstGeom>
          <a:noFill/>
          <a:ln w="38100" cap="flat" cmpd="sng">
            <a:solidFill>
              <a:srgbClr val="5F6165"/>
            </a:solidFill>
            <a:prstDash val="solid"/>
            <a:round/>
            <a:headEnd type="triangle" w="lg" len="lg"/>
            <a:tailEnd type="none" w="lg" len="lg"/>
          </a:ln>
        </p:spPr>
      </p:cxnSp>
      <p:cxnSp>
        <p:nvCxnSpPr>
          <p:cNvPr id="17" name="Shape 567"/>
          <p:cNvCxnSpPr/>
          <p:nvPr/>
        </p:nvCxnSpPr>
        <p:spPr>
          <a:xfrm rot="10800000" flipH="1">
            <a:off x="1235525" y="6113175"/>
            <a:ext cx="625799" cy="299"/>
          </a:xfrm>
          <a:prstGeom prst="straightConnector1">
            <a:avLst/>
          </a:prstGeom>
          <a:noFill/>
          <a:ln w="38100" cap="flat" cmpd="sng">
            <a:solidFill>
              <a:srgbClr val="5F6165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8" name="Shape 569"/>
          <p:cNvSpPr/>
          <p:nvPr/>
        </p:nvSpPr>
        <p:spPr>
          <a:xfrm>
            <a:off x="6010900" y="1835225"/>
            <a:ext cx="494700" cy="14052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570"/>
          <p:cNvSpPr/>
          <p:nvPr/>
        </p:nvSpPr>
        <p:spPr>
          <a:xfrm>
            <a:off x="6010900" y="4674000"/>
            <a:ext cx="494700" cy="14052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571"/>
          <p:cNvSpPr txBox="1"/>
          <p:nvPr/>
        </p:nvSpPr>
        <p:spPr>
          <a:xfrm>
            <a:off x="6516650" y="2225625"/>
            <a:ext cx="1562399" cy="61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E-Step</a:t>
            </a:r>
          </a:p>
        </p:txBody>
      </p:sp>
      <p:sp>
        <p:nvSpPr>
          <p:cNvPr id="22" name="Shape 572"/>
          <p:cNvSpPr txBox="1"/>
          <p:nvPr/>
        </p:nvSpPr>
        <p:spPr>
          <a:xfrm>
            <a:off x="6512175" y="5069850"/>
            <a:ext cx="1562399" cy="61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M-Step</a:t>
            </a:r>
          </a:p>
        </p:txBody>
      </p:sp>
    </p:spTree>
    <p:extLst>
      <p:ext uri="{BB962C8B-B14F-4D97-AF65-F5344CB8AC3E}">
        <p14:creationId xmlns:p14="http://schemas.microsoft.com/office/powerpoint/2010/main" val="97491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2296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Fusion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Shape 57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1371600"/>
            <a:ext cx="8305800" cy="4638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642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2296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Motivation</a:t>
            </a:r>
          </a:p>
          <a:p>
            <a:endParaRPr lang="en-US" dirty="0" smtClean="0"/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Knowledge base systems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Knowledge extraction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Knowledge fusion</a:t>
            </a:r>
          </a:p>
          <a:p>
            <a:endParaRPr lang="en-US" dirty="0"/>
          </a:p>
          <a:p>
            <a:r>
              <a:rPr lang="en-US" dirty="0" smtClean="0"/>
              <a:t>Future directions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Shape 20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37995" y="2133600"/>
            <a:ext cx="3544005" cy="150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8600" y="4038600"/>
            <a:ext cx="2925000" cy="1615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14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I. Building Taxonomy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49282920"/>
              </p:ext>
            </p:extLst>
          </p:nvPr>
        </p:nvGraphicFramePr>
        <p:xfrm>
          <a:off x="1524000" y="1524000"/>
          <a:ext cx="6096000" cy="941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18309" y="3205596"/>
            <a:ext cx="7348451" cy="236653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q"/>
            </a:pPr>
            <a:r>
              <a:rPr lang="en-US" dirty="0"/>
              <a:t>Approach 1. Human curation (e.g., Freebase)</a:t>
            </a:r>
          </a:p>
          <a:p>
            <a:pPr>
              <a:buFont typeface="Wingdings" charset="2"/>
              <a:buChar char="q"/>
            </a:pPr>
            <a:r>
              <a:rPr lang="en-US" dirty="0"/>
              <a:t>Approach 2. Build taxonomy from Wikipedia, WordNet, Web</a:t>
            </a:r>
          </a:p>
          <a:p>
            <a:pPr>
              <a:buFont typeface="Wingdings" charset="2"/>
              <a:buChar char="q"/>
            </a:pPr>
            <a:r>
              <a:rPr lang="en-US" dirty="0"/>
              <a:t>Automatically generated taxonomy can contain 1000X types; some of such types combine type information and features, such as </a:t>
            </a:r>
            <a:r>
              <a:rPr lang="en-US" i="1" dirty="0"/>
              <a:t>“Tropical countries”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8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II. </a:t>
            </a:r>
            <a:br>
              <a:rPr lang="en-US" dirty="0" smtClean="0"/>
            </a:br>
            <a:r>
              <a:rPr lang="en-US" dirty="0" smtClean="0"/>
              <a:t>Extracting instances and relations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48450060"/>
              </p:ext>
            </p:extLst>
          </p:nvPr>
        </p:nvGraphicFramePr>
        <p:xfrm>
          <a:off x="1524000" y="1524000"/>
          <a:ext cx="6096000" cy="941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18309" y="2971800"/>
            <a:ext cx="7554191" cy="2457449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q"/>
            </a:pPr>
            <a:r>
              <a:rPr lang="en-US" sz="2000" dirty="0"/>
              <a:t>Approach 1. Rule-based extraction from Wikipedia and third-party sources</a:t>
            </a:r>
          </a:p>
          <a:p>
            <a:pPr>
              <a:buFont typeface="Wingdings" charset="2"/>
              <a:buChar char="q"/>
            </a:pPr>
            <a:r>
              <a:rPr lang="en-US" sz="2000" dirty="0"/>
              <a:t>Approach 2. Distant supervision from Web texts and HTML trees</a:t>
            </a:r>
          </a:p>
          <a:p>
            <a:pPr>
              <a:buFont typeface="Wingdings" charset="2"/>
              <a:buChar char="q"/>
            </a:pPr>
            <a:r>
              <a:rPr lang="en-US" sz="2000" dirty="0"/>
              <a:t>Approach 3. Iterative extraction (e.g., </a:t>
            </a:r>
            <a:r>
              <a:rPr lang="en-US" sz="2000" dirty="0" err="1"/>
              <a:t>Probase</a:t>
            </a:r>
            <a:r>
              <a:rPr lang="en-US" sz="2000" dirty="0"/>
              <a:t>, NELL)</a:t>
            </a:r>
          </a:p>
          <a:p>
            <a:pPr>
              <a:buFont typeface="Wingdings" charset="2"/>
              <a:buChar char="q"/>
            </a:pPr>
            <a:r>
              <a:rPr lang="en-US" sz="2000" dirty="0" err="1" smtClean="0"/>
              <a:t>ClosedIE</a:t>
            </a:r>
            <a:r>
              <a:rPr lang="en-US" sz="2000" dirty="0" smtClean="0"/>
              <a:t>: Curation </a:t>
            </a:r>
            <a:r>
              <a:rPr lang="en-US" sz="2000" dirty="0"/>
              <a:t>does not scale to long-tail knowledge; automatic extraction has limited precision and coverage; iterative extraction observes decreased precision</a:t>
            </a:r>
          </a:p>
          <a:p>
            <a:pPr>
              <a:buFont typeface="Wingdings" charset="2"/>
              <a:buChar char="q"/>
            </a:pPr>
            <a:r>
              <a:rPr lang="en-US" sz="2000" dirty="0"/>
              <a:t>Open IE (Free-form knowledge) generates unreconciled knowledge, but avoids matching mistakes</a:t>
            </a:r>
          </a:p>
        </p:txBody>
      </p:sp>
    </p:spTree>
    <p:extLst>
      <p:ext uri="{BB962C8B-B14F-4D97-AF65-F5344CB8AC3E}">
        <p14:creationId xmlns:p14="http://schemas.microsoft.com/office/powerpoint/2010/main" val="18388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2296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Extraction Readiness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Extraction is still very sparse</a:t>
            </a:r>
          </a:p>
          <a:p>
            <a:pPr lvl="1"/>
            <a:r>
              <a:rPr lang="en-US" dirty="0"/>
              <a:t>74% URLs </a:t>
            </a:r>
            <a:r>
              <a:rPr lang="en-US" dirty="0" smtClean="0"/>
              <a:t>contribute </a:t>
            </a:r>
            <a:r>
              <a:rPr lang="en-US" dirty="0"/>
              <a:t>fewer than 5 </a:t>
            </a:r>
            <a:r>
              <a:rPr lang="en-US" dirty="0" smtClean="0"/>
              <a:t>triples each</a:t>
            </a:r>
          </a:p>
          <a:p>
            <a:endParaRPr lang="en-US" dirty="0" smtClean="0"/>
          </a:p>
          <a:p>
            <a:r>
              <a:rPr lang="en-US" dirty="0"/>
              <a:t>Extraction is of low quality</a:t>
            </a:r>
          </a:p>
          <a:p>
            <a:pPr lvl="1"/>
            <a:r>
              <a:rPr lang="en-US" dirty="0"/>
              <a:t>Overall accuracy is as low as 11.5%</a:t>
            </a:r>
          </a:p>
          <a:p>
            <a:endParaRPr lang="en-US" dirty="0" smtClean="0"/>
          </a:p>
          <a:p>
            <a:r>
              <a:rPr lang="en-US" dirty="0" smtClean="0"/>
              <a:t>Imbalance </a:t>
            </a:r>
            <a:r>
              <a:rPr lang="en-US" dirty="0"/>
              <a:t>between texts and semi-structured </a:t>
            </a:r>
            <a:r>
              <a:rPr lang="en-US" dirty="0" smtClean="0"/>
              <a:t>data</a:t>
            </a:r>
          </a:p>
          <a:p>
            <a:endParaRPr lang="en-US" dirty="0"/>
          </a:p>
          <a:p>
            <a:r>
              <a:rPr lang="en-US" dirty="0"/>
              <a:t>Combine strengths of Distant Supervision and Open IE</a:t>
            </a:r>
          </a:p>
          <a:p>
            <a:pPr lvl="1"/>
            <a:r>
              <a:rPr lang="en-US" dirty="0"/>
              <a:t>Add new predicates to knowledge </a:t>
            </a:r>
            <a:r>
              <a:rPr lang="en-US" dirty="0" smtClean="0"/>
              <a:t>bases</a:t>
            </a:r>
            <a:endParaRPr lang="en-US" dirty="0"/>
          </a:p>
          <a:p>
            <a:pPr lvl="1"/>
            <a:r>
              <a:rPr lang="en-US" dirty="0"/>
              <a:t>Role for crowdsourcing?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5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III. Knowledge Fusion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32977694"/>
              </p:ext>
            </p:extLst>
          </p:nvPr>
        </p:nvGraphicFramePr>
        <p:xfrm>
          <a:off x="1524000" y="1524000"/>
          <a:ext cx="6096000" cy="941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18309" y="3247159"/>
            <a:ext cx="7439891" cy="218209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q"/>
            </a:pPr>
            <a:r>
              <a:rPr lang="en-US" dirty="0"/>
              <a:t>Many ML models have been tried for knowledge </a:t>
            </a:r>
            <a:r>
              <a:rPr lang="en-US" dirty="0" smtClean="0"/>
              <a:t>fusion</a:t>
            </a:r>
          </a:p>
          <a:p>
            <a:pPr>
              <a:buFont typeface="Wingdings" charset="2"/>
              <a:buChar char="q"/>
            </a:pPr>
            <a:endParaRPr lang="en-US" dirty="0"/>
          </a:p>
          <a:p>
            <a:pPr>
              <a:buFont typeface="Wingdings" charset="2"/>
              <a:buChar char="q"/>
            </a:pPr>
            <a:r>
              <a:rPr lang="en-US" dirty="0"/>
              <a:t>Typically fusion with a global view of extraction quality, source quality, surrounding knowledge can considerably improve quality</a:t>
            </a:r>
          </a:p>
        </p:txBody>
      </p:sp>
    </p:spTree>
    <p:extLst>
      <p:ext uri="{BB962C8B-B14F-4D97-AF65-F5344CB8AC3E}">
        <p14:creationId xmlns:p14="http://schemas.microsoft.com/office/powerpoint/2010/main" val="173070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2296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Fusion Readiness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Single-truth assumption</a:t>
            </a:r>
          </a:p>
          <a:p>
            <a:pPr lvl="1"/>
            <a:r>
              <a:rPr lang="en-US" dirty="0"/>
              <a:t>Pro: filters large amount of noise</a:t>
            </a:r>
          </a:p>
          <a:p>
            <a:pPr lvl="1"/>
            <a:r>
              <a:rPr lang="en-US" dirty="0"/>
              <a:t>Con: often does not hold in practice</a:t>
            </a:r>
          </a:p>
          <a:p>
            <a:endParaRPr lang="en-US" dirty="0" smtClean="0"/>
          </a:p>
          <a:p>
            <a:r>
              <a:rPr lang="en-US" dirty="0"/>
              <a:t>Value similarity and hierarchy</a:t>
            </a:r>
          </a:p>
          <a:p>
            <a:pPr lvl="1"/>
            <a:r>
              <a:rPr lang="en-US" dirty="0"/>
              <a:t>e.g., San Francisco vs. </a:t>
            </a:r>
            <a:r>
              <a:rPr lang="en-US" dirty="0" smtClean="0"/>
              <a:t>Oakland</a:t>
            </a:r>
          </a:p>
          <a:p>
            <a:pPr lvl="1"/>
            <a:endParaRPr lang="en-US" dirty="0"/>
          </a:p>
          <a:p>
            <a:r>
              <a:rPr lang="en-US" dirty="0"/>
              <a:t>Copy detection</a:t>
            </a:r>
          </a:p>
          <a:p>
            <a:pPr lvl="1"/>
            <a:r>
              <a:rPr lang="en-US" dirty="0"/>
              <a:t>Existing techniques not applicable because of web-scale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/>
              <a:t>Simple vs. sophisticated </a:t>
            </a:r>
            <a:r>
              <a:rPr lang="en-US" dirty="0" smtClean="0"/>
              <a:t>facts; identify </a:t>
            </a:r>
            <a:r>
              <a:rPr lang="en-US" dirty="0"/>
              <a:t>different perspectives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02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2296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Building high quality knowledge bases is very challenging</a:t>
            </a:r>
          </a:p>
          <a:p>
            <a:pPr lvl="1"/>
            <a:r>
              <a:rPr lang="en-US" dirty="0" smtClean="0"/>
              <a:t>Knowledge extraction, knowledge fusion are critical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Much work in knowledge extraction by ML, NLP communities</a:t>
            </a:r>
          </a:p>
          <a:p>
            <a:pPr lvl="1"/>
            <a:r>
              <a:rPr lang="en-US" dirty="0" smtClean="0"/>
              <a:t>Parallels to work in data integration by the database community</a:t>
            </a:r>
          </a:p>
          <a:p>
            <a:endParaRPr lang="en-US" dirty="0"/>
          </a:p>
          <a:p>
            <a:r>
              <a:rPr lang="en-US" dirty="0" smtClean="0"/>
              <a:t>Knowledge fusion is an exciting new area of research</a:t>
            </a:r>
          </a:p>
          <a:p>
            <a:pPr lvl="1"/>
            <a:r>
              <a:rPr lang="en-US" dirty="0" smtClean="0"/>
              <a:t>Data fusion techniques can be extended for this problem</a:t>
            </a:r>
          </a:p>
          <a:p>
            <a:endParaRPr lang="en-US" dirty="0"/>
          </a:p>
          <a:p>
            <a:r>
              <a:rPr lang="en-US" dirty="0"/>
              <a:t>A lot more research needs to be done!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9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19400"/>
            <a:ext cx="8305800" cy="78581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6000" dirty="0" smtClean="0"/>
              <a:t>Thank You!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5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Yago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24234986"/>
              </p:ext>
            </p:extLst>
          </p:nvPr>
        </p:nvGraphicFramePr>
        <p:xfrm>
          <a:off x="1540053" y="1600200"/>
          <a:ext cx="6096000" cy="525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1540053" y="2219493"/>
            <a:ext cx="4492337" cy="270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ysClr val="windowText" lastClr="000000"/>
                </a:solidFill>
              </a:rPr>
              <a:t>Yago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93099" y="2971801"/>
            <a:ext cx="7543800" cy="260032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US" sz="2025" dirty="0"/>
              <a:t>Extract knowledge from Wikipedia</a:t>
            </a:r>
            <a:r>
              <a:rPr lang="en-US" sz="2025" i="1" dirty="0"/>
              <a:t> </a:t>
            </a:r>
            <a:r>
              <a:rPr lang="en-US" sz="2025" dirty="0"/>
              <a:t>categories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3183" y="395506"/>
            <a:ext cx="64548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(2007, 150K Types, 900K Entities, </a:t>
            </a:r>
          </a:p>
          <a:p>
            <a:r>
              <a:rPr lang="en-US" sz="2100" dirty="0"/>
              <a:t>14 Predicates, 40M Triples, accuracy=95%)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200" y="3561032"/>
            <a:ext cx="5029196" cy="276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5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Yago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540053" y="1600200"/>
          <a:ext cx="6096000" cy="525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1540053" y="2219493"/>
            <a:ext cx="4492337" cy="270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ysClr val="windowText" lastClr="000000"/>
                </a:solidFill>
              </a:rPr>
              <a:t>Yago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3183" y="395506"/>
            <a:ext cx="64548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(2007, 150K Types, 900K Entities, </a:t>
            </a:r>
          </a:p>
          <a:p>
            <a:r>
              <a:rPr lang="en-US" sz="2100" dirty="0"/>
              <a:t>14 Predicates, 40M Triples, accuracy=95%)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28699" y="2895600"/>
            <a:ext cx="7543800" cy="2252229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q"/>
            </a:pPr>
            <a:r>
              <a:rPr lang="en-US" sz="2000" dirty="0"/>
              <a:t>Extract knowledge from Wikipedia</a:t>
            </a:r>
            <a:r>
              <a:rPr lang="en-US" sz="2000" i="1" dirty="0"/>
              <a:t> </a:t>
            </a:r>
            <a:r>
              <a:rPr lang="en-US" sz="2000" dirty="0"/>
              <a:t>categories</a:t>
            </a:r>
          </a:p>
          <a:p>
            <a:pPr>
              <a:buFont typeface="Wingdings" charset="2"/>
              <a:buChar char="q"/>
            </a:pPr>
            <a:r>
              <a:rPr lang="en-US" sz="2000" dirty="0"/>
              <a:t>Taxonomy</a:t>
            </a:r>
          </a:p>
          <a:p>
            <a:pPr lvl="1">
              <a:buFont typeface="Wingdings" charset="2"/>
              <a:buChar char="q"/>
            </a:pPr>
            <a:r>
              <a:rPr lang="en-US" sz="2000" dirty="0"/>
              <a:t> Identify conceptual categories from </a:t>
            </a:r>
            <a:r>
              <a:rPr lang="en-US" sz="2000" i="1" dirty="0"/>
              <a:t>Wikipedia </a:t>
            </a:r>
            <a:r>
              <a:rPr lang="en-US" sz="2000" dirty="0"/>
              <a:t>by shallow linguistic parsing and heuristics</a:t>
            </a:r>
          </a:p>
          <a:p>
            <a:pPr lvl="1">
              <a:buFont typeface="Wingdings" charset="2"/>
              <a:buChar char="q"/>
            </a:pPr>
            <a:r>
              <a:rPr lang="en-US" sz="2000" dirty="0"/>
              <a:t> Use </a:t>
            </a:r>
            <a:r>
              <a:rPr lang="en-US" sz="2000" i="1" dirty="0"/>
              <a:t>WordNet </a:t>
            </a:r>
            <a:r>
              <a:rPr lang="en-US" sz="2000" dirty="0"/>
              <a:t>hyponym relations to identify subclasses</a:t>
            </a:r>
          </a:p>
          <a:p>
            <a:pPr>
              <a:buFont typeface="Wingdings" charset="2"/>
              <a:buChar char="q"/>
            </a:pPr>
            <a:r>
              <a:rPr lang="en-US" sz="2000" dirty="0"/>
              <a:t>Instances: Extract instances and their classes from Wikipedia</a:t>
            </a:r>
          </a:p>
          <a:p>
            <a:pPr>
              <a:buFont typeface="Wingdings" charset="2"/>
              <a:buChar char="q"/>
            </a:pPr>
            <a:r>
              <a:rPr lang="en-US" sz="2000" dirty="0"/>
              <a:t>Relations: Extract from special categories in Wikipedia</a:t>
            </a:r>
          </a:p>
          <a:p>
            <a:pPr lvl="1">
              <a:buFont typeface="Wingdings" charset="2"/>
              <a:buChar char="q"/>
            </a:pPr>
            <a:r>
              <a:rPr lang="en-US" sz="2000" dirty="0"/>
              <a:t>E.g., Extract </a:t>
            </a:r>
            <a:r>
              <a:rPr lang="en-US" sz="2000" dirty="0" err="1"/>
              <a:t>BornInYear</a:t>
            </a:r>
            <a:r>
              <a:rPr lang="en-US" sz="2000" dirty="0"/>
              <a:t> from category</a:t>
            </a:r>
            <a:r>
              <a:rPr lang="en-US" sz="2000" i="1" dirty="0"/>
              <a:t> 1879_births</a:t>
            </a:r>
          </a:p>
        </p:txBody>
      </p:sp>
    </p:spTree>
    <p:extLst>
      <p:ext uri="{BB962C8B-B14F-4D97-AF65-F5344CB8AC3E}">
        <p14:creationId xmlns:p14="http://schemas.microsoft.com/office/powerpoint/2010/main" val="178202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Kosmix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38061331"/>
              </p:ext>
            </p:extLst>
          </p:nvPr>
        </p:nvGraphicFramePr>
        <p:xfrm>
          <a:off x="1524000" y="1562793"/>
          <a:ext cx="6096000" cy="525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12"/>
          <p:cNvSpPr/>
          <p:nvPr/>
        </p:nvSpPr>
        <p:spPr>
          <a:xfrm>
            <a:off x="1524000" y="2244437"/>
            <a:ext cx="4492337" cy="270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ysClr val="windowText" lastClr="000000"/>
                </a:solidFill>
              </a:rPr>
              <a:t>Kosmix</a:t>
            </a:r>
            <a:r>
              <a:rPr lang="en-US" sz="1800" dirty="0">
                <a:solidFill>
                  <a:sysClr val="windowText" lastClr="000000"/>
                </a:solidFill>
              </a:rPr>
              <a:t> / </a:t>
            </a:r>
            <a:r>
              <a:rPr lang="en-US" sz="1800" dirty="0" err="1">
                <a:solidFill>
                  <a:sysClr val="windowText" lastClr="000000"/>
                </a:solidFill>
              </a:rPr>
              <a:t>WalmartLabs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9800" y="404336"/>
            <a:ext cx="59352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(2013, 6.5M Types, 6.7M Entities, </a:t>
            </a:r>
          </a:p>
          <a:p>
            <a:r>
              <a:rPr lang="en-US" sz="2100" dirty="0"/>
              <a:t>165M Triples)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14400" y="2743200"/>
            <a:ext cx="7543800" cy="2252229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q"/>
            </a:pPr>
            <a:r>
              <a:rPr lang="en-US" sz="2000" dirty="0"/>
              <a:t>Extract knowledge from Wikipedia</a:t>
            </a:r>
            <a:r>
              <a:rPr lang="en-US" sz="2000" i="1" dirty="0"/>
              <a:t> </a:t>
            </a:r>
            <a:r>
              <a:rPr lang="en-US" sz="2000" dirty="0"/>
              <a:t>and other sources</a:t>
            </a:r>
          </a:p>
          <a:p>
            <a:pPr>
              <a:buFont typeface="Wingdings" charset="2"/>
              <a:buChar char="q"/>
            </a:pPr>
            <a:r>
              <a:rPr lang="en-US" sz="2000" dirty="0"/>
              <a:t>Taxonomy</a:t>
            </a:r>
          </a:p>
          <a:p>
            <a:pPr lvl="1">
              <a:buFont typeface="Wingdings" charset="2"/>
              <a:buChar char="q"/>
            </a:pPr>
            <a:r>
              <a:rPr lang="en-US" sz="2000" dirty="0"/>
              <a:t>Extract types from Wikipedia categories</a:t>
            </a:r>
          </a:p>
          <a:p>
            <a:pPr lvl="1">
              <a:buFont typeface="Wingdings" charset="2"/>
              <a:buChar char="q"/>
            </a:pPr>
            <a:r>
              <a:rPr lang="en-US" sz="2000" dirty="0"/>
              <a:t>Build the hierarchy from Wikipedia (cyclic) sub-categories by Edmond’s Algorithm</a:t>
            </a:r>
          </a:p>
          <a:p>
            <a:pPr>
              <a:buFont typeface="Wingdings" charset="2"/>
              <a:buChar char="q"/>
            </a:pPr>
            <a:r>
              <a:rPr lang="en-US" sz="2000" dirty="0"/>
              <a:t>Instances: Extract instances from Wikipedia articles</a:t>
            </a:r>
          </a:p>
          <a:p>
            <a:pPr>
              <a:buFont typeface="Wingdings" charset="2"/>
              <a:buChar char="q"/>
            </a:pPr>
            <a:r>
              <a:rPr lang="en-US" sz="2000" dirty="0"/>
              <a:t>Facts:</a:t>
            </a:r>
            <a:endParaRPr lang="en-US" sz="2000" i="1" dirty="0"/>
          </a:p>
          <a:p>
            <a:pPr lvl="1">
              <a:buFont typeface="Wingdings" charset="2"/>
              <a:buChar char="q"/>
            </a:pPr>
            <a:r>
              <a:rPr lang="en-US" sz="2000" dirty="0"/>
              <a:t>Extract free-form relationships from </a:t>
            </a:r>
            <a:r>
              <a:rPr lang="en-US" sz="2000" dirty="0" err="1"/>
              <a:t>Infoboxes</a:t>
            </a:r>
            <a:r>
              <a:rPr lang="en-US" sz="2000" dirty="0"/>
              <a:t> and templates in Wikipedia</a:t>
            </a:r>
          </a:p>
          <a:p>
            <a:pPr lvl="1">
              <a:buFont typeface="Wingdings" charset="2"/>
              <a:buChar char="q"/>
            </a:pPr>
            <a:r>
              <a:rPr lang="en-US" sz="2000" dirty="0"/>
              <a:t>Rule-based extraction from texts in Wikipedia</a:t>
            </a:r>
          </a:p>
          <a:p>
            <a:pPr lvl="1">
              <a:buFont typeface="Wingdings" charset="2"/>
              <a:buChar char="q"/>
            </a:pPr>
            <a:r>
              <a:rPr lang="en-US" sz="2000" dirty="0"/>
              <a:t>Add knowledge from 6 other sources by rule-based matching</a:t>
            </a:r>
          </a:p>
        </p:txBody>
      </p:sp>
    </p:spTree>
    <p:extLst>
      <p:ext uri="{BB962C8B-B14F-4D97-AF65-F5344CB8AC3E}">
        <p14:creationId xmlns:p14="http://schemas.microsoft.com/office/powerpoint/2010/main" val="3406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Kosmix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524000" y="1562793"/>
          <a:ext cx="6096000" cy="525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12"/>
          <p:cNvSpPr/>
          <p:nvPr/>
        </p:nvSpPr>
        <p:spPr>
          <a:xfrm>
            <a:off x="1524000" y="2244437"/>
            <a:ext cx="4492337" cy="270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ysClr val="windowText" lastClr="000000"/>
                </a:solidFill>
              </a:rPr>
              <a:t>Kosmix</a:t>
            </a:r>
            <a:r>
              <a:rPr lang="en-US" sz="1800" dirty="0">
                <a:solidFill>
                  <a:sysClr val="windowText" lastClr="000000"/>
                </a:solidFill>
              </a:rPr>
              <a:t> / </a:t>
            </a:r>
            <a:r>
              <a:rPr lang="en-US" sz="1800" dirty="0" err="1">
                <a:solidFill>
                  <a:sysClr val="windowText" lastClr="000000"/>
                </a:solidFill>
              </a:rPr>
              <a:t>WalmartLabs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9800" y="404336"/>
            <a:ext cx="59352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(2013, 6.5M Types, 6.7M Entities, </a:t>
            </a:r>
          </a:p>
          <a:p>
            <a:r>
              <a:rPr lang="en-US" sz="2100" dirty="0"/>
              <a:t>165M Triples)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2590800"/>
            <a:ext cx="6096000" cy="4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4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Kosmix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524000" y="1562793"/>
          <a:ext cx="6096000" cy="525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12"/>
          <p:cNvSpPr/>
          <p:nvPr/>
        </p:nvSpPr>
        <p:spPr>
          <a:xfrm>
            <a:off x="1524000" y="2244437"/>
            <a:ext cx="4492337" cy="270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ysClr val="windowText" lastClr="000000"/>
                </a:solidFill>
              </a:rPr>
              <a:t>Kosmix</a:t>
            </a:r>
            <a:r>
              <a:rPr lang="en-US" sz="1800" dirty="0">
                <a:solidFill>
                  <a:sysClr val="windowText" lastClr="000000"/>
                </a:solidFill>
              </a:rPr>
              <a:t> / </a:t>
            </a:r>
            <a:r>
              <a:rPr lang="en-US" sz="1800" dirty="0" err="1">
                <a:solidFill>
                  <a:sysClr val="windowText" lastClr="000000"/>
                </a:solidFill>
              </a:rPr>
              <a:t>WalmartLabs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9800" y="404336"/>
            <a:ext cx="59352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(2013, 6.5M Types, 6.7M Entities, </a:t>
            </a:r>
          </a:p>
          <a:p>
            <a:r>
              <a:rPr lang="en-US" sz="2100" dirty="0"/>
              <a:t>165M Triples)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1514" y="3048000"/>
            <a:ext cx="6318486" cy="261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Probase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35484250"/>
              </p:ext>
            </p:extLst>
          </p:nvPr>
        </p:nvGraphicFramePr>
        <p:xfrm>
          <a:off x="1524000" y="1538547"/>
          <a:ext cx="6096000" cy="525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1524000" y="2168237"/>
            <a:ext cx="2840182" cy="270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ysClr val="windowText" lastClr="000000"/>
                </a:solidFill>
              </a:rPr>
              <a:t>Probase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2567" y="384458"/>
            <a:ext cx="59352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(2012, 2.7M Types, 4.5M type-subtype pairs,</a:t>
            </a:r>
          </a:p>
          <a:p>
            <a:r>
              <a:rPr lang="en-US" sz="2100" dirty="0"/>
              <a:t>16M type-instance pairs, from 1.7B webpages)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893099" y="3226380"/>
            <a:ext cx="7294938" cy="2717219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q"/>
            </a:pPr>
            <a:r>
              <a:rPr lang="en-US" sz="2000" dirty="0"/>
              <a:t>Extract </a:t>
            </a:r>
            <a:r>
              <a:rPr lang="en-US" sz="2000" dirty="0" err="1"/>
              <a:t>IsA</a:t>
            </a:r>
            <a:r>
              <a:rPr lang="en-US" sz="2000" dirty="0"/>
              <a:t> pairs iteratively from the Web, including type-subtype taxonomy hierarchy and type-instance relations</a:t>
            </a:r>
          </a:p>
          <a:p>
            <a:pPr>
              <a:buFont typeface="Wingdings" charset="2"/>
              <a:buChar char="q"/>
            </a:pPr>
            <a:r>
              <a:rPr lang="en-US" sz="2000" dirty="0"/>
              <a:t>Iterative extraction</a:t>
            </a:r>
          </a:p>
          <a:p>
            <a:pPr lvl="1">
              <a:buFont typeface="Wingdings" charset="2"/>
              <a:buChar char="q"/>
            </a:pPr>
            <a:r>
              <a:rPr lang="en-US" sz="2000" dirty="0"/>
              <a:t> Start from Hearst patterns (e.g., [Type] such as [entity])</a:t>
            </a:r>
          </a:p>
          <a:p>
            <a:pPr lvl="1">
              <a:buFont typeface="Wingdings" charset="2"/>
              <a:buChar char="q"/>
            </a:pPr>
            <a:r>
              <a:rPr lang="en-US" sz="2000" dirty="0"/>
              <a:t> In each round, leverage existing knowledge to extract previously missed knowledge, and add new </a:t>
            </a:r>
            <a:r>
              <a:rPr lang="en-US" sz="2000" dirty="0" err="1"/>
              <a:t>IsA</a:t>
            </a:r>
            <a:r>
              <a:rPr lang="en-US" sz="2000" dirty="0"/>
              <a:t> pairs that meet certain confidence threshold</a:t>
            </a:r>
          </a:p>
          <a:p>
            <a:pPr>
              <a:buFont typeface="Wingdings" charset="2"/>
              <a:buChar char="q"/>
            </a:pPr>
            <a:r>
              <a:rPr lang="en-US" sz="2000" dirty="0"/>
              <a:t>Building a probabilistic taxonomy</a:t>
            </a:r>
          </a:p>
        </p:txBody>
      </p:sp>
    </p:spTree>
    <p:extLst>
      <p:ext uri="{BB962C8B-B14F-4D97-AF65-F5344CB8AC3E}">
        <p14:creationId xmlns:p14="http://schemas.microsoft.com/office/powerpoint/2010/main" val="20681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Probase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524000" y="1538547"/>
          <a:ext cx="6096000" cy="525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1524000" y="2168237"/>
            <a:ext cx="2840182" cy="270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ysClr val="windowText" lastClr="000000"/>
                </a:solidFill>
              </a:rPr>
              <a:t>Probase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2567" y="384458"/>
            <a:ext cx="59352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(2012, 2.7M Types, 4.5M type-subtype pairs,</a:t>
            </a:r>
          </a:p>
          <a:p>
            <a:r>
              <a:rPr lang="en-US" sz="2100" dirty="0"/>
              <a:t>16M type-instance pairs, from 1.7B webpages)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308" y="3429001"/>
            <a:ext cx="4159829" cy="15599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5800" y="3657600"/>
            <a:ext cx="4585348" cy="140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1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NELL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00858036"/>
              </p:ext>
            </p:extLst>
          </p:nvPr>
        </p:nvGraphicFramePr>
        <p:xfrm>
          <a:off x="1524000" y="1517658"/>
          <a:ext cx="6096000" cy="525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684713" y="354568"/>
            <a:ext cx="59352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(2013, 271 Types, 5.19M Entities, 306 Predicates, 0.435M Triples, 4 Extractors, accuracy=74%)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76155" y="2168237"/>
            <a:ext cx="4443845" cy="270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ysClr val="windowText" lastClr="000000"/>
                </a:solidFill>
              </a:rPr>
              <a:t>Nell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3" y="2971800"/>
            <a:ext cx="4216775" cy="2639508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114800" y="2922032"/>
            <a:ext cx="4883728" cy="2303966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q"/>
            </a:pPr>
            <a:r>
              <a:rPr lang="en-US" sz="2000" dirty="0"/>
              <a:t>Extract instances &amp; relations iteratively from the Web</a:t>
            </a:r>
          </a:p>
          <a:p>
            <a:pPr>
              <a:buFont typeface="Wingdings" charset="2"/>
              <a:buChar char="q"/>
            </a:pPr>
            <a:r>
              <a:rPr lang="en-US" sz="2000" dirty="0"/>
              <a:t>Never-Ending Language Learning</a:t>
            </a:r>
          </a:p>
          <a:p>
            <a:pPr lvl="1">
              <a:buFont typeface="Wingdings" charset="2"/>
              <a:buChar char="q"/>
            </a:pPr>
            <a:r>
              <a:rPr lang="en-US" sz="2000" dirty="0"/>
              <a:t> Start from 10-15 seed instances and 5 negative examples</a:t>
            </a:r>
          </a:p>
          <a:p>
            <a:pPr lvl="1">
              <a:buFont typeface="Wingdings" charset="2"/>
              <a:buChar char="q"/>
            </a:pPr>
            <a:r>
              <a:rPr lang="en-US" sz="2000" dirty="0"/>
              <a:t> In each round, extract new triples and retrain extraction patterns</a:t>
            </a:r>
          </a:p>
          <a:p>
            <a:pPr>
              <a:buFont typeface="Wingdings" charset="2"/>
              <a:buChar char="q"/>
            </a:pPr>
            <a:r>
              <a:rPr lang="en-US" sz="2000" dirty="0"/>
              <a:t>Fusion: Store triples with high confidence from one extractor or medium confidence from multiple extractions</a:t>
            </a:r>
          </a:p>
        </p:txBody>
      </p:sp>
    </p:spTree>
    <p:extLst>
      <p:ext uri="{BB962C8B-B14F-4D97-AF65-F5344CB8AC3E}">
        <p14:creationId xmlns:p14="http://schemas.microsoft.com/office/powerpoint/2010/main" val="67858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NELL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517658"/>
          <a:ext cx="6096000" cy="525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684713" y="354568"/>
            <a:ext cx="59352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(2013, 271 Types, 5.19M Entities, 306 Predicates, 0.435M Triples, 4 Extractors, accuracy=74%)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76155" y="2168237"/>
            <a:ext cx="4443845" cy="270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ysClr val="windowText" lastClr="000000"/>
                </a:solidFill>
              </a:rPr>
              <a:t>Nell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0687" y="2743200"/>
            <a:ext cx="6123376" cy="300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Knowledge Graph</a:t>
            </a:r>
          </a:p>
        </p:txBody>
      </p:sp>
      <p:cxnSp>
        <p:nvCxnSpPr>
          <p:cNvPr id="97" name="Straight Connector 96"/>
          <p:cNvCxnSpPr>
            <a:stCxn id="115" idx="7"/>
          </p:cNvCxnSpPr>
          <p:nvPr/>
        </p:nvCxnSpPr>
        <p:spPr>
          <a:xfrm flipV="1">
            <a:off x="5624103" y="2448537"/>
            <a:ext cx="1087175" cy="2045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3828314" y="3414697"/>
            <a:ext cx="1293251" cy="4834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 Box 23"/>
          <p:cNvSpPr txBox="1"/>
          <p:nvPr/>
        </p:nvSpPr>
        <p:spPr>
          <a:xfrm>
            <a:off x="4299936" y="3414698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starring</a:t>
            </a:r>
          </a:p>
        </p:txBody>
      </p:sp>
      <p:sp>
        <p:nvSpPr>
          <p:cNvPr id="111" name="Oval 110"/>
          <p:cNvSpPr/>
          <p:nvPr/>
        </p:nvSpPr>
        <p:spPr>
          <a:xfrm>
            <a:off x="937441" y="3197243"/>
            <a:ext cx="1585832" cy="4125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 </a:t>
            </a:r>
          </a:p>
        </p:txBody>
      </p:sp>
      <p:sp>
        <p:nvSpPr>
          <p:cNvPr id="112" name="Oval 111"/>
          <p:cNvSpPr/>
          <p:nvPr/>
        </p:nvSpPr>
        <p:spPr>
          <a:xfrm>
            <a:off x="3234418" y="3056773"/>
            <a:ext cx="589529" cy="60400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 </a:t>
            </a:r>
          </a:p>
        </p:txBody>
      </p:sp>
      <p:sp>
        <p:nvSpPr>
          <p:cNvPr id="113" name="Oval 112"/>
          <p:cNvSpPr/>
          <p:nvPr/>
        </p:nvSpPr>
        <p:spPr>
          <a:xfrm>
            <a:off x="3234418" y="4202137"/>
            <a:ext cx="589529" cy="60400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050"/>
          </a:p>
        </p:txBody>
      </p:sp>
      <p:sp>
        <p:nvSpPr>
          <p:cNvPr id="114" name="Oval 113"/>
          <p:cNvSpPr/>
          <p:nvPr/>
        </p:nvSpPr>
        <p:spPr>
          <a:xfrm>
            <a:off x="5120909" y="3531025"/>
            <a:ext cx="589529" cy="60400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050"/>
          </a:p>
        </p:txBody>
      </p:sp>
      <p:sp>
        <p:nvSpPr>
          <p:cNvPr id="115" name="Oval 114"/>
          <p:cNvSpPr/>
          <p:nvPr/>
        </p:nvSpPr>
        <p:spPr>
          <a:xfrm>
            <a:off x="5120909" y="2564623"/>
            <a:ext cx="589529" cy="60400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050"/>
          </a:p>
        </p:txBody>
      </p:sp>
      <p:sp>
        <p:nvSpPr>
          <p:cNvPr id="116" name="Oval 115"/>
          <p:cNvSpPr/>
          <p:nvPr/>
        </p:nvSpPr>
        <p:spPr>
          <a:xfrm>
            <a:off x="5120909" y="4497426"/>
            <a:ext cx="589529" cy="60400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050"/>
          </a:p>
        </p:txBody>
      </p:sp>
      <p:sp>
        <p:nvSpPr>
          <p:cNvPr id="117" name="Text Box 6"/>
          <p:cNvSpPr txBox="1"/>
          <p:nvPr/>
        </p:nvSpPr>
        <p:spPr>
          <a:xfrm>
            <a:off x="3234419" y="3244683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mid345</a:t>
            </a:r>
          </a:p>
        </p:txBody>
      </p:sp>
      <p:sp>
        <p:nvSpPr>
          <p:cNvPr id="118" name="Text Box 7"/>
          <p:cNvSpPr txBox="1"/>
          <p:nvPr/>
        </p:nvSpPr>
        <p:spPr>
          <a:xfrm>
            <a:off x="3234419" y="4398997"/>
            <a:ext cx="703504" cy="324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mid346</a:t>
            </a:r>
          </a:p>
        </p:txBody>
      </p:sp>
      <p:sp>
        <p:nvSpPr>
          <p:cNvPr id="119" name="Text Box 8"/>
          <p:cNvSpPr txBox="1"/>
          <p:nvPr/>
        </p:nvSpPr>
        <p:spPr>
          <a:xfrm>
            <a:off x="5120910" y="2743586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mid127</a:t>
            </a:r>
          </a:p>
        </p:txBody>
      </p:sp>
      <p:sp>
        <p:nvSpPr>
          <p:cNvPr id="120" name="Text Box 9"/>
          <p:cNvSpPr txBox="1"/>
          <p:nvPr/>
        </p:nvSpPr>
        <p:spPr>
          <a:xfrm>
            <a:off x="5120910" y="4685337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mid129</a:t>
            </a:r>
          </a:p>
        </p:txBody>
      </p:sp>
      <p:sp>
        <p:nvSpPr>
          <p:cNvPr id="121" name="Text Box 10"/>
          <p:cNvSpPr txBox="1"/>
          <p:nvPr/>
        </p:nvSpPr>
        <p:spPr>
          <a:xfrm>
            <a:off x="5120910" y="3718936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 dirty="0">
                <a:ea typeface="宋体" charset="-122"/>
                <a:cs typeface="Times New Roman" charset="0"/>
              </a:rPr>
              <a:t>mid128</a:t>
            </a:r>
          </a:p>
        </p:txBody>
      </p:sp>
      <p:cxnSp>
        <p:nvCxnSpPr>
          <p:cNvPr id="122" name="Straight Connector 121"/>
          <p:cNvCxnSpPr/>
          <p:nvPr/>
        </p:nvCxnSpPr>
        <p:spPr>
          <a:xfrm flipV="1">
            <a:off x="3828314" y="2931497"/>
            <a:ext cx="1296962" cy="4832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5714804" y="2886757"/>
            <a:ext cx="939534" cy="17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5714804" y="4864300"/>
            <a:ext cx="939534" cy="17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5714804" y="3835262"/>
            <a:ext cx="939534" cy="17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2526984" y="3414697"/>
            <a:ext cx="702849" cy="17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2526985" y="4497426"/>
            <a:ext cx="708089" cy="58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 Box 20"/>
          <p:cNvSpPr txBox="1"/>
          <p:nvPr/>
        </p:nvSpPr>
        <p:spPr>
          <a:xfrm>
            <a:off x="4299936" y="2815172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starring</a:t>
            </a:r>
          </a:p>
        </p:txBody>
      </p:sp>
      <p:sp>
        <p:nvSpPr>
          <p:cNvPr id="129" name="Text Box 21"/>
          <p:cNvSpPr txBox="1"/>
          <p:nvPr/>
        </p:nvSpPr>
        <p:spPr>
          <a:xfrm>
            <a:off x="4299936" y="4739026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starring</a:t>
            </a:r>
          </a:p>
        </p:txBody>
      </p:sp>
      <p:sp>
        <p:nvSpPr>
          <p:cNvPr id="130" name="Freeform 129"/>
          <p:cNvSpPr/>
          <p:nvPr/>
        </p:nvSpPr>
        <p:spPr>
          <a:xfrm>
            <a:off x="3828314" y="3897898"/>
            <a:ext cx="1293032" cy="601988"/>
          </a:xfrm>
          <a:custGeom>
            <a:avLst/>
            <a:gdLst>
              <a:gd name="connsiteX0" fmla="*/ 0 w 1126067"/>
              <a:gd name="connsiteY0" fmla="*/ 630007 h 630007"/>
              <a:gd name="connsiteX1" fmla="*/ 389467 w 1126067"/>
              <a:gd name="connsiteY1" fmla="*/ 79674 h 630007"/>
              <a:gd name="connsiteX2" fmla="*/ 1126067 w 1126067"/>
              <a:gd name="connsiteY2" fmla="*/ 3474 h 630007"/>
              <a:gd name="connsiteX3" fmla="*/ 1126067 w 1126067"/>
              <a:gd name="connsiteY3" fmla="*/ 3474 h 63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67" h="630007">
                <a:moveTo>
                  <a:pt x="0" y="630007"/>
                </a:moveTo>
                <a:cubicBezTo>
                  <a:pt x="100894" y="407051"/>
                  <a:pt x="201789" y="184096"/>
                  <a:pt x="389467" y="79674"/>
                </a:cubicBezTo>
                <a:cubicBezTo>
                  <a:pt x="577145" y="-24748"/>
                  <a:pt x="1126067" y="3474"/>
                  <a:pt x="1126067" y="3474"/>
                </a:cubicBezTo>
                <a:lnTo>
                  <a:pt x="1126067" y="3474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050"/>
          </a:p>
        </p:txBody>
      </p:sp>
      <p:sp>
        <p:nvSpPr>
          <p:cNvPr id="131" name="Freeform 130"/>
          <p:cNvSpPr/>
          <p:nvPr/>
        </p:nvSpPr>
        <p:spPr>
          <a:xfrm flipH="1" flipV="1">
            <a:off x="3828314" y="3897899"/>
            <a:ext cx="1293032" cy="583196"/>
          </a:xfrm>
          <a:custGeom>
            <a:avLst/>
            <a:gdLst>
              <a:gd name="connsiteX0" fmla="*/ 0 w 1126067"/>
              <a:gd name="connsiteY0" fmla="*/ 630007 h 630007"/>
              <a:gd name="connsiteX1" fmla="*/ 389467 w 1126067"/>
              <a:gd name="connsiteY1" fmla="*/ 79674 h 630007"/>
              <a:gd name="connsiteX2" fmla="*/ 1126067 w 1126067"/>
              <a:gd name="connsiteY2" fmla="*/ 3474 h 630007"/>
              <a:gd name="connsiteX3" fmla="*/ 1126067 w 1126067"/>
              <a:gd name="connsiteY3" fmla="*/ 3474 h 63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67" h="630007">
                <a:moveTo>
                  <a:pt x="0" y="630007"/>
                </a:moveTo>
                <a:cubicBezTo>
                  <a:pt x="100894" y="407051"/>
                  <a:pt x="201789" y="184096"/>
                  <a:pt x="389467" y="79674"/>
                </a:cubicBezTo>
                <a:cubicBezTo>
                  <a:pt x="577145" y="-24748"/>
                  <a:pt x="1126067" y="3474"/>
                  <a:pt x="1126067" y="3474"/>
                </a:cubicBezTo>
                <a:lnTo>
                  <a:pt x="1126067" y="3474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050"/>
          </a:p>
        </p:txBody>
      </p:sp>
      <p:sp>
        <p:nvSpPr>
          <p:cNvPr id="132" name="Text Box 29"/>
          <p:cNvSpPr txBox="1"/>
          <p:nvPr/>
        </p:nvSpPr>
        <p:spPr>
          <a:xfrm>
            <a:off x="3819581" y="3692091"/>
            <a:ext cx="829925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directed_by</a:t>
            </a:r>
          </a:p>
        </p:txBody>
      </p:sp>
      <p:sp>
        <p:nvSpPr>
          <p:cNvPr id="133" name="Text Box 30"/>
          <p:cNvSpPr txBox="1"/>
          <p:nvPr/>
        </p:nvSpPr>
        <p:spPr>
          <a:xfrm>
            <a:off x="2649257" y="3173097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name</a:t>
            </a:r>
          </a:p>
        </p:txBody>
      </p:sp>
      <p:sp>
        <p:nvSpPr>
          <p:cNvPr id="134" name="Text Box 31"/>
          <p:cNvSpPr txBox="1"/>
          <p:nvPr/>
        </p:nvSpPr>
        <p:spPr>
          <a:xfrm>
            <a:off x="5950616" y="4622700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 dirty="0">
                <a:ea typeface="宋体" charset="-122"/>
                <a:cs typeface="Times New Roman" charset="0"/>
              </a:rPr>
              <a:t>name</a:t>
            </a:r>
          </a:p>
        </p:txBody>
      </p:sp>
      <p:sp>
        <p:nvSpPr>
          <p:cNvPr id="135" name="Text Box 32"/>
          <p:cNvSpPr txBox="1"/>
          <p:nvPr/>
        </p:nvSpPr>
        <p:spPr>
          <a:xfrm>
            <a:off x="5950616" y="3594523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 dirty="0">
                <a:ea typeface="宋体" charset="-122"/>
                <a:cs typeface="Times New Roman" charset="0"/>
              </a:rPr>
              <a:t>name</a:t>
            </a:r>
          </a:p>
        </p:txBody>
      </p:sp>
      <p:sp>
        <p:nvSpPr>
          <p:cNvPr id="136" name="Text Box 33"/>
          <p:cNvSpPr txBox="1"/>
          <p:nvPr/>
        </p:nvSpPr>
        <p:spPr>
          <a:xfrm>
            <a:off x="5941883" y="2636208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name</a:t>
            </a:r>
          </a:p>
        </p:txBody>
      </p:sp>
      <p:sp>
        <p:nvSpPr>
          <p:cNvPr id="137" name="Text Box 34"/>
          <p:cNvSpPr txBox="1"/>
          <p:nvPr/>
        </p:nvSpPr>
        <p:spPr>
          <a:xfrm>
            <a:off x="2649256" y="4555546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name</a:t>
            </a:r>
          </a:p>
        </p:txBody>
      </p:sp>
      <p:sp>
        <p:nvSpPr>
          <p:cNvPr id="138" name="Text Box 35"/>
          <p:cNvSpPr txBox="1"/>
          <p:nvPr/>
        </p:nvSpPr>
        <p:spPr>
          <a:xfrm>
            <a:off x="1234389" y="3289424"/>
            <a:ext cx="1114208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“Forrest Gump”</a:t>
            </a:r>
          </a:p>
        </p:txBody>
      </p:sp>
      <p:sp>
        <p:nvSpPr>
          <p:cNvPr id="139" name="Oval 138"/>
          <p:cNvSpPr/>
          <p:nvPr/>
        </p:nvSpPr>
        <p:spPr>
          <a:xfrm>
            <a:off x="937441" y="4297866"/>
            <a:ext cx="1585832" cy="4125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 </a:t>
            </a:r>
          </a:p>
        </p:txBody>
      </p:sp>
      <p:sp>
        <p:nvSpPr>
          <p:cNvPr id="140" name="Text Box 38"/>
          <p:cNvSpPr txBox="1"/>
          <p:nvPr/>
        </p:nvSpPr>
        <p:spPr>
          <a:xfrm>
            <a:off x="1295526" y="4390048"/>
            <a:ext cx="1114208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“Larry Crowne”</a:t>
            </a:r>
          </a:p>
        </p:txBody>
      </p:sp>
      <p:sp>
        <p:nvSpPr>
          <p:cNvPr id="141" name="Oval 140"/>
          <p:cNvSpPr/>
          <p:nvPr/>
        </p:nvSpPr>
        <p:spPr>
          <a:xfrm>
            <a:off x="6658049" y="3117385"/>
            <a:ext cx="1585832" cy="4125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 </a:t>
            </a:r>
          </a:p>
        </p:txBody>
      </p:sp>
      <p:sp>
        <p:nvSpPr>
          <p:cNvPr id="142" name="Text Box 40"/>
          <p:cNvSpPr txBox="1"/>
          <p:nvPr/>
        </p:nvSpPr>
        <p:spPr>
          <a:xfrm>
            <a:off x="6772419" y="3209548"/>
            <a:ext cx="1414910" cy="41879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 dirty="0">
                <a:ea typeface="宋体" charset="-122"/>
                <a:cs typeface="Times New Roman" charset="0"/>
              </a:rPr>
              <a:t>“Robin Wright Penn”</a:t>
            </a:r>
          </a:p>
        </p:txBody>
      </p:sp>
      <p:sp>
        <p:nvSpPr>
          <p:cNvPr id="143" name="Oval 142"/>
          <p:cNvSpPr/>
          <p:nvPr/>
        </p:nvSpPr>
        <p:spPr>
          <a:xfrm>
            <a:off x="6658049" y="3626755"/>
            <a:ext cx="1585832" cy="4125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 </a:t>
            </a:r>
          </a:p>
        </p:txBody>
      </p:sp>
      <p:sp>
        <p:nvSpPr>
          <p:cNvPr id="144" name="Text Box 42"/>
          <p:cNvSpPr txBox="1"/>
          <p:nvPr/>
        </p:nvSpPr>
        <p:spPr>
          <a:xfrm>
            <a:off x="7007400" y="3718936"/>
            <a:ext cx="1051981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 dirty="0">
                <a:ea typeface="宋体" charset="-122"/>
                <a:cs typeface="Times New Roman" charset="0"/>
              </a:rPr>
              <a:t>“Tom Hanks”</a:t>
            </a:r>
          </a:p>
        </p:txBody>
      </p:sp>
      <p:sp>
        <p:nvSpPr>
          <p:cNvPr id="145" name="Oval 144"/>
          <p:cNvSpPr/>
          <p:nvPr/>
        </p:nvSpPr>
        <p:spPr>
          <a:xfrm>
            <a:off x="6658049" y="4635165"/>
            <a:ext cx="1585832" cy="4537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 </a:t>
            </a:r>
          </a:p>
        </p:txBody>
      </p:sp>
      <p:sp>
        <p:nvSpPr>
          <p:cNvPr id="146" name="Text Box 44"/>
          <p:cNvSpPr txBox="1"/>
          <p:nvPr/>
        </p:nvSpPr>
        <p:spPr>
          <a:xfrm>
            <a:off x="7007400" y="4747975"/>
            <a:ext cx="1051981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“Julia Roberts”</a:t>
            </a:r>
          </a:p>
        </p:txBody>
      </p:sp>
      <p:cxnSp>
        <p:nvCxnSpPr>
          <p:cNvPr id="106" name="Straight Connector 105"/>
          <p:cNvCxnSpPr/>
          <p:nvPr/>
        </p:nvCxnSpPr>
        <p:spPr>
          <a:xfrm>
            <a:off x="3828314" y="4497425"/>
            <a:ext cx="1296744" cy="3621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Box 24"/>
          <p:cNvSpPr txBox="1"/>
          <p:nvPr/>
        </p:nvSpPr>
        <p:spPr>
          <a:xfrm>
            <a:off x="4064125" y="4193188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starring</a:t>
            </a:r>
          </a:p>
        </p:txBody>
      </p:sp>
      <p:sp>
        <p:nvSpPr>
          <p:cNvPr id="103" name="Oval 102"/>
          <p:cNvSpPr/>
          <p:nvPr/>
        </p:nvSpPr>
        <p:spPr>
          <a:xfrm>
            <a:off x="6658218" y="2678156"/>
            <a:ext cx="1585831" cy="4125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 </a:t>
            </a:r>
          </a:p>
        </p:txBody>
      </p:sp>
      <p:sp>
        <p:nvSpPr>
          <p:cNvPr id="104" name="Text Box 49"/>
          <p:cNvSpPr txBox="1"/>
          <p:nvPr/>
        </p:nvSpPr>
        <p:spPr>
          <a:xfrm>
            <a:off x="6771760" y="2774222"/>
            <a:ext cx="1414910" cy="41879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“Robin Gayle Wright”</a:t>
            </a:r>
          </a:p>
        </p:txBody>
      </p:sp>
      <p:sp>
        <p:nvSpPr>
          <p:cNvPr id="99" name="Oval 98"/>
          <p:cNvSpPr/>
          <p:nvPr/>
        </p:nvSpPr>
        <p:spPr>
          <a:xfrm>
            <a:off x="6655128" y="2238132"/>
            <a:ext cx="1585223" cy="4119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 </a:t>
            </a:r>
          </a:p>
        </p:txBody>
      </p:sp>
      <p:sp>
        <p:nvSpPr>
          <p:cNvPr id="100" name="Text Box 40"/>
          <p:cNvSpPr txBox="1"/>
          <p:nvPr/>
        </p:nvSpPr>
        <p:spPr>
          <a:xfrm>
            <a:off x="6945366" y="2332451"/>
            <a:ext cx="1242413" cy="41854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“Robin Wright”</a:t>
            </a:r>
          </a:p>
        </p:txBody>
      </p:sp>
      <p:sp>
        <p:nvSpPr>
          <p:cNvPr id="101" name="Text Box 33"/>
          <p:cNvSpPr txBox="1"/>
          <p:nvPr/>
        </p:nvSpPr>
        <p:spPr>
          <a:xfrm>
            <a:off x="5885998" y="2325196"/>
            <a:ext cx="703487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name</a:t>
            </a:r>
          </a:p>
        </p:txBody>
      </p:sp>
      <p:cxnSp>
        <p:nvCxnSpPr>
          <p:cNvPr id="147" name="Straight Connector 146"/>
          <p:cNvCxnSpPr>
            <a:stCxn id="115" idx="5"/>
            <a:endCxn id="141" idx="2"/>
          </p:cNvCxnSpPr>
          <p:nvPr/>
        </p:nvCxnSpPr>
        <p:spPr>
          <a:xfrm>
            <a:off x="5624104" y="3080170"/>
            <a:ext cx="1033946" cy="2434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 Box 33"/>
          <p:cNvSpPr txBox="1"/>
          <p:nvPr/>
        </p:nvSpPr>
        <p:spPr>
          <a:xfrm>
            <a:off x="5913841" y="2973375"/>
            <a:ext cx="703487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name</a:t>
            </a:r>
          </a:p>
        </p:txBody>
      </p:sp>
      <p:sp>
        <p:nvSpPr>
          <p:cNvPr id="154" name="Oval 153"/>
          <p:cNvSpPr/>
          <p:nvPr/>
        </p:nvSpPr>
        <p:spPr>
          <a:xfrm>
            <a:off x="6658051" y="4134758"/>
            <a:ext cx="1585832" cy="4125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</a:pPr>
            <a:r>
              <a:rPr lang="en-US" sz="1050" dirty="0">
                <a:ea typeface="宋体" charset="-122"/>
                <a:cs typeface="Times New Roman" charset="0"/>
              </a:rPr>
              <a:t> </a:t>
            </a:r>
            <a:r>
              <a:rPr lang="en-US" sz="1050" dirty="0">
                <a:solidFill>
                  <a:schemeClr val="tx1"/>
                </a:solidFill>
                <a:ea typeface="宋体" charset="-122"/>
                <a:cs typeface="Times New Roman" charset="0"/>
              </a:rPr>
              <a:t>July 9</a:t>
            </a:r>
            <a:r>
              <a:rPr lang="en-US" sz="1050" baseline="30000" dirty="0">
                <a:solidFill>
                  <a:schemeClr val="tx1"/>
                </a:solidFill>
                <a:ea typeface="宋体" charset="-122"/>
                <a:cs typeface="Times New Roman" charset="0"/>
              </a:rPr>
              <a:t>th</a:t>
            </a:r>
            <a:r>
              <a:rPr lang="en-US" sz="1050" dirty="0">
                <a:solidFill>
                  <a:schemeClr val="tx1"/>
                </a:solidFill>
                <a:ea typeface="宋体" charset="-122"/>
                <a:cs typeface="Times New Roman" charset="0"/>
              </a:rPr>
              <a:t>, 1956</a:t>
            </a:r>
            <a:endParaRPr lang="en-US" sz="1050" dirty="0">
              <a:ea typeface="宋体" charset="-122"/>
              <a:cs typeface="Times New Roman" charset="0"/>
            </a:endParaRPr>
          </a:p>
        </p:txBody>
      </p:sp>
      <p:cxnSp>
        <p:nvCxnSpPr>
          <p:cNvPr id="155" name="Straight Connector 154"/>
          <p:cNvCxnSpPr>
            <a:stCxn id="114" idx="5"/>
            <a:endCxn id="154" idx="2"/>
          </p:cNvCxnSpPr>
          <p:nvPr/>
        </p:nvCxnSpPr>
        <p:spPr>
          <a:xfrm>
            <a:off x="5624103" y="4046571"/>
            <a:ext cx="1033949" cy="2944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 Box 32"/>
          <p:cNvSpPr txBox="1"/>
          <p:nvPr/>
        </p:nvSpPr>
        <p:spPr>
          <a:xfrm>
            <a:off x="5699515" y="4204966"/>
            <a:ext cx="1021911" cy="258629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birth_date</a:t>
            </a:r>
            <a:endParaRPr lang="en-US" sz="1050" dirty="0">
              <a:ea typeface="宋体" charset="-122"/>
              <a:cs typeface="Times New Roman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937441" y="3698843"/>
            <a:ext cx="1585832" cy="41254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</a:pPr>
            <a:r>
              <a:rPr lang="en-US" sz="1050" dirty="0">
                <a:solidFill>
                  <a:sysClr val="windowText" lastClr="000000"/>
                </a:solidFill>
                <a:ea typeface="宋体" charset="-122"/>
                <a:cs typeface="Times New Roman" charset="0"/>
              </a:rPr>
              <a:t> Movie/Movie</a:t>
            </a:r>
          </a:p>
        </p:txBody>
      </p:sp>
      <p:cxnSp>
        <p:nvCxnSpPr>
          <p:cNvPr id="56" name="Straight Connector 55"/>
          <p:cNvCxnSpPr>
            <a:stCxn id="55" idx="6"/>
            <a:endCxn id="112" idx="3"/>
          </p:cNvCxnSpPr>
          <p:nvPr/>
        </p:nvCxnSpPr>
        <p:spPr>
          <a:xfrm flipV="1">
            <a:off x="2523274" y="3572319"/>
            <a:ext cx="797480" cy="3327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Box 30"/>
          <p:cNvSpPr txBox="1"/>
          <p:nvPr/>
        </p:nvSpPr>
        <p:spPr>
          <a:xfrm>
            <a:off x="2781843" y="3718186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 dirty="0">
                <a:ea typeface="宋体" charset="-122"/>
                <a:cs typeface="Times New Roman" charset="0"/>
              </a:rPr>
              <a:t>type</a:t>
            </a:r>
          </a:p>
        </p:txBody>
      </p:sp>
      <p:cxnSp>
        <p:nvCxnSpPr>
          <p:cNvPr id="61" name="Straight Connector 60"/>
          <p:cNvCxnSpPr>
            <a:stCxn id="55" idx="6"/>
            <a:endCxn id="113" idx="1"/>
          </p:cNvCxnSpPr>
          <p:nvPr/>
        </p:nvCxnSpPr>
        <p:spPr>
          <a:xfrm>
            <a:off x="2523274" y="3905114"/>
            <a:ext cx="797480" cy="3854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30"/>
          <p:cNvSpPr txBox="1"/>
          <p:nvPr/>
        </p:nvSpPr>
        <p:spPr>
          <a:xfrm>
            <a:off x="2778306" y="4128559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 dirty="0">
                <a:ea typeface="宋体" charset="-122"/>
                <a:cs typeface="Times New Roman" charset="0"/>
              </a:rPr>
              <a:t>type</a:t>
            </a:r>
          </a:p>
        </p:txBody>
      </p:sp>
      <p:sp>
        <p:nvSpPr>
          <p:cNvPr id="65" name="Oval 64"/>
          <p:cNvSpPr/>
          <p:nvPr/>
        </p:nvSpPr>
        <p:spPr>
          <a:xfrm>
            <a:off x="6654823" y="5158907"/>
            <a:ext cx="1585832" cy="3895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</a:pPr>
            <a:r>
              <a:rPr lang="en-US" sz="1050" dirty="0">
                <a:solidFill>
                  <a:sysClr val="windowText" lastClr="000000"/>
                </a:solidFill>
                <a:ea typeface="宋体" charset="-122"/>
                <a:cs typeface="Times New Roman" charset="0"/>
              </a:rPr>
              <a:t>People/Person</a:t>
            </a:r>
          </a:p>
        </p:txBody>
      </p:sp>
      <p:cxnSp>
        <p:nvCxnSpPr>
          <p:cNvPr id="66" name="Straight Connector 65"/>
          <p:cNvCxnSpPr>
            <a:stCxn id="116" idx="5"/>
            <a:endCxn id="65" idx="2"/>
          </p:cNvCxnSpPr>
          <p:nvPr/>
        </p:nvCxnSpPr>
        <p:spPr>
          <a:xfrm>
            <a:off x="5624103" y="5012973"/>
            <a:ext cx="1030721" cy="3407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Box 31"/>
          <p:cNvSpPr txBox="1"/>
          <p:nvPr/>
        </p:nvSpPr>
        <p:spPr>
          <a:xfrm>
            <a:off x="5832819" y="5145809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 dirty="0">
                <a:ea typeface="宋体" charset="-122"/>
                <a:cs typeface="Times New Roman" charset="0"/>
              </a:rPr>
              <a:t>type</a:t>
            </a:r>
          </a:p>
        </p:txBody>
      </p:sp>
    </p:spTree>
    <p:extLst>
      <p:ext uri="{BB962C8B-B14F-4D97-AF65-F5344CB8AC3E}">
        <p14:creationId xmlns:p14="http://schemas.microsoft.com/office/powerpoint/2010/main" val="25115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KV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11369710"/>
              </p:ext>
            </p:extLst>
          </p:nvPr>
        </p:nvGraphicFramePr>
        <p:xfrm>
          <a:off x="1524000" y="1496984"/>
          <a:ext cx="6096000" cy="525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4810992" y="2168237"/>
            <a:ext cx="2809009" cy="270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ysClr val="windowText" lastClr="000000"/>
                </a:solidFill>
              </a:rPr>
              <a:t>KnowledgeVault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7800" y="354568"/>
            <a:ext cx="59352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(2014, 1500 Types, 570M Entities, 35K Predicates,</a:t>
            </a:r>
            <a:br>
              <a:rPr lang="en-US" sz="2100" dirty="0"/>
            </a:br>
            <a:r>
              <a:rPr lang="en-US" sz="2100" dirty="0"/>
              <a:t>3.2B Triples, 16 Extractors, 2.5B Webpages)</a:t>
            </a:r>
          </a:p>
        </p:txBody>
      </p:sp>
      <p:pic>
        <p:nvPicPr>
          <p:cNvPr id="4098" name="Picture 2" descr="https://lh5.googleusercontent.com/ld2hxfoDCvPqXYGYDhAY4b5WpjfHH5t3MwvwdvgY038L-ID3s20_6fid1K3fHSv2Wh9L3Cvk-F-Af_7XVkbZP_nauX8DhfITE5mTXe9bMLAmAg8DgL_VPEIo8piHdwgICPBXhU0Mxc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70" y="3276600"/>
            <a:ext cx="3304330" cy="261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33800" y="2590800"/>
            <a:ext cx="5268191" cy="2303966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q"/>
            </a:pPr>
            <a:r>
              <a:rPr lang="en-US" sz="1800" dirty="0"/>
              <a:t>Extract relations from the Web for Freebase entities</a:t>
            </a:r>
          </a:p>
          <a:p>
            <a:pPr>
              <a:buFont typeface="Wingdings" charset="2"/>
              <a:buChar char="q"/>
            </a:pPr>
            <a:r>
              <a:rPr lang="en-US" sz="1800" dirty="0"/>
              <a:t>Extract from various types of Web Contents</a:t>
            </a:r>
          </a:p>
          <a:p>
            <a:pPr lvl="1">
              <a:buFont typeface="Wingdings" charset="2"/>
              <a:buChar char="q"/>
            </a:pPr>
            <a:r>
              <a:rPr lang="en-US" sz="1800" dirty="0"/>
              <a:t> Texts, DOM trees: Distant supervision</a:t>
            </a:r>
          </a:p>
          <a:p>
            <a:pPr lvl="1">
              <a:buFont typeface="Wingdings" charset="2"/>
              <a:buChar char="q"/>
            </a:pPr>
            <a:r>
              <a:rPr lang="en-US" sz="1800" dirty="0"/>
              <a:t> </a:t>
            </a:r>
            <a:r>
              <a:rPr lang="en-US" sz="1800" dirty="0" err="1"/>
              <a:t>WebTables</a:t>
            </a:r>
            <a:r>
              <a:rPr lang="en-US" sz="1800" dirty="0"/>
              <a:t>: Schema matching</a:t>
            </a:r>
          </a:p>
          <a:p>
            <a:pPr lvl="1">
              <a:buFont typeface="Wingdings" charset="2"/>
              <a:buChar char="q"/>
            </a:pPr>
            <a:r>
              <a:rPr lang="en-US" sz="1800" dirty="0"/>
              <a:t> Annotations: Semi-manual mapping from </a:t>
            </a:r>
            <a:r>
              <a:rPr lang="en-US" sz="1800" dirty="0" err="1"/>
              <a:t>schema.org</a:t>
            </a:r>
            <a:endParaRPr lang="en-US" sz="1800" dirty="0"/>
          </a:p>
          <a:p>
            <a:pPr>
              <a:buFont typeface="Wingdings" charset="2"/>
              <a:buChar char="q"/>
            </a:pPr>
            <a:r>
              <a:rPr lang="en-US" sz="1800" dirty="0"/>
              <a:t>Knowledge fusion predicts probabilities for each triple</a:t>
            </a:r>
          </a:p>
          <a:p>
            <a:pPr lvl="1">
              <a:buFont typeface="Wingdings" charset="2"/>
              <a:buChar char="q"/>
            </a:pPr>
            <a:r>
              <a:rPr lang="en-US" sz="1800" dirty="0"/>
              <a:t> Extraction features: logistic regression</a:t>
            </a:r>
          </a:p>
          <a:p>
            <a:pPr lvl="1">
              <a:buFont typeface="Wingdings" charset="2"/>
              <a:buChar char="q"/>
            </a:pPr>
            <a:r>
              <a:rPr lang="en-US" sz="1800" dirty="0"/>
              <a:t> Prior knowledge: Path ranking algorithm, deep learning</a:t>
            </a:r>
          </a:p>
          <a:p>
            <a:pPr lvl="1">
              <a:buFont typeface="Wingdings" charset="2"/>
              <a:buChar char="q"/>
            </a:pPr>
            <a:r>
              <a:rPr lang="en-US" sz="1800" dirty="0"/>
              <a:t> Source trustworthiness: Graphical model</a:t>
            </a:r>
          </a:p>
        </p:txBody>
      </p:sp>
    </p:spTree>
    <p:extLst>
      <p:ext uri="{BB962C8B-B14F-4D97-AF65-F5344CB8AC3E}">
        <p14:creationId xmlns:p14="http://schemas.microsoft.com/office/powerpoint/2010/main" val="188510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err="1"/>
              <a:t>DeepDive</a:t>
            </a:r>
            <a:endParaRPr lang="en-US" sz="30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07834171"/>
              </p:ext>
            </p:extLst>
          </p:nvPr>
        </p:nvGraphicFramePr>
        <p:xfrm>
          <a:off x="1524000" y="1523828"/>
          <a:ext cx="6096000" cy="525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3177194" y="2184688"/>
            <a:ext cx="4443845" cy="270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ysClr val="windowText" lastClr="000000"/>
                </a:solidFill>
              </a:rPr>
              <a:t>DeepDive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50669" y="374724"/>
            <a:ext cx="59352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(2012, 4 Types, 2.7M Entities, </a:t>
            </a:r>
          </a:p>
          <a:p>
            <a:r>
              <a:rPr lang="en-US" sz="2100" dirty="0"/>
              <a:t>34 Predicates, 7M Triples)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961" y="3226379"/>
            <a:ext cx="4235416" cy="2717221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333009" y="3226379"/>
            <a:ext cx="4810991" cy="2210666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q"/>
            </a:pPr>
            <a:r>
              <a:rPr lang="en-US" sz="2000" dirty="0"/>
              <a:t>A platform for engineering-in-the-loop knowledge extraction</a:t>
            </a:r>
          </a:p>
          <a:p>
            <a:pPr lvl="1">
              <a:buFont typeface="Wingdings" charset="2"/>
              <a:buChar char="q"/>
            </a:pPr>
            <a:r>
              <a:rPr lang="en-US" sz="2000" dirty="0"/>
              <a:t> Engineers define positive/negative examples, extraction features and patterns as Markov Logic rules</a:t>
            </a:r>
          </a:p>
          <a:p>
            <a:pPr lvl="1">
              <a:buFont typeface="Wingdings" charset="2"/>
              <a:buChar char="q"/>
            </a:pPr>
            <a:r>
              <a:rPr lang="en-US" sz="2000" dirty="0"/>
              <a:t> Database support for quick Gibbs Sampling</a:t>
            </a:r>
          </a:p>
          <a:p>
            <a:pPr>
              <a:buFont typeface="Wingdings" charset="2"/>
              <a:buChar char="q"/>
            </a:pPr>
            <a:r>
              <a:rPr lang="en-US" sz="2000" dirty="0"/>
              <a:t>Knowledge Fusion: Markov Logic</a:t>
            </a:r>
          </a:p>
        </p:txBody>
      </p:sp>
    </p:spTree>
    <p:extLst>
      <p:ext uri="{BB962C8B-B14F-4D97-AF65-F5344CB8AC3E}">
        <p14:creationId xmlns:p14="http://schemas.microsoft.com/office/powerpoint/2010/main" val="158395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err="1"/>
              <a:t>DeepDive</a:t>
            </a:r>
            <a:endParaRPr lang="en-US" sz="30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523828"/>
          <a:ext cx="6096000" cy="525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3177194" y="2184688"/>
            <a:ext cx="4443845" cy="270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ysClr val="windowText" lastClr="000000"/>
                </a:solidFill>
              </a:rPr>
              <a:t>DeepDive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50669" y="374724"/>
            <a:ext cx="59352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(2012, 4 Types, 2.7M Entities, </a:t>
            </a:r>
          </a:p>
          <a:p>
            <a:r>
              <a:rPr lang="en-US" sz="2100" dirty="0"/>
              <a:t>34 Predicates, 7M Triples)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2895600"/>
            <a:ext cx="6890080" cy="27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4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Freebase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51562857"/>
              </p:ext>
            </p:extLst>
          </p:nvPr>
        </p:nvGraphicFramePr>
        <p:xfrm>
          <a:off x="1524000" y="1562793"/>
          <a:ext cx="6096000" cy="525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/>
          <p:cNvSpPr/>
          <p:nvPr/>
        </p:nvSpPr>
        <p:spPr>
          <a:xfrm>
            <a:off x="1524000" y="2244437"/>
            <a:ext cx="4492337" cy="270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</a:rPr>
              <a:t>Freebase / Google Knowledge Graph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38400" y="404336"/>
            <a:ext cx="57898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(2016, 1500 Types, 130M Entities, </a:t>
            </a:r>
          </a:p>
          <a:p>
            <a:r>
              <a:rPr lang="en-US" sz="2100" dirty="0"/>
              <a:t>35K Predicates, 2.3B Triples)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018309" y="3124200"/>
            <a:ext cx="7348451" cy="2447925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q"/>
            </a:pPr>
            <a:r>
              <a:rPr lang="en-US" sz="2000" dirty="0"/>
              <a:t>Taxonomy: Heavily curated</a:t>
            </a:r>
          </a:p>
          <a:p>
            <a:pPr>
              <a:buFont typeface="Wingdings" charset="2"/>
              <a:buChar char="q"/>
            </a:pPr>
            <a:r>
              <a:rPr lang="en-US" sz="2000" dirty="0"/>
              <a:t>Instances</a:t>
            </a:r>
          </a:p>
          <a:p>
            <a:pPr lvl="1">
              <a:buFont typeface="Wingdings" charset="2"/>
              <a:buChar char="q"/>
            </a:pPr>
            <a:r>
              <a:rPr lang="en-US" sz="2000" dirty="0"/>
              <a:t> Extract instances from Wikipedia and third-party sources</a:t>
            </a:r>
          </a:p>
          <a:p>
            <a:pPr lvl="1">
              <a:buFont typeface="Wingdings" charset="2"/>
              <a:buChar char="q"/>
            </a:pPr>
            <a:r>
              <a:rPr lang="en-US" sz="2000" dirty="0"/>
              <a:t> Classify Wikipedia instances to types by Wikipedia-based features</a:t>
            </a:r>
          </a:p>
          <a:p>
            <a:pPr>
              <a:buFont typeface="Wingdings" charset="2"/>
              <a:buChar char="q"/>
            </a:pPr>
            <a:r>
              <a:rPr lang="en-US" sz="2000" dirty="0"/>
              <a:t>Relations: Extracted from Wikipedia </a:t>
            </a:r>
            <a:r>
              <a:rPr lang="en-US" sz="2000" dirty="0" err="1"/>
              <a:t>Infoboxes</a:t>
            </a:r>
            <a:r>
              <a:rPr lang="en-US" sz="2000" dirty="0"/>
              <a:t> and third-party sources; heavily curated</a:t>
            </a:r>
          </a:p>
        </p:txBody>
      </p:sp>
    </p:spTree>
    <p:extLst>
      <p:ext uri="{BB962C8B-B14F-4D97-AF65-F5344CB8AC3E}">
        <p14:creationId xmlns:p14="http://schemas.microsoft.com/office/powerpoint/2010/main" val="125276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524000" y="2160271"/>
          <a:ext cx="6096000" cy="941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1524000" y="3101688"/>
            <a:ext cx="4492337" cy="270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ysClr val="windowText" lastClr="000000"/>
                </a:solidFill>
              </a:rPr>
              <a:t>Yago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6154" y="4140780"/>
            <a:ext cx="4443845" cy="270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ysClr val="windowText" lastClr="000000"/>
                </a:solidFill>
              </a:rPr>
              <a:t>Nell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3787488"/>
            <a:ext cx="2840182" cy="270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ysClr val="windowText" lastClr="000000"/>
                </a:solidFill>
              </a:rPr>
              <a:t>Probase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76154" y="4875936"/>
            <a:ext cx="4443845" cy="270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ysClr val="windowText" lastClr="000000"/>
                </a:solidFill>
              </a:rPr>
              <a:t>DeepDive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10990" y="4512255"/>
            <a:ext cx="2809009" cy="270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ysClr val="windowText" lastClr="000000"/>
                </a:solidFill>
              </a:rPr>
              <a:t>KnowledgeVault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0" y="5247411"/>
            <a:ext cx="4492337" cy="270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</a:rPr>
              <a:t>Freebase / Google Knowledge Graph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0" y="3444587"/>
            <a:ext cx="4492337" cy="270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ysClr val="windowText" lastClr="000000"/>
                </a:solidFill>
              </a:rPr>
              <a:t>Kosmix</a:t>
            </a:r>
            <a:r>
              <a:rPr lang="en-US" sz="1800" dirty="0">
                <a:solidFill>
                  <a:sysClr val="windowText" lastClr="000000"/>
                </a:solidFill>
              </a:rPr>
              <a:t> / </a:t>
            </a:r>
            <a:r>
              <a:rPr lang="en-US" sz="1800" dirty="0" err="1">
                <a:solidFill>
                  <a:sysClr val="windowText" lastClr="000000"/>
                </a:solidFill>
              </a:rPr>
              <a:t>WalmartLabs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2296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Motivation</a:t>
            </a:r>
          </a:p>
          <a:p>
            <a:endParaRPr lang="en-US" dirty="0" smtClean="0"/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Knowledge base systems</a:t>
            </a:r>
          </a:p>
          <a:p>
            <a:endParaRPr lang="en-US" dirty="0"/>
          </a:p>
          <a:p>
            <a:r>
              <a:rPr lang="en-US" dirty="0" smtClean="0"/>
              <a:t>Knowledge extraction</a:t>
            </a:r>
          </a:p>
          <a:p>
            <a:endParaRPr lang="en-US" dirty="0"/>
          </a:p>
          <a:p>
            <a:r>
              <a:rPr lang="en-US" dirty="0" smtClean="0"/>
              <a:t>Knowledge fusion</a:t>
            </a:r>
          </a:p>
          <a:p>
            <a:endParaRPr lang="en-US" dirty="0"/>
          </a:p>
          <a:p>
            <a:r>
              <a:rPr lang="en-US" dirty="0" smtClean="0"/>
              <a:t>Future directions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Shape 20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37995" y="2133600"/>
            <a:ext cx="3544005" cy="150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8600" y="4038600"/>
            <a:ext cx="2925000" cy="1615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41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Use well-structured sources, </a:t>
            </a:r>
            <a:r>
              <a:rPr lang="en-US" dirty="0"/>
              <a:t>m</a:t>
            </a:r>
            <a:r>
              <a:rPr lang="en-US" dirty="0" smtClean="0"/>
              <a:t>anual curation</a:t>
            </a:r>
          </a:p>
          <a:p>
            <a:pPr lvl="1"/>
            <a:r>
              <a:rPr lang="en-US" dirty="0" smtClean="0"/>
              <a:t>Manual curation is resource intensive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/>
              <a:t>Cyc</a:t>
            </a:r>
            <a:r>
              <a:rPr lang="en-US" dirty="0" smtClean="0"/>
              <a:t>, </a:t>
            </a:r>
            <a:r>
              <a:rPr lang="en-US" dirty="0" err="1" smtClean="0"/>
              <a:t>Wordnet</a:t>
            </a:r>
            <a:r>
              <a:rPr lang="en-US" dirty="0" smtClean="0"/>
              <a:t>, Freebase</a:t>
            </a:r>
            <a:r>
              <a:rPr lang="en-US" dirty="0" smtClean="0"/>
              <a:t>, </a:t>
            </a:r>
            <a:r>
              <a:rPr lang="en-US" dirty="0" err="1" smtClean="0"/>
              <a:t>Yago</a:t>
            </a:r>
            <a:r>
              <a:rPr lang="en-US" dirty="0" smtClean="0"/>
              <a:t>, </a:t>
            </a:r>
            <a:r>
              <a:rPr lang="en-US" dirty="0" smtClean="0"/>
              <a:t>Knowledge Graph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Knowledge Bases: 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Use well-structured sources, manual curation</a:t>
            </a:r>
          </a:p>
          <a:p>
            <a:endParaRPr lang="en-US" dirty="0" smtClean="0"/>
          </a:p>
          <a:p>
            <a:r>
              <a:rPr lang="en-US" dirty="0" smtClean="0"/>
              <a:t>Use less structured sources, automated knowledge extraction</a:t>
            </a:r>
          </a:p>
          <a:p>
            <a:pPr lvl="1"/>
            <a:r>
              <a:rPr lang="en-US" dirty="0" smtClean="0"/>
              <a:t>(Possibly) bootstrap from existing knowledge bases</a:t>
            </a:r>
          </a:p>
          <a:p>
            <a:pPr lvl="1"/>
            <a:r>
              <a:rPr lang="en-US" dirty="0" smtClean="0"/>
              <a:t>Extractors extract knowledge from a variety of sources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Knowledge Bases: 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5" name="Shape 20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90800" y="3904851"/>
            <a:ext cx="3544005" cy="1505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381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Use well-structured sources, manual curation</a:t>
            </a:r>
          </a:p>
          <a:p>
            <a:endParaRPr lang="en-US" dirty="0" smtClean="0"/>
          </a:p>
          <a:p>
            <a:r>
              <a:rPr lang="en-US" dirty="0"/>
              <a:t>Use less structured sources, automated knowledge extraction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Knowledge Bases: 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9" name="Shape 2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14400" y="2971800"/>
            <a:ext cx="352425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3650" y="3276600"/>
            <a:ext cx="3407124" cy="281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7600" y="2840626"/>
            <a:ext cx="3785900" cy="22647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Shape 220"/>
          <p:cNvGrpSpPr/>
          <p:nvPr/>
        </p:nvGrpSpPr>
        <p:grpSpPr>
          <a:xfrm>
            <a:off x="5638800" y="3733800"/>
            <a:ext cx="3017724" cy="2148800"/>
            <a:chOff x="6019800" y="4687125"/>
            <a:chExt cx="3017724" cy="2148800"/>
          </a:xfrm>
        </p:grpSpPr>
        <p:pic>
          <p:nvPicPr>
            <p:cNvPr id="23" name="Shape 2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019800" y="4687125"/>
              <a:ext cx="3017724" cy="214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Shape 22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667930" y="6483500"/>
              <a:ext cx="1333500" cy="3524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905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Identifying </a:t>
            </a:r>
            <a:r>
              <a:rPr lang="en-US" b="1" dirty="0">
                <a:solidFill>
                  <a:srgbClr val="C00000"/>
                </a:solidFill>
              </a:rPr>
              <a:t>semantically meaningful triples</a:t>
            </a:r>
            <a:r>
              <a:rPr lang="en-US" dirty="0"/>
              <a:t> is challenging</a:t>
            </a:r>
          </a:p>
          <a:p>
            <a:pPr lvl="1"/>
            <a:r>
              <a:rPr lang="en-US" dirty="0" smtClean="0"/>
              <a:t>Hamas </a:t>
            </a:r>
            <a:r>
              <a:rPr lang="en-US" dirty="0"/>
              <a:t>claimed responsibility for the Gaza </a:t>
            </a:r>
            <a:r>
              <a:rPr lang="en-US" dirty="0" smtClean="0"/>
              <a:t>attack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Knowledge Extraction: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hape 231"/>
          <p:cNvSpPr/>
          <p:nvPr/>
        </p:nvSpPr>
        <p:spPr>
          <a:xfrm>
            <a:off x="2133600" y="1876693"/>
            <a:ext cx="914400" cy="384899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" name="Oval 5"/>
          <p:cNvSpPr/>
          <p:nvPr/>
        </p:nvSpPr>
        <p:spPr bwMode="auto">
          <a:xfrm>
            <a:off x="2895600" y="1828800"/>
            <a:ext cx="18288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143000" y="1828800"/>
            <a:ext cx="10668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50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I. Taxonomy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937441" y="3698843"/>
            <a:ext cx="1585832" cy="41254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50"/>
              </a:spcAft>
            </a:pPr>
            <a:r>
              <a:rPr lang="en-US" sz="1050" dirty="0">
                <a:solidFill>
                  <a:sysClr val="windowText" lastClr="000000"/>
                </a:solidFill>
                <a:ea typeface="宋体" charset="-122"/>
                <a:cs typeface="Times New Roman" charset="0"/>
              </a:rPr>
              <a:t>  Movie/Movie</a:t>
            </a:r>
          </a:p>
        </p:txBody>
      </p:sp>
      <p:sp>
        <p:nvSpPr>
          <p:cNvPr id="65" name="Oval 64"/>
          <p:cNvSpPr/>
          <p:nvPr/>
        </p:nvSpPr>
        <p:spPr>
          <a:xfrm>
            <a:off x="6654823" y="5158907"/>
            <a:ext cx="1585832" cy="3895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50"/>
              </a:spcAft>
            </a:pPr>
            <a:r>
              <a:rPr lang="en-US" sz="1050" dirty="0">
                <a:solidFill>
                  <a:sysClr val="windowText" lastClr="000000"/>
                </a:solidFill>
                <a:ea typeface="宋体" charset="-122"/>
                <a:cs typeface="Times New Roman" charset="0"/>
              </a:rPr>
              <a:t>People/Person</a:t>
            </a:r>
          </a:p>
        </p:txBody>
      </p:sp>
      <p:sp>
        <p:nvSpPr>
          <p:cNvPr id="62" name="Oval 61"/>
          <p:cNvSpPr/>
          <p:nvPr/>
        </p:nvSpPr>
        <p:spPr>
          <a:xfrm>
            <a:off x="1930423" y="3040777"/>
            <a:ext cx="1585832" cy="41254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50"/>
              </a:spcAft>
            </a:pPr>
            <a:r>
              <a:rPr lang="en-US" sz="1050" dirty="0">
                <a:solidFill>
                  <a:sysClr val="windowText" lastClr="000000"/>
                </a:solidFill>
                <a:ea typeface="宋体" charset="-122"/>
                <a:cs typeface="Times New Roman" charset="0"/>
              </a:rPr>
              <a:t>  Movie</a:t>
            </a:r>
          </a:p>
        </p:txBody>
      </p:sp>
      <p:sp>
        <p:nvSpPr>
          <p:cNvPr id="63" name="Oval 62"/>
          <p:cNvSpPr/>
          <p:nvPr/>
        </p:nvSpPr>
        <p:spPr>
          <a:xfrm>
            <a:off x="3009028" y="3682516"/>
            <a:ext cx="1585832" cy="41254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50"/>
              </a:spcAft>
            </a:pPr>
            <a:r>
              <a:rPr lang="en-US" sz="1050" dirty="0">
                <a:solidFill>
                  <a:sysClr val="windowText" lastClr="000000"/>
                </a:solidFill>
                <a:ea typeface="宋体" charset="-122"/>
                <a:cs typeface="Times New Roman" charset="0"/>
              </a:rPr>
              <a:t>  </a:t>
            </a:r>
            <a:r>
              <a:rPr lang="en-US" sz="1050" dirty="0">
                <a:solidFill>
                  <a:sysClr val="windowText" lastClr="000000"/>
                </a:solidFill>
                <a:ea typeface="宋体" charset="-122"/>
                <a:cs typeface="Times New Roman" charset="0"/>
              </a:rPr>
              <a:t>Movie/</a:t>
            </a:r>
            <a:br>
              <a:rPr lang="en-US" sz="1050" dirty="0">
                <a:solidFill>
                  <a:sysClr val="windowText" lastClr="000000"/>
                </a:solidFill>
                <a:ea typeface="宋体" charset="-122"/>
                <a:cs typeface="Times New Roman" charset="0"/>
              </a:rPr>
            </a:br>
            <a:r>
              <a:rPr lang="en-US" sz="1050" dirty="0">
                <a:solidFill>
                  <a:sysClr val="windowText" lastClr="000000"/>
                </a:solidFill>
                <a:ea typeface="宋体" charset="-122"/>
                <a:cs typeface="Times New Roman" charset="0"/>
              </a:rPr>
              <a:t> </a:t>
            </a:r>
            <a:r>
              <a:rPr lang="en-US" sz="1050" dirty="0" smtClean="0">
                <a:solidFill>
                  <a:sysClr val="windowText" lastClr="000000"/>
                </a:solidFill>
                <a:ea typeface="宋体" charset="-122"/>
                <a:cs typeface="Times New Roman" charset="0"/>
              </a:rPr>
              <a:t>documentary</a:t>
            </a:r>
            <a:endParaRPr lang="en-US" sz="1050" dirty="0">
              <a:solidFill>
                <a:sysClr val="windowText" lastClr="000000"/>
              </a:solidFill>
              <a:ea typeface="宋体" charset="-122"/>
              <a:cs typeface="Times New Roman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5643983" y="4480251"/>
            <a:ext cx="1585832" cy="3895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50"/>
              </a:spcAft>
            </a:pPr>
            <a:r>
              <a:rPr lang="en-US" sz="1050" dirty="0">
                <a:solidFill>
                  <a:sysClr val="windowText" lastClr="000000"/>
                </a:solidFill>
                <a:ea typeface="宋体" charset="-122"/>
                <a:cs typeface="Times New Roman" charset="0"/>
              </a:rPr>
              <a:t>People</a:t>
            </a:r>
          </a:p>
        </p:txBody>
      </p:sp>
      <p:sp>
        <p:nvSpPr>
          <p:cNvPr id="68" name="Oval 67"/>
          <p:cNvSpPr/>
          <p:nvPr/>
        </p:nvSpPr>
        <p:spPr>
          <a:xfrm>
            <a:off x="4679577" y="5158907"/>
            <a:ext cx="1585832" cy="3895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50"/>
              </a:spcAft>
            </a:pPr>
            <a:r>
              <a:rPr lang="en-US" sz="1050" dirty="0">
                <a:solidFill>
                  <a:sysClr val="windowText" lastClr="000000"/>
                </a:solidFill>
                <a:ea typeface="宋体" charset="-122"/>
                <a:cs typeface="Times New Roman" charset="0"/>
              </a:rPr>
              <a:t>People/</a:t>
            </a:r>
            <a:br>
              <a:rPr lang="en-US" sz="1050" dirty="0">
                <a:solidFill>
                  <a:sysClr val="windowText" lastClr="000000"/>
                </a:solidFill>
                <a:ea typeface="宋体" charset="-122"/>
                <a:cs typeface="Times New Roman" charset="0"/>
              </a:rPr>
            </a:br>
            <a:r>
              <a:rPr lang="en-US" sz="1050" dirty="0" err="1">
                <a:solidFill>
                  <a:sysClr val="windowText" lastClr="000000"/>
                </a:solidFill>
                <a:ea typeface="宋体" charset="-122"/>
                <a:cs typeface="Times New Roman" charset="0"/>
              </a:rPr>
              <a:t>Deceased_Person</a:t>
            </a:r>
            <a:endParaRPr lang="en-US" sz="1050" dirty="0">
              <a:solidFill>
                <a:sysClr val="windowText" lastClr="000000"/>
              </a:solidFill>
              <a:ea typeface="宋体" charset="-122"/>
              <a:cs typeface="Times New Roman" charset="0"/>
            </a:endParaRPr>
          </a:p>
        </p:txBody>
      </p:sp>
      <p:cxnSp>
        <p:nvCxnSpPr>
          <p:cNvPr id="70" name="Straight Connector 69"/>
          <p:cNvCxnSpPr>
            <a:stCxn id="55" idx="0"/>
            <a:endCxn id="62" idx="4"/>
          </p:cNvCxnSpPr>
          <p:nvPr/>
        </p:nvCxnSpPr>
        <p:spPr>
          <a:xfrm flipV="1">
            <a:off x="1730358" y="3453318"/>
            <a:ext cx="992981" cy="245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3" idx="0"/>
            <a:endCxn id="62" idx="4"/>
          </p:cNvCxnSpPr>
          <p:nvPr/>
        </p:nvCxnSpPr>
        <p:spPr>
          <a:xfrm flipH="1" flipV="1">
            <a:off x="2723339" y="3453318"/>
            <a:ext cx="1078606" cy="2291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68" idx="0"/>
            <a:endCxn id="67" idx="4"/>
          </p:cNvCxnSpPr>
          <p:nvPr/>
        </p:nvCxnSpPr>
        <p:spPr>
          <a:xfrm flipV="1">
            <a:off x="5472493" y="4869839"/>
            <a:ext cx="964406" cy="28906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5" idx="0"/>
            <a:endCxn id="67" idx="4"/>
          </p:cNvCxnSpPr>
          <p:nvPr/>
        </p:nvCxnSpPr>
        <p:spPr>
          <a:xfrm flipH="1" flipV="1">
            <a:off x="6436900" y="4869839"/>
            <a:ext cx="1010840" cy="28906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Box 30"/>
          <p:cNvSpPr txBox="1"/>
          <p:nvPr/>
        </p:nvSpPr>
        <p:spPr>
          <a:xfrm>
            <a:off x="1578671" y="3392912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 dirty="0">
                <a:ea typeface="宋体" charset="-122"/>
                <a:cs typeface="Times New Roman" charset="0"/>
              </a:rPr>
              <a:t>subtype</a:t>
            </a:r>
          </a:p>
        </p:txBody>
      </p:sp>
      <p:sp>
        <p:nvSpPr>
          <p:cNvPr id="80" name="Text Box 30"/>
          <p:cNvSpPr txBox="1"/>
          <p:nvPr/>
        </p:nvSpPr>
        <p:spPr>
          <a:xfrm>
            <a:off x="3294630" y="3374533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 dirty="0">
                <a:ea typeface="宋体" charset="-122"/>
                <a:cs typeface="Times New Roman" charset="0"/>
              </a:rPr>
              <a:t>subtype</a:t>
            </a:r>
          </a:p>
        </p:txBody>
      </p:sp>
      <p:sp>
        <p:nvSpPr>
          <p:cNvPr id="81" name="Text Box 30"/>
          <p:cNvSpPr txBox="1"/>
          <p:nvPr/>
        </p:nvSpPr>
        <p:spPr>
          <a:xfrm>
            <a:off x="5292231" y="4869839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 dirty="0">
                <a:ea typeface="宋体" charset="-122"/>
                <a:cs typeface="Times New Roman" charset="0"/>
              </a:rPr>
              <a:t>subtype</a:t>
            </a:r>
          </a:p>
        </p:txBody>
      </p:sp>
      <p:sp>
        <p:nvSpPr>
          <p:cNvPr id="82" name="Text Box 30"/>
          <p:cNvSpPr txBox="1"/>
          <p:nvPr/>
        </p:nvSpPr>
        <p:spPr>
          <a:xfrm>
            <a:off x="7095987" y="4873686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 dirty="0">
                <a:ea typeface="宋体" charset="-122"/>
                <a:cs typeface="Times New Roman" charset="0"/>
              </a:rPr>
              <a:t>subtype</a:t>
            </a:r>
          </a:p>
        </p:txBody>
      </p:sp>
      <p:sp>
        <p:nvSpPr>
          <p:cNvPr id="83" name="Oval 82"/>
          <p:cNvSpPr/>
          <p:nvPr/>
        </p:nvSpPr>
        <p:spPr>
          <a:xfrm>
            <a:off x="4058151" y="2302581"/>
            <a:ext cx="1585832" cy="41254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50"/>
              </a:spcAft>
            </a:pPr>
            <a:r>
              <a:rPr lang="en-US" sz="1050" dirty="0">
                <a:solidFill>
                  <a:sysClr val="windowText" lastClr="000000"/>
                </a:solidFill>
                <a:ea typeface="宋体" charset="-122"/>
                <a:cs typeface="Times New Roman" charset="0"/>
              </a:rPr>
              <a:t>  Object</a:t>
            </a:r>
          </a:p>
        </p:txBody>
      </p:sp>
      <p:cxnSp>
        <p:nvCxnSpPr>
          <p:cNvPr id="84" name="Straight Connector 83"/>
          <p:cNvCxnSpPr>
            <a:stCxn id="62" idx="0"/>
            <a:endCxn id="83" idx="4"/>
          </p:cNvCxnSpPr>
          <p:nvPr/>
        </p:nvCxnSpPr>
        <p:spPr>
          <a:xfrm flipV="1">
            <a:off x="2723339" y="2715122"/>
            <a:ext cx="2127728" cy="3256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67" idx="0"/>
            <a:endCxn id="83" idx="4"/>
          </p:cNvCxnSpPr>
          <p:nvPr/>
        </p:nvCxnSpPr>
        <p:spPr>
          <a:xfrm flipH="1" flipV="1">
            <a:off x="4851067" y="2715121"/>
            <a:ext cx="1585832" cy="17651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 Box 30"/>
          <p:cNvSpPr txBox="1"/>
          <p:nvPr/>
        </p:nvSpPr>
        <p:spPr>
          <a:xfrm>
            <a:off x="3181839" y="2651424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 dirty="0">
                <a:ea typeface="宋体" charset="-122"/>
                <a:cs typeface="Times New Roman" charset="0"/>
              </a:rPr>
              <a:t>subtype</a:t>
            </a:r>
          </a:p>
        </p:txBody>
      </p:sp>
      <p:sp>
        <p:nvSpPr>
          <p:cNvPr id="91" name="Text Box 30"/>
          <p:cNvSpPr txBox="1"/>
          <p:nvPr/>
        </p:nvSpPr>
        <p:spPr>
          <a:xfrm>
            <a:off x="5737313" y="3415304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 dirty="0">
                <a:ea typeface="宋体" charset="-122"/>
                <a:cs typeface="Times New Roman" charset="0"/>
              </a:rPr>
              <a:t>subtype</a:t>
            </a:r>
          </a:p>
        </p:txBody>
      </p:sp>
    </p:spTree>
    <p:extLst>
      <p:ext uri="{BB962C8B-B14F-4D97-AF65-F5344CB8AC3E}">
        <p14:creationId xmlns:p14="http://schemas.microsoft.com/office/powerpoint/2010/main" val="134781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Identifying </a:t>
            </a:r>
            <a:r>
              <a:rPr lang="en-US" b="1" dirty="0">
                <a:solidFill>
                  <a:srgbClr val="C00000"/>
                </a:solidFill>
              </a:rPr>
              <a:t>semantically meaningful triples </a:t>
            </a:r>
            <a:r>
              <a:rPr lang="en-US" dirty="0"/>
              <a:t>is challenging</a:t>
            </a:r>
          </a:p>
          <a:p>
            <a:pPr lvl="1"/>
            <a:r>
              <a:rPr lang="en-US" dirty="0" smtClean="0"/>
              <a:t>Hamas </a:t>
            </a:r>
            <a:r>
              <a:rPr lang="en-US" dirty="0"/>
              <a:t>claimed responsibility for the Gaza </a:t>
            </a:r>
            <a:r>
              <a:rPr lang="en-US" dirty="0" smtClean="0"/>
              <a:t>attack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Knowledge Extraction: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hape 231"/>
          <p:cNvSpPr/>
          <p:nvPr/>
        </p:nvSpPr>
        <p:spPr>
          <a:xfrm>
            <a:off x="2133600" y="1876693"/>
            <a:ext cx="2895600" cy="384899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Oval 8"/>
          <p:cNvSpPr/>
          <p:nvPr/>
        </p:nvSpPr>
        <p:spPr bwMode="auto">
          <a:xfrm>
            <a:off x="5029200" y="1828800"/>
            <a:ext cx="18288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143000" y="1828800"/>
            <a:ext cx="10668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08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Identifying semantically meaningful triples is challenging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C00000"/>
                </a:solidFill>
              </a:rPr>
              <a:t>Synonyms</a:t>
            </a:r>
            <a:r>
              <a:rPr lang="en-US" dirty="0" smtClean="0"/>
              <a:t>: multiple representations of same entities, predicates</a:t>
            </a:r>
          </a:p>
          <a:p>
            <a:pPr lvl="1"/>
            <a:r>
              <a:rPr lang="en-US" dirty="0"/>
              <a:t>(DC, is capital of, United States); (Washington, is capital city of, US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Knowledge Extraction: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82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Identifying semantically meaningful triples is challenging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C00000"/>
                </a:solidFill>
              </a:rPr>
              <a:t>Synonyms</a:t>
            </a:r>
            <a:r>
              <a:rPr lang="en-US" dirty="0" smtClean="0"/>
              <a:t>: multiple representations of same entities, predicates</a:t>
            </a:r>
          </a:p>
          <a:p>
            <a:pPr lvl="1"/>
            <a:r>
              <a:rPr lang="en-US" dirty="0"/>
              <a:t>(DC, is capital of, United States); (Washington, is capital city of, US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Linkage is more challenging than in structured databases, where one can take advantage of schema information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Knowledge Extraction: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143000" y="2670899"/>
            <a:ext cx="10668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953000" y="2670899"/>
            <a:ext cx="18288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13" name="Shape 231"/>
          <p:cNvSpPr/>
          <p:nvPr/>
        </p:nvSpPr>
        <p:spPr>
          <a:xfrm>
            <a:off x="1828800" y="2667000"/>
            <a:ext cx="1447800" cy="384899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231"/>
          <p:cNvSpPr/>
          <p:nvPr/>
        </p:nvSpPr>
        <p:spPr>
          <a:xfrm>
            <a:off x="6553200" y="2670899"/>
            <a:ext cx="1905000" cy="384899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03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Identifying semantically meaningful triples is challenging</a:t>
            </a:r>
          </a:p>
          <a:p>
            <a:endParaRPr lang="en-US" dirty="0"/>
          </a:p>
          <a:p>
            <a:r>
              <a:rPr lang="en-US" dirty="0" smtClean="0"/>
              <a:t>Synonyms: multiple representations of same entities, predicates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C00000"/>
                </a:solidFill>
              </a:rPr>
              <a:t>Polysemy</a:t>
            </a:r>
            <a:r>
              <a:rPr lang="en-US" dirty="0" smtClean="0"/>
              <a:t>: similar representations of different entities</a:t>
            </a:r>
          </a:p>
          <a:p>
            <a:pPr lvl="1"/>
            <a:r>
              <a:rPr lang="en-US" dirty="0"/>
              <a:t>I enjoyed watching Chicago on Broadway</a:t>
            </a:r>
          </a:p>
          <a:p>
            <a:pPr lvl="1"/>
            <a:r>
              <a:rPr lang="en-US" dirty="0"/>
              <a:t>Chicago has the largest population in the </a:t>
            </a:r>
            <a:r>
              <a:rPr lang="en-US" dirty="0" smtClean="0"/>
              <a:t>Midwest</a:t>
            </a:r>
          </a:p>
          <a:p>
            <a:pPr lvl="1"/>
            <a:r>
              <a:rPr lang="en-US" dirty="0" smtClean="0"/>
              <a:t>Distinguishing them  is </a:t>
            </a:r>
            <a:r>
              <a:rPr lang="en-US" dirty="0"/>
              <a:t>more challenging than in structured databases, where one can take advantage of schema </a:t>
            </a:r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Knowledge Extraction: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276600" y="3581400"/>
            <a:ext cx="13716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143000" y="4014192"/>
            <a:ext cx="13716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41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Identifying </a:t>
            </a:r>
            <a:r>
              <a:rPr lang="en-US" b="1" dirty="0">
                <a:solidFill>
                  <a:srgbClr val="C00000"/>
                </a:solidFill>
              </a:rPr>
              <a:t>semantically meaningful triples </a:t>
            </a:r>
            <a:r>
              <a:rPr lang="en-US" dirty="0"/>
              <a:t>is challenging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C00000"/>
                </a:solidFill>
              </a:rPr>
              <a:t>Synonyms</a:t>
            </a:r>
            <a:r>
              <a:rPr lang="en-US" dirty="0" smtClean="0"/>
              <a:t>: multiple representations of same entities, predicates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C00000"/>
                </a:solidFill>
              </a:rPr>
              <a:t>Polysemy</a:t>
            </a:r>
            <a:r>
              <a:rPr lang="en-US" dirty="0" smtClean="0"/>
              <a:t>: similar representations of different entities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Knowledge Extraction: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8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riple identification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Entity linkage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Predicate linkage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Knowledge Extraction: 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Shape 2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62150" y="2047875"/>
            <a:ext cx="6038850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700" y="2101412"/>
            <a:ext cx="664449" cy="6644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232"/>
          <p:cNvSpPr/>
          <p:nvPr/>
        </p:nvSpPr>
        <p:spPr>
          <a:xfrm>
            <a:off x="3303003" y="2086800"/>
            <a:ext cx="502800" cy="384899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0" name="Shape 234"/>
          <p:cNvGrpSpPr/>
          <p:nvPr/>
        </p:nvGrpSpPr>
        <p:grpSpPr>
          <a:xfrm>
            <a:off x="1668375" y="2590800"/>
            <a:ext cx="2819400" cy="2643947"/>
            <a:chOff x="1668375" y="3211250"/>
            <a:chExt cx="2819400" cy="2643947"/>
          </a:xfrm>
        </p:grpSpPr>
        <p:pic>
          <p:nvPicPr>
            <p:cNvPr id="11" name="Shape 2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68375" y="4279225"/>
              <a:ext cx="2819400" cy="15759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Shape 236"/>
            <p:cNvSpPr/>
            <p:nvPr/>
          </p:nvSpPr>
          <p:spPr>
            <a:xfrm>
              <a:off x="3086800" y="4558925"/>
              <a:ext cx="1010699" cy="300899"/>
            </a:xfrm>
            <a:prstGeom prst="rect">
              <a:avLst/>
            </a:prstGeom>
            <a:noFill/>
            <a:ln w="3810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237"/>
            <p:cNvSpPr/>
            <p:nvPr/>
          </p:nvSpPr>
          <p:spPr>
            <a:xfrm>
              <a:off x="2713825" y="3211250"/>
              <a:ext cx="613500" cy="10680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52800" y="3455761"/>
            <a:ext cx="5386128" cy="2259239"/>
            <a:chOff x="3376872" y="3455761"/>
            <a:chExt cx="5386128" cy="2259239"/>
          </a:xfrm>
        </p:grpSpPr>
        <p:sp>
          <p:nvSpPr>
            <p:cNvPr id="15" name="Shape 239"/>
            <p:cNvSpPr txBox="1"/>
            <p:nvPr/>
          </p:nvSpPr>
          <p:spPr>
            <a:xfrm>
              <a:off x="4716300" y="5257800"/>
              <a:ext cx="40467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 sz="2200" dirty="0"/>
                <a:t>/people/person/date_of_birth</a:t>
              </a:r>
            </a:p>
          </p:txBody>
        </p:sp>
        <p:sp>
          <p:nvSpPr>
            <p:cNvPr id="16" name="Shape 240"/>
            <p:cNvSpPr/>
            <p:nvPr/>
          </p:nvSpPr>
          <p:spPr>
            <a:xfrm rot="18780000">
              <a:off x="4880860" y="1951773"/>
              <a:ext cx="613419" cy="3621395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8" name="Oval 17"/>
          <p:cNvSpPr/>
          <p:nvPr/>
        </p:nvSpPr>
        <p:spPr bwMode="auto">
          <a:xfrm>
            <a:off x="1905000" y="2057400"/>
            <a:ext cx="1422325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477000" y="2057400"/>
            <a:ext cx="14478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67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Domain-specific knowledge base 1: pattern based [FGG+14]</a:t>
            </a:r>
          </a:p>
          <a:p>
            <a:pPr lvl="1"/>
            <a:r>
              <a:rPr lang="en-US" dirty="0" smtClean="0"/>
              <a:t>Supervised, uses labeled training examples</a:t>
            </a:r>
          </a:p>
          <a:p>
            <a:pPr lvl="1"/>
            <a:r>
              <a:rPr lang="en-US" dirty="0" smtClean="0"/>
              <a:t>High precision, low recall because of linguistic variety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Domain-specific </a:t>
            </a:r>
            <a:r>
              <a:rPr lang="en-US" dirty="0" smtClean="0"/>
              <a:t>knowledge base 2</a:t>
            </a:r>
            <a:r>
              <a:rPr lang="en-US" dirty="0"/>
              <a:t>: iterative, pattern </a:t>
            </a:r>
            <a:r>
              <a:rPr lang="en-US" dirty="0" smtClean="0"/>
              <a:t>based</a:t>
            </a:r>
          </a:p>
          <a:p>
            <a:pPr lvl="1"/>
            <a:r>
              <a:rPr lang="en-US" dirty="0" smtClean="0"/>
              <a:t>Strengths: Higher </a:t>
            </a:r>
            <a:r>
              <a:rPr lang="en-US" dirty="0"/>
              <a:t>recall than domain-specific </a:t>
            </a:r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Weaknesses: Lower </a:t>
            </a:r>
            <a:r>
              <a:rPr lang="en-US" dirty="0"/>
              <a:t>precision due to concept drift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Triple Identification: Paradigms (I)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Shape 2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47800" y="2743200"/>
            <a:ext cx="6038850" cy="7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232"/>
          <p:cNvSpPr/>
          <p:nvPr/>
        </p:nvSpPr>
        <p:spPr>
          <a:xfrm>
            <a:off x="2788653" y="2782125"/>
            <a:ext cx="502800" cy="384899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7" name="Group 16"/>
          <p:cNvGrpSpPr/>
          <p:nvPr/>
        </p:nvGrpSpPr>
        <p:grpSpPr>
          <a:xfrm>
            <a:off x="3179456" y="3285393"/>
            <a:ext cx="5045122" cy="915132"/>
            <a:chOff x="3693806" y="2971068"/>
            <a:chExt cx="5045122" cy="915132"/>
          </a:xfrm>
        </p:grpSpPr>
        <p:sp>
          <p:nvSpPr>
            <p:cNvPr id="15" name="Shape 239"/>
            <p:cNvSpPr txBox="1"/>
            <p:nvPr/>
          </p:nvSpPr>
          <p:spPr>
            <a:xfrm>
              <a:off x="4692228" y="3429000"/>
              <a:ext cx="40467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 sz="2200" dirty="0"/>
                <a:t>/people/person/date_of_birth</a:t>
              </a:r>
            </a:p>
          </p:txBody>
        </p:sp>
        <p:sp>
          <p:nvSpPr>
            <p:cNvPr id="16" name="Shape 240"/>
            <p:cNvSpPr/>
            <p:nvPr/>
          </p:nvSpPr>
          <p:spPr>
            <a:xfrm rot="18780000">
              <a:off x="3928447" y="2736427"/>
              <a:ext cx="613419" cy="1082702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8" name="Oval 17"/>
          <p:cNvSpPr/>
          <p:nvPr/>
        </p:nvSpPr>
        <p:spPr bwMode="auto">
          <a:xfrm>
            <a:off x="1473275" y="2767608"/>
            <a:ext cx="1422325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45275" y="2767608"/>
            <a:ext cx="1422325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1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Global knowledge base: </a:t>
            </a:r>
            <a:r>
              <a:rPr lang="en-US" dirty="0" smtClean="0"/>
              <a:t>distant supervision [MBS+09]</a:t>
            </a:r>
            <a:endParaRPr lang="en-US" dirty="0"/>
          </a:p>
          <a:p>
            <a:pPr lvl="1"/>
            <a:r>
              <a:rPr lang="en-US" dirty="0" smtClean="0"/>
              <a:t>Weakly supervised, via large existing KB (e.g., Freebase)</a:t>
            </a:r>
          </a:p>
          <a:p>
            <a:pPr lvl="1"/>
            <a:r>
              <a:rPr lang="en-US" dirty="0" smtClean="0"/>
              <a:t>Use </a:t>
            </a:r>
            <a:r>
              <a:rPr lang="en-US" b="1" dirty="0" smtClean="0">
                <a:solidFill>
                  <a:srgbClr val="C00000"/>
                </a:solidFill>
              </a:rPr>
              <a:t>entities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C00000"/>
                </a:solidFill>
              </a:rPr>
              <a:t>predicates</a:t>
            </a:r>
            <a:r>
              <a:rPr lang="en-US" dirty="0" smtClean="0"/>
              <a:t> in KB to provide training examples</a:t>
            </a:r>
            <a:endParaRPr lang="en-US" dirty="0"/>
          </a:p>
          <a:p>
            <a:pPr lvl="1"/>
            <a:r>
              <a:rPr lang="en-US" dirty="0"/>
              <a:t>Extractors focus on </a:t>
            </a:r>
            <a:r>
              <a:rPr lang="en-US" dirty="0" smtClean="0"/>
              <a:t>learning ways KB predicates expressed in </a:t>
            </a:r>
            <a:r>
              <a:rPr lang="en-US" dirty="0"/>
              <a:t>text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Example: (                  , /film/director/film,                  )</a:t>
            </a:r>
          </a:p>
          <a:p>
            <a:endParaRPr lang="en-US" dirty="0"/>
          </a:p>
          <a:p>
            <a:pPr lvl="1"/>
            <a:r>
              <a:rPr lang="en-US" dirty="0" smtClean="0"/>
              <a:t>Spielberg’s film Saving Private Ryan is based on the brothers’ story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Allison co-produced Saving Private Ryan, directed by Spielberg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Triple Identification: Paradigms (II)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7410" name="Picture 2" descr="C:\Users\divesh\Desktop\spielber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05200"/>
            <a:ext cx="1085850" cy="1238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divesh\Desktop\sp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27" y="3429000"/>
            <a:ext cx="1018338" cy="1314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3048000" y="4748808"/>
            <a:ext cx="22098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581400" y="5510808"/>
            <a:ext cx="22098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219200" y="4724400"/>
            <a:ext cx="14478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086600" y="5510808"/>
            <a:ext cx="14478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45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Key assumption:</a:t>
            </a:r>
            <a:endParaRPr lang="en-US" dirty="0"/>
          </a:p>
          <a:p>
            <a:pPr lvl="1"/>
            <a:r>
              <a:rPr lang="en-US" dirty="0" smtClean="0"/>
              <a:t>If a pair of entities participate in a KB predicate, a sentence containing that pair of entities is likely to express that predicate</a:t>
            </a:r>
          </a:p>
          <a:p>
            <a:endParaRPr lang="en-US" dirty="0"/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/>
              <a:t>Spielberg’s film Saving Private Ryan is based on the brothers’ </a:t>
            </a:r>
            <a:r>
              <a:rPr lang="en-US" dirty="0" smtClean="0"/>
              <a:t>story</a:t>
            </a:r>
            <a:endParaRPr lang="en-US" dirty="0"/>
          </a:p>
          <a:p>
            <a:pPr lvl="1"/>
            <a:r>
              <a:rPr lang="en-US" dirty="0"/>
              <a:t>Allison co-produced Saving Private Ryan, directed by </a:t>
            </a:r>
            <a:r>
              <a:rPr lang="en-US" dirty="0" smtClean="0"/>
              <a:t>Spielberg</a:t>
            </a:r>
          </a:p>
          <a:p>
            <a:endParaRPr lang="en-US" dirty="0"/>
          </a:p>
          <a:p>
            <a:r>
              <a:rPr lang="en-US" dirty="0"/>
              <a:t>Solution approach: obtains robust combination of noisy features</a:t>
            </a:r>
          </a:p>
          <a:p>
            <a:pPr lvl="1"/>
            <a:r>
              <a:rPr lang="en-US" dirty="0"/>
              <a:t>Uses named entity tagger to label candidate entities in sentences</a:t>
            </a:r>
          </a:p>
          <a:p>
            <a:pPr lvl="1"/>
            <a:r>
              <a:rPr lang="en-US" dirty="0"/>
              <a:t>Trains a multiclass logistic regression classifier, using all features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Triple Identification: Distant Supervision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219200" y="3429000"/>
            <a:ext cx="14478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162800" y="3834408"/>
            <a:ext cx="14478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048000" y="3429000"/>
            <a:ext cx="23622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581400" y="3834408"/>
            <a:ext cx="22098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 bwMode="auto">
          <a:xfrm>
            <a:off x="2514600" y="3429000"/>
            <a:ext cx="685800" cy="340519"/>
          </a:xfrm>
          <a:prstGeom prst="round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16" name="Rounded Rectangle 15"/>
          <p:cNvSpPr>
            <a:spLocks noChangeAspect="1"/>
          </p:cNvSpPr>
          <p:nvPr/>
        </p:nvSpPr>
        <p:spPr bwMode="auto">
          <a:xfrm>
            <a:off x="5943600" y="3886200"/>
            <a:ext cx="1219200" cy="340519"/>
          </a:xfrm>
          <a:prstGeom prst="round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32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5" grpId="0" animBg="1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Lexical and syntactic features:</a:t>
            </a:r>
            <a:endParaRPr lang="en-US" dirty="0"/>
          </a:p>
          <a:p>
            <a:pPr lvl="1"/>
            <a:r>
              <a:rPr lang="en-US" dirty="0" smtClean="0"/>
              <a:t>Lexical features: Sequence </a:t>
            </a:r>
            <a:r>
              <a:rPr lang="en-US" dirty="0" smtClean="0"/>
              <a:t>of words, POS-tags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 smtClean="0"/>
              <a:t>entity1 – K, entity2 + K] </a:t>
            </a:r>
            <a:r>
              <a:rPr lang="en-US" dirty="0" smtClean="0"/>
              <a:t>window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Triple Identification: Distant Supervision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6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II. Instances</a:t>
            </a:r>
            <a:endParaRPr lang="en-US" dirty="0"/>
          </a:p>
        </p:txBody>
      </p:sp>
      <p:sp>
        <p:nvSpPr>
          <p:cNvPr id="112" name="Oval 111"/>
          <p:cNvSpPr/>
          <p:nvPr/>
        </p:nvSpPr>
        <p:spPr>
          <a:xfrm>
            <a:off x="3234418" y="3056773"/>
            <a:ext cx="589529" cy="60400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 </a:t>
            </a:r>
          </a:p>
        </p:txBody>
      </p:sp>
      <p:sp>
        <p:nvSpPr>
          <p:cNvPr id="113" name="Oval 112"/>
          <p:cNvSpPr/>
          <p:nvPr/>
        </p:nvSpPr>
        <p:spPr>
          <a:xfrm>
            <a:off x="3234418" y="4202137"/>
            <a:ext cx="589529" cy="60400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050"/>
          </a:p>
        </p:txBody>
      </p:sp>
      <p:sp>
        <p:nvSpPr>
          <p:cNvPr id="114" name="Oval 113"/>
          <p:cNvSpPr/>
          <p:nvPr/>
        </p:nvSpPr>
        <p:spPr>
          <a:xfrm>
            <a:off x="5120909" y="3531025"/>
            <a:ext cx="589529" cy="60400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050"/>
          </a:p>
        </p:txBody>
      </p:sp>
      <p:sp>
        <p:nvSpPr>
          <p:cNvPr id="115" name="Oval 114"/>
          <p:cNvSpPr/>
          <p:nvPr/>
        </p:nvSpPr>
        <p:spPr>
          <a:xfrm>
            <a:off x="5120909" y="2564623"/>
            <a:ext cx="589529" cy="60400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050"/>
          </a:p>
        </p:txBody>
      </p:sp>
      <p:sp>
        <p:nvSpPr>
          <p:cNvPr id="116" name="Oval 115"/>
          <p:cNvSpPr/>
          <p:nvPr/>
        </p:nvSpPr>
        <p:spPr>
          <a:xfrm>
            <a:off x="5120909" y="4497426"/>
            <a:ext cx="589529" cy="60400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050"/>
          </a:p>
        </p:txBody>
      </p:sp>
      <p:sp>
        <p:nvSpPr>
          <p:cNvPr id="117" name="Text Box 6"/>
          <p:cNvSpPr txBox="1"/>
          <p:nvPr/>
        </p:nvSpPr>
        <p:spPr>
          <a:xfrm>
            <a:off x="3234419" y="3244683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mid345</a:t>
            </a:r>
          </a:p>
        </p:txBody>
      </p:sp>
      <p:sp>
        <p:nvSpPr>
          <p:cNvPr id="118" name="Text Box 7"/>
          <p:cNvSpPr txBox="1"/>
          <p:nvPr/>
        </p:nvSpPr>
        <p:spPr>
          <a:xfrm>
            <a:off x="3234419" y="4398997"/>
            <a:ext cx="703504" cy="324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mid346</a:t>
            </a:r>
          </a:p>
        </p:txBody>
      </p:sp>
      <p:sp>
        <p:nvSpPr>
          <p:cNvPr id="119" name="Text Box 8"/>
          <p:cNvSpPr txBox="1"/>
          <p:nvPr/>
        </p:nvSpPr>
        <p:spPr>
          <a:xfrm>
            <a:off x="5120910" y="2743586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mid127</a:t>
            </a:r>
          </a:p>
        </p:txBody>
      </p:sp>
      <p:sp>
        <p:nvSpPr>
          <p:cNvPr id="120" name="Text Box 9"/>
          <p:cNvSpPr txBox="1"/>
          <p:nvPr/>
        </p:nvSpPr>
        <p:spPr>
          <a:xfrm>
            <a:off x="5120910" y="4685337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mid129</a:t>
            </a:r>
          </a:p>
        </p:txBody>
      </p:sp>
      <p:sp>
        <p:nvSpPr>
          <p:cNvPr id="121" name="Text Box 10"/>
          <p:cNvSpPr txBox="1"/>
          <p:nvPr/>
        </p:nvSpPr>
        <p:spPr>
          <a:xfrm>
            <a:off x="5120910" y="3718936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 dirty="0">
                <a:ea typeface="宋体" charset="-122"/>
                <a:cs typeface="Times New Roman" charset="0"/>
              </a:rPr>
              <a:t>mid128</a:t>
            </a:r>
          </a:p>
        </p:txBody>
      </p:sp>
      <p:sp>
        <p:nvSpPr>
          <p:cNvPr id="55" name="Oval 54"/>
          <p:cNvSpPr/>
          <p:nvPr/>
        </p:nvSpPr>
        <p:spPr>
          <a:xfrm>
            <a:off x="937441" y="3698843"/>
            <a:ext cx="1585832" cy="41254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50"/>
              </a:spcAft>
            </a:pPr>
            <a:r>
              <a:rPr lang="en-US" sz="1050" dirty="0">
                <a:solidFill>
                  <a:sysClr val="windowText" lastClr="000000"/>
                </a:solidFill>
                <a:ea typeface="宋体" charset="-122"/>
                <a:cs typeface="Times New Roman" charset="0"/>
              </a:rPr>
              <a:t>  Movie/Movie</a:t>
            </a:r>
          </a:p>
        </p:txBody>
      </p:sp>
      <p:cxnSp>
        <p:nvCxnSpPr>
          <p:cNvPr id="56" name="Straight Connector 55"/>
          <p:cNvCxnSpPr>
            <a:stCxn id="55" idx="6"/>
            <a:endCxn id="112" idx="3"/>
          </p:cNvCxnSpPr>
          <p:nvPr/>
        </p:nvCxnSpPr>
        <p:spPr>
          <a:xfrm flipV="1">
            <a:off x="2523274" y="3572319"/>
            <a:ext cx="797480" cy="3327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Box 30"/>
          <p:cNvSpPr txBox="1"/>
          <p:nvPr/>
        </p:nvSpPr>
        <p:spPr>
          <a:xfrm>
            <a:off x="2781843" y="3718186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 dirty="0">
                <a:ea typeface="宋体" charset="-122"/>
                <a:cs typeface="Times New Roman" charset="0"/>
              </a:rPr>
              <a:t>type</a:t>
            </a:r>
          </a:p>
        </p:txBody>
      </p:sp>
      <p:cxnSp>
        <p:nvCxnSpPr>
          <p:cNvPr id="61" name="Straight Connector 60"/>
          <p:cNvCxnSpPr>
            <a:stCxn id="55" idx="6"/>
            <a:endCxn id="113" idx="1"/>
          </p:cNvCxnSpPr>
          <p:nvPr/>
        </p:nvCxnSpPr>
        <p:spPr>
          <a:xfrm>
            <a:off x="2523274" y="3905114"/>
            <a:ext cx="797480" cy="3854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30"/>
          <p:cNvSpPr txBox="1"/>
          <p:nvPr/>
        </p:nvSpPr>
        <p:spPr>
          <a:xfrm>
            <a:off x="2778306" y="4128559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 dirty="0">
                <a:ea typeface="宋体" charset="-122"/>
                <a:cs typeface="Times New Roman" charset="0"/>
              </a:rPr>
              <a:t>type</a:t>
            </a:r>
          </a:p>
        </p:txBody>
      </p:sp>
      <p:sp>
        <p:nvSpPr>
          <p:cNvPr id="65" name="Oval 64"/>
          <p:cNvSpPr/>
          <p:nvPr/>
        </p:nvSpPr>
        <p:spPr>
          <a:xfrm>
            <a:off x="6654823" y="5158907"/>
            <a:ext cx="1585832" cy="3895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50"/>
              </a:spcAft>
            </a:pPr>
            <a:r>
              <a:rPr lang="en-US" sz="1050" dirty="0">
                <a:solidFill>
                  <a:sysClr val="windowText" lastClr="000000"/>
                </a:solidFill>
                <a:ea typeface="宋体" charset="-122"/>
                <a:cs typeface="Times New Roman" charset="0"/>
              </a:rPr>
              <a:t>People/Person</a:t>
            </a:r>
          </a:p>
        </p:txBody>
      </p:sp>
      <p:cxnSp>
        <p:nvCxnSpPr>
          <p:cNvPr id="66" name="Straight Connector 65"/>
          <p:cNvCxnSpPr>
            <a:stCxn id="116" idx="5"/>
            <a:endCxn id="65" idx="2"/>
          </p:cNvCxnSpPr>
          <p:nvPr/>
        </p:nvCxnSpPr>
        <p:spPr>
          <a:xfrm>
            <a:off x="5624103" y="5012973"/>
            <a:ext cx="1030721" cy="3407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Box 31"/>
          <p:cNvSpPr txBox="1"/>
          <p:nvPr/>
        </p:nvSpPr>
        <p:spPr>
          <a:xfrm>
            <a:off x="5832819" y="5145809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 dirty="0">
                <a:ea typeface="宋体" charset="-122"/>
                <a:cs typeface="Times New Roman" charset="0"/>
              </a:rPr>
              <a:t>type</a:t>
            </a:r>
          </a:p>
        </p:txBody>
      </p:sp>
      <p:cxnSp>
        <p:nvCxnSpPr>
          <p:cNvPr id="62" name="Straight Connector 61"/>
          <p:cNvCxnSpPr>
            <a:endCxn id="65" idx="2"/>
          </p:cNvCxnSpPr>
          <p:nvPr/>
        </p:nvCxnSpPr>
        <p:spPr>
          <a:xfrm>
            <a:off x="5710438" y="3905113"/>
            <a:ext cx="944386" cy="1448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65" idx="2"/>
          </p:cNvCxnSpPr>
          <p:nvPr/>
        </p:nvCxnSpPr>
        <p:spPr>
          <a:xfrm>
            <a:off x="5710438" y="2882503"/>
            <a:ext cx="944386" cy="247119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Box 31"/>
          <p:cNvSpPr txBox="1"/>
          <p:nvPr/>
        </p:nvSpPr>
        <p:spPr>
          <a:xfrm>
            <a:off x="5832819" y="4553457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 dirty="0">
                <a:ea typeface="宋体" charset="-122"/>
                <a:cs typeface="Times New Roman" charset="0"/>
              </a:rPr>
              <a:t>type</a:t>
            </a:r>
          </a:p>
        </p:txBody>
      </p:sp>
      <p:sp>
        <p:nvSpPr>
          <p:cNvPr id="70" name="Text Box 31"/>
          <p:cNvSpPr txBox="1"/>
          <p:nvPr/>
        </p:nvSpPr>
        <p:spPr>
          <a:xfrm>
            <a:off x="5832819" y="3157491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 dirty="0">
                <a:ea typeface="宋体" charset="-122"/>
                <a:cs typeface="Times New Roman" charset="0"/>
              </a:rPr>
              <a:t>type</a:t>
            </a:r>
          </a:p>
        </p:txBody>
      </p:sp>
    </p:spTree>
    <p:extLst>
      <p:ext uri="{BB962C8B-B14F-4D97-AF65-F5344CB8AC3E}">
        <p14:creationId xmlns:p14="http://schemas.microsoft.com/office/powerpoint/2010/main" val="100087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Lexical and syntactic features:</a:t>
            </a:r>
            <a:endParaRPr lang="en-US" dirty="0"/>
          </a:p>
          <a:p>
            <a:pPr lvl="1"/>
            <a:r>
              <a:rPr lang="en-US" dirty="0" smtClean="0"/>
              <a:t>Lexical features: Sequence </a:t>
            </a:r>
            <a:r>
              <a:rPr lang="en-US" dirty="0" smtClean="0"/>
              <a:t>of words, POS-tags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 smtClean="0"/>
              <a:t>entity1 – K, entity2 + K] window</a:t>
            </a:r>
          </a:p>
          <a:p>
            <a:pPr lvl="1"/>
            <a:r>
              <a:rPr lang="en-US" dirty="0" smtClean="0"/>
              <a:t>Syntactic feature: Parsed </a:t>
            </a:r>
            <a:r>
              <a:rPr lang="en-US" dirty="0" smtClean="0"/>
              <a:t>dependency path between entities + adjacent context </a:t>
            </a:r>
            <a:r>
              <a:rPr lang="en-US" dirty="0" smtClean="0"/>
              <a:t>nodes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Triple Identification: Distant Supervision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" y="3200400"/>
            <a:ext cx="914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9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Lexical and syntactic features:</a:t>
            </a:r>
            <a:endParaRPr lang="en-US" dirty="0"/>
          </a:p>
          <a:p>
            <a:pPr lvl="1"/>
            <a:r>
              <a:rPr lang="en-US" dirty="0" smtClean="0"/>
              <a:t>Lexical features: Sequence </a:t>
            </a:r>
            <a:r>
              <a:rPr lang="en-US" dirty="0" smtClean="0"/>
              <a:t>of words, POS-tags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 smtClean="0"/>
              <a:t>entity1 – K, entity2 + K] window</a:t>
            </a:r>
          </a:p>
          <a:p>
            <a:pPr lvl="1"/>
            <a:r>
              <a:rPr lang="en-US" dirty="0" smtClean="0"/>
              <a:t>Syntactic feature: Parsed </a:t>
            </a:r>
            <a:r>
              <a:rPr lang="en-US" dirty="0" smtClean="0"/>
              <a:t>dependency path between entities + adjacent context nodes</a:t>
            </a:r>
          </a:p>
          <a:p>
            <a:pPr lvl="1"/>
            <a:r>
              <a:rPr lang="en-US" dirty="0" smtClean="0"/>
              <a:t>Use exact matching of conjunctive features: rely on big </a:t>
            </a:r>
            <a:r>
              <a:rPr lang="en-US" smtClean="0"/>
              <a:t>data</a:t>
            </a:r>
            <a:r>
              <a:rPr lang="en-US" smtClean="0"/>
              <a:t>!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Triple Identification: Distant Supervision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" y="3768474"/>
            <a:ext cx="9144000" cy="308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Example</a:t>
            </a:r>
            <a:r>
              <a:rPr lang="en-US" dirty="0" smtClean="0"/>
              <a:t>: </a:t>
            </a:r>
            <a:r>
              <a:rPr lang="en-US" dirty="0" smtClean="0"/>
              <a:t>high-weight features for several relations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Triple Identification: Distant Supervision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583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7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Example</a:t>
            </a:r>
            <a:r>
              <a:rPr lang="en-US" dirty="0" smtClean="0"/>
              <a:t>: new triples identified using Freebase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Triple Identification: Distant Supervision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147507"/>
              </p:ext>
            </p:extLst>
          </p:nvPr>
        </p:nvGraphicFramePr>
        <p:xfrm>
          <a:off x="1066800" y="1905000"/>
          <a:ext cx="69215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5874"/>
                <a:gridCol w="1311529"/>
                <a:gridCol w="25540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Predicate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Size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New triples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/location/location/contains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253,223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Paris, Montmartre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/people/person/profession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208,888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Thomas Mellon, Judge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392658"/>
            <a:ext cx="7200900" cy="328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Strengths:</a:t>
            </a:r>
          </a:p>
          <a:p>
            <a:pPr lvl="1"/>
            <a:r>
              <a:rPr lang="en-US" dirty="0" smtClean="0"/>
              <a:t>Canonical names for predicates in triples</a:t>
            </a:r>
            <a:endParaRPr lang="en-US" dirty="0"/>
          </a:p>
          <a:p>
            <a:pPr lvl="1"/>
            <a:r>
              <a:rPr lang="en-US" dirty="0" smtClean="0"/>
              <a:t>Robustness: benefits of supervised IE without concept drift</a:t>
            </a:r>
          </a:p>
          <a:p>
            <a:pPr lvl="1"/>
            <a:r>
              <a:rPr lang="en-US" dirty="0" smtClean="0"/>
              <a:t>Scalability: extracts large # of triples for quite a large # of predicates</a:t>
            </a:r>
          </a:p>
          <a:p>
            <a:endParaRPr lang="en-US" dirty="0"/>
          </a:p>
          <a:p>
            <a:r>
              <a:rPr lang="en-US" dirty="0" smtClean="0"/>
              <a:t>Weaknesses:</a:t>
            </a:r>
          </a:p>
          <a:p>
            <a:pPr lvl="1"/>
            <a:r>
              <a:rPr lang="en-US" dirty="0" smtClean="0"/>
              <a:t>Triple identification limited by the predicates in KB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Triple Identification: Distant Supervision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0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Global knowledge base: open information extraction (Open IE)</a:t>
            </a:r>
          </a:p>
          <a:p>
            <a:pPr lvl="1"/>
            <a:r>
              <a:rPr lang="en-US" dirty="0" smtClean="0"/>
              <a:t>No pre-specified vocabulary</a:t>
            </a:r>
          </a:p>
          <a:p>
            <a:pPr lvl="1"/>
            <a:r>
              <a:rPr lang="en-US" dirty="0" smtClean="0"/>
              <a:t>Extractors focus on generic ways to express predicates in text</a:t>
            </a:r>
          </a:p>
          <a:p>
            <a:pPr lvl="1"/>
            <a:r>
              <a:rPr lang="en-US" dirty="0" smtClean="0"/>
              <a:t>Systems: </a:t>
            </a:r>
            <a:r>
              <a:rPr lang="en-US" dirty="0" err="1" smtClean="0"/>
              <a:t>TextRunner</a:t>
            </a:r>
            <a:r>
              <a:rPr lang="en-US" dirty="0" smtClean="0"/>
              <a:t> (1st gen), </a:t>
            </a:r>
            <a:r>
              <a:rPr lang="en-US" dirty="0" err="1" smtClean="0"/>
              <a:t>ReVerb</a:t>
            </a:r>
            <a:r>
              <a:rPr lang="en-US" dirty="0" smtClean="0"/>
              <a:t> (2nd gen) [FSE11]</a:t>
            </a:r>
          </a:p>
          <a:p>
            <a:endParaRPr lang="en-US" dirty="0" smtClean="0"/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McCain fought hard against Obama, but finally lost the election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Triple Identification: Paradigms (III)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Shape 231"/>
          <p:cNvSpPr/>
          <p:nvPr/>
        </p:nvSpPr>
        <p:spPr>
          <a:xfrm>
            <a:off x="2209800" y="3922350"/>
            <a:ext cx="838200" cy="384899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231"/>
          <p:cNvSpPr/>
          <p:nvPr/>
        </p:nvSpPr>
        <p:spPr>
          <a:xfrm>
            <a:off x="3581400" y="3886200"/>
            <a:ext cx="914400" cy="384899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" name="Oval 5"/>
          <p:cNvSpPr/>
          <p:nvPr/>
        </p:nvSpPr>
        <p:spPr bwMode="auto">
          <a:xfrm>
            <a:off x="4419600" y="3922350"/>
            <a:ext cx="9906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143000" y="3910608"/>
            <a:ext cx="12192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30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6" grpId="0" animBg="1"/>
      <p:bldP spid="1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Global knowledge base: open information extraction (Open IE)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pre-specified vocabulary</a:t>
            </a:r>
          </a:p>
          <a:p>
            <a:pPr lvl="1"/>
            <a:r>
              <a:rPr lang="en-US" dirty="0" smtClean="0"/>
              <a:t>Extractors focus on generic ways to express predicates in text</a:t>
            </a:r>
          </a:p>
          <a:p>
            <a:pPr lvl="1"/>
            <a:r>
              <a:rPr lang="en-US" dirty="0"/>
              <a:t>Systems: </a:t>
            </a:r>
            <a:r>
              <a:rPr lang="en-US" dirty="0" err="1"/>
              <a:t>TextRunner</a:t>
            </a:r>
            <a:r>
              <a:rPr lang="en-US" dirty="0"/>
              <a:t> (1st gen), </a:t>
            </a:r>
            <a:r>
              <a:rPr lang="en-US" dirty="0" err="1"/>
              <a:t>ReVerb</a:t>
            </a:r>
            <a:r>
              <a:rPr lang="en-US" dirty="0"/>
              <a:t> (2nd gen) [FSE11</a:t>
            </a:r>
            <a:r>
              <a:rPr lang="en-US" dirty="0" smtClean="0"/>
              <a:t>]</a:t>
            </a:r>
          </a:p>
          <a:p>
            <a:endParaRPr lang="en-US" dirty="0" smtClean="0"/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McCain fought hard against Obama, but finally lost the election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Triple Identification: Paradigms (III)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Shape 231"/>
          <p:cNvSpPr/>
          <p:nvPr/>
        </p:nvSpPr>
        <p:spPr>
          <a:xfrm>
            <a:off x="6400800" y="3886200"/>
            <a:ext cx="914400" cy="384899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" name="Oval 5"/>
          <p:cNvSpPr/>
          <p:nvPr/>
        </p:nvSpPr>
        <p:spPr bwMode="auto">
          <a:xfrm>
            <a:off x="7010400" y="3922350"/>
            <a:ext cx="16002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143000" y="3910608"/>
            <a:ext cx="12192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02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1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Architecture for (subject, predicate, object) identification</a:t>
            </a:r>
          </a:p>
          <a:p>
            <a:pPr lvl="1"/>
            <a:r>
              <a:rPr lang="en-US" dirty="0" smtClean="0"/>
              <a:t>Use POS-tagged and NP-chunked sentence in text</a:t>
            </a:r>
          </a:p>
          <a:p>
            <a:pPr lvl="1"/>
            <a:r>
              <a:rPr lang="en-US" dirty="0" smtClean="0"/>
              <a:t>First, identify </a:t>
            </a:r>
            <a:r>
              <a:rPr lang="en-US" b="1" dirty="0" smtClean="0">
                <a:solidFill>
                  <a:srgbClr val="C00000"/>
                </a:solidFill>
              </a:rPr>
              <a:t>predicate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phrase </a:t>
            </a:r>
          </a:p>
          <a:p>
            <a:pPr lvl="1"/>
            <a:r>
              <a:rPr lang="en-US" dirty="0" smtClean="0"/>
              <a:t>Second, find pair of NP arguments – </a:t>
            </a:r>
            <a:r>
              <a:rPr lang="en-US" b="1" dirty="0" smtClean="0">
                <a:solidFill>
                  <a:srgbClr val="C00000"/>
                </a:solidFill>
              </a:rPr>
              <a:t>subject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C00000"/>
                </a:solidFill>
              </a:rPr>
              <a:t>object</a:t>
            </a:r>
          </a:p>
          <a:p>
            <a:pPr lvl="1"/>
            <a:r>
              <a:rPr lang="en-US" dirty="0" smtClean="0"/>
              <a:t>Finally, compute confidence score using logistic regression classifier</a:t>
            </a:r>
          </a:p>
          <a:p>
            <a:endParaRPr lang="en-US" dirty="0" smtClean="0"/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Hamas claimed responsibility for the Gaza attack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Triple Identification: Open IE [EFC+11]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Shape 231"/>
          <p:cNvSpPr/>
          <p:nvPr/>
        </p:nvSpPr>
        <p:spPr>
          <a:xfrm>
            <a:off x="2133600" y="4339501"/>
            <a:ext cx="914400" cy="384899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" name="Oval 5"/>
          <p:cNvSpPr/>
          <p:nvPr/>
        </p:nvSpPr>
        <p:spPr bwMode="auto">
          <a:xfrm>
            <a:off x="2895600" y="4291608"/>
            <a:ext cx="18288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143000" y="4291608"/>
            <a:ext cx="10668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77206" y="0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srgbClr val="C00000"/>
                </a:solidFill>
                <a:latin typeface="+mn-lt"/>
                <a:sym typeface="Wingdings" pitchFamily="2" charset="2"/>
              </a:rPr>
              <a:t>X</a:t>
            </a:r>
            <a:endParaRPr lang="en-US" sz="4000" dirty="0">
              <a:solidFill>
                <a:srgbClr val="C00000"/>
              </a:solidFill>
              <a:latin typeface="+mn-lt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448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18" grpId="0" animBg="1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Architecture for (subject, predicate, object) identification</a:t>
            </a:r>
          </a:p>
          <a:p>
            <a:pPr lvl="1"/>
            <a:r>
              <a:rPr lang="en-US" dirty="0" smtClean="0"/>
              <a:t>Use POS-tagged and NP-chunked sentence in text</a:t>
            </a:r>
          </a:p>
          <a:p>
            <a:pPr lvl="1"/>
            <a:r>
              <a:rPr lang="en-US" dirty="0" smtClean="0"/>
              <a:t>First, identify </a:t>
            </a:r>
            <a:r>
              <a:rPr lang="en-US" b="1" dirty="0" smtClean="0">
                <a:solidFill>
                  <a:srgbClr val="C00000"/>
                </a:solidFill>
              </a:rPr>
              <a:t>predicate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phrase </a:t>
            </a:r>
          </a:p>
          <a:p>
            <a:pPr lvl="1"/>
            <a:r>
              <a:rPr lang="en-US" dirty="0" smtClean="0"/>
              <a:t>Second, find pair of NP arguments – </a:t>
            </a:r>
            <a:r>
              <a:rPr lang="en-US" b="1" dirty="0" smtClean="0">
                <a:solidFill>
                  <a:srgbClr val="C00000"/>
                </a:solidFill>
              </a:rPr>
              <a:t>subject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C00000"/>
                </a:solidFill>
              </a:rPr>
              <a:t>object</a:t>
            </a:r>
          </a:p>
          <a:p>
            <a:pPr lvl="1"/>
            <a:r>
              <a:rPr lang="en-US" dirty="0" smtClean="0"/>
              <a:t>Finally, compute confidence score using logistic regression classifier</a:t>
            </a:r>
          </a:p>
          <a:p>
            <a:endParaRPr lang="en-US" dirty="0" smtClean="0"/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Hamas claimed responsibility for the Gaza attack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Triple Identification: Open </a:t>
            </a:r>
            <a:r>
              <a:rPr lang="en-US" dirty="0"/>
              <a:t>IE [EFC+11]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Shape 231"/>
          <p:cNvSpPr/>
          <p:nvPr/>
        </p:nvSpPr>
        <p:spPr>
          <a:xfrm>
            <a:off x="2133600" y="4339501"/>
            <a:ext cx="2895600" cy="384899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" name="Oval 5"/>
          <p:cNvSpPr/>
          <p:nvPr/>
        </p:nvSpPr>
        <p:spPr bwMode="auto">
          <a:xfrm>
            <a:off x="5029200" y="4291608"/>
            <a:ext cx="18288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143000" y="4291608"/>
            <a:ext cx="10668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55377" y="0"/>
            <a:ext cx="588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sym typeface="Wingdings" pitchFamily="2" charset="2"/>
              </a:rPr>
              <a:t></a:t>
            </a:r>
          </a:p>
        </p:txBody>
      </p:sp>
    </p:spTree>
    <p:extLst>
      <p:ext uri="{BB962C8B-B14F-4D97-AF65-F5344CB8AC3E}">
        <p14:creationId xmlns:p14="http://schemas.microsoft.com/office/powerpoint/2010/main" val="111761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18" grpId="0" animBg="1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Predicate phrase identification: use </a:t>
            </a:r>
            <a:r>
              <a:rPr lang="en-US" b="1" dirty="0" smtClean="0">
                <a:solidFill>
                  <a:srgbClr val="C00000"/>
                </a:solidFill>
              </a:rPr>
              <a:t>syntactic constraints</a:t>
            </a:r>
          </a:p>
          <a:p>
            <a:pPr lvl="1"/>
            <a:r>
              <a:rPr lang="en-US" dirty="0" smtClean="0"/>
              <a:t>For each verb, find longest sequence of words expressed as a light verb construction (LVC) regular expression</a:t>
            </a:r>
          </a:p>
          <a:p>
            <a:pPr lvl="1"/>
            <a:r>
              <a:rPr lang="en-US" dirty="0" smtClean="0"/>
              <a:t>Avoids incoherent, uninformative predicates</a:t>
            </a:r>
          </a:p>
          <a:p>
            <a:endParaRPr lang="en-US" dirty="0" smtClean="0"/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Hamas claimed responsibility for the Gaza attack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Triple Identification: Open IE [</a:t>
            </a:r>
            <a:r>
              <a:rPr lang="en-US" dirty="0"/>
              <a:t>EFC+11]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Shape 231"/>
          <p:cNvSpPr/>
          <p:nvPr/>
        </p:nvSpPr>
        <p:spPr>
          <a:xfrm>
            <a:off x="2133600" y="3886200"/>
            <a:ext cx="2895600" cy="384899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377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III. Relations</a:t>
            </a:r>
            <a:endParaRPr lang="en-US" dirty="0"/>
          </a:p>
        </p:txBody>
      </p:sp>
      <p:cxnSp>
        <p:nvCxnSpPr>
          <p:cNvPr id="97" name="Straight Connector 96"/>
          <p:cNvCxnSpPr>
            <a:stCxn id="115" idx="7"/>
          </p:cNvCxnSpPr>
          <p:nvPr/>
        </p:nvCxnSpPr>
        <p:spPr>
          <a:xfrm flipV="1">
            <a:off x="5624103" y="2448537"/>
            <a:ext cx="1087175" cy="2045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3828314" y="3414697"/>
            <a:ext cx="1293251" cy="4834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 Box 23"/>
          <p:cNvSpPr txBox="1"/>
          <p:nvPr/>
        </p:nvSpPr>
        <p:spPr>
          <a:xfrm>
            <a:off x="4299936" y="3414698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starring</a:t>
            </a:r>
          </a:p>
        </p:txBody>
      </p:sp>
      <p:sp>
        <p:nvSpPr>
          <p:cNvPr id="111" name="Oval 110"/>
          <p:cNvSpPr/>
          <p:nvPr/>
        </p:nvSpPr>
        <p:spPr>
          <a:xfrm>
            <a:off x="937441" y="3197243"/>
            <a:ext cx="1585832" cy="4125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 </a:t>
            </a:r>
          </a:p>
        </p:txBody>
      </p:sp>
      <p:sp>
        <p:nvSpPr>
          <p:cNvPr id="112" name="Oval 111"/>
          <p:cNvSpPr/>
          <p:nvPr/>
        </p:nvSpPr>
        <p:spPr>
          <a:xfrm>
            <a:off x="3234418" y="3056773"/>
            <a:ext cx="589529" cy="60400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 </a:t>
            </a:r>
          </a:p>
        </p:txBody>
      </p:sp>
      <p:sp>
        <p:nvSpPr>
          <p:cNvPr id="113" name="Oval 112"/>
          <p:cNvSpPr/>
          <p:nvPr/>
        </p:nvSpPr>
        <p:spPr>
          <a:xfrm>
            <a:off x="3234418" y="4202137"/>
            <a:ext cx="589529" cy="60400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050"/>
          </a:p>
        </p:txBody>
      </p:sp>
      <p:sp>
        <p:nvSpPr>
          <p:cNvPr id="114" name="Oval 113"/>
          <p:cNvSpPr/>
          <p:nvPr/>
        </p:nvSpPr>
        <p:spPr>
          <a:xfrm>
            <a:off x="5120909" y="3531025"/>
            <a:ext cx="589529" cy="60400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050"/>
          </a:p>
        </p:txBody>
      </p:sp>
      <p:sp>
        <p:nvSpPr>
          <p:cNvPr id="115" name="Oval 114"/>
          <p:cNvSpPr/>
          <p:nvPr/>
        </p:nvSpPr>
        <p:spPr>
          <a:xfrm>
            <a:off x="5120909" y="2564623"/>
            <a:ext cx="589529" cy="60400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050"/>
          </a:p>
        </p:txBody>
      </p:sp>
      <p:sp>
        <p:nvSpPr>
          <p:cNvPr id="116" name="Oval 115"/>
          <p:cNvSpPr/>
          <p:nvPr/>
        </p:nvSpPr>
        <p:spPr>
          <a:xfrm>
            <a:off x="5120909" y="4497426"/>
            <a:ext cx="589529" cy="60400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050"/>
          </a:p>
        </p:txBody>
      </p:sp>
      <p:sp>
        <p:nvSpPr>
          <p:cNvPr id="117" name="Text Box 6"/>
          <p:cNvSpPr txBox="1"/>
          <p:nvPr/>
        </p:nvSpPr>
        <p:spPr>
          <a:xfrm>
            <a:off x="3234419" y="3244683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mid345</a:t>
            </a:r>
          </a:p>
        </p:txBody>
      </p:sp>
      <p:sp>
        <p:nvSpPr>
          <p:cNvPr id="118" name="Text Box 7"/>
          <p:cNvSpPr txBox="1"/>
          <p:nvPr/>
        </p:nvSpPr>
        <p:spPr>
          <a:xfrm>
            <a:off x="3234419" y="4398997"/>
            <a:ext cx="703504" cy="324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mid346</a:t>
            </a:r>
          </a:p>
        </p:txBody>
      </p:sp>
      <p:sp>
        <p:nvSpPr>
          <p:cNvPr id="119" name="Text Box 8"/>
          <p:cNvSpPr txBox="1"/>
          <p:nvPr/>
        </p:nvSpPr>
        <p:spPr>
          <a:xfrm>
            <a:off x="5120910" y="2743586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mid127</a:t>
            </a:r>
          </a:p>
        </p:txBody>
      </p:sp>
      <p:sp>
        <p:nvSpPr>
          <p:cNvPr id="120" name="Text Box 9"/>
          <p:cNvSpPr txBox="1"/>
          <p:nvPr/>
        </p:nvSpPr>
        <p:spPr>
          <a:xfrm>
            <a:off x="5120910" y="4685337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mid129</a:t>
            </a:r>
          </a:p>
        </p:txBody>
      </p:sp>
      <p:sp>
        <p:nvSpPr>
          <p:cNvPr id="121" name="Text Box 10"/>
          <p:cNvSpPr txBox="1"/>
          <p:nvPr/>
        </p:nvSpPr>
        <p:spPr>
          <a:xfrm>
            <a:off x="5120910" y="3718936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 dirty="0">
                <a:ea typeface="宋体" charset="-122"/>
                <a:cs typeface="Times New Roman" charset="0"/>
              </a:rPr>
              <a:t>mid128</a:t>
            </a:r>
          </a:p>
        </p:txBody>
      </p:sp>
      <p:cxnSp>
        <p:nvCxnSpPr>
          <p:cNvPr id="122" name="Straight Connector 121"/>
          <p:cNvCxnSpPr/>
          <p:nvPr/>
        </p:nvCxnSpPr>
        <p:spPr>
          <a:xfrm flipV="1">
            <a:off x="3828314" y="2931497"/>
            <a:ext cx="1296962" cy="4832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5714804" y="2886757"/>
            <a:ext cx="939534" cy="17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5714804" y="4864300"/>
            <a:ext cx="939534" cy="17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5714804" y="3835262"/>
            <a:ext cx="939534" cy="17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2526984" y="3414697"/>
            <a:ext cx="702849" cy="17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2526985" y="4497426"/>
            <a:ext cx="708089" cy="58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 Box 20"/>
          <p:cNvSpPr txBox="1"/>
          <p:nvPr/>
        </p:nvSpPr>
        <p:spPr>
          <a:xfrm>
            <a:off x="4299936" y="2815172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starring</a:t>
            </a:r>
          </a:p>
        </p:txBody>
      </p:sp>
      <p:sp>
        <p:nvSpPr>
          <p:cNvPr id="129" name="Text Box 21"/>
          <p:cNvSpPr txBox="1"/>
          <p:nvPr/>
        </p:nvSpPr>
        <p:spPr>
          <a:xfrm>
            <a:off x="4299936" y="4739026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starring</a:t>
            </a:r>
          </a:p>
        </p:txBody>
      </p:sp>
      <p:sp>
        <p:nvSpPr>
          <p:cNvPr id="130" name="Freeform 129"/>
          <p:cNvSpPr/>
          <p:nvPr/>
        </p:nvSpPr>
        <p:spPr>
          <a:xfrm>
            <a:off x="3828314" y="3897898"/>
            <a:ext cx="1293032" cy="601988"/>
          </a:xfrm>
          <a:custGeom>
            <a:avLst/>
            <a:gdLst>
              <a:gd name="connsiteX0" fmla="*/ 0 w 1126067"/>
              <a:gd name="connsiteY0" fmla="*/ 630007 h 630007"/>
              <a:gd name="connsiteX1" fmla="*/ 389467 w 1126067"/>
              <a:gd name="connsiteY1" fmla="*/ 79674 h 630007"/>
              <a:gd name="connsiteX2" fmla="*/ 1126067 w 1126067"/>
              <a:gd name="connsiteY2" fmla="*/ 3474 h 630007"/>
              <a:gd name="connsiteX3" fmla="*/ 1126067 w 1126067"/>
              <a:gd name="connsiteY3" fmla="*/ 3474 h 63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67" h="630007">
                <a:moveTo>
                  <a:pt x="0" y="630007"/>
                </a:moveTo>
                <a:cubicBezTo>
                  <a:pt x="100894" y="407051"/>
                  <a:pt x="201789" y="184096"/>
                  <a:pt x="389467" y="79674"/>
                </a:cubicBezTo>
                <a:cubicBezTo>
                  <a:pt x="577145" y="-24748"/>
                  <a:pt x="1126067" y="3474"/>
                  <a:pt x="1126067" y="3474"/>
                </a:cubicBezTo>
                <a:lnTo>
                  <a:pt x="1126067" y="3474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050"/>
          </a:p>
        </p:txBody>
      </p:sp>
      <p:sp>
        <p:nvSpPr>
          <p:cNvPr id="131" name="Freeform 130"/>
          <p:cNvSpPr/>
          <p:nvPr/>
        </p:nvSpPr>
        <p:spPr>
          <a:xfrm flipH="1" flipV="1">
            <a:off x="3828314" y="3897899"/>
            <a:ext cx="1293032" cy="583196"/>
          </a:xfrm>
          <a:custGeom>
            <a:avLst/>
            <a:gdLst>
              <a:gd name="connsiteX0" fmla="*/ 0 w 1126067"/>
              <a:gd name="connsiteY0" fmla="*/ 630007 h 630007"/>
              <a:gd name="connsiteX1" fmla="*/ 389467 w 1126067"/>
              <a:gd name="connsiteY1" fmla="*/ 79674 h 630007"/>
              <a:gd name="connsiteX2" fmla="*/ 1126067 w 1126067"/>
              <a:gd name="connsiteY2" fmla="*/ 3474 h 630007"/>
              <a:gd name="connsiteX3" fmla="*/ 1126067 w 1126067"/>
              <a:gd name="connsiteY3" fmla="*/ 3474 h 63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67" h="630007">
                <a:moveTo>
                  <a:pt x="0" y="630007"/>
                </a:moveTo>
                <a:cubicBezTo>
                  <a:pt x="100894" y="407051"/>
                  <a:pt x="201789" y="184096"/>
                  <a:pt x="389467" y="79674"/>
                </a:cubicBezTo>
                <a:cubicBezTo>
                  <a:pt x="577145" y="-24748"/>
                  <a:pt x="1126067" y="3474"/>
                  <a:pt x="1126067" y="3474"/>
                </a:cubicBezTo>
                <a:lnTo>
                  <a:pt x="1126067" y="3474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050"/>
          </a:p>
        </p:txBody>
      </p:sp>
      <p:sp>
        <p:nvSpPr>
          <p:cNvPr id="132" name="Text Box 29"/>
          <p:cNvSpPr txBox="1"/>
          <p:nvPr/>
        </p:nvSpPr>
        <p:spPr>
          <a:xfrm>
            <a:off x="3819581" y="3692091"/>
            <a:ext cx="829925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directed_by</a:t>
            </a:r>
          </a:p>
        </p:txBody>
      </p:sp>
      <p:sp>
        <p:nvSpPr>
          <p:cNvPr id="133" name="Text Box 30"/>
          <p:cNvSpPr txBox="1"/>
          <p:nvPr/>
        </p:nvSpPr>
        <p:spPr>
          <a:xfrm>
            <a:off x="2649257" y="3173097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name</a:t>
            </a:r>
          </a:p>
        </p:txBody>
      </p:sp>
      <p:sp>
        <p:nvSpPr>
          <p:cNvPr id="134" name="Text Box 31"/>
          <p:cNvSpPr txBox="1"/>
          <p:nvPr/>
        </p:nvSpPr>
        <p:spPr>
          <a:xfrm>
            <a:off x="5950616" y="4622700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 dirty="0">
                <a:ea typeface="宋体" charset="-122"/>
                <a:cs typeface="Times New Roman" charset="0"/>
              </a:rPr>
              <a:t>name</a:t>
            </a:r>
          </a:p>
        </p:txBody>
      </p:sp>
      <p:sp>
        <p:nvSpPr>
          <p:cNvPr id="135" name="Text Box 32"/>
          <p:cNvSpPr txBox="1"/>
          <p:nvPr/>
        </p:nvSpPr>
        <p:spPr>
          <a:xfrm>
            <a:off x="5950616" y="3594523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 dirty="0">
                <a:ea typeface="宋体" charset="-122"/>
                <a:cs typeface="Times New Roman" charset="0"/>
              </a:rPr>
              <a:t>name</a:t>
            </a:r>
          </a:p>
        </p:txBody>
      </p:sp>
      <p:sp>
        <p:nvSpPr>
          <p:cNvPr id="136" name="Text Box 33"/>
          <p:cNvSpPr txBox="1"/>
          <p:nvPr/>
        </p:nvSpPr>
        <p:spPr>
          <a:xfrm>
            <a:off x="5941883" y="2636208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name</a:t>
            </a:r>
          </a:p>
        </p:txBody>
      </p:sp>
      <p:sp>
        <p:nvSpPr>
          <p:cNvPr id="137" name="Text Box 34"/>
          <p:cNvSpPr txBox="1"/>
          <p:nvPr/>
        </p:nvSpPr>
        <p:spPr>
          <a:xfrm>
            <a:off x="2649256" y="4555546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name</a:t>
            </a:r>
          </a:p>
        </p:txBody>
      </p:sp>
      <p:sp>
        <p:nvSpPr>
          <p:cNvPr id="138" name="Text Box 35"/>
          <p:cNvSpPr txBox="1"/>
          <p:nvPr/>
        </p:nvSpPr>
        <p:spPr>
          <a:xfrm>
            <a:off x="1234389" y="3289424"/>
            <a:ext cx="1114208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“Forrest Gump”</a:t>
            </a:r>
          </a:p>
        </p:txBody>
      </p:sp>
      <p:sp>
        <p:nvSpPr>
          <p:cNvPr id="139" name="Oval 138"/>
          <p:cNvSpPr/>
          <p:nvPr/>
        </p:nvSpPr>
        <p:spPr>
          <a:xfrm>
            <a:off x="937441" y="4297866"/>
            <a:ext cx="1585832" cy="4125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 </a:t>
            </a:r>
          </a:p>
        </p:txBody>
      </p:sp>
      <p:sp>
        <p:nvSpPr>
          <p:cNvPr id="140" name="Text Box 38"/>
          <p:cNvSpPr txBox="1"/>
          <p:nvPr/>
        </p:nvSpPr>
        <p:spPr>
          <a:xfrm>
            <a:off x="1295526" y="4390048"/>
            <a:ext cx="1114208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“Larry Crowne”</a:t>
            </a:r>
          </a:p>
        </p:txBody>
      </p:sp>
      <p:sp>
        <p:nvSpPr>
          <p:cNvPr id="141" name="Oval 140"/>
          <p:cNvSpPr/>
          <p:nvPr/>
        </p:nvSpPr>
        <p:spPr>
          <a:xfrm>
            <a:off x="6658049" y="3117385"/>
            <a:ext cx="1585832" cy="4125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 </a:t>
            </a:r>
          </a:p>
        </p:txBody>
      </p:sp>
      <p:sp>
        <p:nvSpPr>
          <p:cNvPr id="142" name="Text Box 40"/>
          <p:cNvSpPr txBox="1"/>
          <p:nvPr/>
        </p:nvSpPr>
        <p:spPr>
          <a:xfrm>
            <a:off x="6857506" y="3209548"/>
            <a:ext cx="1329823" cy="41879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200" dirty="0" smtClean="0">
                <a:ea typeface="宋体" charset="-122"/>
                <a:cs typeface="Times New Roman" charset="0"/>
              </a:rPr>
              <a:t>“</a:t>
            </a:r>
            <a:r>
              <a:rPr lang="zh-CN" altLang="en-US" sz="1200" dirty="0"/>
              <a:t>罗宾</a:t>
            </a:r>
            <a:r>
              <a:rPr lang="en-US" altLang="zh-CN" sz="1200" dirty="0"/>
              <a:t>·</a:t>
            </a:r>
            <a:r>
              <a:rPr lang="zh-CN" altLang="en-US" sz="1200" dirty="0"/>
              <a:t>盖儿</a:t>
            </a:r>
            <a:r>
              <a:rPr lang="en-US" altLang="zh-CN" sz="1200" dirty="0"/>
              <a:t>·</a:t>
            </a:r>
            <a:r>
              <a:rPr lang="zh-CN" altLang="en-US" sz="1200" dirty="0"/>
              <a:t>怀特</a:t>
            </a:r>
            <a:r>
              <a:rPr lang="en-US" sz="1200" dirty="0" smtClean="0">
                <a:ea typeface="宋体" charset="-122"/>
                <a:cs typeface="Times New Roman" charset="0"/>
              </a:rPr>
              <a:t>”</a:t>
            </a:r>
            <a:endParaRPr lang="en-US" sz="1200" dirty="0">
              <a:ea typeface="宋体" charset="-122"/>
              <a:cs typeface="Times New Roman" charset="0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6658049" y="3626755"/>
            <a:ext cx="1585832" cy="4125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 </a:t>
            </a:r>
          </a:p>
        </p:txBody>
      </p:sp>
      <p:sp>
        <p:nvSpPr>
          <p:cNvPr id="144" name="Text Box 42"/>
          <p:cNvSpPr txBox="1"/>
          <p:nvPr/>
        </p:nvSpPr>
        <p:spPr>
          <a:xfrm>
            <a:off x="7007400" y="3718936"/>
            <a:ext cx="1051981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 dirty="0">
                <a:ea typeface="宋体" charset="-122"/>
                <a:cs typeface="Times New Roman" charset="0"/>
              </a:rPr>
              <a:t>“Tom Hanks”</a:t>
            </a:r>
          </a:p>
        </p:txBody>
      </p:sp>
      <p:sp>
        <p:nvSpPr>
          <p:cNvPr id="145" name="Oval 144"/>
          <p:cNvSpPr/>
          <p:nvPr/>
        </p:nvSpPr>
        <p:spPr>
          <a:xfrm>
            <a:off x="6658049" y="4635165"/>
            <a:ext cx="1585832" cy="4537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 </a:t>
            </a:r>
          </a:p>
        </p:txBody>
      </p:sp>
      <p:sp>
        <p:nvSpPr>
          <p:cNvPr id="146" name="Text Box 44"/>
          <p:cNvSpPr txBox="1"/>
          <p:nvPr/>
        </p:nvSpPr>
        <p:spPr>
          <a:xfrm>
            <a:off x="7007400" y="4747975"/>
            <a:ext cx="1051981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“Julia Roberts”</a:t>
            </a:r>
          </a:p>
        </p:txBody>
      </p:sp>
      <p:cxnSp>
        <p:nvCxnSpPr>
          <p:cNvPr id="106" name="Straight Connector 105"/>
          <p:cNvCxnSpPr/>
          <p:nvPr/>
        </p:nvCxnSpPr>
        <p:spPr>
          <a:xfrm>
            <a:off x="3828314" y="4497425"/>
            <a:ext cx="1296744" cy="3621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Box 24"/>
          <p:cNvSpPr txBox="1"/>
          <p:nvPr/>
        </p:nvSpPr>
        <p:spPr>
          <a:xfrm>
            <a:off x="4064125" y="4193188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starring</a:t>
            </a:r>
          </a:p>
        </p:txBody>
      </p:sp>
      <p:sp>
        <p:nvSpPr>
          <p:cNvPr id="103" name="Oval 102"/>
          <p:cNvSpPr/>
          <p:nvPr/>
        </p:nvSpPr>
        <p:spPr>
          <a:xfrm>
            <a:off x="6658218" y="2678156"/>
            <a:ext cx="1585831" cy="4125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 </a:t>
            </a:r>
          </a:p>
        </p:txBody>
      </p:sp>
      <p:sp>
        <p:nvSpPr>
          <p:cNvPr id="104" name="Text Box 49"/>
          <p:cNvSpPr txBox="1"/>
          <p:nvPr/>
        </p:nvSpPr>
        <p:spPr>
          <a:xfrm>
            <a:off x="6771760" y="2774222"/>
            <a:ext cx="1414910" cy="41879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 dirty="0">
                <a:ea typeface="宋体" charset="-122"/>
                <a:cs typeface="Times New Roman" charset="0"/>
              </a:rPr>
              <a:t>“Robin </a:t>
            </a:r>
            <a:r>
              <a:rPr lang="en-US" sz="1050" dirty="0" smtClean="0">
                <a:ea typeface="宋体" charset="-122"/>
                <a:cs typeface="Times New Roman" charset="0"/>
              </a:rPr>
              <a:t>Wright Penn”</a:t>
            </a:r>
            <a:endParaRPr lang="en-US" sz="1050" dirty="0">
              <a:ea typeface="宋体" charset="-122"/>
              <a:cs typeface="Times New Roman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6655128" y="2238132"/>
            <a:ext cx="1585223" cy="4119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 </a:t>
            </a:r>
          </a:p>
        </p:txBody>
      </p:sp>
      <p:sp>
        <p:nvSpPr>
          <p:cNvPr id="100" name="Text Box 40"/>
          <p:cNvSpPr txBox="1"/>
          <p:nvPr/>
        </p:nvSpPr>
        <p:spPr>
          <a:xfrm>
            <a:off x="6945366" y="2332451"/>
            <a:ext cx="1242413" cy="41854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 dirty="0">
                <a:ea typeface="宋体" charset="-122"/>
                <a:cs typeface="Times New Roman" charset="0"/>
              </a:rPr>
              <a:t>“Robin Wright”</a:t>
            </a:r>
          </a:p>
        </p:txBody>
      </p:sp>
      <p:sp>
        <p:nvSpPr>
          <p:cNvPr id="101" name="Text Box 33"/>
          <p:cNvSpPr txBox="1"/>
          <p:nvPr/>
        </p:nvSpPr>
        <p:spPr>
          <a:xfrm>
            <a:off x="5885998" y="2325196"/>
            <a:ext cx="703487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name</a:t>
            </a:r>
          </a:p>
        </p:txBody>
      </p:sp>
      <p:cxnSp>
        <p:nvCxnSpPr>
          <p:cNvPr id="147" name="Straight Connector 146"/>
          <p:cNvCxnSpPr>
            <a:stCxn id="115" idx="5"/>
            <a:endCxn id="141" idx="2"/>
          </p:cNvCxnSpPr>
          <p:nvPr/>
        </p:nvCxnSpPr>
        <p:spPr>
          <a:xfrm>
            <a:off x="5624104" y="3080170"/>
            <a:ext cx="1033946" cy="2434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 Box 33"/>
          <p:cNvSpPr txBox="1"/>
          <p:nvPr/>
        </p:nvSpPr>
        <p:spPr>
          <a:xfrm>
            <a:off x="5913841" y="2973375"/>
            <a:ext cx="703487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name</a:t>
            </a:r>
          </a:p>
        </p:txBody>
      </p:sp>
      <p:sp>
        <p:nvSpPr>
          <p:cNvPr id="154" name="Oval 153"/>
          <p:cNvSpPr/>
          <p:nvPr/>
        </p:nvSpPr>
        <p:spPr>
          <a:xfrm>
            <a:off x="6658051" y="4134758"/>
            <a:ext cx="1585832" cy="4125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</a:pPr>
            <a:r>
              <a:rPr lang="en-US" sz="1050" dirty="0">
                <a:ea typeface="宋体" charset="-122"/>
                <a:cs typeface="Times New Roman" charset="0"/>
              </a:rPr>
              <a:t> </a:t>
            </a:r>
            <a:r>
              <a:rPr lang="en-US" sz="1050" dirty="0">
                <a:solidFill>
                  <a:schemeClr val="tx1"/>
                </a:solidFill>
                <a:ea typeface="宋体" charset="-122"/>
                <a:cs typeface="Times New Roman" charset="0"/>
              </a:rPr>
              <a:t>July 9</a:t>
            </a:r>
            <a:r>
              <a:rPr lang="en-US" sz="1050" baseline="30000" dirty="0">
                <a:solidFill>
                  <a:schemeClr val="tx1"/>
                </a:solidFill>
                <a:ea typeface="宋体" charset="-122"/>
                <a:cs typeface="Times New Roman" charset="0"/>
              </a:rPr>
              <a:t>th</a:t>
            </a:r>
            <a:r>
              <a:rPr lang="en-US" sz="1050" dirty="0">
                <a:solidFill>
                  <a:schemeClr val="tx1"/>
                </a:solidFill>
                <a:ea typeface="宋体" charset="-122"/>
                <a:cs typeface="Times New Roman" charset="0"/>
              </a:rPr>
              <a:t>, 1956</a:t>
            </a:r>
            <a:endParaRPr lang="en-US" sz="1050" dirty="0">
              <a:ea typeface="宋体" charset="-122"/>
              <a:cs typeface="Times New Roman" charset="0"/>
            </a:endParaRPr>
          </a:p>
        </p:txBody>
      </p:sp>
      <p:cxnSp>
        <p:nvCxnSpPr>
          <p:cNvPr id="155" name="Straight Connector 154"/>
          <p:cNvCxnSpPr>
            <a:stCxn id="114" idx="5"/>
            <a:endCxn id="154" idx="2"/>
          </p:cNvCxnSpPr>
          <p:nvPr/>
        </p:nvCxnSpPr>
        <p:spPr>
          <a:xfrm>
            <a:off x="5624103" y="4046571"/>
            <a:ext cx="1033949" cy="2944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 Box 32"/>
          <p:cNvSpPr txBox="1"/>
          <p:nvPr/>
        </p:nvSpPr>
        <p:spPr>
          <a:xfrm>
            <a:off x="5699515" y="4204966"/>
            <a:ext cx="1021911" cy="258629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>
                <a:ea typeface="宋体" charset="-122"/>
                <a:cs typeface="Times New Roman" charset="0"/>
              </a:rPr>
              <a:t>birth_date</a:t>
            </a:r>
            <a:endParaRPr lang="en-US" sz="1050" dirty="0">
              <a:ea typeface="宋体" charset="-122"/>
              <a:cs typeface="Times New Roman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937441" y="3698843"/>
            <a:ext cx="1585832" cy="41254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50"/>
              </a:spcAft>
            </a:pPr>
            <a:r>
              <a:rPr lang="en-US" sz="1050">
                <a:solidFill>
                  <a:sysClr val="windowText" lastClr="000000"/>
                </a:solidFill>
                <a:ea typeface="宋体" charset="-122"/>
                <a:cs typeface="Times New Roman" charset="0"/>
              </a:rPr>
              <a:t>  Movie/Movie</a:t>
            </a:r>
            <a:endParaRPr lang="en-US" sz="1050" dirty="0">
              <a:solidFill>
                <a:sysClr val="windowText" lastClr="000000"/>
              </a:solidFill>
              <a:ea typeface="宋体" charset="-122"/>
              <a:cs typeface="Times New Roman" charset="0"/>
            </a:endParaRPr>
          </a:p>
        </p:txBody>
      </p:sp>
      <p:cxnSp>
        <p:nvCxnSpPr>
          <p:cNvPr id="56" name="Straight Connector 55"/>
          <p:cNvCxnSpPr>
            <a:stCxn id="55" idx="6"/>
            <a:endCxn id="112" idx="3"/>
          </p:cNvCxnSpPr>
          <p:nvPr/>
        </p:nvCxnSpPr>
        <p:spPr>
          <a:xfrm flipV="1">
            <a:off x="2523274" y="3572319"/>
            <a:ext cx="797480" cy="3327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Box 30"/>
          <p:cNvSpPr txBox="1"/>
          <p:nvPr/>
        </p:nvSpPr>
        <p:spPr>
          <a:xfrm>
            <a:off x="2781843" y="3718186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 dirty="0">
                <a:ea typeface="宋体" charset="-122"/>
                <a:cs typeface="Times New Roman" charset="0"/>
              </a:rPr>
              <a:t>type</a:t>
            </a:r>
          </a:p>
        </p:txBody>
      </p:sp>
      <p:cxnSp>
        <p:nvCxnSpPr>
          <p:cNvPr id="61" name="Straight Connector 60"/>
          <p:cNvCxnSpPr>
            <a:stCxn id="55" idx="6"/>
            <a:endCxn id="113" idx="1"/>
          </p:cNvCxnSpPr>
          <p:nvPr/>
        </p:nvCxnSpPr>
        <p:spPr>
          <a:xfrm>
            <a:off x="2523274" y="3905114"/>
            <a:ext cx="797480" cy="3854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30"/>
          <p:cNvSpPr txBox="1"/>
          <p:nvPr/>
        </p:nvSpPr>
        <p:spPr>
          <a:xfrm>
            <a:off x="2778306" y="4128559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 dirty="0">
                <a:ea typeface="宋体" charset="-122"/>
                <a:cs typeface="Times New Roman" charset="0"/>
              </a:rPr>
              <a:t>type</a:t>
            </a:r>
          </a:p>
        </p:txBody>
      </p:sp>
      <p:sp>
        <p:nvSpPr>
          <p:cNvPr id="65" name="Oval 64"/>
          <p:cNvSpPr/>
          <p:nvPr/>
        </p:nvSpPr>
        <p:spPr>
          <a:xfrm>
            <a:off x="6654823" y="5158907"/>
            <a:ext cx="1585832" cy="3895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50"/>
              </a:spcAft>
            </a:pPr>
            <a:r>
              <a:rPr lang="en-US" sz="1050" dirty="0">
                <a:solidFill>
                  <a:sysClr val="windowText" lastClr="000000"/>
                </a:solidFill>
                <a:ea typeface="宋体" charset="-122"/>
                <a:cs typeface="Times New Roman" charset="0"/>
              </a:rPr>
              <a:t>People/Person</a:t>
            </a:r>
          </a:p>
        </p:txBody>
      </p:sp>
      <p:cxnSp>
        <p:nvCxnSpPr>
          <p:cNvPr id="66" name="Straight Connector 65"/>
          <p:cNvCxnSpPr>
            <a:stCxn id="116" idx="5"/>
            <a:endCxn id="65" idx="2"/>
          </p:cNvCxnSpPr>
          <p:nvPr/>
        </p:nvCxnSpPr>
        <p:spPr>
          <a:xfrm>
            <a:off x="5624103" y="5012973"/>
            <a:ext cx="1030721" cy="3407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Box 31"/>
          <p:cNvSpPr txBox="1"/>
          <p:nvPr/>
        </p:nvSpPr>
        <p:spPr>
          <a:xfrm>
            <a:off x="5832819" y="5145809"/>
            <a:ext cx="703504" cy="24428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050" dirty="0">
                <a:ea typeface="宋体" charset="-122"/>
                <a:cs typeface="Times New Roman" charset="0"/>
              </a:rPr>
              <a:t>type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6655" y="2239851"/>
            <a:ext cx="3389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Triple: (subject, predicate, object)</a:t>
            </a:r>
          </a:p>
        </p:txBody>
      </p:sp>
    </p:spTree>
    <p:extLst>
      <p:ext uri="{BB962C8B-B14F-4D97-AF65-F5344CB8AC3E}">
        <p14:creationId xmlns:p14="http://schemas.microsoft.com/office/powerpoint/2010/main" val="48334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Subject, object identification: use </a:t>
            </a:r>
            <a:r>
              <a:rPr lang="en-US" b="1" dirty="0" smtClean="0">
                <a:solidFill>
                  <a:srgbClr val="C00000"/>
                </a:solidFill>
              </a:rPr>
              <a:t>classifiers </a:t>
            </a:r>
            <a:r>
              <a:rPr lang="en-US" dirty="0" smtClean="0"/>
              <a:t>to learn boundaries</a:t>
            </a:r>
            <a:endParaRPr lang="en-US" b="1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Heuristics, e.g., using simple noun phrases, are inadequate</a:t>
            </a:r>
          </a:p>
          <a:p>
            <a:pPr lvl="1"/>
            <a:r>
              <a:rPr lang="en-US" dirty="0" smtClean="0"/>
              <a:t>Subject: learn </a:t>
            </a:r>
            <a:r>
              <a:rPr lang="en-US" b="1" dirty="0" smtClean="0">
                <a:solidFill>
                  <a:srgbClr val="C00000"/>
                </a:solidFill>
              </a:rPr>
              <a:t>left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C00000"/>
                </a:solidFill>
              </a:rPr>
              <a:t>right</a:t>
            </a:r>
            <a:r>
              <a:rPr lang="en-US" dirty="0" smtClean="0"/>
              <a:t> boundaries</a:t>
            </a:r>
          </a:p>
          <a:p>
            <a:pPr lvl="1"/>
            <a:r>
              <a:rPr lang="en-US" dirty="0" smtClean="0"/>
              <a:t>Object: need to learn only </a:t>
            </a:r>
            <a:r>
              <a:rPr lang="en-US" b="1" dirty="0" smtClean="0">
                <a:solidFill>
                  <a:srgbClr val="C00000"/>
                </a:solidFill>
              </a:rPr>
              <a:t>right</a:t>
            </a:r>
            <a:r>
              <a:rPr lang="en-US" dirty="0" smtClean="0"/>
              <a:t> boundary</a:t>
            </a:r>
          </a:p>
          <a:p>
            <a:endParaRPr lang="en-US" dirty="0" smtClean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The cost of the war against Iraq has risen above 500 billion dollars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plan would reduce the number of teenagers who start smoking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Triple Identification: Open IE [EFC+11]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Shape 231"/>
          <p:cNvSpPr/>
          <p:nvPr/>
        </p:nvSpPr>
        <p:spPr>
          <a:xfrm>
            <a:off x="4876800" y="3958501"/>
            <a:ext cx="1905000" cy="384899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" name="Oval 5"/>
          <p:cNvSpPr/>
          <p:nvPr/>
        </p:nvSpPr>
        <p:spPr bwMode="auto">
          <a:xfrm>
            <a:off x="4267200" y="3910608"/>
            <a:ext cx="8382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705600" y="3910608"/>
            <a:ext cx="22098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77206" y="0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srgbClr val="C00000"/>
                </a:solidFill>
                <a:latin typeface="+mn-lt"/>
                <a:sym typeface="Wingdings" pitchFamily="2" charset="2"/>
              </a:rPr>
              <a:t>X</a:t>
            </a:r>
            <a:endParaRPr lang="en-US" sz="4000" dirty="0">
              <a:solidFill>
                <a:srgbClr val="C00000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9" name="Shape 231"/>
          <p:cNvSpPr/>
          <p:nvPr/>
        </p:nvSpPr>
        <p:spPr>
          <a:xfrm>
            <a:off x="2209800" y="4724400"/>
            <a:ext cx="1905000" cy="384899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Oval 9"/>
          <p:cNvSpPr/>
          <p:nvPr/>
        </p:nvSpPr>
        <p:spPr bwMode="auto">
          <a:xfrm>
            <a:off x="1295400" y="4672608"/>
            <a:ext cx="9906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886200" y="4672608"/>
            <a:ext cx="30480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6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Subject, object identification: use </a:t>
            </a:r>
            <a:r>
              <a:rPr lang="en-US" b="1" dirty="0" smtClean="0">
                <a:solidFill>
                  <a:srgbClr val="C00000"/>
                </a:solidFill>
              </a:rPr>
              <a:t>classifiers </a:t>
            </a:r>
            <a:r>
              <a:rPr lang="en-US" dirty="0" smtClean="0"/>
              <a:t>to learn boundaries</a:t>
            </a:r>
            <a:endParaRPr lang="en-US" b="1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Heuristics, e.g., using simple noun phrases, are inadequate</a:t>
            </a:r>
          </a:p>
          <a:p>
            <a:pPr lvl="1"/>
            <a:r>
              <a:rPr lang="en-US" dirty="0"/>
              <a:t>Subject: learn </a:t>
            </a:r>
            <a:r>
              <a:rPr lang="en-US" b="1" dirty="0">
                <a:solidFill>
                  <a:srgbClr val="C00000"/>
                </a:solidFill>
              </a:rPr>
              <a:t>left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C00000"/>
                </a:solidFill>
              </a:rPr>
              <a:t>right</a:t>
            </a:r>
            <a:r>
              <a:rPr lang="en-US" dirty="0"/>
              <a:t> boundaries</a:t>
            </a:r>
          </a:p>
          <a:p>
            <a:pPr lvl="1"/>
            <a:r>
              <a:rPr lang="en-US" dirty="0"/>
              <a:t>Object: need to learn only </a:t>
            </a:r>
            <a:r>
              <a:rPr lang="en-US" b="1" dirty="0">
                <a:solidFill>
                  <a:srgbClr val="C00000"/>
                </a:solidFill>
              </a:rPr>
              <a:t>right</a:t>
            </a:r>
            <a:r>
              <a:rPr lang="en-US" dirty="0"/>
              <a:t> boundary</a:t>
            </a:r>
          </a:p>
          <a:p>
            <a:endParaRPr lang="en-US" dirty="0" smtClean="0"/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The cost of the war against Iraq has risen above 500 billion dollars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plan would reduce the number of teenagers who start smoking</a:t>
            </a:r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Triple Identification: Open </a:t>
            </a:r>
            <a:r>
              <a:rPr lang="en-US" dirty="0"/>
              <a:t>IE [EFC+11]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Shape 231"/>
          <p:cNvSpPr/>
          <p:nvPr/>
        </p:nvSpPr>
        <p:spPr>
          <a:xfrm>
            <a:off x="4876800" y="3958501"/>
            <a:ext cx="1905000" cy="384899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" name="Oval 5"/>
          <p:cNvSpPr/>
          <p:nvPr/>
        </p:nvSpPr>
        <p:spPr bwMode="auto">
          <a:xfrm>
            <a:off x="1143000" y="3910608"/>
            <a:ext cx="39624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705600" y="3910608"/>
            <a:ext cx="22098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55377" y="0"/>
            <a:ext cx="588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10" name="Shape 231"/>
          <p:cNvSpPr/>
          <p:nvPr/>
        </p:nvSpPr>
        <p:spPr>
          <a:xfrm>
            <a:off x="2209800" y="4724400"/>
            <a:ext cx="1905000" cy="384899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Oval 10"/>
          <p:cNvSpPr/>
          <p:nvPr/>
        </p:nvSpPr>
        <p:spPr bwMode="auto">
          <a:xfrm>
            <a:off x="1295400" y="4672608"/>
            <a:ext cx="9906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886200" y="4672608"/>
            <a:ext cx="52578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3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7" grpId="0" animBg="1"/>
      <p:bldP spid="9" grpId="0"/>
      <p:bldP spid="10" grpId="0" animBg="1"/>
      <p:bldP spid="11" grpId="0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Strengths:</a:t>
            </a:r>
          </a:p>
          <a:p>
            <a:pPr lvl="1"/>
            <a:r>
              <a:rPr lang="en-US" dirty="0" smtClean="0"/>
              <a:t>No limitation to pre-specified </a:t>
            </a:r>
            <a:r>
              <a:rPr lang="en-US" dirty="0"/>
              <a:t>vocabulary:</a:t>
            </a:r>
            <a:br>
              <a:rPr lang="en-US" dirty="0"/>
            </a:br>
            <a:r>
              <a:rPr lang="en-US" dirty="0"/>
              <a:t> 1.5 million distinct relation </a:t>
            </a:r>
            <a:r>
              <a:rPr lang="en-US" dirty="0" smtClean="0"/>
              <a:t>phrases</a:t>
            </a:r>
            <a:endParaRPr lang="en-US" dirty="0"/>
          </a:p>
          <a:p>
            <a:pPr lvl="1"/>
            <a:r>
              <a:rPr lang="en-US" dirty="0" smtClean="0"/>
              <a:t>Scalability: extracts large # of triples for large # of </a:t>
            </a:r>
            <a:r>
              <a:rPr lang="en-US" dirty="0" smtClean="0"/>
              <a:t>predicates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Weaknesses:</a:t>
            </a:r>
          </a:p>
          <a:p>
            <a:pPr lvl="1"/>
            <a:r>
              <a:rPr lang="en-US" dirty="0"/>
              <a:t>No canonical names for </a:t>
            </a:r>
            <a:r>
              <a:rPr lang="en-US" dirty="0" smtClean="0"/>
              <a:t>entities, predicates </a:t>
            </a:r>
            <a:r>
              <a:rPr lang="en-US" dirty="0"/>
              <a:t>in </a:t>
            </a:r>
            <a:r>
              <a:rPr lang="en-US" dirty="0" smtClean="0"/>
              <a:t>triples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Triple Identification: Open 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1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riple identification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Entity linkage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Predicate linkage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Knowledge Extraction: 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Shape 2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62150" y="2047875"/>
            <a:ext cx="6038850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700" y="2101412"/>
            <a:ext cx="664449" cy="6644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232"/>
          <p:cNvSpPr/>
          <p:nvPr/>
        </p:nvSpPr>
        <p:spPr>
          <a:xfrm>
            <a:off x="3303003" y="2086800"/>
            <a:ext cx="502800" cy="384899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0" name="Shape 234"/>
          <p:cNvGrpSpPr/>
          <p:nvPr/>
        </p:nvGrpSpPr>
        <p:grpSpPr>
          <a:xfrm>
            <a:off x="1668375" y="2590800"/>
            <a:ext cx="2819400" cy="2643947"/>
            <a:chOff x="1668375" y="3211250"/>
            <a:chExt cx="2819400" cy="2643947"/>
          </a:xfrm>
        </p:grpSpPr>
        <p:pic>
          <p:nvPicPr>
            <p:cNvPr id="11" name="Shape 2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68375" y="4279225"/>
              <a:ext cx="2819400" cy="15759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Shape 236"/>
            <p:cNvSpPr/>
            <p:nvPr/>
          </p:nvSpPr>
          <p:spPr>
            <a:xfrm>
              <a:off x="3086800" y="4558925"/>
              <a:ext cx="1010699" cy="300899"/>
            </a:xfrm>
            <a:prstGeom prst="rect">
              <a:avLst/>
            </a:prstGeom>
            <a:noFill/>
            <a:ln w="3810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237"/>
            <p:cNvSpPr/>
            <p:nvPr/>
          </p:nvSpPr>
          <p:spPr>
            <a:xfrm>
              <a:off x="2713825" y="3211250"/>
              <a:ext cx="613500" cy="10680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52800" y="3455761"/>
            <a:ext cx="5386128" cy="2259239"/>
            <a:chOff x="3376872" y="3455761"/>
            <a:chExt cx="5386128" cy="2259239"/>
          </a:xfrm>
        </p:grpSpPr>
        <p:sp>
          <p:nvSpPr>
            <p:cNvPr id="15" name="Shape 239"/>
            <p:cNvSpPr txBox="1"/>
            <p:nvPr/>
          </p:nvSpPr>
          <p:spPr>
            <a:xfrm>
              <a:off x="4716300" y="5257800"/>
              <a:ext cx="40467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 sz="2200" dirty="0"/>
                <a:t>/people/person/date_of_birth</a:t>
              </a:r>
            </a:p>
          </p:txBody>
        </p:sp>
        <p:sp>
          <p:nvSpPr>
            <p:cNvPr id="16" name="Shape 240"/>
            <p:cNvSpPr/>
            <p:nvPr/>
          </p:nvSpPr>
          <p:spPr>
            <a:xfrm rot="18780000">
              <a:off x="4880860" y="1951773"/>
              <a:ext cx="613419" cy="3621395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8" name="Oval 17"/>
          <p:cNvSpPr/>
          <p:nvPr/>
        </p:nvSpPr>
        <p:spPr bwMode="auto">
          <a:xfrm>
            <a:off x="1905000" y="2057400"/>
            <a:ext cx="1422325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477000" y="2057400"/>
            <a:ext cx="14478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82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Goal: Output Wiki titles corresponding to NPs in text</a:t>
            </a:r>
          </a:p>
          <a:p>
            <a:pPr lvl="1"/>
            <a:r>
              <a:rPr lang="en-US" dirty="0" smtClean="0"/>
              <a:t>Identifies canonical entities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I enjoyed watching </a:t>
            </a:r>
            <a:r>
              <a:rPr lang="en-US" b="1" dirty="0" smtClean="0">
                <a:solidFill>
                  <a:srgbClr val="C00000"/>
                </a:solidFill>
              </a:rPr>
              <a:t>Chicago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on Broadway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Chicago</a:t>
            </a:r>
            <a:r>
              <a:rPr lang="en-US" dirty="0" smtClean="0"/>
              <a:t> has the largest population in the Midwest</a:t>
            </a:r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Entity Linkage: Disambiguation to Wikipedia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 descr="C:\Users\divesh\Desktop\chica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295" y="4495800"/>
            <a:ext cx="2299155" cy="1363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1905000" y="3962400"/>
            <a:ext cx="1000125" cy="381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028" name="Picture 4" descr="C:\Users\divesh\Desktop\chicago-music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495799"/>
            <a:ext cx="1819964" cy="13632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4114800" y="3505200"/>
            <a:ext cx="1824383" cy="8382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1873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Local D2W approaches [BP06, MC07]</a:t>
            </a:r>
          </a:p>
          <a:p>
            <a:pPr lvl="1"/>
            <a:r>
              <a:rPr lang="en-US" dirty="0" smtClean="0"/>
              <a:t>Each mention in a document is disambiguated independently</a:t>
            </a:r>
          </a:p>
          <a:p>
            <a:pPr lvl="1"/>
            <a:r>
              <a:rPr lang="en-US" dirty="0" smtClean="0"/>
              <a:t>E.g., use similarity of text near mention with candidate Wiki page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Global D2W approaches [C07, RRD+11]</a:t>
            </a:r>
          </a:p>
          <a:p>
            <a:pPr lvl="1"/>
            <a:r>
              <a:rPr lang="en-US" dirty="0" smtClean="0"/>
              <a:t>All mentions in a document are disambiguated simultaneously</a:t>
            </a:r>
          </a:p>
          <a:p>
            <a:pPr lvl="1"/>
            <a:r>
              <a:rPr lang="en-US" dirty="0" smtClean="0"/>
              <a:t>E.g., utilize Wikipedia link graph to estimate coherence</a:t>
            </a:r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Entity Linkage: Disambiguation to Wikipedia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4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Chicago                                   Midwest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Goal: many-to-1 matching on a bipartite graph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Approach: solve an optimization problem involving</a:t>
            </a:r>
          </a:p>
          <a:p>
            <a:pPr lvl="1"/>
            <a:r>
              <a:rPr lang="en-US" dirty="0" smtClean="0"/>
              <a:t>Φ(m, t): relatedness between mention and Wiki title</a:t>
            </a:r>
            <a:endParaRPr lang="en-US" dirty="0"/>
          </a:p>
          <a:p>
            <a:pPr lvl="1"/>
            <a:r>
              <a:rPr lang="en-US" dirty="0" smtClean="0"/>
              <a:t>Ψ(t, t’): pairwise relatedness between Wiki titles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Global D2W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334000" y="1396008"/>
            <a:ext cx="14478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905000" y="1447800"/>
            <a:ext cx="14478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pic>
        <p:nvPicPr>
          <p:cNvPr id="7" name="Picture 2" descr="C:\Users\divesh\Desktop\chica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86814"/>
            <a:ext cx="1695450" cy="10052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divesh\Desktop\chicago-music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64704"/>
            <a:ext cx="1371600" cy="10273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ivesh\Desktop\midwe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2362200"/>
            <a:ext cx="1604962" cy="10367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 bwMode="auto">
          <a:xfrm flipH="1">
            <a:off x="2199346" y="1880592"/>
            <a:ext cx="239054" cy="50071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139762" y="1832020"/>
            <a:ext cx="530800" cy="53268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137856" y="1839456"/>
            <a:ext cx="321972" cy="44976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Freeform 16"/>
          <p:cNvSpPr/>
          <p:nvPr/>
        </p:nvSpPr>
        <p:spPr bwMode="auto">
          <a:xfrm>
            <a:off x="4365938" y="3394227"/>
            <a:ext cx="2318197" cy="309115"/>
          </a:xfrm>
          <a:custGeom>
            <a:avLst/>
            <a:gdLst>
              <a:gd name="connsiteX0" fmla="*/ 0 w 2318197"/>
              <a:gd name="connsiteY0" fmla="*/ 12879 h 309115"/>
              <a:gd name="connsiteX1" fmla="*/ 1004552 w 2318197"/>
              <a:gd name="connsiteY1" fmla="*/ 309093 h 309115"/>
              <a:gd name="connsiteX2" fmla="*/ 2318197 w 2318197"/>
              <a:gd name="connsiteY2" fmla="*/ 0 h 30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8197" h="309115">
                <a:moveTo>
                  <a:pt x="0" y="12879"/>
                </a:moveTo>
                <a:cubicBezTo>
                  <a:pt x="309093" y="162059"/>
                  <a:pt x="618186" y="311240"/>
                  <a:pt x="1004552" y="309093"/>
                </a:cubicBezTo>
                <a:cubicBezTo>
                  <a:pt x="1390918" y="306947"/>
                  <a:pt x="1854557" y="153473"/>
                  <a:pt x="2318197" y="0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2112135" y="3394227"/>
            <a:ext cx="4868214" cy="476578"/>
          </a:xfrm>
          <a:custGeom>
            <a:avLst/>
            <a:gdLst>
              <a:gd name="connsiteX0" fmla="*/ 0 w 4868214"/>
              <a:gd name="connsiteY0" fmla="*/ 0 h 476578"/>
              <a:gd name="connsiteX1" fmla="*/ 2331076 w 4868214"/>
              <a:gd name="connsiteY1" fmla="*/ 476519 h 476578"/>
              <a:gd name="connsiteX2" fmla="*/ 4868214 w 4868214"/>
              <a:gd name="connsiteY2" fmla="*/ 25758 h 47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68214" h="476578">
                <a:moveTo>
                  <a:pt x="0" y="0"/>
                </a:moveTo>
                <a:cubicBezTo>
                  <a:pt x="759853" y="236113"/>
                  <a:pt x="1519707" y="472226"/>
                  <a:pt x="2331076" y="476519"/>
                </a:cubicBezTo>
                <a:cubicBezTo>
                  <a:pt x="3142445" y="480812"/>
                  <a:pt x="4005329" y="253285"/>
                  <a:pt x="4868214" y="25758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5200" y="1809690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Φ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2199346" y="3525371"/>
            <a:ext cx="391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Ψ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933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 animBg="1"/>
      <p:bldP spid="19" grpId="0" animBg="1"/>
      <p:bldP spid="20" grpId="0"/>
      <p:bldP spid="2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</a:t>
            </a:r>
            <a:r>
              <a:rPr lang="en-US" dirty="0" smtClean="0"/>
              <a:t>             </a:t>
            </a:r>
            <a:r>
              <a:rPr lang="en-US" dirty="0" smtClean="0"/>
              <a:t>Chicago                                   Midwest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Goal: many-to-1 matching on a bipartite graph</a:t>
            </a:r>
          </a:p>
          <a:p>
            <a:endParaRPr lang="en-US" dirty="0"/>
          </a:p>
          <a:p>
            <a:r>
              <a:rPr lang="en-US" dirty="0" smtClean="0"/>
              <a:t>Φ(m1,t1) + </a:t>
            </a:r>
            <a:r>
              <a:rPr lang="el-GR" dirty="0"/>
              <a:t>Φ(</a:t>
            </a:r>
            <a:r>
              <a:rPr lang="en-US" dirty="0" smtClean="0"/>
              <a:t>m2,t3) + Ψ(t1,t3) &gt; Φ(m1,t2) </a:t>
            </a:r>
            <a:r>
              <a:rPr lang="en-US" dirty="0"/>
              <a:t>+ </a:t>
            </a:r>
            <a:r>
              <a:rPr lang="el-GR" dirty="0"/>
              <a:t>Φ(</a:t>
            </a:r>
            <a:r>
              <a:rPr lang="en-US" dirty="0"/>
              <a:t>m2,t3) + </a:t>
            </a:r>
            <a:r>
              <a:rPr lang="en-US" dirty="0" smtClean="0"/>
              <a:t>Ψ(t2,t3</a:t>
            </a:r>
            <a:r>
              <a:rPr lang="en-US" dirty="0"/>
              <a:t>)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Global D2W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334000" y="1396008"/>
            <a:ext cx="14478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905000" y="1447800"/>
            <a:ext cx="14478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pic>
        <p:nvPicPr>
          <p:cNvPr id="7" name="Picture 2" descr="C:\Users\divesh\Desktop\chica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86814"/>
            <a:ext cx="1695450" cy="10052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divesh\Desktop\chicago-music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64704"/>
            <a:ext cx="1371600" cy="10273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ivesh\Desktop\midwe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2362200"/>
            <a:ext cx="1604962" cy="10367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 bwMode="auto">
          <a:xfrm flipH="1">
            <a:off x="2199346" y="1880592"/>
            <a:ext cx="239054" cy="50071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139762" y="1832020"/>
            <a:ext cx="530800" cy="53268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137856" y="1839456"/>
            <a:ext cx="321972" cy="44976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Freeform 16"/>
          <p:cNvSpPr/>
          <p:nvPr/>
        </p:nvSpPr>
        <p:spPr bwMode="auto">
          <a:xfrm>
            <a:off x="4365938" y="3394227"/>
            <a:ext cx="2318197" cy="309115"/>
          </a:xfrm>
          <a:custGeom>
            <a:avLst/>
            <a:gdLst>
              <a:gd name="connsiteX0" fmla="*/ 0 w 2318197"/>
              <a:gd name="connsiteY0" fmla="*/ 12879 h 309115"/>
              <a:gd name="connsiteX1" fmla="*/ 1004552 w 2318197"/>
              <a:gd name="connsiteY1" fmla="*/ 309093 h 309115"/>
              <a:gd name="connsiteX2" fmla="*/ 2318197 w 2318197"/>
              <a:gd name="connsiteY2" fmla="*/ 0 h 30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8197" h="309115">
                <a:moveTo>
                  <a:pt x="0" y="12879"/>
                </a:moveTo>
                <a:cubicBezTo>
                  <a:pt x="309093" y="162059"/>
                  <a:pt x="618186" y="311240"/>
                  <a:pt x="1004552" y="309093"/>
                </a:cubicBezTo>
                <a:cubicBezTo>
                  <a:pt x="1390918" y="306947"/>
                  <a:pt x="1854557" y="153473"/>
                  <a:pt x="2318197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2112135" y="3394227"/>
            <a:ext cx="4868214" cy="476578"/>
          </a:xfrm>
          <a:custGeom>
            <a:avLst/>
            <a:gdLst>
              <a:gd name="connsiteX0" fmla="*/ 0 w 4868214"/>
              <a:gd name="connsiteY0" fmla="*/ 0 h 476578"/>
              <a:gd name="connsiteX1" fmla="*/ 2331076 w 4868214"/>
              <a:gd name="connsiteY1" fmla="*/ 476519 h 476578"/>
              <a:gd name="connsiteX2" fmla="*/ 4868214 w 4868214"/>
              <a:gd name="connsiteY2" fmla="*/ 25758 h 47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68214" h="476578">
                <a:moveTo>
                  <a:pt x="0" y="0"/>
                </a:moveTo>
                <a:cubicBezTo>
                  <a:pt x="759853" y="236113"/>
                  <a:pt x="1519707" y="472226"/>
                  <a:pt x="2331076" y="476519"/>
                </a:cubicBezTo>
                <a:cubicBezTo>
                  <a:pt x="3142445" y="480812"/>
                  <a:pt x="4005329" y="253285"/>
                  <a:pt x="4868214" y="25758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5200" y="1809690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Φ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2199346" y="3525371"/>
            <a:ext cx="391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Ψ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592441" y="1193151"/>
            <a:ext cx="519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m1</a:t>
            </a:r>
            <a:endParaRPr lang="en-US" sz="2000" b="0" dirty="0"/>
          </a:p>
        </p:txBody>
      </p:sp>
      <p:sp>
        <p:nvSpPr>
          <p:cNvPr id="18" name="TextBox 17"/>
          <p:cNvSpPr txBox="1"/>
          <p:nvPr/>
        </p:nvSpPr>
        <p:spPr>
          <a:xfrm>
            <a:off x="5005342" y="1143000"/>
            <a:ext cx="519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m2</a:t>
            </a:r>
            <a:endParaRPr lang="en-US" sz="2000" b="0" dirty="0"/>
          </a:p>
        </p:txBody>
      </p:sp>
      <p:sp>
        <p:nvSpPr>
          <p:cNvPr id="21" name="TextBox 20"/>
          <p:cNvSpPr txBox="1"/>
          <p:nvPr/>
        </p:nvSpPr>
        <p:spPr>
          <a:xfrm>
            <a:off x="776634" y="236220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t</a:t>
            </a:r>
            <a:r>
              <a:rPr lang="en-US" sz="2000" b="0" dirty="0" smtClean="0"/>
              <a:t>1</a:t>
            </a:r>
            <a:endParaRPr lang="en-US" sz="2000" b="0" dirty="0"/>
          </a:p>
        </p:txBody>
      </p:sp>
      <p:sp>
        <p:nvSpPr>
          <p:cNvPr id="23" name="TextBox 22"/>
          <p:cNvSpPr txBox="1"/>
          <p:nvPr/>
        </p:nvSpPr>
        <p:spPr>
          <a:xfrm>
            <a:off x="3148359" y="2364745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t2</a:t>
            </a:r>
            <a:endParaRPr lang="en-US" sz="2000" b="0" dirty="0"/>
          </a:p>
        </p:txBody>
      </p:sp>
      <p:sp>
        <p:nvSpPr>
          <p:cNvPr id="24" name="TextBox 23"/>
          <p:cNvSpPr txBox="1"/>
          <p:nvPr/>
        </p:nvSpPr>
        <p:spPr>
          <a:xfrm>
            <a:off x="5467722" y="2333655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t3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412626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 animBg="1"/>
      <p:bldP spid="19" grpId="0" animBg="1"/>
      <p:bldP spid="20" grpId="0"/>
      <p:bldP spid="2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Represent </a:t>
            </a:r>
            <a:r>
              <a:rPr lang="en-US" dirty="0" smtClean="0"/>
              <a:t>Φ and Ψ as weighted sum of local and global features</a:t>
            </a:r>
          </a:p>
          <a:p>
            <a:pPr lvl="1"/>
            <a:r>
              <a:rPr lang="en-US" dirty="0" smtClean="0"/>
              <a:t>Φ(</a:t>
            </a:r>
            <a:r>
              <a:rPr lang="en-US" dirty="0" err="1" smtClean="0"/>
              <a:t>m,t</a:t>
            </a:r>
            <a:r>
              <a:rPr lang="en-US" dirty="0" smtClean="0"/>
              <a:t>) = ∑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* </a:t>
            </a:r>
            <a:r>
              <a:rPr lang="en-US" dirty="0" err="1" smtClean="0"/>
              <a:t>Φ</a:t>
            </a:r>
            <a:r>
              <a:rPr lang="en-US" baseline="-25000" dirty="0" err="1" smtClean="0"/>
              <a:t>i</a:t>
            </a:r>
            <a:r>
              <a:rPr lang="en-US" dirty="0" smtClean="0"/>
              <a:t>(</a:t>
            </a:r>
            <a:r>
              <a:rPr lang="en-US" dirty="0" err="1" smtClean="0"/>
              <a:t>m,t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Learn weights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using SVM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Global D2W Approach [RRD+11]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Represent </a:t>
            </a:r>
            <a:r>
              <a:rPr lang="en-US" dirty="0" smtClean="0"/>
              <a:t>Φ and Ψ as weighted sum of local and global features</a:t>
            </a:r>
          </a:p>
          <a:p>
            <a:pPr lvl="1"/>
            <a:r>
              <a:rPr lang="en-US" dirty="0" smtClean="0"/>
              <a:t>Φ(</a:t>
            </a:r>
            <a:r>
              <a:rPr lang="en-US" dirty="0" err="1" smtClean="0"/>
              <a:t>m,t</a:t>
            </a:r>
            <a:r>
              <a:rPr lang="en-US" dirty="0" smtClean="0"/>
              <a:t>) = ∑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* </a:t>
            </a:r>
            <a:r>
              <a:rPr lang="en-US" dirty="0" err="1" smtClean="0"/>
              <a:t>Φ</a:t>
            </a:r>
            <a:r>
              <a:rPr lang="en-US" baseline="-25000" dirty="0" err="1" smtClean="0"/>
              <a:t>i</a:t>
            </a:r>
            <a:r>
              <a:rPr lang="en-US" dirty="0" smtClean="0"/>
              <a:t>(</a:t>
            </a:r>
            <a:r>
              <a:rPr lang="en-US" dirty="0" err="1" smtClean="0"/>
              <a:t>m,t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Learn weights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using SVM</a:t>
            </a:r>
          </a:p>
          <a:p>
            <a:endParaRPr lang="en-US" dirty="0"/>
          </a:p>
          <a:p>
            <a:r>
              <a:rPr lang="en-US" dirty="0" smtClean="0"/>
              <a:t>Build an index (Anchor Text, Wiki Title, Frequency)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Global D2W Approach [RRD+11]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573" y="3733800"/>
            <a:ext cx="5357925" cy="255695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25557" y="3733800"/>
            <a:ext cx="3350773" cy="2106840"/>
            <a:chOff x="725557" y="3581400"/>
            <a:chExt cx="3350773" cy="21068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5557" y="3581400"/>
              <a:ext cx="3350773" cy="2106840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 bwMode="auto">
            <a:xfrm>
              <a:off x="1600200" y="4267200"/>
              <a:ext cx="1828800" cy="367620"/>
            </a:xfrm>
            <a:prstGeom prst="ellipse">
              <a:avLst/>
            </a:prstGeom>
            <a:noFill/>
            <a:ln w="28575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9" name="Oval 8"/>
          <p:cNvSpPr/>
          <p:nvPr/>
        </p:nvSpPr>
        <p:spPr bwMode="auto">
          <a:xfrm>
            <a:off x="4430824" y="4343400"/>
            <a:ext cx="2274775" cy="443820"/>
          </a:xfrm>
          <a:prstGeom prst="ellipse">
            <a:avLst/>
          </a:prstGeom>
          <a:noFill/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1" name="Straight Connector 10"/>
          <p:cNvCxnSpPr>
            <a:stCxn id="7" idx="0"/>
          </p:cNvCxnSpPr>
          <p:nvPr/>
        </p:nvCxnSpPr>
        <p:spPr bwMode="auto">
          <a:xfrm flipV="1">
            <a:off x="2514600" y="3429000"/>
            <a:ext cx="914400" cy="990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Straight Connector 11"/>
          <p:cNvCxnSpPr>
            <a:stCxn id="9" idx="0"/>
          </p:cNvCxnSpPr>
          <p:nvPr/>
        </p:nvCxnSpPr>
        <p:spPr bwMode="auto">
          <a:xfrm flipH="1" flipV="1">
            <a:off x="5105400" y="3402240"/>
            <a:ext cx="462812" cy="94116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1898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Application</a:t>
            </a:r>
            <a:endParaRPr lang="en-US" dirty="0"/>
          </a:p>
        </p:txBody>
      </p:sp>
      <p:pic>
        <p:nvPicPr>
          <p:cNvPr id="4" name="Shape 160"/>
          <p:cNvPicPr preferRelativeResize="0"/>
          <p:nvPr/>
        </p:nvPicPr>
        <p:blipFill rotWithShape="1">
          <a:blip r:embed="rId3">
            <a:alphaModFix/>
          </a:blip>
          <a:srcRect r="40152" b="91762"/>
          <a:stretch/>
        </p:blipFill>
        <p:spPr>
          <a:xfrm>
            <a:off x="533930" y="1511747"/>
            <a:ext cx="3921312" cy="317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61"/>
          <p:cNvPicPr preferRelativeResize="0"/>
          <p:nvPr/>
        </p:nvPicPr>
        <p:blipFill rotWithShape="1">
          <a:blip r:embed="rId3">
            <a:alphaModFix/>
          </a:blip>
          <a:srcRect l="54364" t="24562"/>
          <a:stretch/>
        </p:blipFill>
        <p:spPr>
          <a:xfrm>
            <a:off x="533930" y="1787562"/>
            <a:ext cx="3921312" cy="38078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62"/>
          <p:cNvSpPr txBox="1"/>
          <p:nvPr/>
        </p:nvSpPr>
        <p:spPr>
          <a:xfrm>
            <a:off x="2167174" y="5589206"/>
            <a:ext cx="1244094" cy="3825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400" dirty="0">
                <a:solidFill>
                  <a:srgbClr val="FF0000"/>
                </a:solidFill>
              </a:rPr>
              <a:t>Search</a:t>
            </a:r>
          </a:p>
        </p:txBody>
      </p:sp>
      <p:pic>
        <p:nvPicPr>
          <p:cNvPr id="7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3240" y="2438400"/>
            <a:ext cx="1012294" cy="209360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64"/>
          <p:cNvSpPr/>
          <p:nvPr/>
        </p:nvSpPr>
        <p:spPr>
          <a:xfrm>
            <a:off x="6031484" y="1660713"/>
            <a:ext cx="2665057" cy="1555374"/>
          </a:xfrm>
          <a:prstGeom prst="wedgeEllipseCallout">
            <a:avLst>
              <a:gd name="adj1" fmla="val 48599"/>
              <a:gd name="adj2" fmla="val 6835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800" dirty="0"/>
              <a:t>Alexa, play the music by Michael Jackson</a:t>
            </a:r>
          </a:p>
        </p:txBody>
      </p:sp>
      <p:pic>
        <p:nvPicPr>
          <p:cNvPr id="9" name="Shape 1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031483" y="4038601"/>
            <a:ext cx="2502916" cy="9972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66"/>
          <p:cNvSpPr txBox="1"/>
          <p:nvPr/>
        </p:nvSpPr>
        <p:spPr>
          <a:xfrm>
            <a:off x="5638800" y="5589206"/>
            <a:ext cx="2639759" cy="3825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400" dirty="0">
                <a:solidFill>
                  <a:srgbClr val="FF0000"/>
                </a:solidFill>
              </a:rPr>
              <a:t>Personal assistant</a:t>
            </a:r>
          </a:p>
        </p:txBody>
      </p:sp>
    </p:spTree>
    <p:extLst>
      <p:ext uri="{BB962C8B-B14F-4D97-AF65-F5344CB8AC3E}">
        <p14:creationId xmlns:p14="http://schemas.microsoft.com/office/powerpoint/2010/main" val="17151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Represent </a:t>
            </a:r>
            <a:r>
              <a:rPr lang="en-US" dirty="0" smtClean="0"/>
              <a:t>Φ and Ψ as weighted sum of local and global features</a:t>
            </a:r>
          </a:p>
          <a:p>
            <a:endParaRPr lang="en-US" dirty="0"/>
          </a:p>
          <a:p>
            <a:r>
              <a:rPr lang="en-US" dirty="0" smtClean="0"/>
              <a:t>Build an index (Anchor Text, Wiki Title, Frequency) </a:t>
            </a:r>
          </a:p>
          <a:p>
            <a:endParaRPr lang="en-US" dirty="0"/>
          </a:p>
          <a:p>
            <a:r>
              <a:rPr lang="en-US" dirty="0" smtClean="0"/>
              <a:t>Local features </a:t>
            </a:r>
            <a:r>
              <a:rPr lang="en-US" dirty="0" err="1"/>
              <a:t>Φ</a:t>
            </a:r>
            <a:r>
              <a:rPr lang="en-US" baseline="-25000" dirty="0" err="1"/>
              <a:t>i</a:t>
            </a:r>
            <a:r>
              <a:rPr lang="en-US" dirty="0"/>
              <a:t>(m</a:t>
            </a:r>
            <a:r>
              <a:rPr lang="en-US" dirty="0" smtClean="0"/>
              <a:t>, t): relatedness between mention and title</a:t>
            </a:r>
          </a:p>
          <a:p>
            <a:pPr lvl="1"/>
            <a:r>
              <a:rPr lang="en-US" dirty="0" smtClean="0"/>
              <a:t>P(</a:t>
            </a:r>
            <a:r>
              <a:rPr lang="en-US" dirty="0" err="1" smtClean="0"/>
              <a:t>t|m</a:t>
            </a:r>
            <a:r>
              <a:rPr lang="en-US" dirty="0" smtClean="0"/>
              <a:t>): fraction of times title t is target page of anchor text m</a:t>
            </a:r>
          </a:p>
          <a:p>
            <a:pPr lvl="1"/>
            <a:r>
              <a:rPr lang="en-US" dirty="0" smtClean="0"/>
              <a:t>P(t): fraction of all Wiki pages that link to title t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osine-sim(Text(t), Text(m)), Cosine-sim(Text(t), Context(m</a:t>
            </a:r>
            <a:r>
              <a:rPr lang="en-US" dirty="0"/>
              <a:t>)), </a:t>
            </a:r>
            <a:r>
              <a:rPr lang="en-US" dirty="0" smtClean="0"/>
              <a:t>Cosine-sim(Context(t</a:t>
            </a:r>
            <a:r>
              <a:rPr lang="en-US" dirty="0"/>
              <a:t>), Text(m)), </a:t>
            </a:r>
            <a:r>
              <a:rPr lang="en-US" dirty="0" smtClean="0"/>
              <a:t>Cosine-sim(Context(t</a:t>
            </a:r>
            <a:r>
              <a:rPr lang="en-US" dirty="0"/>
              <a:t>), Context(m</a:t>
            </a:r>
            <a:r>
              <a:rPr lang="en-US" dirty="0" smtClean="0"/>
              <a:t>))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Global D2W Approach [RRD+11]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0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Represent </a:t>
            </a:r>
            <a:r>
              <a:rPr lang="en-US" dirty="0" smtClean="0"/>
              <a:t>Φ and Ψ as weighted sum of local and global features</a:t>
            </a:r>
          </a:p>
          <a:p>
            <a:endParaRPr lang="en-US" dirty="0"/>
          </a:p>
          <a:p>
            <a:r>
              <a:rPr lang="en-US" dirty="0" smtClean="0"/>
              <a:t>Build an index (Anchor Text, Wiki Title, Frequency) </a:t>
            </a:r>
          </a:p>
          <a:p>
            <a:endParaRPr lang="en-US" dirty="0"/>
          </a:p>
          <a:p>
            <a:r>
              <a:rPr lang="en-US" dirty="0" smtClean="0"/>
              <a:t>Local features </a:t>
            </a:r>
            <a:r>
              <a:rPr lang="en-US" dirty="0" err="1" smtClean="0"/>
              <a:t>Φ</a:t>
            </a:r>
            <a:r>
              <a:rPr lang="en-US" baseline="-25000" dirty="0" err="1" smtClean="0"/>
              <a:t>i</a:t>
            </a:r>
            <a:r>
              <a:rPr lang="en-US" dirty="0" smtClean="0"/>
              <a:t>(m, t): </a:t>
            </a:r>
            <a:r>
              <a:rPr lang="en-US" dirty="0"/>
              <a:t>relatedness between mention and </a:t>
            </a:r>
            <a:r>
              <a:rPr lang="en-US" dirty="0" smtClean="0"/>
              <a:t>title</a:t>
            </a:r>
          </a:p>
          <a:p>
            <a:endParaRPr lang="en-US" dirty="0"/>
          </a:p>
          <a:p>
            <a:r>
              <a:rPr lang="en-US" dirty="0" smtClean="0"/>
              <a:t>Global features Ψ(t, t’): relatedness between Wiki titles</a:t>
            </a:r>
          </a:p>
          <a:p>
            <a:pPr lvl="1"/>
            <a:r>
              <a:rPr lang="en-US" dirty="0" smtClean="0"/>
              <a:t>I </a:t>
            </a:r>
            <a:r>
              <a:rPr lang="en-US" baseline="-25000" dirty="0" smtClean="0"/>
              <a:t>[t-t’] </a:t>
            </a:r>
            <a:r>
              <a:rPr lang="en-US" dirty="0" smtClean="0"/>
              <a:t>* PMI(</a:t>
            </a:r>
            <a:r>
              <a:rPr lang="en-US" dirty="0" err="1" smtClean="0"/>
              <a:t>InLinks</a:t>
            </a:r>
            <a:r>
              <a:rPr lang="en-US" dirty="0" smtClean="0"/>
              <a:t>(t), </a:t>
            </a:r>
            <a:r>
              <a:rPr lang="en-US" dirty="0" err="1" smtClean="0"/>
              <a:t>InLinks</a:t>
            </a:r>
            <a:r>
              <a:rPr lang="en-US" dirty="0" smtClean="0"/>
              <a:t>(t’))</a:t>
            </a:r>
          </a:p>
          <a:p>
            <a:pPr lvl="1"/>
            <a:r>
              <a:rPr lang="en-US" dirty="0"/>
              <a:t>I </a:t>
            </a:r>
            <a:r>
              <a:rPr lang="en-US" baseline="-25000" dirty="0"/>
              <a:t>[t-t’] </a:t>
            </a:r>
            <a:r>
              <a:rPr lang="en-US" dirty="0"/>
              <a:t>* </a:t>
            </a:r>
            <a:r>
              <a:rPr lang="en-US" dirty="0" smtClean="0"/>
              <a:t>NGD(</a:t>
            </a:r>
            <a:r>
              <a:rPr lang="en-US" dirty="0" err="1" smtClean="0"/>
              <a:t>InLinks</a:t>
            </a:r>
            <a:r>
              <a:rPr lang="en-US" dirty="0" smtClean="0"/>
              <a:t>(t</a:t>
            </a:r>
            <a:r>
              <a:rPr lang="en-US" dirty="0"/>
              <a:t>), </a:t>
            </a:r>
            <a:r>
              <a:rPr lang="en-US" dirty="0" err="1"/>
              <a:t>InLinks</a:t>
            </a:r>
            <a:r>
              <a:rPr lang="en-US" dirty="0"/>
              <a:t>(t</a:t>
            </a:r>
            <a:r>
              <a:rPr lang="en-US" dirty="0" smtClean="0"/>
              <a:t>’))</a:t>
            </a:r>
          </a:p>
          <a:p>
            <a:pPr lvl="1"/>
            <a:r>
              <a:rPr lang="en-US" dirty="0" smtClean="0"/>
              <a:t>etc.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Global D2W Approach [RRD+11]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01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Algorithm (simplified)</a:t>
            </a:r>
          </a:p>
          <a:p>
            <a:pPr lvl="1"/>
            <a:r>
              <a:rPr lang="en-US" dirty="0" smtClean="0"/>
              <a:t>Use shallow parsing and NER to get (additional) potential mentions</a:t>
            </a:r>
          </a:p>
          <a:p>
            <a:pPr lvl="1"/>
            <a:r>
              <a:rPr lang="en-US" dirty="0" smtClean="0"/>
              <a:t>Efficiency: for each mention m, take top-k most frequent targets t</a:t>
            </a:r>
          </a:p>
          <a:p>
            <a:pPr lvl="1"/>
            <a:r>
              <a:rPr lang="en-US" dirty="0" smtClean="0"/>
              <a:t>Use objective function to find most appropriate disambiguation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Chicago                                   Midwest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Global D2W Approach [RRD+11]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334000" y="3490327"/>
            <a:ext cx="14478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905000" y="3542119"/>
            <a:ext cx="14478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pic>
        <p:nvPicPr>
          <p:cNvPr id="19" name="Picture 2" descr="C:\Users\divesh\Desktop\chica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81133"/>
            <a:ext cx="1695450" cy="10052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divesh\Desktop\chicago-music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59023"/>
            <a:ext cx="1371600" cy="10273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divesh\Desktop\midwe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4456519"/>
            <a:ext cx="1604962" cy="10367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/>
          <p:nvPr/>
        </p:nvCxnSpPr>
        <p:spPr bwMode="auto">
          <a:xfrm flipH="1">
            <a:off x="2199346" y="3974911"/>
            <a:ext cx="239054" cy="50071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139762" y="3926339"/>
            <a:ext cx="530800" cy="53268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6137856" y="3933775"/>
            <a:ext cx="321972" cy="44976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Freeform 24"/>
          <p:cNvSpPr/>
          <p:nvPr/>
        </p:nvSpPr>
        <p:spPr bwMode="auto">
          <a:xfrm>
            <a:off x="4365938" y="5488546"/>
            <a:ext cx="2318197" cy="309115"/>
          </a:xfrm>
          <a:custGeom>
            <a:avLst/>
            <a:gdLst>
              <a:gd name="connsiteX0" fmla="*/ 0 w 2318197"/>
              <a:gd name="connsiteY0" fmla="*/ 12879 h 309115"/>
              <a:gd name="connsiteX1" fmla="*/ 1004552 w 2318197"/>
              <a:gd name="connsiteY1" fmla="*/ 309093 h 309115"/>
              <a:gd name="connsiteX2" fmla="*/ 2318197 w 2318197"/>
              <a:gd name="connsiteY2" fmla="*/ 0 h 30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8197" h="309115">
                <a:moveTo>
                  <a:pt x="0" y="12879"/>
                </a:moveTo>
                <a:cubicBezTo>
                  <a:pt x="309093" y="162059"/>
                  <a:pt x="618186" y="311240"/>
                  <a:pt x="1004552" y="309093"/>
                </a:cubicBezTo>
                <a:cubicBezTo>
                  <a:pt x="1390918" y="306947"/>
                  <a:pt x="1854557" y="153473"/>
                  <a:pt x="2318197" y="0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2112135" y="5488546"/>
            <a:ext cx="4868214" cy="476578"/>
          </a:xfrm>
          <a:custGeom>
            <a:avLst/>
            <a:gdLst>
              <a:gd name="connsiteX0" fmla="*/ 0 w 4868214"/>
              <a:gd name="connsiteY0" fmla="*/ 0 h 476578"/>
              <a:gd name="connsiteX1" fmla="*/ 2331076 w 4868214"/>
              <a:gd name="connsiteY1" fmla="*/ 476519 h 476578"/>
              <a:gd name="connsiteX2" fmla="*/ 4868214 w 4868214"/>
              <a:gd name="connsiteY2" fmla="*/ 25758 h 47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68214" h="476578">
                <a:moveTo>
                  <a:pt x="0" y="0"/>
                </a:moveTo>
                <a:cubicBezTo>
                  <a:pt x="759853" y="236113"/>
                  <a:pt x="1519707" y="472226"/>
                  <a:pt x="2331076" y="476519"/>
                </a:cubicBezTo>
                <a:cubicBezTo>
                  <a:pt x="3142445" y="480812"/>
                  <a:pt x="4005329" y="253285"/>
                  <a:pt x="4868214" y="25758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05200" y="3904009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Φ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2199346" y="5619690"/>
            <a:ext cx="391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Ψ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264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5" grpId="0" animBg="1"/>
      <p:bldP spid="26" grpId="0" animBg="1"/>
      <p:bldP spid="27" grpId="0"/>
      <p:bldP spid="2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Global knowledge base: </a:t>
            </a:r>
            <a:r>
              <a:rPr lang="en-US" dirty="0" smtClean="0"/>
              <a:t>distant supervision [MBS+09]</a:t>
            </a:r>
            <a:endParaRPr lang="en-US" dirty="0"/>
          </a:p>
          <a:p>
            <a:pPr lvl="1"/>
            <a:r>
              <a:rPr lang="en-US" dirty="0" smtClean="0"/>
              <a:t>Weakly supervised, via large existing KB (e.g., Freebase)</a:t>
            </a:r>
          </a:p>
          <a:p>
            <a:pPr lvl="1"/>
            <a:r>
              <a:rPr lang="en-US" dirty="0" smtClean="0"/>
              <a:t>Use entities, predicates in KB to provide training examples</a:t>
            </a:r>
            <a:endParaRPr lang="en-US" dirty="0"/>
          </a:p>
          <a:p>
            <a:pPr lvl="1"/>
            <a:r>
              <a:rPr lang="en-US" dirty="0"/>
              <a:t>Extractors focus on </a:t>
            </a:r>
            <a:r>
              <a:rPr lang="en-US" b="1" dirty="0" smtClean="0">
                <a:solidFill>
                  <a:srgbClr val="C00000"/>
                </a:solidFill>
              </a:rPr>
              <a:t>learning ways KB predicates expressed </a:t>
            </a:r>
            <a:r>
              <a:rPr lang="en-US" dirty="0" smtClean="0"/>
              <a:t>in </a:t>
            </a:r>
            <a:r>
              <a:rPr lang="en-US" dirty="0"/>
              <a:t>text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Example: (                  , /film/director/film,                  )</a:t>
            </a:r>
          </a:p>
          <a:p>
            <a:endParaRPr lang="en-US" dirty="0"/>
          </a:p>
          <a:p>
            <a:pPr lvl="1"/>
            <a:r>
              <a:rPr lang="en-US" dirty="0" smtClean="0"/>
              <a:t>Spielberg’s film Saving Private Ryan is based on the brothers’ story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Allison co-produced Saving Private Ryan, directed by Spielberg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Predicate Linkage: Using Distant Supervision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7410" name="Picture 2" descr="C:\Users\divesh\Desktop\spielber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05200"/>
            <a:ext cx="1085850" cy="1238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divesh\Desktop\sp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27" y="3429000"/>
            <a:ext cx="1018338" cy="1314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3048000" y="4748808"/>
            <a:ext cx="22098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581400" y="5510808"/>
            <a:ext cx="22098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219200" y="4724400"/>
            <a:ext cx="14478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086600" y="5510808"/>
            <a:ext cx="14478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91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Goal: Given Open IE triples, output synonymous predicates</a:t>
            </a:r>
          </a:p>
          <a:p>
            <a:pPr lvl="1"/>
            <a:r>
              <a:rPr lang="en-US" dirty="0" smtClean="0"/>
              <a:t>Use unsupervised method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Motivation: Open IE creates a lot of redundancy in extractions</a:t>
            </a:r>
          </a:p>
          <a:p>
            <a:pPr lvl="1"/>
            <a:r>
              <a:rPr lang="en-US" dirty="0" smtClean="0"/>
              <a:t>(DC, </a:t>
            </a:r>
            <a:r>
              <a:rPr lang="en-US" b="1" dirty="0" smtClean="0">
                <a:solidFill>
                  <a:srgbClr val="C00000"/>
                </a:solidFill>
              </a:rPr>
              <a:t>is capital of</a:t>
            </a:r>
            <a:r>
              <a:rPr lang="en-US" dirty="0" smtClean="0"/>
              <a:t>, United States); (Washington, </a:t>
            </a:r>
            <a:r>
              <a:rPr lang="en-US" b="1" dirty="0" smtClean="0">
                <a:solidFill>
                  <a:srgbClr val="C00000"/>
                </a:solidFill>
              </a:rPr>
              <a:t>is capital city of</a:t>
            </a:r>
            <a:r>
              <a:rPr lang="en-US" dirty="0" smtClean="0"/>
              <a:t>, US)</a:t>
            </a:r>
          </a:p>
          <a:p>
            <a:pPr lvl="1"/>
            <a:r>
              <a:rPr lang="en-US" dirty="0" smtClean="0"/>
              <a:t>Top-80 entities had an average of 2.9, up to about 10, synonyms</a:t>
            </a:r>
          </a:p>
          <a:p>
            <a:pPr lvl="1"/>
            <a:r>
              <a:rPr lang="en-US" dirty="0" smtClean="0"/>
              <a:t>Top-100 predicates had an average of 4.9 synonyms</a:t>
            </a:r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Predicate Linkage: Using Redundancy [YE09]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5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Key assumption: </a:t>
            </a:r>
            <a:r>
              <a:rPr lang="en-US" b="1" dirty="0" smtClean="0">
                <a:solidFill>
                  <a:srgbClr val="C00000"/>
                </a:solidFill>
              </a:rPr>
              <a:t>Distributional hypothesis</a:t>
            </a:r>
          </a:p>
          <a:p>
            <a:pPr lvl="1"/>
            <a:r>
              <a:rPr lang="en-US" dirty="0" smtClean="0"/>
              <a:t>Similar entities appear in similar contexts</a:t>
            </a:r>
          </a:p>
          <a:p>
            <a:endParaRPr lang="en-US" dirty="0"/>
          </a:p>
          <a:p>
            <a:r>
              <a:rPr lang="en-US" dirty="0" smtClean="0"/>
              <a:t>Use generative model to estimate probability that strings co-refer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robability depends on number of shared, non-shared properties</a:t>
            </a:r>
          </a:p>
          <a:p>
            <a:pPr lvl="1"/>
            <a:r>
              <a:rPr lang="en-US" dirty="0" smtClean="0"/>
              <a:t>Formalize using a ball-and-urn abstraction </a:t>
            </a:r>
          </a:p>
          <a:p>
            <a:endParaRPr lang="en-US" dirty="0"/>
          </a:p>
          <a:p>
            <a:r>
              <a:rPr lang="en-US" dirty="0" smtClean="0"/>
              <a:t>Scalability: use greedy agglomerative clustering</a:t>
            </a:r>
          </a:p>
          <a:p>
            <a:pPr lvl="1"/>
            <a:r>
              <a:rPr lang="en-US" dirty="0" smtClean="0"/>
              <a:t>Strings with no, or only popular, shared properties not compared</a:t>
            </a:r>
          </a:p>
          <a:p>
            <a:pPr lvl="1"/>
            <a:r>
              <a:rPr lang="en-US" dirty="0" smtClean="0"/>
              <a:t>O(K*N*log(N)) algorithm, if at most K synonyms, N triples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Predicate Linkage: Using </a:t>
            </a:r>
            <a:r>
              <a:rPr lang="en-US" dirty="0"/>
              <a:t>Redundancy [YE09]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55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Goal</a:t>
            </a:r>
            <a:r>
              <a:rPr lang="en-US" dirty="0" smtClean="0"/>
              <a:t>: For every pair of entities, decide if a relation holds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Predicate Linkage: </a:t>
            </a:r>
            <a:r>
              <a:rPr lang="en-US" dirty="0" smtClean="0"/>
              <a:t>Universal Schema [RY+13]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817477"/>
            <a:ext cx="4003478" cy="50405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2263" y="4028387"/>
            <a:ext cx="1171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Entity pair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2038096" y="2084667"/>
            <a:ext cx="1069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Relations</a:t>
            </a:r>
            <a:endParaRPr lang="en-US" sz="1800" dirty="0"/>
          </a:p>
        </p:txBody>
      </p:sp>
      <p:sp>
        <p:nvSpPr>
          <p:cNvPr id="8" name="Right Arrow Callout 7"/>
          <p:cNvSpPr/>
          <p:nvPr/>
        </p:nvSpPr>
        <p:spPr bwMode="auto">
          <a:xfrm>
            <a:off x="914400" y="4812268"/>
            <a:ext cx="1981200" cy="36933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905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Asymmetry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70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Goal</a:t>
            </a:r>
            <a:r>
              <a:rPr lang="en-US" dirty="0" smtClean="0"/>
              <a:t>: For every pair of entities, decide if a relation holds</a:t>
            </a:r>
          </a:p>
          <a:p>
            <a:endParaRPr lang="en-US" dirty="0"/>
          </a:p>
          <a:p>
            <a:r>
              <a:rPr lang="en-US" dirty="0" smtClean="0"/>
              <a:t>Model: 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Neighborhood model: collective filtering in recommendation</a:t>
            </a:r>
          </a:p>
          <a:p>
            <a:pPr lvl="1"/>
            <a:r>
              <a:rPr lang="en-US" dirty="0" smtClean="0"/>
              <a:t>Latent feature model: compatibility between relation and tuple</a:t>
            </a:r>
          </a:p>
          <a:p>
            <a:pPr lvl="1"/>
            <a:r>
              <a:rPr lang="en-US" dirty="0" smtClean="0"/>
              <a:t>Entity model: entity type for a relation</a:t>
            </a:r>
          </a:p>
          <a:p>
            <a:pPr lvl="1"/>
            <a:r>
              <a:rPr lang="en-US" dirty="0" smtClean="0"/>
              <a:t>Combined model: sum</a:t>
            </a:r>
          </a:p>
          <a:p>
            <a:pPr lvl="1"/>
            <a:endParaRPr lang="en-US" dirty="0"/>
          </a:p>
          <a:p>
            <a:r>
              <a:rPr lang="en-US" dirty="0" smtClean="0"/>
              <a:t>Training: Stochastic Gradient Descent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Predicate Linkage: </a:t>
            </a:r>
            <a:r>
              <a:rPr lang="en-US" dirty="0" smtClean="0"/>
              <a:t>Universal Schema [RY+13]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057400"/>
            <a:ext cx="42799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3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Goal</a:t>
            </a:r>
            <a:r>
              <a:rPr lang="en-US" dirty="0" smtClean="0"/>
              <a:t>: For every pair of entities, decide if a relation holds</a:t>
            </a:r>
          </a:p>
          <a:p>
            <a:endParaRPr lang="en-US" dirty="0"/>
          </a:p>
          <a:p>
            <a:r>
              <a:rPr lang="en-US" dirty="0" smtClean="0"/>
              <a:t>Use generative model to estimate probability that strings co-refer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robability depends on number of shared, non-shared properties</a:t>
            </a:r>
          </a:p>
          <a:p>
            <a:pPr lvl="1"/>
            <a:r>
              <a:rPr lang="en-US" dirty="0" smtClean="0"/>
              <a:t>Formalize using a ball-and-urn abstraction </a:t>
            </a:r>
          </a:p>
          <a:p>
            <a:endParaRPr lang="en-US" dirty="0"/>
          </a:p>
          <a:p>
            <a:r>
              <a:rPr lang="en-US" dirty="0" smtClean="0"/>
              <a:t>Scalability: use greedy agglomerative clustering</a:t>
            </a:r>
          </a:p>
          <a:p>
            <a:pPr lvl="1"/>
            <a:r>
              <a:rPr lang="en-US" dirty="0" smtClean="0"/>
              <a:t>Strings with no, or only popular, shared properties not compared</a:t>
            </a:r>
          </a:p>
          <a:p>
            <a:pPr lvl="1"/>
            <a:r>
              <a:rPr lang="en-US" dirty="0" smtClean="0"/>
              <a:t>O(K*N*log(N)) algorithm, if at most K synonyms, N triples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Predicate Linkage: </a:t>
            </a:r>
            <a:r>
              <a:rPr lang="en-US" dirty="0" smtClean="0"/>
              <a:t>Universal Schema [RY+13]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3009900"/>
            <a:ext cx="1628775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Rule-Based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Extraction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9849" y="3009900"/>
            <a:ext cx="1628775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Supervised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Learning Based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19674" y="3000375"/>
            <a:ext cx="1628775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Distant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Supervision Based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19673" y="4496215"/>
            <a:ext cx="1628775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</a:rPr>
              <a:t>OpenIE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72323" y="3014663"/>
            <a:ext cx="1628775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Programming Based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085975" y="3438525"/>
            <a:ext cx="523874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6" idx="1"/>
          </p:cNvCxnSpPr>
          <p:nvPr/>
        </p:nvCxnSpPr>
        <p:spPr>
          <a:xfrm>
            <a:off x="4238624" y="3438525"/>
            <a:ext cx="781049" cy="148631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648449" y="3429000"/>
            <a:ext cx="523874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648449" y="4924840"/>
            <a:ext cx="523874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 bwMode="auto">
          <a:xfrm>
            <a:off x="457200" y="280988"/>
            <a:ext cx="86868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Gill Sans MT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Gill Sans MT" pitchFamily="34" charset="0"/>
              </a:defRPr>
            </a:lvl9pPr>
          </a:lstStyle>
          <a:p>
            <a:r>
              <a:rPr lang="en-US" b="0" kern="0" smtClean="0"/>
              <a:t>Knowledge Extraction: </a:t>
            </a:r>
            <a:r>
              <a:rPr lang="en-US" b="0" kern="0" dirty="0" smtClean="0"/>
              <a:t>Summary</a:t>
            </a:r>
            <a:endParaRPr lang="en-US" b="0" kern="0" dirty="0"/>
          </a:p>
        </p:txBody>
      </p:sp>
      <p:sp>
        <p:nvSpPr>
          <p:cNvPr id="29" name="Rectangle 28"/>
          <p:cNvSpPr/>
          <p:nvPr/>
        </p:nvSpPr>
        <p:spPr>
          <a:xfrm>
            <a:off x="7172323" y="4496215"/>
            <a:ext cx="1628775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Universal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Schema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19672" y="1546986"/>
            <a:ext cx="1628775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Never Ending Learning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10" name="Straight Arrow Connector 109"/>
          <p:cNvCxnSpPr>
            <a:endCxn id="5" idx="1"/>
          </p:cNvCxnSpPr>
          <p:nvPr/>
        </p:nvCxnSpPr>
        <p:spPr>
          <a:xfrm>
            <a:off x="4238624" y="3429000"/>
            <a:ext cx="781050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4" idx="3"/>
            <a:endCxn id="30" idx="1"/>
          </p:cNvCxnSpPr>
          <p:nvPr/>
        </p:nvCxnSpPr>
        <p:spPr>
          <a:xfrm flipV="1">
            <a:off x="4238624" y="1975611"/>
            <a:ext cx="781048" cy="146291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68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2296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Motivation</a:t>
            </a:r>
          </a:p>
          <a:p>
            <a:endParaRPr lang="en-US" dirty="0" smtClean="0"/>
          </a:p>
          <a:p>
            <a:r>
              <a:rPr lang="en-US" dirty="0"/>
              <a:t>Knowledge base systems</a:t>
            </a:r>
          </a:p>
          <a:p>
            <a:endParaRPr lang="en-US" dirty="0"/>
          </a:p>
          <a:p>
            <a:r>
              <a:rPr lang="en-US" dirty="0" smtClean="0"/>
              <a:t>Knowledge extraction</a:t>
            </a:r>
          </a:p>
          <a:p>
            <a:endParaRPr lang="en-US" dirty="0"/>
          </a:p>
          <a:p>
            <a:r>
              <a:rPr lang="en-US" dirty="0" smtClean="0"/>
              <a:t>Knowledge fusion</a:t>
            </a:r>
          </a:p>
          <a:p>
            <a:endParaRPr lang="en-US" dirty="0"/>
          </a:p>
          <a:p>
            <a:r>
              <a:rPr lang="en-US" dirty="0" smtClean="0"/>
              <a:t>Future directions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Shape 20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37995" y="2133600"/>
            <a:ext cx="3544005" cy="150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8600" y="4038600"/>
            <a:ext cx="2925000" cy="1615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97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Text, DOM (document object model): use distant supervision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Web </a:t>
            </a:r>
            <a:r>
              <a:rPr lang="en-US" dirty="0" smtClean="0"/>
              <a:t>tables, lists</a:t>
            </a:r>
            <a:r>
              <a:rPr lang="en-US" dirty="0"/>
              <a:t>: </a:t>
            </a:r>
            <a:r>
              <a:rPr lang="en-US" dirty="0" smtClean="0"/>
              <a:t>use schema mapping</a:t>
            </a:r>
          </a:p>
          <a:p>
            <a:endParaRPr lang="en-US" dirty="0"/>
          </a:p>
          <a:p>
            <a:r>
              <a:rPr lang="en-US" dirty="0" smtClean="0"/>
              <a:t>Annotations: use semi-automatic mapping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Case Study: Knowledge Vault [DGH+14]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Shape 2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62150" y="1905000"/>
            <a:ext cx="6038850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700" y="1958537"/>
            <a:ext cx="664449" cy="6644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232"/>
          <p:cNvSpPr/>
          <p:nvPr/>
        </p:nvSpPr>
        <p:spPr>
          <a:xfrm>
            <a:off x="3303003" y="1943925"/>
            <a:ext cx="502800" cy="384899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" name="Shape 234"/>
          <p:cNvGrpSpPr/>
          <p:nvPr/>
        </p:nvGrpSpPr>
        <p:grpSpPr>
          <a:xfrm>
            <a:off x="1295400" y="2447925"/>
            <a:ext cx="2819400" cy="2252247"/>
            <a:chOff x="1600200" y="3211250"/>
            <a:chExt cx="2819400" cy="2252247"/>
          </a:xfrm>
        </p:grpSpPr>
        <p:pic>
          <p:nvPicPr>
            <p:cNvPr id="9" name="Shape 2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00200" y="3887525"/>
              <a:ext cx="2819400" cy="15759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Shape 236"/>
            <p:cNvSpPr/>
            <p:nvPr/>
          </p:nvSpPr>
          <p:spPr>
            <a:xfrm>
              <a:off x="3086800" y="4558925"/>
              <a:ext cx="1010699" cy="300899"/>
            </a:xfrm>
            <a:prstGeom prst="rect">
              <a:avLst/>
            </a:prstGeom>
            <a:noFill/>
            <a:ln w="3810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237"/>
            <p:cNvSpPr/>
            <p:nvPr/>
          </p:nvSpPr>
          <p:spPr>
            <a:xfrm>
              <a:off x="2713825" y="3211250"/>
              <a:ext cx="613500" cy="6096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56072" y="2796851"/>
            <a:ext cx="5443628" cy="1479874"/>
            <a:chOff x="3580144" y="2939726"/>
            <a:chExt cx="5443628" cy="1479874"/>
          </a:xfrm>
        </p:grpSpPr>
        <p:sp>
          <p:nvSpPr>
            <p:cNvPr id="13" name="Shape 239"/>
            <p:cNvSpPr txBox="1"/>
            <p:nvPr/>
          </p:nvSpPr>
          <p:spPr>
            <a:xfrm>
              <a:off x="4977072" y="3962400"/>
              <a:ext cx="40467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 sz="2200" dirty="0"/>
                <a:t>/people/person/date_of_birth</a:t>
              </a:r>
            </a:p>
          </p:txBody>
        </p:sp>
        <p:sp>
          <p:nvSpPr>
            <p:cNvPr id="14" name="Shape 240"/>
            <p:cNvSpPr/>
            <p:nvPr/>
          </p:nvSpPr>
          <p:spPr>
            <a:xfrm rot="18780000">
              <a:off x="4327482" y="2192388"/>
              <a:ext cx="613419" cy="2108095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" name="Oval 14"/>
          <p:cNvSpPr/>
          <p:nvPr/>
        </p:nvSpPr>
        <p:spPr bwMode="auto">
          <a:xfrm>
            <a:off x="1905000" y="1914525"/>
            <a:ext cx="1422325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477000" y="1914525"/>
            <a:ext cx="1447800" cy="432792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17" name="Shape 237"/>
          <p:cNvSpPr/>
          <p:nvPr/>
        </p:nvSpPr>
        <p:spPr>
          <a:xfrm>
            <a:off x="6930300" y="2371725"/>
            <a:ext cx="613500" cy="610200"/>
          </a:xfrm>
          <a:prstGeom prst="downArrow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" name="Shape 2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6713" y="3057525"/>
            <a:ext cx="3620674" cy="715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98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 large knowledge base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dirty="0"/>
              <a:t>Highly skewed </a:t>
            </a:r>
            <a:r>
              <a:rPr lang="en-US" dirty="0" smtClean="0"/>
              <a:t>data – fat head, </a:t>
            </a:r>
            <a:r>
              <a:rPr lang="en-US" dirty="0"/>
              <a:t>long </a:t>
            </a:r>
            <a:r>
              <a:rPr lang="en-US" dirty="0" smtClean="0"/>
              <a:t>tail</a:t>
            </a:r>
          </a:p>
          <a:p>
            <a:pPr lvl="1"/>
            <a:r>
              <a:rPr lang="en-US" dirty="0"/>
              <a:t>#Triples/type: 1–14M (location, organization, business)</a:t>
            </a:r>
          </a:p>
          <a:p>
            <a:pPr lvl="1"/>
            <a:r>
              <a:rPr lang="en-US" dirty="0"/>
              <a:t>#Triples/entity: </a:t>
            </a:r>
            <a:r>
              <a:rPr lang="en-US" dirty="0" smtClean="0"/>
              <a:t>1–2M </a:t>
            </a:r>
            <a:r>
              <a:rPr lang="nn-NO" dirty="0"/>
              <a:t>(USA, UK, CA, NYC, TX</a:t>
            </a:r>
            <a:r>
              <a:rPr lang="nn-NO" dirty="0" smtClean="0"/>
              <a:t>)</a:t>
            </a:r>
            <a:endParaRPr lang="nn-NO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Knowledge Vault: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2" y="2236789"/>
            <a:ext cx="5907088" cy="1878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hape 272"/>
          <p:cNvSpPr txBox="1"/>
          <p:nvPr/>
        </p:nvSpPr>
        <p:spPr>
          <a:xfrm>
            <a:off x="6019800" y="18288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As of 11/2013</a:t>
            </a:r>
          </a:p>
        </p:txBody>
      </p:sp>
    </p:spTree>
    <p:extLst>
      <p:ext uri="{BB962C8B-B14F-4D97-AF65-F5344CB8AC3E}">
        <p14:creationId xmlns:p14="http://schemas.microsoft.com/office/powerpoint/2010/main" val="30229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1B+ Webpages over the </a:t>
            </a:r>
            <a:r>
              <a:rPr lang="en-US" dirty="0" smtClean="0"/>
              <a:t>Web</a:t>
            </a:r>
          </a:p>
          <a:p>
            <a:pPr lvl="1"/>
            <a:r>
              <a:rPr lang="en-US" dirty="0"/>
              <a:t>Contribution is skewed: 1- </a:t>
            </a:r>
            <a:r>
              <a:rPr lang="en-US" dirty="0" smtClean="0"/>
              <a:t>50K</a:t>
            </a:r>
          </a:p>
          <a:p>
            <a:endParaRPr lang="nn-NO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Knowledge Vault: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Shape 28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57400" y="2514600"/>
            <a:ext cx="4762275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272"/>
          <p:cNvSpPr txBox="1"/>
          <p:nvPr/>
        </p:nvSpPr>
        <p:spPr>
          <a:xfrm>
            <a:off x="5334000" y="56388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As of 11/2013</a:t>
            </a:r>
          </a:p>
        </p:txBody>
      </p:sp>
    </p:spTree>
    <p:extLst>
      <p:ext uri="{BB962C8B-B14F-4D97-AF65-F5344CB8AC3E}">
        <p14:creationId xmlns:p14="http://schemas.microsoft.com/office/powerpoint/2010/main" val="289105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12 extractors; high variety</a:t>
            </a:r>
          </a:p>
          <a:p>
            <a:endParaRPr lang="nn-NO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Knowledge Vault: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Shape 28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14400" y="2271175"/>
            <a:ext cx="7661500" cy="397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290"/>
          <p:cNvSpPr txBox="1"/>
          <p:nvPr/>
        </p:nvSpPr>
        <p:spPr>
          <a:xfrm>
            <a:off x="6934200" y="19050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As of 11/2013</a:t>
            </a:r>
          </a:p>
        </p:txBody>
      </p:sp>
      <p:sp>
        <p:nvSpPr>
          <p:cNvPr id="11" name="Shape 291"/>
          <p:cNvSpPr/>
          <p:nvPr/>
        </p:nvSpPr>
        <p:spPr>
          <a:xfrm>
            <a:off x="2017201" y="3765900"/>
            <a:ext cx="1106999" cy="3489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292"/>
          <p:cNvSpPr/>
          <p:nvPr/>
        </p:nvSpPr>
        <p:spPr>
          <a:xfrm>
            <a:off x="2017201" y="4856711"/>
            <a:ext cx="1106999" cy="3489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293"/>
          <p:cNvSpPr/>
          <p:nvPr/>
        </p:nvSpPr>
        <p:spPr>
          <a:xfrm>
            <a:off x="3236401" y="4038600"/>
            <a:ext cx="1106999" cy="3489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294"/>
          <p:cNvSpPr/>
          <p:nvPr/>
        </p:nvSpPr>
        <p:spPr>
          <a:xfrm>
            <a:off x="3236401" y="5442300"/>
            <a:ext cx="1106999" cy="3489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295"/>
          <p:cNvSpPr/>
          <p:nvPr/>
        </p:nvSpPr>
        <p:spPr>
          <a:xfrm>
            <a:off x="4531801" y="3765900"/>
            <a:ext cx="1106999" cy="3489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296"/>
          <p:cNvSpPr/>
          <p:nvPr/>
        </p:nvSpPr>
        <p:spPr>
          <a:xfrm>
            <a:off x="4531801" y="4038600"/>
            <a:ext cx="1106999" cy="20574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594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Extraction error: (Obama, nationality, Chicago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KV: Errors </a:t>
            </a:r>
            <a:r>
              <a:rPr lang="en-US" dirty="0"/>
              <a:t>Can Creep in at Every Stage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7" name="Shape 30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0837" y="1981200"/>
            <a:ext cx="7222324" cy="439759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304"/>
          <p:cNvSpPr txBox="1"/>
          <p:nvPr/>
        </p:nvSpPr>
        <p:spPr>
          <a:xfrm>
            <a:off x="7551001" y="1646401"/>
            <a:ext cx="754799" cy="25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9/2013</a:t>
            </a:r>
          </a:p>
        </p:txBody>
      </p:sp>
    </p:spTree>
    <p:extLst>
      <p:ext uri="{BB962C8B-B14F-4D97-AF65-F5344CB8AC3E}">
        <p14:creationId xmlns:p14="http://schemas.microsoft.com/office/powerpoint/2010/main" val="121006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Reconciliation error: </a:t>
            </a:r>
            <a:r>
              <a:rPr lang="en-US" dirty="0" smtClean="0"/>
              <a:t>(</a:t>
            </a:r>
            <a:r>
              <a:rPr lang="en-US" dirty="0"/>
              <a:t>Obama, nationality, North America)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KV: Errors </a:t>
            </a:r>
            <a:r>
              <a:rPr lang="en-US" dirty="0"/>
              <a:t>Can Creep in at Every Stage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Shape 3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84025" y="2057400"/>
            <a:ext cx="7239000" cy="38957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312"/>
          <p:cNvSpPr/>
          <p:nvPr/>
        </p:nvSpPr>
        <p:spPr>
          <a:xfrm>
            <a:off x="533400" y="3048000"/>
            <a:ext cx="2461799" cy="1223999"/>
          </a:xfrm>
          <a:prstGeom prst="wedgeRectCallout">
            <a:avLst>
              <a:gd name="adj1" fmla="val 86266"/>
              <a:gd name="adj2" fmla="val 93111"/>
            </a:avLst>
          </a:prstGeom>
          <a:solidFill>
            <a:srgbClr val="F9CB9C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American President Barack Obama</a:t>
            </a:r>
          </a:p>
        </p:txBody>
      </p:sp>
      <p:sp>
        <p:nvSpPr>
          <p:cNvPr id="9" name="Shape 313"/>
          <p:cNvSpPr txBox="1"/>
          <p:nvPr/>
        </p:nvSpPr>
        <p:spPr>
          <a:xfrm>
            <a:off x="7543800" y="5876925"/>
            <a:ext cx="754799" cy="25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9/2013</a:t>
            </a:r>
          </a:p>
        </p:txBody>
      </p:sp>
    </p:spTree>
    <p:extLst>
      <p:ext uri="{BB962C8B-B14F-4D97-AF65-F5344CB8AC3E}">
        <p14:creationId xmlns:p14="http://schemas.microsoft.com/office/powerpoint/2010/main" val="37654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Source data error: (Obama, nationality, Kenya)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KV: Errors </a:t>
            </a:r>
            <a:r>
              <a:rPr lang="en-US" dirty="0"/>
              <a:t>Can Creep in at Every Stage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Shape 3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78450" y="1981200"/>
            <a:ext cx="5853424" cy="4258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321"/>
          <p:cNvSpPr/>
          <p:nvPr/>
        </p:nvSpPr>
        <p:spPr>
          <a:xfrm>
            <a:off x="886800" y="3260025"/>
            <a:ext cx="2008800" cy="1223999"/>
          </a:xfrm>
          <a:prstGeom prst="wedgeRectCallout">
            <a:avLst>
              <a:gd name="adj1" fmla="val 86266"/>
              <a:gd name="adj2" fmla="val 93111"/>
            </a:avLst>
          </a:prstGeom>
          <a:solidFill>
            <a:srgbClr val="F9CB9C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Obama born in Kenya</a:t>
            </a:r>
          </a:p>
        </p:txBody>
      </p:sp>
      <p:sp>
        <p:nvSpPr>
          <p:cNvPr id="12" name="Shape 322"/>
          <p:cNvSpPr txBox="1"/>
          <p:nvPr/>
        </p:nvSpPr>
        <p:spPr>
          <a:xfrm>
            <a:off x="7162800" y="6205725"/>
            <a:ext cx="754799" cy="25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9/2013</a:t>
            </a:r>
          </a:p>
        </p:txBody>
      </p:sp>
    </p:spTree>
    <p:extLst>
      <p:ext uri="{BB962C8B-B14F-4D97-AF65-F5344CB8AC3E}">
        <p14:creationId xmlns:p14="http://schemas.microsoft.com/office/powerpoint/2010/main" val="17024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Gold standard: </a:t>
            </a:r>
            <a:r>
              <a:rPr lang="en-US" dirty="0" smtClean="0"/>
              <a:t>Freebase</a:t>
            </a:r>
          </a:p>
          <a:p>
            <a:endParaRPr lang="en-US" dirty="0"/>
          </a:p>
          <a:p>
            <a:r>
              <a:rPr lang="en-US" dirty="0"/>
              <a:t>LCWA </a:t>
            </a:r>
            <a:r>
              <a:rPr lang="en-US" dirty="0" smtClean="0"/>
              <a:t>(local closed-world assumption)</a:t>
            </a:r>
          </a:p>
          <a:p>
            <a:pPr lvl="1"/>
            <a:r>
              <a:rPr lang="en-US" dirty="0"/>
              <a:t>If (</a:t>
            </a:r>
            <a:r>
              <a:rPr lang="en-US" dirty="0" err="1"/>
              <a:t>s,p,o</a:t>
            </a:r>
            <a:r>
              <a:rPr lang="en-US" dirty="0"/>
              <a:t>) exists in </a:t>
            </a:r>
            <a:r>
              <a:rPr lang="en-US" dirty="0" smtClean="0"/>
              <a:t>Freebase : </a:t>
            </a:r>
            <a:r>
              <a:rPr lang="en-US" dirty="0"/>
              <a:t>true</a:t>
            </a:r>
          </a:p>
          <a:p>
            <a:pPr lvl="1"/>
            <a:r>
              <a:rPr lang="en-US" dirty="0"/>
              <a:t>Else If (</a:t>
            </a:r>
            <a:r>
              <a:rPr lang="en-US" dirty="0" err="1"/>
              <a:t>s,p</a:t>
            </a:r>
            <a:r>
              <a:rPr lang="en-US" dirty="0"/>
              <a:t>) exists in </a:t>
            </a:r>
            <a:r>
              <a:rPr lang="en-US" dirty="0" smtClean="0"/>
              <a:t>Freebase: </a:t>
            </a:r>
            <a:r>
              <a:rPr lang="en-US" dirty="0"/>
              <a:t>false </a:t>
            </a:r>
            <a:r>
              <a:rPr lang="en-US" dirty="0" smtClean="0"/>
              <a:t>(knowledge </a:t>
            </a:r>
            <a:r>
              <a:rPr lang="en-US" dirty="0"/>
              <a:t>is locally complete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Else unknown</a:t>
            </a:r>
          </a:p>
          <a:p>
            <a:endParaRPr lang="en-US" dirty="0" smtClean="0"/>
          </a:p>
          <a:p>
            <a:r>
              <a:rPr lang="en-US" dirty="0"/>
              <a:t>The gold standard contains about 40% of the </a:t>
            </a:r>
            <a:r>
              <a:rPr lang="en-US" dirty="0" smtClean="0"/>
              <a:t>triples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KV: Quality of Knowledge Extraction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39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Overall accuracy: 30%</a:t>
            </a:r>
          </a:p>
          <a:p>
            <a:endParaRPr lang="en-US" dirty="0"/>
          </a:p>
          <a:p>
            <a:r>
              <a:rPr lang="en-US" dirty="0"/>
              <a:t>Random sample on 25 false triples</a:t>
            </a:r>
          </a:p>
          <a:p>
            <a:pPr lvl="1"/>
            <a:r>
              <a:rPr lang="en-US" dirty="0" smtClean="0"/>
              <a:t>Triple identification </a:t>
            </a:r>
            <a:r>
              <a:rPr lang="en-US" dirty="0"/>
              <a:t>errors: 11 (44%)</a:t>
            </a:r>
          </a:p>
          <a:p>
            <a:pPr lvl="1"/>
            <a:r>
              <a:rPr lang="en-US" dirty="0" smtClean="0"/>
              <a:t>Entity linkage </a:t>
            </a:r>
            <a:r>
              <a:rPr lang="en-US" dirty="0"/>
              <a:t>errors: 11 (44%)</a:t>
            </a:r>
          </a:p>
          <a:p>
            <a:pPr lvl="1"/>
            <a:r>
              <a:rPr lang="en-US" dirty="0" smtClean="0"/>
              <a:t>Predicate linkage </a:t>
            </a:r>
            <a:r>
              <a:rPr lang="en-US" dirty="0"/>
              <a:t>errors: 5 (20</a:t>
            </a:r>
            <a:r>
              <a:rPr lang="en-US" dirty="0" smtClean="0"/>
              <a:t>%)</a:t>
            </a:r>
          </a:p>
          <a:p>
            <a:pPr lvl="1"/>
            <a:r>
              <a:rPr lang="en-US" dirty="0" smtClean="0"/>
              <a:t>Source data </a:t>
            </a:r>
            <a:r>
              <a:rPr lang="en-US" dirty="0"/>
              <a:t>errors: 1 (4</a:t>
            </a:r>
            <a:r>
              <a:rPr lang="en-US" dirty="0" smtClean="0"/>
              <a:t>%)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KV</a:t>
            </a:r>
            <a:r>
              <a:rPr lang="en-US" dirty="0"/>
              <a:t>: Statistics for Triple Correctness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9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KV</a:t>
            </a:r>
            <a:r>
              <a:rPr lang="en-US" dirty="0"/>
              <a:t>: Statistics for Triple Correctness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Shape 3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1819600"/>
            <a:ext cx="8197417" cy="27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340"/>
          <p:cNvSpPr txBox="1"/>
          <p:nvPr/>
        </p:nvSpPr>
        <p:spPr>
          <a:xfrm>
            <a:off x="6965025" y="44196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As of 11/2013</a:t>
            </a:r>
          </a:p>
        </p:txBody>
      </p:sp>
    </p:spTree>
    <p:extLst>
      <p:ext uri="{BB962C8B-B14F-4D97-AF65-F5344CB8AC3E}">
        <p14:creationId xmlns:p14="http://schemas.microsoft.com/office/powerpoint/2010/main" val="300601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Bases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921544" y="3568303"/>
            <a:ext cx="7445216" cy="525067"/>
          </a:xfrm>
          <a:prstGeom prst="rightArrow">
            <a:avLst>
              <a:gd name="adj1" fmla="val 65384"/>
              <a:gd name="adj2" fmla="val 51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14466" y="3692336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5279" y="3692336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3368" y="3698496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31768" y="3698498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2013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73536" y="369689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2014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6022" y="2855608"/>
            <a:ext cx="1159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Yago</a:t>
            </a:r>
            <a:endParaRPr lang="en-US" dirty="0"/>
          </a:p>
          <a:p>
            <a:pPr algn="ctr"/>
            <a:r>
              <a:rPr lang="en-US" dirty="0"/>
              <a:t>@</a:t>
            </a:r>
            <a:r>
              <a:rPr lang="en-US" dirty="0" err="1"/>
              <a:t>MaxPlanck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983797" y="4016082"/>
            <a:ext cx="1084592" cy="859289"/>
            <a:chOff x="4948217" y="4211776"/>
            <a:chExt cx="1446122" cy="1145718"/>
          </a:xfrm>
        </p:grpSpPr>
        <p:sp>
          <p:nvSpPr>
            <p:cNvPr id="14" name="TextBox 13"/>
            <p:cNvSpPr txBox="1"/>
            <p:nvPr/>
          </p:nvSpPr>
          <p:spPr>
            <a:xfrm>
              <a:off x="4948217" y="4659868"/>
              <a:ext cx="1446122" cy="697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Freebase</a:t>
              </a:r>
            </a:p>
            <a:p>
              <a:pPr algn="ctr"/>
              <a:r>
                <a:rPr lang="en-US" dirty="0"/>
                <a:t>@</a:t>
              </a:r>
              <a:r>
                <a:rPr lang="en-US" dirty="0" err="1"/>
                <a:t>MetaWeb</a:t>
              </a:r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5657010" y="4211776"/>
              <a:ext cx="0" cy="4327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568836" y="4023381"/>
            <a:ext cx="1009635" cy="1074733"/>
            <a:chOff x="4991263" y="4211776"/>
            <a:chExt cx="1346181" cy="1432977"/>
          </a:xfrm>
        </p:grpSpPr>
        <p:sp>
          <p:nvSpPr>
            <p:cNvPr id="19" name="TextBox 18"/>
            <p:cNvSpPr txBox="1"/>
            <p:nvPr/>
          </p:nvSpPr>
          <p:spPr>
            <a:xfrm>
              <a:off x="4991263" y="4659868"/>
              <a:ext cx="1346181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Knowledge</a:t>
              </a:r>
            </a:p>
            <a:p>
              <a:pPr algn="ctr"/>
              <a:r>
                <a:rPr lang="en-US" dirty="0"/>
                <a:t>Graph</a:t>
              </a:r>
            </a:p>
            <a:p>
              <a:pPr algn="ctr"/>
              <a:r>
                <a:rPr lang="en-US" dirty="0"/>
                <a:t>@Google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5657010" y="4211776"/>
              <a:ext cx="0" cy="4327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477147" y="4023382"/>
            <a:ext cx="622286" cy="859289"/>
            <a:chOff x="5106618" y="4211776"/>
            <a:chExt cx="829714" cy="1145718"/>
          </a:xfrm>
        </p:grpSpPr>
        <p:sp>
          <p:nvSpPr>
            <p:cNvPr id="22" name="TextBox 21"/>
            <p:cNvSpPr txBox="1"/>
            <p:nvPr/>
          </p:nvSpPr>
          <p:spPr>
            <a:xfrm>
              <a:off x="5106618" y="4659868"/>
              <a:ext cx="829714" cy="697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Satori</a:t>
              </a:r>
            </a:p>
            <a:p>
              <a:pPr algn="ctr"/>
              <a:r>
                <a:rPr lang="en-US" dirty="0"/>
                <a:t>@MS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5514135" y="4211776"/>
              <a:ext cx="0" cy="4327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162729" y="2853704"/>
            <a:ext cx="715260" cy="791886"/>
            <a:chOff x="5186798" y="2661939"/>
            <a:chExt cx="953681" cy="1055848"/>
          </a:xfrm>
        </p:grpSpPr>
        <p:sp>
          <p:nvSpPr>
            <p:cNvPr id="24" name="TextBox 23"/>
            <p:cNvSpPr txBox="1"/>
            <p:nvPr/>
          </p:nvSpPr>
          <p:spPr>
            <a:xfrm>
              <a:off x="5186798" y="2661939"/>
              <a:ext cx="953681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NELL</a:t>
              </a:r>
              <a:br>
                <a:rPr lang="en-US" dirty="0"/>
              </a:br>
              <a:r>
                <a:rPr lang="en-US" dirty="0"/>
                <a:t>@CMU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5657010" y="3285054"/>
              <a:ext cx="0" cy="4327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664664" y="2875433"/>
            <a:ext cx="785215" cy="791886"/>
            <a:chOff x="5140161" y="2661939"/>
            <a:chExt cx="1046953" cy="1055848"/>
          </a:xfrm>
        </p:grpSpPr>
        <p:sp>
          <p:nvSpPr>
            <p:cNvPr id="30" name="TextBox 29"/>
            <p:cNvSpPr txBox="1"/>
            <p:nvPr/>
          </p:nvSpPr>
          <p:spPr>
            <a:xfrm>
              <a:off x="5140161" y="2661939"/>
              <a:ext cx="1046953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Probase</a:t>
              </a:r>
              <a:r>
                <a:rPr lang="en-US" dirty="0"/>
                <a:t/>
              </a:r>
              <a:br>
                <a:rPr lang="en-US" dirty="0"/>
              </a:br>
              <a:r>
                <a:rPr lang="en-US" dirty="0"/>
                <a:t>@MSR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V="1">
              <a:off x="5657010" y="3285054"/>
              <a:ext cx="0" cy="4327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5902054" y="2660821"/>
            <a:ext cx="1009635" cy="984770"/>
            <a:chOff x="4990548" y="2404761"/>
            <a:chExt cx="1346181" cy="1313026"/>
          </a:xfrm>
        </p:grpSpPr>
        <p:sp>
          <p:nvSpPr>
            <p:cNvPr id="34" name="TextBox 33"/>
            <p:cNvSpPr txBox="1"/>
            <p:nvPr/>
          </p:nvSpPr>
          <p:spPr>
            <a:xfrm>
              <a:off x="4990548" y="2404761"/>
              <a:ext cx="1346181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Knowledge</a:t>
              </a:r>
            </a:p>
            <a:p>
              <a:pPr algn="ctr"/>
              <a:r>
                <a:rPr lang="en-US" dirty="0"/>
                <a:t>Vault</a:t>
              </a:r>
              <a:br>
                <a:rPr lang="en-US" dirty="0"/>
              </a:br>
              <a:r>
                <a:rPr lang="en-US" dirty="0"/>
                <a:t>@Google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5657010" y="3285054"/>
              <a:ext cx="0" cy="4327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4559852" y="2390120"/>
            <a:ext cx="983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DeepDive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@Stanford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99514" y="4855718"/>
            <a:ext cx="1166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Kosmix</a:t>
            </a:r>
            <a:r>
              <a:rPr lang="en-US" dirty="0"/>
              <a:t>&amp;</a:t>
            </a:r>
          </a:p>
          <a:p>
            <a:pPr algn="ctr"/>
            <a:r>
              <a:rPr lang="en-US" dirty="0" err="1"/>
              <a:t>WalmartLabs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1655421" y="3321041"/>
            <a:ext cx="0" cy="324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496845" y="3686492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2016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6899510" y="4012217"/>
            <a:ext cx="1752404" cy="859289"/>
            <a:chOff x="4496082" y="4211776"/>
            <a:chExt cx="2336539" cy="1145718"/>
          </a:xfrm>
        </p:grpSpPr>
        <p:sp>
          <p:nvSpPr>
            <p:cNvPr id="37" name="TextBox 36"/>
            <p:cNvSpPr txBox="1"/>
            <p:nvPr/>
          </p:nvSpPr>
          <p:spPr>
            <a:xfrm>
              <a:off x="4496082" y="4659868"/>
              <a:ext cx="2336539" cy="697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Many startups;</a:t>
              </a:r>
            </a:p>
            <a:p>
              <a:pPr algn="ctr"/>
              <a:r>
                <a:rPr lang="en-US" dirty="0"/>
                <a:t>e.g., </a:t>
              </a:r>
              <a:r>
                <a:rPr lang="en-US" dirty="0" err="1"/>
                <a:t>Graphiq</a:t>
              </a:r>
              <a:r>
                <a:rPr lang="en-US" dirty="0"/>
                <a:t>, </a:t>
              </a:r>
              <a:r>
                <a:rPr lang="en-US" dirty="0" err="1"/>
                <a:t>Diffbot</a:t>
              </a:r>
              <a:endParaRPr lang="en-US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5657010" y="4211776"/>
              <a:ext cx="0" cy="4327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581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12 extractors; high variety</a:t>
            </a:r>
          </a:p>
          <a:p>
            <a:endParaRPr lang="nn-NO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KV: Statistics for Extractors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Shape 28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14400" y="2271175"/>
            <a:ext cx="7661500" cy="397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290"/>
          <p:cNvSpPr txBox="1"/>
          <p:nvPr/>
        </p:nvSpPr>
        <p:spPr>
          <a:xfrm>
            <a:off x="6934200" y="19050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As of 11/2013</a:t>
            </a:r>
          </a:p>
        </p:txBody>
      </p:sp>
      <p:sp>
        <p:nvSpPr>
          <p:cNvPr id="12" name="Shape 292"/>
          <p:cNvSpPr/>
          <p:nvPr/>
        </p:nvSpPr>
        <p:spPr>
          <a:xfrm>
            <a:off x="5471375" y="5470653"/>
            <a:ext cx="1106999" cy="3489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293"/>
          <p:cNvSpPr/>
          <p:nvPr/>
        </p:nvSpPr>
        <p:spPr>
          <a:xfrm>
            <a:off x="5486400" y="4038600"/>
            <a:ext cx="1106999" cy="3489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294"/>
          <p:cNvSpPr/>
          <p:nvPr/>
        </p:nvSpPr>
        <p:spPr>
          <a:xfrm>
            <a:off x="6855901" y="5133256"/>
            <a:ext cx="1106999" cy="3489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295"/>
          <p:cNvSpPr/>
          <p:nvPr/>
        </p:nvSpPr>
        <p:spPr>
          <a:xfrm>
            <a:off x="6855901" y="4259787"/>
            <a:ext cx="1106999" cy="3489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73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2296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Motivation</a:t>
            </a:r>
          </a:p>
          <a:p>
            <a:endParaRPr lang="en-US" dirty="0" smtClean="0"/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Knowledge base systems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Knowledge extraction</a:t>
            </a:r>
          </a:p>
          <a:p>
            <a:endParaRPr lang="en-US" dirty="0"/>
          </a:p>
          <a:p>
            <a:r>
              <a:rPr lang="en-US" dirty="0" smtClean="0"/>
              <a:t>Knowledge fusion</a:t>
            </a:r>
          </a:p>
          <a:p>
            <a:endParaRPr lang="en-US" dirty="0"/>
          </a:p>
          <a:p>
            <a:r>
              <a:rPr lang="en-US" dirty="0" smtClean="0"/>
              <a:t>Future directions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Shape 20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37995" y="2133600"/>
            <a:ext cx="3544005" cy="150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8600" y="4038600"/>
            <a:ext cx="2925000" cy="1615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105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2296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Goal: Judge Triple Correctness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Input: Knowledge triples and their </a:t>
            </a:r>
            <a:r>
              <a:rPr lang="en-US" dirty="0" smtClean="0"/>
              <a:t>provenance</a:t>
            </a:r>
          </a:p>
          <a:p>
            <a:pPr lvl="1"/>
            <a:r>
              <a:rPr lang="en-US" dirty="0" smtClean="0"/>
              <a:t> Which </a:t>
            </a:r>
            <a:r>
              <a:rPr lang="en-US" dirty="0"/>
              <a:t>extractor extracts from which </a:t>
            </a:r>
            <a:r>
              <a:rPr lang="en-US" dirty="0" smtClean="0"/>
              <a:t>source</a:t>
            </a:r>
          </a:p>
          <a:p>
            <a:endParaRPr lang="en-US" dirty="0"/>
          </a:p>
          <a:p>
            <a:r>
              <a:rPr lang="en-US" dirty="0"/>
              <a:t>Output: a probability in [0,1] for each </a:t>
            </a:r>
            <a:r>
              <a:rPr lang="en-US" dirty="0" smtClean="0"/>
              <a:t>triple</a:t>
            </a:r>
            <a:endParaRPr lang="en-US" dirty="0"/>
          </a:p>
          <a:p>
            <a:pPr lvl="1"/>
            <a:r>
              <a:rPr lang="it-IT" dirty="0"/>
              <a:t>Probabilistic decisions  </a:t>
            </a:r>
            <a:r>
              <a:rPr lang="it-IT" dirty="0" smtClean="0"/>
              <a:t>vs</a:t>
            </a:r>
            <a:r>
              <a:rPr lang="it-IT" dirty="0"/>
              <a:t>. deterministic decisions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4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2296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Usage of Probabilistic Knowledge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Shape 37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000" y="1375250"/>
            <a:ext cx="8229599" cy="25350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Shape 374"/>
          <p:cNvGrpSpPr/>
          <p:nvPr/>
        </p:nvGrpSpPr>
        <p:grpSpPr>
          <a:xfrm>
            <a:off x="7348425" y="1502400"/>
            <a:ext cx="1465499" cy="4669800"/>
            <a:chOff x="7424625" y="1758450"/>
            <a:chExt cx="1465499" cy="4669800"/>
          </a:xfrm>
        </p:grpSpPr>
        <p:sp>
          <p:nvSpPr>
            <p:cNvPr id="7" name="Shape 375"/>
            <p:cNvSpPr/>
            <p:nvPr/>
          </p:nvSpPr>
          <p:spPr>
            <a:xfrm>
              <a:off x="7715750" y="1758450"/>
              <a:ext cx="914400" cy="2535000"/>
            </a:xfrm>
            <a:prstGeom prst="ellipse">
              <a:avLst/>
            </a:prstGeom>
            <a:noFill/>
            <a:ln w="7620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" name="Shape 376"/>
            <p:cNvSpPr/>
            <p:nvPr/>
          </p:nvSpPr>
          <p:spPr>
            <a:xfrm>
              <a:off x="7424625" y="4650150"/>
              <a:ext cx="1465499" cy="1778100"/>
            </a:xfrm>
            <a:prstGeom prst="wedgeRectCallout">
              <a:avLst>
                <a:gd name="adj1" fmla="val 9995"/>
                <a:gd name="adj2" fmla="val -82965"/>
              </a:avLst>
            </a:prstGeom>
            <a:solidFill>
              <a:srgbClr val="B6D7A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 sz="2400" dirty="0"/>
                <a:t>Upload to </a:t>
              </a:r>
              <a:r>
                <a:rPr lang="en" sz="2400" dirty="0" smtClean="0"/>
                <a:t>K</a:t>
              </a:r>
              <a:r>
                <a:rPr lang="en-US" sz="2400" dirty="0" smtClean="0"/>
                <a:t>B</a:t>
              </a:r>
              <a:endParaRPr lang="en" sz="2400" dirty="0"/>
            </a:p>
          </p:txBody>
        </p:sp>
      </p:grpSp>
      <p:grpSp>
        <p:nvGrpSpPr>
          <p:cNvPr id="9" name="Shape 377"/>
          <p:cNvGrpSpPr/>
          <p:nvPr/>
        </p:nvGrpSpPr>
        <p:grpSpPr>
          <a:xfrm>
            <a:off x="3362537" y="2323025"/>
            <a:ext cx="4277099" cy="3835925"/>
            <a:chOff x="3438737" y="2579075"/>
            <a:chExt cx="4277099" cy="3835925"/>
          </a:xfrm>
        </p:grpSpPr>
        <p:sp>
          <p:nvSpPr>
            <p:cNvPr id="10" name="Shape 378"/>
            <p:cNvSpPr/>
            <p:nvPr/>
          </p:nvSpPr>
          <p:spPr>
            <a:xfrm>
              <a:off x="3438737" y="2579075"/>
              <a:ext cx="4277099" cy="1680300"/>
            </a:xfrm>
            <a:prstGeom prst="roundRect">
              <a:avLst>
                <a:gd name="adj" fmla="val 16667"/>
              </a:avLst>
            </a:prstGeom>
            <a:noFill/>
            <a:ln w="7620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379"/>
            <p:cNvSpPr/>
            <p:nvPr/>
          </p:nvSpPr>
          <p:spPr>
            <a:xfrm>
              <a:off x="4283725" y="4636900"/>
              <a:ext cx="2886900" cy="1778100"/>
            </a:xfrm>
            <a:prstGeom prst="wedgeRectCallout">
              <a:avLst>
                <a:gd name="adj1" fmla="val 9995"/>
                <a:gd name="adj2" fmla="val -82965"/>
              </a:avLst>
            </a:prstGeom>
            <a:solidFill>
              <a:srgbClr val="F9CB9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2400" dirty="0"/>
                <a:t>Active learning, probabilistic inference, etc.</a:t>
              </a:r>
            </a:p>
          </p:txBody>
        </p:sp>
      </p:grpSp>
      <p:grpSp>
        <p:nvGrpSpPr>
          <p:cNvPr id="12" name="Shape 380"/>
          <p:cNvGrpSpPr/>
          <p:nvPr/>
        </p:nvGrpSpPr>
        <p:grpSpPr>
          <a:xfrm>
            <a:off x="529500" y="1502400"/>
            <a:ext cx="3364500" cy="4656550"/>
            <a:chOff x="605700" y="1758450"/>
            <a:chExt cx="3364500" cy="4656550"/>
          </a:xfrm>
        </p:grpSpPr>
        <p:sp>
          <p:nvSpPr>
            <p:cNvPr id="13" name="Shape 381"/>
            <p:cNvSpPr/>
            <p:nvPr/>
          </p:nvSpPr>
          <p:spPr>
            <a:xfrm>
              <a:off x="1127375" y="1758450"/>
              <a:ext cx="2272199" cy="2535000"/>
            </a:xfrm>
            <a:prstGeom prst="ellipse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4" name="Shape 382"/>
            <p:cNvSpPr/>
            <p:nvPr/>
          </p:nvSpPr>
          <p:spPr>
            <a:xfrm>
              <a:off x="605700" y="4636900"/>
              <a:ext cx="3364500" cy="1778100"/>
            </a:xfrm>
            <a:prstGeom prst="wedgeRectCallout">
              <a:avLst>
                <a:gd name="adj1" fmla="val 9995"/>
                <a:gd name="adj2" fmla="val -82965"/>
              </a:avLst>
            </a:prstGeom>
            <a:solidFill>
              <a:srgbClr val="F4CC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2400" dirty="0"/>
                <a:t>Negative training examples, </a:t>
              </a:r>
              <a:r>
                <a:rPr lang="en-US" sz="2400" dirty="0" smtClean="0"/>
                <a:t>source trustworthiness evaluation, error pattern analysis, etc.</a:t>
              </a:r>
              <a:endParaRPr lang="en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363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229600" cy="785812"/>
          </a:xfrm>
          <a:prstGeom prst="rect">
            <a:avLst/>
          </a:prstGeom>
        </p:spPr>
        <p:txBody>
          <a:bodyPr/>
          <a:lstStyle/>
          <a:p>
            <a:r>
              <a:rPr lang="en" dirty="0"/>
              <a:t>Data </a:t>
            </a:r>
            <a:r>
              <a:rPr lang="en" dirty="0" smtClean="0"/>
              <a:t>Fusion: Definition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Input                                                             Output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Shape 38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1828800"/>
            <a:ext cx="4323070" cy="4168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3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7950" y="2042941"/>
            <a:ext cx="3094849" cy="3954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481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2296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Knowledge Fusion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I. Input is </a:t>
            </a:r>
            <a:r>
              <a:rPr lang="en-US" i="1" dirty="0"/>
              <a:t>three-dimensional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Shape 39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6051" y="2133600"/>
            <a:ext cx="8493261" cy="39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398"/>
          <p:cNvSpPr txBox="1"/>
          <p:nvPr/>
        </p:nvSpPr>
        <p:spPr>
          <a:xfrm>
            <a:off x="8074501" y="4191000"/>
            <a:ext cx="9932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b="1" dirty="0"/>
              <a:t>(S, P)</a:t>
            </a:r>
          </a:p>
        </p:txBody>
      </p:sp>
    </p:spTree>
    <p:extLst>
      <p:ext uri="{BB962C8B-B14F-4D97-AF65-F5344CB8AC3E}">
        <p14:creationId xmlns:p14="http://schemas.microsoft.com/office/powerpoint/2010/main" val="209451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2296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Knowledge Fusion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II. Output </a:t>
            </a:r>
            <a:r>
              <a:rPr lang="en-US" dirty="0" smtClean="0"/>
              <a:t>probabilities </a:t>
            </a:r>
            <a:r>
              <a:rPr lang="en-US" dirty="0"/>
              <a:t>should be well-calibrated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Shape 40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9578" y="2057400"/>
            <a:ext cx="4211924" cy="4053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341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III. Data are of web scale</a:t>
            </a:r>
          </a:p>
          <a:p>
            <a:endParaRPr lang="en-US" dirty="0"/>
          </a:p>
          <a:p>
            <a:r>
              <a:rPr lang="en-US" dirty="0" smtClean="0"/>
              <a:t>Three orders of magnitude larger than currently published </a:t>
            </a:r>
            <a:br>
              <a:rPr lang="en-US" dirty="0" smtClean="0"/>
            </a:br>
            <a:r>
              <a:rPr lang="en-US" dirty="0" smtClean="0"/>
              <a:t>data-fusion applications</a:t>
            </a:r>
          </a:p>
          <a:p>
            <a:pPr lvl="1"/>
            <a:r>
              <a:rPr lang="en-US" dirty="0" smtClean="0"/>
              <a:t>Size: 1.1TB</a:t>
            </a:r>
            <a:endParaRPr lang="en-US" dirty="0"/>
          </a:p>
          <a:p>
            <a:pPr lvl="1"/>
            <a:r>
              <a:rPr lang="en-US" dirty="0" smtClean="0"/>
              <a:t>Sources: 170K </a:t>
            </a:r>
            <a:r>
              <a:rPr lang="en-US" dirty="0" smtClean="0">
                <a:sym typeface="Wingdings"/>
              </a:rPr>
              <a:t> 1B+</a:t>
            </a:r>
            <a:endParaRPr lang="en-US" dirty="0"/>
          </a:p>
          <a:p>
            <a:pPr lvl="1"/>
            <a:r>
              <a:rPr lang="en-US" dirty="0" smtClean="0"/>
              <a:t>Data items: 400K </a:t>
            </a:r>
            <a:r>
              <a:rPr lang="en-US" dirty="0" smtClean="0">
                <a:sym typeface="Wingdings"/>
              </a:rPr>
              <a:t> 375M</a:t>
            </a:r>
            <a:endParaRPr lang="en-US" dirty="0" smtClean="0"/>
          </a:p>
          <a:p>
            <a:pPr lvl="1"/>
            <a:r>
              <a:rPr lang="en-US" dirty="0" smtClean="0"/>
              <a:t>Values: 18M </a:t>
            </a:r>
            <a:r>
              <a:rPr lang="en-US" dirty="0" smtClean="0">
                <a:sym typeface="Wingdings"/>
              </a:rPr>
              <a:t> 6.4B (1.6B unique)</a:t>
            </a:r>
          </a:p>
          <a:p>
            <a:pPr lvl="1"/>
            <a:endParaRPr lang="en-US" dirty="0">
              <a:sym typeface="Wingdings"/>
            </a:endParaRPr>
          </a:p>
          <a:p>
            <a:r>
              <a:rPr lang="en-US" dirty="0" smtClean="0"/>
              <a:t>Data are highly skewed</a:t>
            </a:r>
          </a:p>
          <a:p>
            <a:pPr lvl="1"/>
            <a:r>
              <a:rPr lang="en-US" dirty="0" smtClean="0"/>
              <a:t>#Triples / Data item: 1 </a:t>
            </a:r>
            <a:r>
              <a:rPr lang="en-US" dirty="0"/>
              <a:t>–</a:t>
            </a:r>
            <a:r>
              <a:rPr lang="en-US" dirty="0" smtClean="0"/>
              <a:t> 2.7M</a:t>
            </a:r>
          </a:p>
          <a:p>
            <a:pPr lvl="1"/>
            <a:r>
              <a:rPr lang="en-US" dirty="0" smtClean="0"/>
              <a:t>#Triples / Source: 1 – 50K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6868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Knowledge Fusion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5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2296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Approach </a:t>
            </a:r>
            <a:r>
              <a:rPr lang="en-US" dirty="0" smtClean="0"/>
              <a:t>I.1: </a:t>
            </a:r>
            <a:r>
              <a:rPr lang="en-US" dirty="0"/>
              <a:t>Graph-Based Priors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hape 411"/>
          <p:cNvSpPr txBox="1"/>
          <p:nvPr/>
        </p:nvSpPr>
        <p:spPr>
          <a:xfrm>
            <a:off x="3467100" y="5657480"/>
            <a:ext cx="1600199" cy="39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Michael Jordon</a:t>
            </a:r>
          </a:p>
        </p:txBody>
      </p:sp>
      <p:pic>
        <p:nvPicPr>
          <p:cNvPr id="7" name="Shape 4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08725" y="3282830"/>
            <a:ext cx="992575" cy="6947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413"/>
          <p:cNvSpPr txBox="1"/>
          <p:nvPr/>
        </p:nvSpPr>
        <p:spPr>
          <a:xfrm>
            <a:off x="1404912" y="3901430"/>
            <a:ext cx="1600199" cy="39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/>
              <a:t>North Carolina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Tar Heels</a:t>
            </a:r>
          </a:p>
        </p:txBody>
      </p:sp>
      <p:pic>
        <p:nvPicPr>
          <p:cNvPr id="10" name="Shape 4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0900" y="1371600"/>
            <a:ext cx="1600199" cy="12496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hape 415"/>
          <p:cNvCxnSpPr>
            <a:stCxn id="17" idx="1"/>
          </p:cNvCxnSpPr>
          <p:nvPr/>
        </p:nvCxnSpPr>
        <p:spPr>
          <a:xfrm rot="10800000">
            <a:off x="2209950" y="4574197"/>
            <a:ext cx="1464300" cy="647400"/>
          </a:xfrm>
          <a:prstGeom prst="straightConnector1">
            <a:avLst/>
          </a:prstGeom>
          <a:noFill/>
          <a:ln w="19050" cap="flat" cmpd="sng">
            <a:solidFill>
              <a:srgbClr val="1C4587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" name="Shape 417"/>
          <p:cNvCxnSpPr>
            <a:stCxn id="7" idx="0"/>
            <a:endCxn id="10" idx="1"/>
          </p:cNvCxnSpPr>
          <p:nvPr/>
        </p:nvCxnSpPr>
        <p:spPr>
          <a:xfrm rot="10800000" flipH="1">
            <a:off x="2205012" y="1996430"/>
            <a:ext cx="1185900" cy="1286400"/>
          </a:xfrm>
          <a:prstGeom prst="straightConnector1">
            <a:avLst/>
          </a:prstGeom>
          <a:noFill/>
          <a:ln w="19050" cap="flat" cmpd="sng">
            <a:solidFill>
              <a:srgbClr val="1C4587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" name="Shape 418"/>
          <p:cNvSpPr txBox="1"/>
          <p:nvPr/>
        </p:nvSpPr>
        <p:spPr>
          <a:xfrm>
            <a:off x="1943100" y="4765730"/>
            <a:ext cx="1600199" cy="39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play</a:t>
            </a:r>
          </a:p>
        </p:txBody>
      </p:sp>
      <p:sp>
        <p:nvSpPr>
          <p:cNvPr id="14" name="Shape 419"/>
          <p:cNvSpPr txBox="1"/>
          <p:nvPr/>
        </p:nvSpPr>
        <p:spPr>
          <a:xfrm>
            <a:off x="1623075" y="2329855"/>
            <a:ext cx="1600199" cy="39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atSchool</a:t>
            </a:r>
          </a:p>
        </p:txBody>
      </p:sp>
      <p:cxnSp>
        <p:nvCxnSpPr>
          <p:cNvPr id="15" name="Shape 420"/>
          <p:cNvCxnSpPr>
            <a:endCxn id="10" idx="2"/>
          </p:cNvCxnSpPr>
          <p:nvPr/>
        </p:nvCxnSpPr>
        <p:spPr>
          <a:xfrm rot="10800000">
            <a:off x="4190999" y="2621280"/>
            <a:ext cx="76200" cy="25470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" name="Shape 422"/>
          <p:cNvSpPr txBox="1"/>
          <p:nvPr/>
        </p:nvSpPr>
        <p:spPr>
          <a:xfrm>
            <a:off x="3005125" y="3608755"/>
            <a:ext cx="1437299" cy="39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education</a:t>
            </a:r>
          </a:p>
        </p:txBody>
      </p:sp>
      <p:pic>
        <p:nvPicPr>
          <p:cNvPr id="17" name="Shape 4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4250" y="4787415"/>
            <a:ext cx="1185899" cy="868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4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6714" y="4574442"/>
            <a:ext cx="1279010" cy="98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4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03967" y="2329855"/>
            <a:ext cx="871169" cy="1286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Shape 425"/>
          <p:cNvCxnSpPr>
            <a:stCxn id="17" idx="3"/>
            <a:endCxn id="18" idx="1"/>
          </p:cNvCxnSpPr>
          <p:nvPr/>
        </p:nvCxnSpPr>
        <p:spPr>
          <a:xfrm rot="10800000" flipH="1">
            <a:off x="4860149" y="5067697"/>
            <a:ext cx="1446600" cy="153900"/>
          </a:xfrm>
          <a:prstGeom prst="straightConnector1">
            <a:avLst/>
          </a:prstGeom>
          <a:noFill/>
          <a:ln w="19050" cap="flat" cmpd="sng">
            <a:solidFill>
              <a:srgbClr val="1C4587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1" name="Shape 426"/>
          <p:cNvSpPr txBox="1"/>
          <p:nvPr/>
        </p:nvSpPr>
        <p:spPr>
          <a:xfrm>
            <a:off x="4783350" y="5101005"/>
            <a:ext cx="1600199" cy="39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profession</a:t>
            </a:r>
          </a:p>
        </p:txBody>
      </p:sp>
      <p:cxnSp>
        <p:nvCxnSpPr>
          <p:cNvPr id="22" name="Shape 427"/>
          <p:cNvCxnSpPr>
            <a:stCxn id="18" idx="0"/>
          </p:cNvCxnSpPr>
          <p:nvPr/>
        </p:nvCxnSpPr>
        <p:spPr>
          <a:xfrm flipH="1" flipV="1">
            <a:off x="6839419" y="3918599"/>
            <a:ext cx="106800" cy="655843"/>
          </a:xfrm>
          <a:prstGeom prst="straightConnector1">
            <a:avLst/>
          </a:prstGeom>
          <a:noFill/>
          <a:ln w="19050" cap="flat" cmpd="sng">
            <a:solidFill>
              <a:srgbClr val="1C4587"/>
            </a:solidFill>
            <a:prstDash val="solid"/>
            <a:round/>
            <a:headEnd type="triangle" w="lg" len="lg"/>
            <a:tailEnd type="none" w="lg" len="lg"/>
          </a:ln>
        </p:spPr>
      </p:cxnSp>
      <p:sp>
        <p:nvSpPr>
          <p:cNvPr id="23" name="Shape 428"/>
          <p:cNvSpPr txBox="1"/>
          <p:nvPr/>
        </p:nvSpPr>
        <p:spPr>
          <a:xfrm>
            <a:off x="5638800" y="4021501"/>
            <a:ext cx="1600199" cy="39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profession</a:t>
            </a:r>
          </a:p>
        </p:txBody>
      </p:sp>
      <p:cxnSp>
        <p:nvCxnSpPr>
          <p:cNvPr id="24" name="Shape 429"/>
          <p:cNvCxnSpPr>
            <a:stCxn id="19" idx="1"/>
            <a:endCxn id="10" idx="3"/>
          </p:cNvCxnSpPr>
          <p:nvPr/>
        </p:nvCxnSpPr>
        <p:spPr>
          <a:xfrm rot="10800000">
            <a:off x="4990967" y="1996555"/>
            <a:ext cx="1413000" cy="976500"/>
          </a:xfrm>
          <a:prstGeom prst="straightConnector1">
            <a:avLst/>
          </a:prstGeom>
          <a:noFill/>
          <a:ln w="19050" cap="flat" cmpd="sng">
            <a:solidFill>
              <a:srgbClr val="1C4587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5" name="Shape 430"/>
          <p:cNvSpPr txBox="1"/>
          <p:nvPr/>
        </p:nvSpPr>
        <p:spPr>
          <a:xfrm>
            <a:off x="4681525" y="2440580"/>
            <a:ext cx="1437299" cy="39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education</a:t>
            </a:r>
          </a:p>
        </p:txBody>
      </p:sp>
      <p:pic>
        <p:nvPicPr>
          <p:cNvPr id="26" name="Shape 4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53980" y="3328705"/>
            <a:ext cx="597319" cy="9581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" name="Shape 432"/>
          <p:cNvGraphicFramePr/>
          <p:nvPr>
            <p:extLst>
              <p:ext uri="{D42A27DB-BD31-4B8C-83A1-F6EECF244321}">
                <p14:modId xmlns:p14="http://schemas.microsoft.com/office/powerpoint/2010/main" val="1031079162"/>
              </p:ext>
            </p:extLst>
          </p:nvPr>
        </p:nvGraphicFramePr>
        <p:xfrm>
          <a:off x="95725" y="1897442"/>
          <a:ext cx="1752900" cy="18286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76450"/>
                <a:gridCol w="876450"/>
              </a:tblGrid>
              <a:tr h="3810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Prec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Rec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0.01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F1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0.03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Weight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2.62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28" name="Shape 433"/>
          <p:cNvGraphicFramePr/>
          <p:nvPr>
            <p:extLst>
              <p:ext uri="{D42A27DB-BD31-4B8C-83A1-F6EECF244321}">
                <p14:modId xmlns:p14="http://schemas.microsoft.com/office/powerpoint/2010/main" val="1169079587"/>
              </p:ext>
            </p:extLst>
          </p:nvPr>
        </p:nvGraphicFramePr>
        <p:xfrm>
          <a:off x="7356350" y="1897442"/>
          <a:ext cx="1752900" cy="18286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76450"/>
                <a:gridCol w="876450"/>
              </a:tblGrid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Prec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0.03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Rec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0.33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F1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0.04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Weight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2.19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29" name="Shape 434"/>
          <p:cNvSpPr txBox="1"/>
          <p:nvPr/>
        </p:nvSpPr>
        <p:spPr>
          <a:xfrm>
            <a:off x="253525" y="1499355"/>
            <a:ext cx="1437299" cy="39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Path 1</a:t>
            </a:r>
          </a:p>
        </p:txBody>
      </p:sp>
      <p:sp>
        <p:nvSpPr>
          <p:cNvPr id="30" name="Shape 435"/>
          <p:cNvSpPr txBox="1"/>
          <p:nvPr/>
        </p:nvSpPr>
        <p:spPr>
          <a:xfrm>
            <a:off x="7585725" y="1499355"/>
            <a:ext cx="1437299" cy="39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Path 2</a:t>
            </a:r>
          </a:p>
        </p:txBody>
      </p:sp>
      <p:sp>
        <p:nvSpPr>
          <p:cNvPr id="31" name="Shape 436"/>
          <p:cNvSpPr txBox="1"/>
          <p:nvPr/>
        </p:nvSpPr>
        <p:spPr>
          <a:xfrm>
            <a:off x="253525" y="6096000"/>
            <a:ext cx="9027899" cy="64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dirty="0"/>
              <a:t>Path Ranking Algorithm (PRA): Logistic regression </a:t>
            </a:r>
            <a:r>
              <a:rPr lang="en" sz="1800" dirty="0"/>
              <a:t>[</a:t>
            </a:r>
            <a:r>
              <a:rPr lang="en" sz="1800" dirty="0" smtClean="0"/>
              <a:t>Lao</a:t>
            </a:r>
            <a:r>
              <a:rPr lang="en-US" sz="1800" dirty="0" smtClean="0"/>
              <a:t> et al.</a:t>
            </a:r>
            <a:r>
              <a:rPr lang="en" sz="1800" dirty="0" smtClean="0"/>
              <a:t>, </a:t>
            </a:r>
            <a:r>
              <a:rPr lang="en" sz="1800" dirty="0"/>
              <a:t>EMNLP’11]</a:t>
            </a:r>
          </a:p>
        </p:txBody>
      </p:sp>
      <p:sp>
        <p:nvSpPr>
          <p:cNvPr id="32" name="Shape 411"/>
          <p:cNvSpPr txBox="1"/>
          <p:nvPr/>
        </p:nvSpPr>
        <p:spPr>
          <a:xfrm>
            <a:off x="6019800" y="3581400"/>
            <a:ext cx="1600199" cy="39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dirty="0" smtClean="0"/>
              <a:t>Sam Perkins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12086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2296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Approach </a:t>
            </a:r>
            <a:r>
              <a:rPr lang="en-US" dirty="0" smtClean="0"/>
              <a:t>I.2: </a:t>
            </a:r>
            <a:r>
              <a:rPr lang="en-US" dirty="0"/>
              <a:t>Graph-Based Priors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7" name="Shape 4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57073" y="924950"/>
            <a:ext cx="6429849" cy="379945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443"/>
          <p:cNvSpPr txBox="1"/>
          <p:nvPr/>
        </p:nvSpPr>
        <p:spPr>
          <a:xfrm>
            <a:off x="259075" y="1995275"/>
            <a:ext cx="3231000" cy="87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" sz="2000" b="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Hidden Layer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" sz="2000" b="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(100 dimensions)</a:t>
            </a:r>
          </a:p>
        </p:txBody>
      </p:sp>
      <p:sp>
        <p:nvSpPr>
          <p:cNvPr id="39" name="Shape 444"/>
          <p:cNvSpPr txBox="1"/>
          <p:nvPr/>
        </p:nvSpPr>
        <p:spPr>
          <a:xfrm>
            <a:off x="152400" y="5288750"/>
            <a:ext cx="2087999" cy="64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b="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Deep learning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b="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[Dean, CIKM’14] </a:t>
            </a:r>
          </a:p>
        </p:txBody>
      </p:sp>
      <p:graphicFrame>
        <p:nvGraphicFramePr>
          <p:cNvPr id="40" name="Shape 445"/>
          <p:cNvGraphicFramePr/>
          <p:nvPr>
            <p:extLst>
              <p:ext uri="{D42A27DB-BD31-4B8C-83A1-F6EECF244321}">
                <p14:modId xmlns:p14="http://schemas.microsoft.com/office/powerpoint/2010/main" val="1154627899"/>
              </p:ext>
            </p:extLst>
          </p:nvPr>
        </p:nvGraphicFramePr>
        <p:xfrm>
          <a:off x="3733800" y="4719124"/>
          <a:ext cx="4572003" cy="209561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37435"/>
                <a:gridCol w="1143022"/>
                <a:gridCol w="1116593"/>
                <a:gridCol w="1274953"/>
              </a:tblGrid>
              <a:tr h="5156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 dirty="0"/>
                        <a:t>Pred</a:t>
                      </a: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Neighbor 1</a:t>
                      </a: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Neighbor 2</a:t>
                      </a: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Neighbor 3</a:t>
                      </a: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56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children</a:t>
                      </a: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 dirty="0"/>
                        <a:t>parents 0.4</a:t>
                      </a: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spouse 0.5</a:t>
                      </a: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birth-place 0.8</a:t>
                      </a: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56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brith-date</a:t>
                      </a: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 dirty="0"/>
                        <a:t>children 1.24</a:t>
                      </a: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 dirty="0"/>
                        <a:t>gender 1.25</a:t>
                      </a: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 dirty="0"/>
                        <a:t>parents 1.29</a:t>
                      </a: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56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edu-end</a:t>
                      </a: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job-start 1.41</a:t>
                      </a: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 dirty="0" smtClean="0"/>
                        <a:t>Edu-</a:t>
                      </a:r>
                      <a:r>
                        <a:rPr lang="en-US" sz="1200" dirty="0" smtClean="0"/>
                        <a:t>start</a:t>
                      </a:r>
                      <a:r>
                        <a:rPr lang="en" sz="1200" dirty="0" smtClean="0"/>
                        <a:t> </a:t>
                      </a:r>
                      <a:r>
                        <a:rPr lang="en" sz="1200" dirty="0"/>
                        <a:t>1.61</a:t>
                      </a: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 dirty="0"/>
                        <a:t>job-end 1.74</a:t>
                      </a: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Shape 446"/>
          <p:cNvSpPr txBox="1"/>
          <p:nvPr/>
        </p:nvSpPr>
        <p:spPr>
          <a:xfrm>
            <a:off x="2362200" y="4597675"/>
            <a:ext cx="1400099" cy="39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Predicate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Neighbors</a:t>
            </a:r>
            <a:endParaRPr lang="en" sz="1800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79603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Bases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449294"/>
              </p:ext>
            </p:extLst>
          </p:nvPr>
        </p:nvGraphicFramePr>
        <p:xfrm>
          <a:off x="915439" y="1183695"/>
          <a:ext cx="7358841" cy="4978980"/>
        </p:xfrm>
        <a:graphic>
          <a:graphicData uri="http://schemas.openxmlformats.org/drawingml/2006/table">
            <a:tbl>
              <a:tblPr/>
              <a:tblGrid>
                <a:gridCol w="1932709"/>
                <a:gridCol w="1184564"/>
                <a:gridCol w="976745"/>
                <a:gridCol w="883227"/>
                <a:gridCol w="1506682"/>
                <a:gridCol w="874914"/>
              </a:tblGrid>
              <a:tr h="392151"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Entity 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Types</a:t>
                      </a: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Predicates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Entities</a:t>
                      </a: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Confident Triples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Accuracy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34208"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Yago2 (2013)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350,000</a:t>
                      </a: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9.8M</a:t>
                      </a: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150M</a:t>
                      </a: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581"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Kosmix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(2013)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6,500,000</a:t>
                      </a:r>
                      <a:endParaRPr lang="is-I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6.7M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165M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581"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Probase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(2012)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2,700,000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hr-H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16M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93%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581"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NELL (2013)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271</a:t>
                      </a: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306</a:t>
                      </a: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nb-N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5.1M</a:t>
                      </a: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nb-N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0.435M</a:t>
                      </a: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74%</a:t>
                      </a:r>
                      <a:endParaRPr lang="nb-NO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94"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Knowledge Vault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(2014)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1100</a:t>
                      </a: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4469</a:t>
                      </a: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45M</a:t>
                      </a: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271M</a:t>
                      </a: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is-I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94"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DeepDive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(2012)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2.7M</a:t>
                      </a: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7M</a:t>
                      </a: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94"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Freebase (2016)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1500</a:t>
                      </a: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35,000</a:t>
                      </a: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130M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2,300M</a:t>
                      </a:r>
                      <a:endParaRPr lang="is-I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99%</a:t>
                      </a:r>
                      <a:endParaRPr lang="is-I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94"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Knowledge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Graph (2012)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1500</a:t>
                      </a: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35,000</a:t>
                      </a: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570M</a:t>
                      </a: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18,000M</a:t>
                      </a: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99%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94"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Satori (2015)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is-I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1100M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21,000M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5" marR="56925" marT="56925" marB="569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2864774" y="2057400"/>
            <a:ext cx="1153391" cy="12954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Oval 6"/>
          <p:cNvSpPr/>
          <p:nvPr/>
        </p:nvSpPr>
        <p:spPr>
          <a:xfrm>
            <a:off x="3952009" y="4705348"/>
            <a:ext cx="1153391" cy="1085852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Oval 7"/>
          <p:cNvSpPr/>
          <p:nvPr/>
        </p:nvSpPr>
        <p:spPr>
          <a:xfrm>
            <a:off x="4894464" y="4572000"/>
            <a:ext cx="2496936" cy="16764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39952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2296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Approach </a:t>
            </a:r>
            <a:r>
              <a:rPr lang="en-US" dirty="0" smtClean="0"/>
              <a:t>II: </a:t>
            </a:r>
            <a:r>
              <a:rPr lang="en-US" dirty="0"/>
              <a:t>Extraction-Based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Features</a:t>
            </a:r>
          </a:p>
          <a:p>
            <a:pPr lvl="1"/>
            <a:r>
              <a:rPr lang="en-US" dirty="0"/>
              <a:t>Square root of #</a:t>
            </a:r>
            <a:r>
              <a:rPr lang="en-US" dirty="0" smtClean="0"/>
              <a:t>sources</a:t>
            </a:r>
          </a:p>
          <a:p>
            <a:pPr lvl="1"/>
            <a:r>
              <a:rPr lang="en-US" dirty="0" smtClean="0"/>
              <a:t>mean </a:t>
            </a:r>
            <a:r>
              <a:rPr lang="en-US" dirty="0"/>
              <a:t>of extraction confidence</a:t>
            </a:r>
          </a:p>
          <a:p>
            <a:endParaRPr lang="en-US" dirty="0" smtClean="0"/>
          </a:p>
          <a:p>
            <a:r>
              <a:rPr lang="en-US" dirty="0" err="1"/>
              <a:t>Adaboost</a:t>
            </a:r>
            <a:r>
              <a:rPr lang="en-US" dirty="0"/>
              <a:t> </a:t>
            </a:r>
            <a:r>
              <a:rPr lang="en-US" dirty="0" smtClean="0"/>
              <a:t>learning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Learning for each </a:t>
            </a:r>
            <a:r>
              <a:rPr lang="en-US" dirty="0" smtClean="0"/>
              <a:t>predicate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Shape 4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000" y="3635525"/>
            <a:ext cx="4602311" cy="7165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454"/>
          <p:cNvSpPr txBox="1"/>
          <p:nvPr/>
        </p:nvSpPr>
        <p:spPr>
          <a:xfrm>
            <a:off x="1142700" y="4340225"/>
            <a:ext cx="1326000" cy="10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2200" dirty="0"/>
              <a:t>Error at</a:t>
            </a:r>
          </a:p>
          <a:p>
            <a:pPr algn="ctr">
              <a:spcBef>
                <a:spcPts val="0"/>
              </a:spcBef>
              <a:buNone/>
            </a:pPr>
            <a:r>
              <a:rPr lang="en" sz="2200" dirty="0"/>
              <a:t>Stage t</a:t>
            </a:r>
          </a:p>
        </p:txBody>
      </p:sp>
      <p:sp>
        <p:nvSpPr>
          <p:cNvPr id="8" name="Shape 455"/>
          <p:cNvSpPr txBox="1"/>
          <p:nvPr/>
        </p:nvSpPr>
        <p:spPr>
          <a:xfrm>
            <a:off x="3505125" y="4440126"/>
            <a:ext cx="1676699" cy="10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 dirty="0"/>
              <a:t>Classifier built at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200" dirty="0"/>
              <a:t>Stage t-1</a:t>
            </a:r>
          </a:p>
        </p:txBody>
      </p:sp>
      <p:sp>
        <p:nvSpPr>
          <p:cNvPr id="10" name="Shape 456"/>
          <p:cNvSpPr txBox="1"/>
          <p:nvPr/>
        </p:nvSpPr>
        <p:spPr>
          <a:xfrm>
            <a:off x="4952701" y="4492601"/>
            <a:ext cx="1676699" cy="10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 dirty="0"/>
              <a:t>Weight</a:t>
            </a:r>
          </a:p>
        </p:txBody>
      </p:sp>
      <p:sp>
        <p:nvSpPr>
          <p:cNvPr id="11" name="Shape 457"/>
          <p:cNvSpPr txBox="1"/>
          <p:nvPr/>
        </p:nvSpPr>
        <p:spPr>
          <a:xfrm>
            <a:off x="6248101" y="4538401"/>
            <a:ext cx="1676699" cy="10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 dirty="0"/>
              <a:t>Learner t</a:t>
            </a:r>
          </a:p>
        </p:txBody>
      </p:sp>
      <p:sp>
        <p:nvSpPr>
          <p:cNvPr id="12" name="Shape 458"/>
          <p:cNvSpPr txBox="1"/>
          <p:nvPr/>
        </p:nvSpPr>
        <p:spPr>
          <a:xfrm>
            <a:off x="2788800" y="4523225"/>
            <a:ext cx="1326000" cy="10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 dirty="0"/>
              <a:t>Error func</a:t>
            </a:r>
          </a:p>
        </p:txBody>
      </p:sp>
      <p:cxnSp>
        <p:nvCxnSpPr>
          <p:cNvPr id="13" name="Shape 459"/>
          <p:cNvCxnSpPr/>
          <p:nvPr/>
        </p:nvCxnSpPr>
        <p:spPr>
          <a:xfrm rot="10800000" flipH="1">
            <a:off x="3329700" y="4092725"/>
            <a:ext cx="388800" cy="58289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" name="Shape 460"/>
          <p:cNvCxnSpPr/>
          <p:nvPr/>
        </p:nvCxnSpPr>
        <p:spPr>
          <a:xfrm rot="10800000" flipH="1">
            <a:off x="1958100" y="4092725"/>
            <a:ext cx="785100" cy="399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" name="Shape 462"/>
          <p:cNvCxnSpPr/>
          <p:nvPr/>
        </p:nvCxnSpPr>
        <p:spPr>
          <a:xfrm rot="10800000" flipH="1">
            <a:off x="4389150" y="4116425"/>
            <a:ext cx="61200" cy="476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" name="Shape 463"/>
          <p:cNvCxnSpPr/>
          <p:nvPr/>
        </p:nvCxnSpPr>
        <p:spPr>
          <a:xfrm rot="10800000">
            <a:off x="5760450" y="4092725"/>
            <a:ext cx="37800" cy="552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7" name="Shape 464"/>
          <p:cNvCxnSpPr/>
          <p:nvPr/>
        </p:nvCxnSpPr>
        <p:spPr>
          <a:xfrm rot="10800000">
            <a:off x="6278851" y="4092601"/>
            <a:ext cx="826499" cy="59819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8" name="Shape 465"/>
          <p:cNvSpPr txBox="1"/>
          <p:nvPr/>
        </p:nvSpPr>
        <p:spPr>
          <a:xfrm>
            <a:off x="7238701" y="4135326"/>
            <a:ext cx="1676699" cy="10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 dirty="0"/>
              <a:t>Instance i</a:t>
            </a:r>
          </a:p>
        </p:txBody>
      </p:sp>
      <p:cxnSp>
        <p:nvCxnSpPr>
          <p:cNvPr id="19" name="Shape 466"/>
          <p:cNvCxnSpPr/>
          <p:nvPr/>
        </p:nvCxnSpPr>
        <p:spPr>
          <a:xfrm rot="10800000">
            <a:off x="6812201" y="4031825"/>
            <a:ext cx="624899" cy="289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1" name="Shape 467"/>
          <p:cNvSpPr txBox="1"/>
          <p:nvPr/>
        </p:nvSpPr>
        <p:spPr>
          <a:xfrm>
            <a:off x="6248400" y="1066800"/>
            <a:ext cx="2324100" cy="67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</a:rPr>
              <a:t>[</a:t>
            </a:r>
            <a:r>
              <a:rPr lang="en" sz="1800" dirty="0" smtClean="0">
                <a:solidFill>
                  <a:schemeClr val="dk1"/>
                </a:solidFill>
              </a:rPr>
              <a:t>Dong</a:t>
            </a:r>
            <a:r>
              <a:rPr lang="en-US" sz="1800" dirty="0" smtClean="0">
                <a:solidFill>
                  <a:schemeClr val="dk1"/>
                </a:solidFill>
              </a:rPr>
              <a:t> et al</a:t>
            </a:r>
            <a:r>
              <a:rPr lang="en" sz="1800" dirty="0" smtClean="0">
                <a:solidFill>
                  <a:schemeClr val="dk1"/>
                </a:solidFill>
              </a:rPr>
              <a:t>, </a:t>
            </a:r>
            <a:r>
              <a:rPr lang="en" sz="1800" dirty="0">
                <a:solidFill>
                  <a:schemeClr val="dk1"/>
                </a:solidFill>
              </a:rPr>
              <a:t>KDD’14]</a:t>
            </a:r>
          </a:p>
        </p:txBody>
      </p:sp>
    </p:spTree>
    <p:extLst>
      <p:ext uri="{BB962C8B-B14F-4D97-AF65-F5344CB8AC3E}">
        <p14:creationId xmlns:p14="http://schemas.microsoft.com/office/powerpoint/2010/main" val="166383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2296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Approach III. Multi-Layer 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Intuitions</a:t>
            </a:r>
            <a:endParaRPr lang="en-US" dirty="0"/>
          </a:p>
          <a:p>
            <a:pPr lvl="1"/>
            <a:r>
              <a:rPr lang="en-US" dirty="0"/>
              <a:t>Leverage source/extractor agreements</a:t>
            </a:r>
          </a:p>
          <a:p>
            <a:pPr lvl="1"/>
            <a:r>
              <a:rPr lang="en-US" dirty="0"/>
              <a:t>Trust a source/extractor with high quality</a:t>
            </a:r>
          </a:p>
          <a:p>
            <a:endParaRPr lang="en-US" dirty="0"/>
          </a:p>
          <a:p>
            <a:r>
              <a:rPr lang="en-US" dirty="0" smtClean="0"/>
              <a:t>Graphical model – predict at </a:t>
            </a:r>
            <a:r>
              <a:rPr lang="en-US" dirty="0"/>
              <a:t>the same time</a:t>
            </a:r>
          </a:p>
          <a:p>
            <a:pPr lvl="1"/>
            <a:r>
              <a:rPr lang="en-US" dirty="0" smtClean="0"/>
              <a:t>Extraction correctness, triple </a:t>
            </a:r>
            <a:r>
              <a:rPr lang="en-US" dirty="0"/>
              <a:t>correctness</a:t>
            </a:r>
          </a:p>
          <a:p>
            <a:pPr lvl="1"/>
            <a:r>
              <a:rPr lang="en-US" dirty="0" smtClean="0"/>
              <a:t>Source accuracy, extractor precision/recall</a:t>
            </a:r>
          </a:p>
          <a:p>
            <a:endParaRPr lang="en-US" dirty="0"/>
          </a:p>
          <a:p>
            <a:r>
              <a:rPr lang="en-US" dirty="0" smtClean="0"/>
              <a:t>Source</a:t>
            </a:r>
            <a:r>
              <a:rPr lang="en-US" dirty="0"/>
              <a:t>/extractor </a:t>
            </a:r>
            <a:r>
              <a:rPr lang="en-US" dirty="0" smtClean="0"/>
              <a:t>hierarchy</a:t>
            </a:r>
          </a:p>
          <a:p>
            <a:pPr lvl="1"/>
            <a:r>
              <a:rPr lang="en-US" dirty="0"/>
              <a:t>Break down “large” sources</a:t>
            </a:r>
          </a:p>
          <a:p>
            <a:pPr lvl="1"/>
            <a:r>
              <a:rPr lang="en-US" dirty="0"/>
              <a:t>Group </a:t>
            </a:r>
            <a:r>
              <a:rPr lang="en-US" dirty="0" smtClean="0"/>
              <a:t>similar “</a:t>
            </a:r>
            <a:r>
              <a:rPr lang="en-US" dirty="0"/>
              <a:t>small” sources</a:t>
            </a:r>
          </a:p>
          <a:p>
            <a:pPr lvl="1"/>
            <a:endParaRPr lang="en-US" dirty="0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Shape 474"/>
          <p:cNvSpPr txBox="1"/>
          <p:nvPr/>
        </p:nvSpPr>
        <p:spPr>
          <a:xfrm>
            <a:off x="6705600" y="1066800"/>
            <a:ext cx="2331599" cy="67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</a:rPr>
              <a:t>[</a:t>
            </a:r>
            <a:r>
              <a:rPr lang="en" sz="1800" dirty="0" smtClean="0">
                <a:solidFill>
                  <a:schemeClr val="dk1"/>
                </a:solidFill>
              </a:rPr>
              <a:t>Dong</a:t>
            </a:r>
            <a:r>
              <a:rPr lang="en-US" sz="1800" dirty="0" smtClean="0">
                <a:solidFill>
                  <a:schemeClr val="dk1"/>
                </a:solidFill>
              </a:rPr>
              <a:t> et al.</a:t>
            </a:r>
            <a:r>
              <a:rPr lang="en" sz="1800" dirty="0" smtClean="0">
                <a:solidFill>
                  <a:schemeClr val="dk1"/>
                </a:solidFill>
              </a:rPr>
              <a:t>, </a:t>
            </a:r>
            <a:r>
              <a:rPr lang="en" sz="1800" dirty="0">
                <a:solidFill>
                  <a:schemeClr val="dk1"/>
                </a:solidFill>
              </a:rPr>
              <a:t>VLDB’15]</a:t>
            </a:r>
          </a:p>
        </p:txBody>
      </p:sp>
    </p:spTree>
    <p:extLst>
      <p:ext uri="{BB962C8B-B14F-4D97-AF65-F5344CB8AC3E}">
        <p14:creationId xmlns:p14="http://schemas.microsoft.com/office/powerpoint/2010/main" val="129216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2296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High-Level 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Researcher affiliation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Shape 474"/>
          <p:cNvSpPr txBox="1"/>
          <p:nvPr/>
        </p:nvSpPr>
        <p:spPr>
          <a:xfrm>
            <a:off x="6934200" y="1066800"/>
            <a:ext cx="2102999" cy="67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</a:rPr>
              <a:t>[Dong, </a:t>
            </a:r>
            <a:r>
              <a:rPr lang="en" sz="1800" dirty="0" smtClean="0">
                <a:solidFill>
                  <a:schemeClr val="dk1"/>
                </a:solidFill>
              </a:rPr>
              <a:t>VLDB’09]</a:t>
            </a:r>
            <a:endParaRPr lang="en" sz="1800" dirty="0">
              <a:solidFill>
                <a:schemeClr val="dk1"/>
              </a:solidFill>
            </a:endParaRPr>
          </a:p>
        </p:txBody>
      </p:sp>
      <p:graphicFrame>
        <p:nvGraphicFramePr>
          <p:cNvPr id="7" name="Shape 480"/>
          <p:cNvGraphicFramePr/>
          <p:nvPr>
            <p:extLst>
              <p:ext uri="{D42A27DB-BD31-4B8C-83A1-F6EECF244321}">
                <p14:modId xmlns:p14="http://schemas.microsoft.com/office/powerpoint/2010/main" val="2979559675"/>
              </p:ext>
            </p:extLst>
          </p:nvPr>
        </p:nvGraphicFramePr>
        <p:xfrm>
          <a:off x="952500" y="1988425"/>
          <a:ext cx="7239000" cy="29259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20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/>
                        <a:t>Src1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/>
                        <a:t>Src2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/>
                        <a:t>Src3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/>
                        <a:t>Jagadish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/>
                        <a:t>UM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/>
                        <a:t>ATT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/>
                        <a:t>UM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/>
                        <a:t>Dewitt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/>
                        <a:t>MSR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/>
                        <a:t>MSR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/>
                        <a:t>UW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/>
                        <a:t>Bernstein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/>
                        <a:t>MSR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/>
                        <a:t>MSR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/>
                        <a:t>MSR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/>
                        <a:t>Carey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/>
                        <a:t>UCI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/>
                        <a:t>ATT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/>
                        <a:t>BEA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/>
                        <a:t>Franklin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/>
                        <a:t>UCB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/>
                        <a:t>UCB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/>
                        <a:t>UMD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64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2296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High-Level 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Researcher affiliation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" dirty="0" smtClean="0"/>
          </a:p>
          <a:p>
            <a:r>
              <a:rPr lang="en" dirty="0" smtClean="0"/>
              <a:t>Voting: trust the </a:t>
            </a:r>
            <a:r>
              <a:rPr lang="en" dirty="0"/>
              <a:t>majority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Shape 474"/>
          <p:cNvSpPr txBox="1"/>
          <p:nvPr/>
        </p:nvSpPr>
        <p:spPr>
          <a:xfrm>
            <a:off x="6934200" y="1066800"/>
            <a:ext cx="2102999" cy="67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</a:rPr>
              <a:t>[Dong, </a:t>
            </a:r>
            <a:r>
              <a:rPr lang="en" sz="1800" dirty="0" smtClean="0">
                <a:solidFill>
                  <a:schemeClr val="dk1"/>
                </a:solidFill>
              </a:rPr>
              <a:t>VLDB’09]</a:t>
            </a:r>
            <a:endParaRPr lang="en" sz="1800" dirty="0">
              <a:solidFill>
                <a:schemeClr val="dk1"/>
              </a:solidFill>
            </a:endParaRPr>
          </a:p>
        </p:txBody>
      </p:sp>
      <p:graphicFrame>
        <p:nvGraphicFramePr>
          <p:cNvPr id="8" name="Shape 488"/>
          <p:cNvGraphicFramePr/>
          <p:nvPr>
            <p:extLst>
              <p:ext uri="{D42A27DB-BD31-4B8C-83A1-F6EECF244321}">
                <p14:modId xmlns:p14="http://schemas.microsoft.com/office/powerpoint/2010/main" val="4168505363"/>
              </p:ext>
            </p:extLst>
          </p:nvPr>
        </p:nvGraphicFramePr>
        <p:xfrm>
          <a:off x="952500" y="1988425"/>
          <a:ext cx="7239000" cy="29259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20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/>
                        <a:t>Src1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/>
                        <a:t>Src2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/>
                        <a:t>Src3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/>
                        <a:t>Jagadish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FF0000"/>
                          </a:solidFill>
                        </a:rPr>
                        <a:t>UM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/>
                        <a:t>ATT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>
                          <a:solidFill>
                            <a:srgbClr val="FF0000"/>
                          </a:solidFill>
                        </a:rPr>
                        <a:t>UM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/>
                        <a:t>Dewitt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FF0000"/>
                          </a:solidFill>
                        </a:rPr>
                        <a:t>MSR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FF0000"/>
                          </a:solidFill>
                        </a:rPr>
                        <a:t>MSR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/>
                        <a:t>UW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/>
                        <a:t>Bernstein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FF0000"/>
                          </a:solidFill>
                        </a:rPr>
                        <a:t>MSR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FF0000"/>
                          </a:solidFill>
                        </a:rPr>
                        <a:t>MSR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>
                          <a:solidFill>
                            <a:srgbClr val="FF0000"/>
                          </a:solidFill>
                        </a:rPr>
                        <a:t>MSR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/>
                        <a:t>Carey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/>
                        <a:t>UCI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/>
                        <a:t>ATT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/>
                        <a:t>BEA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/>
                        <a:t>Franklin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>
                          <a:solidFill>
                            <a:srgbClr val="FF0000"/>
                          </a:solidFill>
                        </a:rPr>
                        <a:t>UCB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FF0000"/>
                          </a:solidFill>
                        </a:rPr>
                        <a:t>UCB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/>
                        <a:t>UMD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19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2296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High-Level 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Researcher affiliation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Shape 474"/>
          <p:cNvSpPr txBox="1"/>
          <p:nvPr/>
        </p:nvSpPr>
        <p:spPr>
          <a:xfrm>
            <a:off x="6934200" y="1066800"/>
            <a:ext cx="2102999" cy="67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</a:rPr>
              <a:t>[Dong, </a:t>
            </a:r>
            <a:r>
              <a:rPr lang="en" sz="1800" dirty="0" smtClean="0">
                <a:solidFill>
                  <a:schemeClr val="dk1"/>
                </a:solidFill>
              </a:rPr>
              <a:t>VLDB’09]</a:t>
            </a:r>
            <a:endParaRPr lang="en" sz="1800" dirty="0">
              <a:solidFill>
                <a:schemeClr val="dk1"/>
              </a:solidFill>
            </a:endParaRPr>
          </a:p>
        </p:txBody>
      </p:sp>
      <p:graphicFrame>
        <p:nvGraphicFramePr>
          <p:cNvPr id="8" name="Shape 488"/>
          <p:cNvGraphicFramePr/>
          <p:nvPr>
            <p:extLst>
              <p:ext uri="{D42A27DB-BD31-4B8C-83A1-F6EECF244321}">
                <p14:modId xmlns:p14="http://schemas.microsoft.com/office/powerpoint/2010/main" val="2191371400"/>
              </p:ext>
            </p:extLst>
          </p:nvPr>
        </p:nvGraphicFramePr>
        <p:xfrm>
          <a:off x="952500" y="1988425"/>
          <a:ext cx="7239000" cy="29259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20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/>
                        <a:t>Src1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/>
                        <a:t>Src2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/>
                        <a:t>Src3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/>
                        <a:t>Jagadish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FF0000"/>
                          </a:solidFill>
                        </a:rPr>
                        <a:t>UM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/>
                        <a:t>ATT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>
                          <a:solidFill>
                            <a:srgbClr val="FF0000"/>
                          </a:solidFill>
                        </a:rPr>
                        <a:t>UM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/>
                        <a:t>Dewitt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FF0000"/>
                          </a:solidFill>
                        </a:rPr>
                        <a:t>MSR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FF0000"/>
                          </a:solidFill>
                        </a:rPr>
                        <a:t>MSR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/>
                        <a:t>UW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/>
                        <a:t>Bernstein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FF0000"/>
                          </a:solidFill>
                        </a:rPr>
                        <a:t>MSR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FF0000"/>
                          </a:solidFill>
                        </a:rPr>
                        <a:t>MSR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FF0000"/>
                          </a:solidFill>
                        </a:rPr>
                        <a:t>MSR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/>
                        <a:t>Carey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/>
                        <a:t>UCI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/>
                        <a:t>ATT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/>
                        <a:t>BEA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/>
                        <a:t>Franklin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FF0000"/>
                          </a:solidFill>
                        </a:rPr>
                        <a:t>UCB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FF0000"/>
                          </a:solidFill>
                        </a:rPr>
                        <a:t>UCB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/>
                        <a:t>UMD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cxnSp>
        <p:nvCxnSpPr>
          <p:cNvPr id="7" name="Shape 499"/>
          <p:cNvCxnSpPr/>
          <p:nvPr/>
        </p:nvCxnSpPr>
        <p:spPr>
          <a:xfrm>
            <a:off x="3655700" y="1303575"/>
            <a:ext cx="0" cy="708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7955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2296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High-Level 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Researcher affiliation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Quality-based: give </a:t>
            </a:r>
            <a:r>
              <a:rPr lang="en-US" dirty="0"/>
              <a:t>higher votes to more accurate sources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Shape 474"/>
          <p:cNvSpPr txBox="1"/>
          <p:nvPr/>
        </p:nvSpPr>
        <p:spPr>
          <a:xfrm>
            <a:off x="6934200" y="1066800"/>
            <a:ext cx="2102999" cy="67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</a:rPr>
              <a:t>[Dong, </a:t>
            </a:r>
            <a:r>
              <a:rPr lang="en" sz="1800" dirty="0" smtClean="0">
                <a:solidFill>
                  <a:schemeClr val="dk1"/>
                </a:solidFill>
              </a:rPr>
              <a:t>VLDB’09]</a:t>
            </a:r>
            <a:endParaRPr lang="en" sz="1800" dirty="0">
              <a:solidFill>
                <a:schemeClr val="dk1"/>
              </a:solidFill>
            </a:endParaRPr>
          </a:p>
        </p:txBody>
      </p:sp>
      <p:graphicFrame>
        <p:nvGraphicFramePr>
          <p:cNvPr id="8" name="Shape 488"/>
          <p:cNvGraphicFramePr/>
          <p:nvPr>
            <p:extLst>
              <p:ext uri="{D42A27DB-BD31-4B8C-83A1-F6EECF244321}">
                <p14:modId xmlns:p14="http://schemas.microsoft.com/office/powerpoint/2010/main" val="3639744255"/>
              </p:ext>
            </p:extLst>
          </p:nvPr>
        </p:nvGraphicFramePr>
        <p:xfrm>
          <a:off x="952500" y="1988425"/>
          <a:ext cx="7239000" cy="29259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20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/>
                        <a:t>Src1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/>
                        <a:t>Src2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/>
                        <a:t>Src3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/>
                        <a:t>Jagadish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FF0000"/>
                          </a:solidFill>
                        </a:rPr>
                        <a:t>UM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/>
                        <a:t>ATT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>
                          <a:solidFill>
                            <a:srgbClr val="FF0000"/>
                          </a:solidFill>
                        </a:rPr>
                        <a:t>UM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/>
                        <a:t>Dewitt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FF0000"/>
                          </a:solidFill>
                        </a:rPr>
                        <a:t>MSR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FF0000"/>
                          </a:solidFill>
                        </a:rPr>
                        <a:t>MSR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/>
                        <a:t>UW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/>
                        <a:t>Bernstein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FF0000"/>
                          </a:solidFill>
                        </a:rPr>
                        <a:t>MSR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FF0000"/>
                          </a:solidFill>
                        </a:rPr>
                        <a:t>MSR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FF0000"/>
                          </a:solidFill>
                        </a:rPr>
                        <a:t>MSR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/>
                        <a:t>Carey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/>
                        <a:t>UCI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/>
                        <a:t>ATT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/>
                        <a:t>BEA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/>
                        <a:t>Franklin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>
                          <a:solidFill>
                            <a:srgbClr val="FF0000"/>
                          </a:solidFill>
                        </a:rPr>
                        <a:t>UCB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FF0000"/>
                          </a:solidFill>
                        </a:rPr>
                        <a:t>UCB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/>
                        <a:t>UMD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cxnSp>
        <p:nvCxnSpPr>
          <p:cNvPr id="7" name="Shape 499"/>
          <p:cNvCxnSpPr/>
          <p:nvPr/>
        </p:nvCxnSpPr>
        <p:spPr>
          <a:xfrm>
            <a:off x="3655700" y="1303575"/>
            <a:ext cx="0" cy="708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02490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2296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What About Extractions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Extracted Harry Potter actors/actresses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Shape 474"/>
          <p:cNvSpPr txBox="1"/>
          <p:nvPr/>
        </p:nvSpPr>
        <p:spPr>
          <a:xfrm>
            <a:off x="6934200" y="1066800"/>
            <a:ext cx="2102999" cy="67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1800" dirty="0">
                <a:solidFill>
                  <a:schemeClr val="dk1"/>
                </a:solidFill>
              </a:rPr>
              <a:t>[</a:t>
            </a:r>
            <a:r>
              <a:rPr lang="en-US" sz="1800" dirty="0" err="1">
                <a:solidFill>
                  <a:schemeClr val="dk1"/>
                </a:solidFill>
              </a:rPr>
              <a:t>Sigmod</a:t>
            </a:r>
            <a:r>
              <a:rPr lang="en-US" sz="1800" dirty="0">
                <a:solidFill>
                  <a:schemeClr val="dk1"/>
                </a:solidFill>
              </a:rPr>
              <a:t>, 2014]</a:t>
            </a:r>
          </a:p>
        </p:txBody>
      </p:sp>
      <p:graphicFrame>
        <p:nvGraphicFramePr>
          <p:cNvPr id="9" name="Shape 517"/>
          <p:cNvGraphicFramePr/>
          <p:nvPr>
            <p:extLst>
              <p:ext uri="{D42A27DB-BD31-4B8C-83A1-F6EECF244321}">
                <p14:modId xmlns:p14="http://schemas.microsoft.com/office/powerpoint/2010/main" val="590885388"/>
              </p:ext>
            </p:extLst>
          </p:nvPr>
        </p:nvGraphicFramePr>
        <p:xfrm>
          <a:off x="952500" y="1988425"/>
          <a:ext cx="7239000" cy="32307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09750"/>
                <a:gridCol w="1706950"/>
                <a:gridCol w="1751025"/>
                <a:gridCol w="1971275"/>
              </a:tblGrid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/>
                        <a:t>Harry </a:t>
                      </a:r>
                      <a:r>
                        <a:rPr lang="en" sz="2000" b="1" dirty="0" smtClean="0"/>
                        <a:t>Potter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lang="en" sz="20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 smtClean="0"/>
                        <a:t>Ext1</a:t>
                      </a:r>
                      <a:endParaRPr lang="en" sz="20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 smtClean="0">
                          <a:solidFill>
                            <a:schemeClr val="dk1"/>
                          </a:solidFill>
                        </a:rPr>
                        <a:t>Ext2</a:t>
                      </a:r>
                      <a:endParaRPr lang="en" sz="2000" b="1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 smtClean="0">
                          <a:solidFill>
                            <a:schemeClr val="dk1"/>
                          </a:solidFill>
                        </a:rPr>
                        <a:t>Ext3</a:t>
                      </a:r>
                      <a:endParaRPr lang="en" sz="2000" b="1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/>
                        <a:t>Daniel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/>
                        <a:t>✓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</a:rPr>
                        <a:t>✓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</a:rPr>
                        <a:t>✓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/>
                        <a:t>Emma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chemeClr val="dk1"/>
                          </a:solidFill>
                        </a:rPr>
                        <a:t>✓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20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</a:rPr>
                        <a:t>✓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/>
                        <a:t>Rupert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chemeClr val="dk1"/>
                          </a:solidFill>
                        </a:rPr>
                        <a:t>✓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chemeClr val="dk1"/>
                          </a:solidFill>
                        </a:rPr>
                        <a:t>✓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2000" b="1" dirty="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/>
                        <a:t>Jonny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chemeClr val="dk1"/>
                          </a:solidFill>
                        </a:rPr>
                        <a:t>✓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20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2000" b="1" dirty="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/>
                        <a:t>Eric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2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2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chemeClr val="dk1"/>
                          </a:solidFill>
                        </a:rPr>
                        <a:t>✓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11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2296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What About Extractions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Extracted Harry Potter </a:t>
            </a:r>
            <a:r>
              <a:rPr lang="en-US" dirty="0" smtClean="0"/>
              <a:t>actors/actresses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Voting: trust </a:t>
            </a:r>
            <a:r>
              <a:rPr lang="en-US" dirty="0"/>
              <a:t>the </a:t>
            </a:r>
            <a:r>
              <a:rPr lang="en-US" dirty="0" smtClean="0"/>
              <a:t>majority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Shape 474"/>
          <p:cNvSpPr txBox="1"/>
          <p:nvPr/>
        </p:nvSpPr>
        <p:spPr>
          <a:xfrm>
            <a:off x="6934200" y="1066800"/>
            <a:ext cx="2102999" cy="67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1800" dirty="0">
                <a:solidFill>
                  <a:schemeClr val="dk1"/>
                </a:solidFill>
              </a:rPr>
              <a:t>[</a:t>
            </a:r>
            <a:r>
              <a:rPr lang="en-US" sz="1800" dirty="0" err="1">
                <a:solidFill>
                  <a:schemeClr val="dk1"/>
                </a:solidFill>
              </a:rPr>
              <a:t>Sigmod</a:t>
            </a:r>
            <a:r>
              <a:rPr lang="en-US" sz="1800" dirty="0">
                <a:solidFill>
                  <a:schemeClr val="dk1"/>
                </a:solidFill>
              </a:rPr>
              <a:t>, 2014]</a:t>
            </a:r>
          </a:p>
        </p:txBody>
      </p:sp>
      <p:graphicFrame>
        <p:nvGraphicFramePr>
          <p:cNvPr id="7" name="Shape 526"/>
          <p:cNvGraphicFramePr/>
          <p:nvPr>
            <p:extLst>
              <p:ext uri="{D42A27DB-BD31-4B8C-83A1-F6EECF244321}">
                <p14:modId xmlns:p14="http://schemas.microsoft.com/office/powerpoint/2010/main" val="4205958938"/>
              </p:ext>
            </p:extLst>
          </p:nvPr>
        </p:nvGraphicFramePr>
        <p:xfrm>
          <a:off x="952500" y="1988425"/>
          <a:ext cx="7239000" cy="32307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09750"/>
                <a:gridCol w="1706950"/>
                <a:gridCol w="1751025"/>
                <a:gridCol w="1971275"/>
              </a:tblGrid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/>
                        <a:t>Harry </a:t>
                      </a:r>
                      <a:r>
                        <a:rPr lang="en" sz="2000" b="1" dirty="0" smtClean="0"/>
                        <a:t>Potter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lang="en" sz="20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 smtClean="0"/>
                        <a:t>Ext1</a:t>
                      </a:r>
                      <a:endParaRPr lang="en" sz="20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 smtClean="0">
                          <a:solidFill>
                            <a:schemeClr val="dk1"/>
                          </a:solidFill>
                        </a:rPr>
                        <a:t>Ext2</a:t>
                      </a:r>
                      <a:endParaRPr lang="en" sz="2000" b="1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 smtClean="0">
                          <a:solidFill>
                            <a:schemeClr val="dk1"/>
                          </a:solidFill>
                        </a:rPr>
                        <a:t>Ext3</a:t>
                      </a:r>
                      <a:endParaRPr lang="en" sz="2000" b="1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980000"/>
                          </a:solidFill>
                        </a:rPr>
                        <a:t>Daniel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/>
                        <a:t>✓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</a:rPr>
                        <a:t>✓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</a:rPr>
                        <a:t>✓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980000"/>
                          </a:solidFill>
                        </a:rPr>
                        <a:t>Emma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chemeClr val="dk1"/>
                          </a:solidFill>
                        </a:rPr>
                        <a:t>✓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20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</a:rPr>
                        <a:t>✓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980000"/>
                          </a:solidFill>
                        </a:rPr>
                        <a:t>Rupert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</a:rPr>
                        <a:t>✓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chemeClr val="dk1"/>
                          </a:solidFill>
                        </a:rPr>
                        <a:t>✓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2000" b="1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0B5394"/>
                          </a:solidFill>
                        </a:rPr>
                        <a:t>Jonny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</a:rPr>
                        <a:t>✓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2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2000" b="1" dirty="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0B5394"/>
                          </a:solidFill>
                        </a:rPr>
                        <a:t>Eric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2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2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chemeClr val="dk1"/>
                          </a:solidFill>
                        </a:rPr>
                        <a:t>✓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15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2296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What About Extractions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Extracted Harry Potter </a:t>
            </a:r>
            <a:r>
              <a:rPr lang="en-US" dirty="0" smtClean="0"/>
              <a:t>actors/actresses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Quality-based: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likely to be correct if extracted by high-precision </a:t>
            </a:r>
            <a:r>
              <a:rPr lang="en-US" dirty="0" smtClean="0"/>
              <a:t>sources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ore </a:t>
            </a:r>
            <a:r>
              <a:rPr lang="en-US" dirty="0"/>
              <a:t>likely to be wrong if not extracted by high-recall </a:t>
            </a:r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Shape 474"/>
          <p:cNvSpPr txBox="1"/>
          <p:nvPr/>
        </p:nvSpPr>
        <p:spPr>
          <a:xfrm>
            <a:off x="6934200" y="1066800"/>
            <a:ext cx="2102999" cy="67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1800" dirty="0">
                <a:solidFill>
                  <a:schemeClr val="dk1"/>
                </a:solidFill>
              </a:rPr>
              <a:t>[</a:t>
            </a:r>
            <a:r>
              <a:rPr lang="en-US" sz="1800" dirty="0" err="1">
                <a:solidFill>
                  <a:schemeClr val="dk1"/>
                </a:solidFill>
              </a:rPr>
              <a:t>Sigmod</a:t>
            </a:r>
            <a:r>
              <a:rPr lang="en-US" sz="1800" dirty="0">
                <a:solidFill>
                  <a:schemeClr val="dk1"/>
                </a:solidFill>
              </a:rPr>
              <a:t>, 2014]</a:t>
            </a:r>
          </a:p>
        </p:txBody>
      </p:sp>
      <p:graphicFrame>
        <p:nvGraphicFramePr>
          <p:cNvPr id="8" name="Shape 543"/>
          <p:cNvGraphicFramePr/>
          <p:nvPr>
            <p:extLst>
              <p:ext uri="{D42A27DB-BD31-4B8C-83A1-F6EECF244321}">
                <p14:modId xmlns:p14="http://schemas.microsoft.com/office/powerpoint/2010/main" val="1270067259"/>
              </p:ext>
            </p:extLst>
          </p:nvPr>
        </p:nvGraphicFramePr>
        <p:xfrm>
          <a:off x="952500" y="1988425"/>
          <a:ext cx="7239000" cy="32307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09750"/>
                <a:gridCol w="1706950"/>
                <a:gridCol w="1751025"/>
                <a:gridCol w="1971275"/>
              </a:tblGrid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/>
                        <a:t>Harry Potter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/>
                        <a:t>Ext1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>
                          <a:solidFill>
                            <a:srgbClr val="FF0000"/>
                          </a:solidFill>
                        </a:rPr>
                        <a:t>(high rec)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chemeClr val="dk1"/>
                          </a:solidFill>
                        </a:rPr>
                        <a:t>Ext2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FF0000"/>
                          </a:solidFill>
                        </a:rPr>
                        <a:t>(high prec)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chemeClr val="dk1"/>
                          </a:solidFill>
                        </a:rPr>
                        <a:t>Ext3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FF0000"/>
                          </a:solidFill>
                        </a:rPr>
                        <a:t>(med prec/rec)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FF0000"/>
                          </a:solidFill>
                        </a:rPr>
                        <a:t>Daniel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/>
                        <a:t>✓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</a:rPr>
                        <a:t>✓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</a:rPr>
                        <a:t>✓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980000"/>
                          </a:solidFill>
                        </a:rPr>
                        <a:t>Emma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chemeClr val="dk1"/>
                          </a:solidFill>
                        </a:rPr>
                        <a:t>✓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20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</a:rPr>
                        <a:t>✓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>
                          <a:solidFill>
                            <a:srgbClr val="FF0000"/>
                          </a:solidFill>
                        </a:rPr>
                        <a:t>Rupert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chemeClr val="dk1"/>
                          </a:solidFill>
                        </a:rPr>
                        <a:t>✓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chemeClr val="dk1"/>
                          </a:solidFill>
                        </a:rPr>
                        <a:t>✓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2000" b="1" dirty="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>
                          <a:solidFill>
                            <a:srgbClr val="0B5394"/>
                          </a:solidFill>
                        </a:rPr>
                        <a:t>Jonny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</a:rPr>
                        <a:t>✓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20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2000" b="1" dirty="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0000FF"/>
                          </a:solidFill>
                        </a:rPr>
                        <a:t>Eric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2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2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chemeClr val="dk1"/>
                          </a:solidFill>
                        </a:rPr>
                        <a:t>✓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60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0988"/>
            <a:ext cx="8229600" cy="7858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Graphical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0" y="1371600"/>
            <a:ext cx="45720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Observations</a:t>
            </a:r>
          </a:p>
          <a:p>
            <a:pPr lvl="1"/>
            <a:r>
              <a:rPr lang="en-US" dirty="0" err="1"/>
              <a:t>X</a:t>
            </a:r>
            <a:r>
              <a:rPr lang="en-US" baseline="-25000" dirty="0" err="1"/>
              <a:t>ewdv</a:t>
            </a:r>
            <a:r>
              <a:rPr lang="en-US" dirty="0"/>
              <a:t>: </a:t>
            </a:r>
            <a:r>
              <a:rPr lang="en-US" dirty="0" smtClean="0"/>
              <a:t>whether extractor </a:t>
            </a:r>
            <a:r>
              <a:rPr lang="en-US" dirty="0"/>
              <a:t>e extracts from source w the (</a:t>
            </a:r>
            <a:r>
              <a:rPr lang="en-US" dirty="0" err="1"/>
              <a:t>d,v</a:t>
            </a:r>
            <a:r>
              <a:rPr lang="en-US" dirty="0"/>
              <a:t>) item-value </a:t>
            </a:r>
            <a:r>
              <a:rPr lang="en-US" dirty="0" smtClean="0"/>
              <a:t>pair</a:t>
            </a:r>
          </a:p>
          <a:p>
            <a:r>
              <a:rPr lang="en-US" dirty="0"/>
              <a:t>Latent variables</a:t>
            </a:r>
          </a:p>
          <a:p>
            <a:pPr lvl="1"/>
            <a:r>
              <a:rPr lang="en-US" dirty="0" err="1"/>
              <a:t>C</a:t>
            </a:r>
            <a:r>
              <a:rPr lang="en-US" baseline="-25000" dirty="0" err="1"/>
              <a:t>wdv</a:t>
            </a:r>
            <a:r>
              <a:rPr lang="en-US" dirty="0"/>
              <a:t>: whether source w indeed provides (</a:t>
            </a:r>
            <a:r>
              <a:rPr lang="en-US" dirty="0" err="1"/>
              <a:t>d,v</a:t>
            </a:r>
            <a:r>
              <a:rPr lang="en-US" dirty="0"/>
              <a:t>) </a:t>
            </a:r>
            <a:r>
              <a:rPr lang="en-US" dirty="0" smtClean="0"/>
              <a:t>pair</a:t>
            </a:r>
          </a:p>
          <a:p>
            <a:pPr lvl="1"/>
            <a:r>
              <a:rPr lang="en-US" dirty="0" err="1"/>
              <a:t>V</a:t>
            </a:r>
            <a:r>
              <a:rPr lang="en-US" baseline="-25000" dirty="0" err="1"/>
              <a:t>d</a:t>
            </a:r>
            <a:r>
              <a:rPr lang="en-US" dirty="0"/>
              <a:t>: the correct value(s) for d </a:t>
            </a:r>
          </a:p>
          <a:p>
            <a:r>
              <a:rPr lang="en-US" dirty="0" smtClean="0"/>
              <a:t>Parameters</a:t>
            </a:r>
          </a:p>
          <a:p>
            <a:pPr lvl="1"/>
            <a:r>
              <a:rPr lang="en-US" dirty="0"/>
              <a:t>A</a:t>
            </a:r>
            <a:r>
              <a:rPr lang="en-US" baseline="-25000" dirty="0"/>
              <a:t>w</a:t>
            </a:r>
            <a:r>
              <a:rPr lang="en-US" dirty="0"/>
              <a:t>: Accuracy </a:t>
            </a:r>
            <a:r>
              <a:rPr lang="en-US" dirty="0" smtClean="0"/>
              <a:t>of </a:t>
            </a:r>
            <a:r>
              <a:rPr lang="en-US" dirty="0"/>
              <a:t>source </a:t>
            </a:r>
            <a:r>
              <a:rPr lang="en-US" dirty="0" smtClean="0"/>
              <a:t>w</a:t>
            </a:r>
          </a:p>
          <a:p>
            <a:pPr lvl="1"/>
            <a:r>
              <a:rPr lang="en-US" dirty="0" err="1"/>
              <a:t>P</a:t>
            </a:r>
            <a:r>
              <a:rPr lang="en-US" sz="2400" baseline="-25000" dirty="0" err="1">
                <a:solidFill>
                  <a:schemeClr val="dk1"/>
                </a:solidFill>
              </a:rPr>
              <a:t>e</a:t>
            </a:r>
            <a:r>
              <a:rPr lang="en-US" dirty="0"/>
              <a:t>: Precision of extractor </a:t>
            </a:r>
            <a:r>
              <a:rPr lang="en-US" dirty="0" smtClean="0"/>
              <a:t>e</a:t>
            </a:r>
          </a:p>
          <a:p>
            <a:pPr lvl="1"/>
            <a:r>
              <a:rPr lang="en" dirty="0"/>
              <a:t>R</a:t>
            </a:r>
            <a:r>
              <a:rPr lang="en" baseline="-25000" dirty="0"/>
              <a:t>e</a:t>
            </a:r>
            <a:r>
              <a:rPr lang="en" dirty="0"/>
              <a:t>: Recall of extractor 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5813-E1B4-4374-9A09-ECF5D627A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Shape 474"/>
          <p:cNvSpPr txBox="1"/>
          <p:nvPr/>
        </p:nvSpPr>
        <p:spPr>
          <a:xfrm>
            <a:off x="6934200" y="838200"/>
            <a:ext cx="2102999" cy="67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1800" dirty="0">
                <a:solidFill>
                  <a:schemeClr val="dk1"/>
                </a:solidFill>
              </a:rPr>
              <a:t>[VLDB, 2015]</a:t>
            </a:r>
          </a:p>
        </p:txBody>
      </p:sp>
      <p:pic>
        <p:nvPicPr>
          <p:cNvPr id="7" name="Shape 5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201" y="1752600"/>
            <a:ext cx="4495800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74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False"/>
  <p:tag name="EMBEDFONTS" val="False"/>
  <p:tag name="USEBOLDAMS" val="False"/>
  <p:tag name="DEFAULTDISPLAYSOURCE" val="\documentclass{article}\pagestyle{empty}&#10;\begin{document}&#10;&#10;\end{document}&#10;"/>
  <p:tag name="TEX2PS" val="latex $(base).tex; dvips -D $(res) -E -o $(base).ps $(base).dvi"/>
  <p:tag name="EXTERNALEDITCOMMAND" val="notepad %"/>
  <p:tag name="GHOSTSCRIPTCOMMAND" val="gs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472"/>
  <p:tag name="DEFAULTHEIGHT" val="392"/>
</p:tagLst>
</file>

<file path=ppt/theme/theme1.xml><?xml version="1.0" encoding="utf-8"?>
<a:theme xmlns:a="http://schemas.openxmlformats.org/drawingml/2006/main" name="1_Pixe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BE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_Pixel">
      <a:majorFont>
        <a:latin typeface="Gill Sans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Pixe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BE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_Pixel">
      <a:majorFont>
        <a:latin typeface="Gill Sans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Pixe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BE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_Pixel">
      <a:majorFont>
        <a:latin typeface="Gill Sans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tutorial</Template>
  <TotalTime>66017</TotalTime>
  <Words>4517</Words>
  <Application>Microsoft Macintosh PowerPoint</Application>
  <PresentationFormat>On-screen Show (4:3)</PresentationFormat>
  <Paragraphs>1344</Paragraphs>
  <Slides>109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109</vt:i4>
      </vt:variant>
    </vt:vector>
  </HeadingPairs>
  <TitlesOfParts>
    <vt:vector size="119" baseType="lpstr">
      <vt:lpstr>Calibri</vt:lpstr>
      <vt:lpstr>Gill Sans MT</vt:lpstr>
      <vt:lpstr>Symbol</vt:lpstr>
      <vt:lpstr>Times New Roman</vt:lpstr>
      <vt:lpstr>Wingdings</vt:lpstr>
      <vt:lpstr>宋体</vt:lpstr>
      <vt:lpstr>Arial</vt:lpstr>
      <vt:lpstr>1_Pixel</vt:lpstr>
      <vt:lpstr>3_Pixel</vt:lpstr>
      <vt:lpstr>4_Pixel</vt:lpstr>
      <vt:lpstr>Knowledge Curation and Knowledge Fusion: Challenges, Models, and Applications</vt:lpstr>
      <vt:lpstr>Example Knowledge Graph</vt:lpstr>
      <vt:lpstr>Component I. Taxonomy</vt:lpstr>
      <vt:lpstr>Component II. Instances</vt:lpstr>
      <vt:lpstr>Component III. Relations</vt:lpstr>
      <vt:lpstr>An Example Application</vt:lpstr>
      <vt:lpstr>Outline</vt:lpstr>
      <vt:lpstr>Knowledge Bases</vt:lpstr>
      <vt:lpstr>Knowledge Bases</vt:lpstr>
      <vt:lpstr>Key Steps in Building Knowledge Bases</vt:lpstr>
      <vt:lpstr>Yago</vt:lpstr>
      <vt:lpstr>Yago</vt:lpstr>
      <vt:lpstr>Kosmix</vt:lpstr>
      <vt:lpstr>Kosmix</vt:lpstr>
      <vt:lpstr>Kosmix</vt:lpstr>
      <vt:lpstr>Probase</vt:lpstr>
      <vt:lpstr>Probase</vt:lpstr>
      <vt:lpstr>NELL</vt:lpstr>
      <vt:lpstr>NELL</vt:lpstr>
      <vt:lpstr>KV</vt:lpstr>
      <vt:lpstr>DeepDive</vt:lpstr>
      <vt:lpstr>DeepDive</vt:lpstr>
      <vt:lpstr>Freebase</vt:lpstr>
      <vt:lpstr>Recap</vt:lpstr>
      <vt:lpstr>Outline</vt:lpstr>
      <vt:lpstr>Knowledge Bases: Population</vt:lpstr>
      <vt:lpstr>Knowledge Bases: Population</vt:lpstr>
      <vt:lpstr>Knowledge Bases: Population</vt:lpstr>
      <vt:lpstr>Knowledge Extraction: Challenges</vt:lpstr>
      <vt:lpstr>Knowledge Extraction: Challenges</vt:lpstr>
      <vt:lpstr>Knowledge Extraction: Challenges</vt:lpstr>
      <vt:lpstr>Knowledge Extraction: Challenges</vt:lpstr>
      <vt:lpstr>Knowledge Extraction: Challenges</vt:lpstr>
      <vt:lpstr>Knowledge Extraction: Challenges</vt:lpstr>
      <vt:lpstr>Knowledge Extraction: Tasks</vt:lpstr>
      <vt:lpstr>Triple Identification: Paradigms (I)</vt:lpstr>
      <vt:lpstr>Triple Identification: Paradigms (II)</vt:lpstr>
      <vt:lpstr>Triple Identification: Distant Supervision</vt:lpstr>
      <vt:lpstr>Triple Identification: Distant Supervision</vt:lpstr>
      <vt:lpstr>Triple Identification: Distant Supervision</vt:lpstr>
      <vt:lpstr>Triple Identification: Distant Supervision</vt:lpstr>
      <vt:lpstr>Triple Identification: Distant Supervision</vt:lpstr>
      <vt:lpstr>Triple Identification: Distant Supervision</vt:lpstr>
      <vt:lpstr>Triple Identification: Distant Supervision</vt:lpstr>
      <vt:lpstr>Triple Identification: Paradigms (III)</vt:lpstr>
      <vt:lpstr>Triple Identification: Paradigms (III)</vt:lpstr>
      <vt:lpstr>Triple Identification: Open IE [EFC+11]</vt:lpstr>
      <vt:lpstr>Triple Identification: Open IE [EFC+11]</vt:lpstr>
      <vt:lpstr>Triple Identification: Open IE [EFC+11] </vt:lpstr>
      <vt:lpstr>Triple Identification: Open IE [EFC+11]</vt:lpstr>
      <vt:lpstr>Triple Identification: Open IE [EFC+11] </vt:lpstr>
      <vt:lpstr>Triple Identification: Open IE</vt:lpstr>
      <vt:lpstr>Knowledge Extraction: Tasks</vt:lpstr>
      <vt:lpstr>Entity Linkage: Disambiguation to Wikipedia</vt:lpstr>
      <vt:lpstr>Entity Linkage: Disambiguation to Wikipedia</vt:lpstr>
      <vt:lpstr>Global D2W Approach</vt:lpstr>
      <vt:lpstr>Global D2W Approach</vt:lpstr>
      <vt:lpstr>Global D2W Approach [RRD+11]</vt:lpstr>
      <vt:lpstr>Global D2W Approach [RRD+11]</vt:lpstr>
      <vt:lpstr>Global D2W Approach [RRD+11]</vt:lpstr>
      <vt:lpstr>Global D2W Approach [RRD+11]</vt:lpstr>
      <vt:lpstr>Global D2W Approach [RRD+11]</vt:lpstr>
      <vt:lpstr>Predicate Linkage: Using Distant Supervision</vt:lpstr>
      <vt:lpstr>Predicate Linkage: Using Redundancy [YE09]</vt:lpstr>
      <vt:lpstr>Predicate Linkage: Using Redundancy [YE09]</vt:lpstr>
      <vt:lpstr>Predicate Linkage: Universal Schema [RY+13]</vt:lpstr>
      <vt:lpstr>Predicate Linkage: Universal Schema [RY+13]</vt:lpstr>
      <vt:lpstr>Predicate Linkage: Universal Schema [RY+13]</vt:lpstr>
      <vt:lpstr>PowerPoint Presentation</vt:lpstr>
      <vt:lpstr>Case Study: Knowledge Vault [DGH+14]</vt:lpstr>
      <vt:lpstr>Knowledge Vault: Statistics</vt:lpstr>
      <vt:lpstr>Knowledge Vault: Statistics</vt:lpstr>
      <vt:lpstr>Knowledge Vault: Statistics</vt:lpstr>
      <vt:lpstr>KV: Errors Can Creep in at Every Stage</vt:lpstr>
      <vt:lpstr>KV: Errors Can Creep in at Every Stage</vt:lpstr>
      <vt:lpstr>KV: Errors Can Creep in at Every Stage</vt:lpstr>
      <vt:lpstr>KV: Quality of Knowledge Extraction</vt:lpstr>
      <vt:lpstr>KV: Statistics for Triple Correctness</vt:lpstr>
      <vt:lpstr>KV: Statistics for Triple Correctness</vt:lpstr>
      <vt:lpstr>KV: Statistics for Extractors</vt:lpstr>
      <vt:lpstr>Outline</vt:lpstr>
      <vt:lpstr>Goal: Judge Triple Correctness</vt:lpstr>
      <vt:lpstr>Usage of Probabilistic Knowledge</vt:lpstr>
      <vt:lpstr>Data Fusion: Definition </vt:lpstr>
      <vt:lpstr>Knowledge Fusion Challenges</vt:lpstr>
      <vt:lpstr>Knowledge Fusion Challenges</vt:lpstr>
      <vt:lpstr>Knowledge Fusion Challenges</vt:lpstr>
      <vt:lpstr>Approach I.1: Graph-Based Priors</vt:lpstr>
      <vt:lpstr>Approach I.2: Graph-Based Priors</vt:lpstr>
      <vt:lpstr>Approach II: Extraction-Based Learning</vt:lpstr>
      <vt:lpstr>Approach III. Multi-Layer Fusion</vt:lpstr>
      <vt:lpstr>High-Level Intuition</vt:lpstr>
      <vt:lpstr>High-Level Intuition</vt:lpstr>
      <vt:lpstr>High-Level Intuition</vt:lpstr>
      <vt:lpstr>High-Level Intuition</vt:lpstr>
      <vt:lpstr>What About Extractions</vt:lpstr>
      <vt:lpstr>What About Extractions</vt:lpstr>
      <vt:lpstr>What About Extractions</vt:lpstr>
      <vt:lpstr>Graphical Model</vt:lpstr>
      <vt:lpstr>Algorithm</vt:lpstr>
      <vt:lpstr>Fusion Performance</vt:lpstr>
      <vt:lpstr>Outline</vt:lpstr>
      <vt:lpstr>Reflection I. Building Taxonomy</vt:lpstr>
      <vt:lpstr>Reflection II.  Extracting instances and relations</vt:lpstr>
      <vt:lpstr>Extraction Readiness</vt:lpstr>
      <vt:lpstr>Reflection III. Knowledge Fusion</vt:lpstr>
      <vt:lpstr>Fusion Readiness</vt:lpstr>
      <vt:lpstr>Takeaways</vt:lpstr>
      <vt:lpstr>Thank You!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Integration</dc:title>
  <dc:creator>Divesh</dc:creator>
  <cp:lastModifiedBy>Xin Luna Dong</cp:lastModifiedBy>
  <cp:revision>1587</cp:revision>
  <cp:lastPrinted>2017-06-03T06:50:43Z</cp:lastPrinted>
  <dcterms:created xsi:type="dcterms:W3CDTF">2006-07-13T03:34:23Z</dcterms:created>
  <dcterms:modified xsi:type="dcterms:W3CDTF">2017-06-05T18:15:50Z</dcterms:modified>
</cp:coreProperties>
</file>