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32.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comments/comment7.xml" ContentType="application/vnd.openxmlformats-officedocument.presentationml.comments+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omments/comment5.xml" ContentType="application/vnd.openxmlformats-officedocument.presentationml.comment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comments/comment6.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2"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Lst>
  <p:sldSz cx="9144000" cy="6858000" type="screen4x3"/>
  <p:notesSz cx="6797675" cy="99282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aro Acuña" initials="" lastIdx="15" clrIdx="0"/>
  <p:cmAuthor id="1" name="Efraín Arreche" initials="" lastIdx="3" clrIdx="1"/>
  <p:cmAuthor id="2" name="Sergio N" initials=""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9FF33"/>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33" autoAdjust="0"/>
    <p:restoredTop sz="70968" autoAdjust="0"/>
  </p:normalViewPr>
  <p:slideViewPr>
    <p:cSldViewPr>
      <p:cViewPr>
        <p:scale>
          <a:sx n="66" d="100"/>
          <a:sy n="66" d="100"/>
        </p:scale>
        <p:origin x="-21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84"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0">
    <p:pos x="6000" y="0"/>
    <p:text>los resultados del AE sobre el alternativo capaz se pueden meter en la diapo anterior.</p:text>
  </p:cm>
  <p:cm authorId="2" idx="8">
    <p:pos x="6000" y="100"/>
    <p:text>condensar lo que se pueda, no deberían ser más de 4 slides de tablas/gráficas</p:text>
  </p:cm>
  <p:cm authorId="0" idx="11">
    <p:pos x="6000" y="200"/>
    <p:text>sacar esta diapo y poner los valores del caso base cuando se presenta el escenario de caso base ?</p:text>
  </p:cm>
  <p:cm authorId="0" idx="12">
    <p:pos x="6000" y="300"/>
    <p:text>de aca para delante, son diapos q no creo q las incluyamos.</p:text>
  </p:cm>
  <p:cm authorId="0" idx="13">
    <p:pos x="6000" y="400"/>
    <p:text>explicamos que es el fitness? o mejor ni comentarlo y poner todo en terminos de mejoras en la velocidad y duracion?</p:text>
  </p:cm>
  <p:cm authorId="2" idx="9">
    <p:pos x="6000" y="500"/>
    <p:text>todo en mejoras de los objetivos (velocidades)</p:text>
  </p:cm>
  <p:cm authorId="0" idx="14">
    <p:pos x="6000" y="600"/>
    <p:text>creo que no conviene poner los cambios en el codigo, pq nadie va a entender nada. decirlo por arriba nomas</p:text>
  </p:cm>
  <p:cm authorId="2" idx="10">
    <p:pos x="6000" y="700"/>
    <p:text>incluir un párrafo describiendo los cambios NO VA CODIGO, podría ir junto con la mutación si hay espacio</p:text>
  </p:cm>
  <p:cm authorId="0" idx="15">
    <p:pos x="6000" y="800"/>
    <p:text>la mergeo en la primera diapo de implementacion y la saco</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esto no queda asi feo. sino que hace una transicion si se le da play.</p:text>
  </p:cm>
  <p:cm authorId="1" idx="1">
    <p:pos x="6000" y="100"/>
    <p:text>bien gracias por la aclaracion</p:text>
  </p:cm>
</p:cmLst>
</file>

<file path=ppt/comments/comment3.xml><?xml version="1.0" encoding="utf-8"?>
<p:cmLst xmlns:a="http://schemas.openxmlformats.org/drawingml/2006/main" xmlns:r="http://schemas.openxmlformats.org/officeDocument/2006/relationships" xmlns:p="http://schemas.openxmlformats.org/presentationml/2006/main">
  <p:cm authorId="2" idx="11">
    <p:pos x="6000" y="0"/>
    <p:text>cambiar figura, un ejemplo por mutación y con los valores reales (NO colores)</p:text>
  </p:cm>
  <p:cm authorId="1" idx="3">
    <p:pos x="6000" y="100"/>
    <p:text>mejoro?</p:text>
  </p:cm>
</p:cmLst>
</file>

<file path=ppt/comments/comment4.xml><?xml version="1.0" encoding="utf-8"?>
<p:cmLst xmlns:a="http://schemas.openxmlformats.org/drawingml/2006/main" xmlns:r="http://schemas.openxmlformats.org/officeDocument/2006/relationships" xmlns:p="http://schemas.openxmlformats.org/presentationml/2006/main">
  <p:cm authorId="2" idx="3">
    <p:pos x="6000" y="0"/>
    <p:text>metodología: ejecuciones independientes por caracter estocástico de AE; aplicación de tests estadísticos para analizar las distribuciones de resultados y determinar si las mejoras son significativas</p:text>
  </p:cm>
  <p:cm authorId="2" idx="4">
    <p:pos x="6000" y="100"/>
    <p:text>ojo, que esto está mal, no vayan a meter la pata en la presentación !!</p:text>
  </p:cm>
  <p:cm authorId="0" idx="5">
    <p:pos x="6000" y="200"/>
    <p:text>lo dejamos asi? el numero de ejecuciones varia segun el experimento, por eso no lo pongo aca</p:text>
  </p:cm>
  <p:cm authorId="2" idx="6">
    <p:pos x="6000" y="300"/>
    <p:text>agregar detalles de metodología (#ejecuciones, comparación, test estadísticos)</p:text>
  </p:cm>
  <p:cm authorId="0" idx="9">
    <p:pos x="6000" y="400"/>
    <p:text>ahora, quedo mejor?</p:text>
  </p:cm>
</p:cmLst>
</file>

<file path=ppt/comments/comment5.xml><?xml version="1.0" encoding="utf-8"?>
<p:cmLst xmlns:a="http://schemas.openxmlformats.org/drawingml/2006/main" xmlns:r="http://schemas.openxmlformats.org/officeDocument/2006/relationships" xmlns:p="http://schemas.openxmlformats.org/presentationml/2006/main">
  <p:cm authorId="2" idx="2">
    <p:pos x="6000" y="0"/>
    <p:text>viñetas demasiado grandes</p:text>
  </p:cm>
  <p:cm authorId="0" idx="3">
    <p:pos x="6000" y="100"/>
    <p:text>achique un poco la letra y la viñeta para q entrara mejor</p:text>
  </p:cm>
  <p:cm authorId="0" idx="4">
    <p:pos x="6000" y="200"/>
    <p:text>la animacion quedaba media rara pq mostraba la grafica, y recien al final mostraba la probabilidad de cruzamiento y mutacion. Cambie para que mostrara al final la grafica. Pero no estoy seguro si es lo mas claro</p:text>
  </p:cm>
</p:cmLst>
</file>

<file path=ppt/comments/comment6.xml><?xml version="1.0" encoding="utf-8"?>
<p:cmLst xmlns:a="http://schemas.openxmlformats.org/drawingml/2006/main" xmlns:r="http://schemas.openxmlformats.org/officeDocument/2006/relationships" xmlns:p="http://schemas.openxmlformats.org/presentationml/2006/main">
  <p:cm authorId="2" idx="5">
    <p:pos x="6000" y="0"/>
    <p:text>hay que destacar lo importante de los números !</p:text>
  </p:cm>
  <p:cm authorId="0" idx="7">
    <p:pos x="6000" y="100"/>
    <p:text>destacamos q se mejora la velocidad del bondi, pero en trafico alto la prioridad para autos afecta demasiado negativamente al bondi</p:text>
  </p:cm>
  <p:cm authorId="0" idx="8">
    <p:pos x="6000" y="200"/>
    <p:text>ta correcto ahora?</p:text>
  </p:cm>
</p:cmLst>
</file>

<file path=ppt/comments/comment7.xml><?xml version="1.0" encoding="utf-8"?>
<p:cmLst xmlns:a="http://schemas.openxmlformats.org/drawingml/2006/main" xmlns:r="http://schemas.openxmlformats.org/officeDocument/2006/relationships" xmlns:p="http://schemas.openxmlformats.org/presentationml/2006/main">
  <p:cm authorId="2" idx="1">
    <p:pos x="6000" y="0"/>
    <p:text>sacar la leyenda del gráfico (meterla dentro del gráfico), así se puede agrandar la imagen.
corregir "serial" (ya se los indiqué en la corrección anterior)</p:text>
  </p:cm>
  <p:cm authorId="0" idx="2">
    <p:pos x="6000" y="100"/>
    <p:text>ahora?</p:text>
  </p:cm>
  <p:cm authorId="0" idx="6">
    <p:pos x="6000" y="200"/>
    <p:text>inclui los resultados. Esta mejor?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6399" cy="49529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ctr" rtl="0">
              <a:spcBef>
                <a:spcPts val="0"/>
              </a:spcBef>
              <a:spcAft>
                <a:spcPts val="0"/>
              </a:spcAft>
              <a:defRPr/>
            </a:lvl2pPr>
            <a:lvl3pPr marL="914400" marR="0" indent="0" algn="ctr" rtl="0">
              <a:spcBef>
                <a:spcPts val="0"/>
              </a:spcBef>
              <a:spcAft>
                <a:spcPts val="0"/>
              </a:spcAft>
              <a:defRPr/>
            </a:lvl3pPr>
            <a:lvl4pPr marL="1371600" marR="0" indent="0" algn="ctr" rtl="0">
              <a:spcBef>
                <a:spcPts val="0"/>
              </a:spcBef>
              <a:spcAft>
                <a:spcPts val="0"/>
              </a:spcAft>
              <a:defRPr/>
            </a:lvl4pPr>
            <a:lvl5pPr marL="1828800" marR="0" indent="0" algn="ct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51275" y="0"/>
            <a:ext cx="2946399" cy="495299"/>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ctr" rtl="0">
              <a:spcBef>
                <a:spcPts val="0"/>
              </a:spcBef>
              <a:spcAft>
                <a:spcPts val="0"/>
              </a:spcAft>
              <a:defRPr/>
            </a:lvl2pPr>
            <a:lvl3pPr marL="914400" marR="0" indent="0" algn="ctr" rtl="0">
              <a:spcBef>
                <a:spcPts val="0"/>
              </a:spcBef>
              <a:spcAft>
                <a:spcPts val="0"/>
              </a:spcAft>
              <a:defRPr/>
            </a:lvl3pPr>
            <a:lvl4pPr marL="1371600" marR="0" indent="0" algn="ctr" rtl="0">
              <a:spcBef>
                <a:spcPts val="0"/>
              </a:spcBef>
              <a:spcAft>
                <a:spcPts val="0"/>
              </a:spcAft>
              <a:defRPr/>
            </a:lvl4pPr>
            <a:lvl5pPr marL="1828800" marR="0" indent="0" algn="ct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917575" y="746125"/>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06462" y="4716462"/>
            <a:ext cx="4984749" cy="4465636"/>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432925"/>
            <a:ext cx="2946399" cy="495299"/>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ctr" rtl="0">
              <a:spcBef>
                <a:spcPts val="0"/>
              </a:spcBef>
              <a:spcAft>
                <a:spcPts val="0"/>
              </a:spcAft>
              <a:defRPr/>
            </a:lvl2pPr>
            <a:lvl3pPr marL="914400" marR="0" indent="0" algn="ctr" rtl="0">
              <a:spcBef>
                <a:spcPts val="0"/>
              </a:spcBef>
              <a:spcAft>
                <a:spcPts val="0"/>
              </a:spcAft>
              <a:defRPr/>
            </a:lvl3pPr>
            <a:lvl4pPr marL="1371600" marR="0" indent="0" algn="ctr" rtl="0">
              <a:spcBef>
                <a:spcPts val="0"/>
              </a:spcBef>
              <a:spcAft>
                <a:spcPts val="0"/>
              </a:spcAft>
              <a:defRPr/>
            </a:lvl4pPr>
            <a:lvl5pPr marL="1828800" marR="0" indent="0" algn="ct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‹Nº›</a:t>
            </a:fld>
            <a:endParaRPr lang="es-ES" sz="13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57" name="Shape 57"/>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 name="Shape 58"/>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rtl="0">
              <a:spcBef>
                <a:spcPts val="0"/>
              </a:spcBef>
              <a:spcAft>
                <a:spcPts val="0"/>
              </a:spcAft>
              <a:buNone/>
            </a:pPr>
            <a:r>
              <a:rPr lang="es-UY" sz="2300" b="0" i="0" u="none" strike="noStrike" cap="none" baseline="0" dirty="0" smtClean="0">
                <a:solidFill>
                  <a:schemeClr val="dk1"/>
                </a:solidFill>
                <a:latin typeface="+mn-lt"/>
                <a:ea typeface="Arial"/>
                <a:cs typeface="Arial"/>
                <a:sym typeface="Arial"/>
              </a:rPr>
              <a:t>Buenos </a:t>
            </a:r>
            <a:r>
              <a:rPr lang="es-UY" sz="2300" b="0" i="0" u="none" strike="noStrike" cap="none" baseline="0" dirty="0" err="1" smtClean="0">
                <a:solidFill>
                  <a:schemeClr val="dk1"/>
                </a:solidFill>
                <a:latin typeface="+mn-lt"/>
                <a:ea typeface="Arial"/>
                <a:cs typeface="Arial"/>
                <a:sym typeface="Arial"/>
              </a:rPr>
              <a:t>dias</a:t>
            </a:r>
            <a:r>
              <a:rPr lang="es-UY" sz="2300" b="0" i="0" u="none" strike="noStrike" cap="none" baseline="0" dirty="0" smtClean="0">
                <a:solidFill>
                  <a:schemeClr val="dk1"/>
                </a:solidFill>
                <a:latin typeface="+mn-lt"/>
                <a:ea typeface="Arial"/>
                <a:cs typeface="Arial"/>
                <a:sym typeface="Arial"/>
              </a:rPr>
              <a:t> el es Álvaro Acuña, mi nombre es Efraín Arreche. Esta es la </a:t>
            </a:r>
            <a:r>
              <a:rPr lang="es-UY" sz="2300" b="0" i="0" u="none" strike="noStrike" cap="none" baseline="0" dirty="0" err="1" smtClean="0">
                <a:solidFill>
                  <a:schemeClr val="dk1"/>
                </a:solidFill>
                <a:latin typeface="+mn-lt"/>
                <a:ea typeface="Arial"/>
                <a:cs typeface="Arial"/>
                <a:sym typeface="Arial"/>
              </a:rPr>
              <a:t>presentacion</a:t>
            </a:r>
            <a:r>
              <a:rPr lang="es-UY" sz="2300" b="0" i="0" u="none" strike="noStrike" cap="none" baseline="0" dirty="0" smtClean="0">
                <a:solidFill>
                  <a:schemeClr val="dk1"/>
                </a:solidFill>
                <a:latin typeface="+mn-lt"/>
                <a:ea typeface="Arial"/>
                <a:cs typeface="Arial"/>
                <a:sym typeface="Arial"/>
              </a:rPr>
              <a:t> de nuestro Proyecto de grado,  que se titula Algoritmos Evolutivos, aplicados a la sincronización de semáforos, en el Corredor Garzón</a:t>
            </a:r>
          </a:p>
          <a:p>
            <a:pPr marL="0" marR="0" lvl="0" indent="0" algn="l" rtl="0">
              <a:spcBef>
                <a:spcPts val="0"/>
              </a:spcBef>
              <a:spcAft>
                <a:spcPts val="0"/>
              </a:spcAft>
              <a:buNone/>
            </a:pPr>
            <a:r>
              <a:rPr lang="es-UY" sz="2300" b="0" i="0" u="none" strike="noStrike" cap="none" baseline="0" dirty="0" smtClean="0">
                <a:solidFill>
                  <a:schemeClr val="dk1"/>
                </a:solidFill>
                <a:latin typeface="+mn-lt"/>
                <a:ea typeface="Arial"/>
                <a:cs typeface="Arial"/>
                <a:sym typeface="Arial"/>
              </a:rPr>
              <a:t>(10s)</a:t>
            </a:r>
            <a:endParaRPr lang="es-UY" sz="2300" b="0" i="0" u="none" strike="noStrike" cap="none" baseline="0" dirty="0">
              <a:solidFill>
                <a:schemeClr val="dk1"/>
              </a:solidFill>
              <a:latin typeface="+mn-lt"/>
              <a:ea typeface="Arial"/>
              <a:cs typeface="Arial"/>
              <a:sym typeface="Arial"/>
            </a:endParaRPr>
          </a:p>
        </p:txBody>
      </p:sp>
      <p:sp>
        <p:nvSpPr>
          <p:cNvPr id="59" name="Shape 59"/>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Hay muchos métodos </a:t>
            </a:r>
            <a:r>
              <a:rPr lang="es-ES" sz="1200" b="0" i="0" u="none" strike="noStrike" cap="none" baseline="0" dirty="0" smtClean="0">
                <a:solidFill>
                  <a:srgbClr val="003399"/>
                </a:solidFill>
                <a:latin typeface="Calibri"/>
                <a:ea typeface="Calibri"/>
                <a:cs typeface="Calibri"/>
                <a:sym typeface="Calibri"/>
              </a:rPr>
              <a:t>para </a:t>
            </a:r>
            <a:r>
              <a:rPr lang="es-ES" sz="1200" b="1" i="0" u="none" strike="noStrike" cap="none" baseline="0" dirty="0" smtClean="0">
                <a:solidFill>
                  <a:srgbClr val="003399"/>
                </a:solidFill>
                <a:latin typeface="Calibri"/>
                <a:ea typeface="Calibri"/>
                <a:cs typeface="Calibri"/>
                <a:sym typeface="Calibri"/>
              </a:rPr>
              <a:t>mejorar el flujo</a:t>
            </a:r>
            <a:r>
              <a:rPr lang="es-ES" sz="1200" b="0" i="0" u="none" strike="noStrike" cap="none" baseline="0" dirty="0" smtClean="0">
                <a:solidFill>
                  <a:srgbClr val="003399"/>
                </a:solidFill>
                <a:latin typeface="Calibri"/>
                <a:ea typeface="Calibri"/>
                <a:cs typeface="Calibri"/>
                <a:sym typeface="Calibri"/>
              </a:rPr>
              <a:t> de </a:t>
            </a:r>
            <a:r>
              <a:rPr lang="es-ES" sz="1200" dirty="0" smtClean="0">
                <a:solidFill>
                  <a:srgbClr val="003399"/>
                </a:solidFill>
                <a:latin typeface="Calibri"/>
                <a:ea typeface="Calibri"/>
                <a:cs typeface="Calibri"/>
                <a:sym typeface="Calibri"/>
              </a:rPr>
              <a:t>vehículos</a:t>
            </a:r>
            <a:r>
              <a:rPr lang="es-UY" sz="1200" baseline="0" dirty="0" smtClean="0">
                <a:solidFill>
                  <a:schemeClr val="dk1"/>
                </a:solidFill>
              </a:rPr>
              <a:t>, y estos </a:t>
            </a:r>
            <a:r>
              <a:rPr lang="es-UY" sz="1200" dirty="0" smtClean="0">
                <a:solidFill>
                  <a:schemeClr val="dk1"/>
                </a:solidFill>
              </a:rPr>
              <a:t>pueden clasificarse en dos categorías: los que realizan modificaciones en</a:t>
            </a:r>
            <a:r>
              <a:rPr lang="es-UY" sz="1200" baseline="0" dirty="0" smtClean="0">
                <a:solidFill>
                  <a:schemeClr val="dk1"/>
                </a:solidFill>
              </a:rPr>
              <a:t> </a:t>
            </a:r>
            <a:r>
              <a:rPr lang="es-UY" sz="1200" baseline="0" dirty="0" err="1" smtClean="0">
                <a:solidFill>
                  <a:schemeClr val="dk1"/>
                </a:solidFill>
              </a:rPr>
              <a:t>infraesctura</a:t>
            </a:r>
            <a:r>
              <a:rPr lang="es-UY" sz="1200" baseline="0" dirty="0" smtClean="0">
                <a:solidFill>
                  <a:schemeClr val="dk1"/>
                </a:solidFill>
              </a:rPr>
              <a:t>,</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 ensanchando calles o agregando nuevos carriles</a:t>
            </a:r>
            <a:r>
              <a:rPr lang="es-UY" sz="1200" baseline="0" dirty="0" smtClean="0">
                <a:solidFill>
                  <a:schemeClr val="dk1"/>
                </a:solidFill>
              </a:rPr>
              <a:t>, </a:t>
            </a:r>
            <a:r>
              <a:rPr lang="es-UY" sz="1200" dirty="0" smtClean="0">
                <a:solidFill>
                  <a:schemeClr val="dk1"/>
                </a:solidFill>
              </a:rPr>
              <a:t>pueden producir mejoras drásticas, pero requieren una gran inversión y un espacio físico que muchas veces no está disponible. </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La otra categoría son los métodos destinados a influir en el comportamiento de los conductores mediante la configuración de semáforos</a:t>
            </a:r>
            <a:r>
              <a:rPr lang="es-UY" sz="1200" baseline="0" dirty="0" smtClean="0">
                <a:solidFill>
                  <a:schemeClr val="dk1"/>
                </a:solidFill>
              </a:rPr>
              <a:t> o la </a:t>
            </a:r>
            <a:r>
              <a:rPr lang="es-UY" sz="1200" dirty="0" smtClean="0">
                <a:solidFill>
                  <a:schemeClr val="dk1"/>
                </a:solidFill>
              </a:rPr>
              <a:t>introducción de señalizaciones se presentan como una mejor opción o inclusive como única opción en muchos escenarios.</a:t>
            </a:r>
            <a:endParaRPr lang="es-ES" sz="1200" dirty="0" smtClean="0">
              <a:solidFill>
                <a:schemeClr val="dk1"/>
              </a:solidFill>
            </a:endParaRPr>
          </a:p>
          <a:p>
            <a:pPr marL="0" marR="0" lvl="0" indent="0" algn="l" rtl="0">
              <a:spcBef>
                <a:spcPts val="0"/>
              </a:spcBef>
              <a:spcAft>
                <a:spcPts val="0"/>
              </a:spcAft>
              <a:buSzPct val="25000"/>
              <a:buNone/>
            </a:pPr>
            <a:endParaRPr lang="es-ES"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Los métodos para la sincronización de semáforos se encuentran entre los más efectivos para agilizar el tránsito y no generar congestiones. Pero el problema de sincronización de semáforos es un problema de optimización </a:t>
            </a:r>
            <a:r>
              <a:rPr lang="es-ES" sz="1200" dirty="0" err="1" smtClean="0">
                <a:solidFill>
                  <a:schemeClr val="dk1"/>
                </a:solidFill>
              </a:rPr>
              <a:t>np-dificil</a:t>
            </a:r>
            <a:r>
              <a:rPr lang="es-ES" sz="1200" dirty="0" smtClean="0">
                <a:solidFill>
                  <a:schemeClr val="dk1"/>
                </a:solidFill>
              </a:rPr>
              <a:t>, por lo</a:t>
            </a:r>
            <a:r>
              <a:rPr lang="es-ES" sz="1200" baseline="0" dirty="0" smtClean="0">
                <a:solidFill>
                  <a:schemeClr val="dk1"/>
                </a:solidFill>
              </a:rPr>
              <a:t> que </a:t>
            </a:r>
            <a:r>
              <a:rPr lang="es-ES" sz="1200" dirty="0" smtClean="0">
                <a:solidFill>
                  <a:schemeClr val="dk1"/>
                </a:solidFill>
              </a:rPr>
              <a:t>los </a:t>
            </a:r>
            <a:r>
              <a:rPr lang="es-ES" sz="1200" dirty="0" err="1" smtClean="0">
                <a:solidFill>
                  <a:schemeClr val="dk1"/>
                </a:solidFill>
              </a:rPr>
              <a:t>metodos</a:t>
            </a:r>
            <a:r>
              <a:rPr lang="es-ES" sz="1200" dirty="0" smtClean="0">
                <a:solidFill>
                  <a:schemeClr val="dk1"/>
                </a:solidFill>
              </a:rPr>
              <a:t> exactos son </a:t>
            </a:r>
            <a:r>
              <a:rPr lang="es-ES" sz="1200" dirty="0" err="1" smtClean="0">
                <a:solidFill>
                  <a:schemeClr val="dk1"/>
                </a:solidFill>
              </a:rPr>
              <a:t>utiles</a:t>
            </a:r>
            <a:r>
              <a:rPr lang="es-ES" sz="1200" dirty="0" smtClean="0">
                <a:solidFill>
                  <a:schemeClr val="dk1"/>
                </a:solidFill>
              </a:rPr>
              <a:t> en casos de tamaño reducido</a:t>
            </a:r>
            <a:r>
              <a:rPr lang="es-UY" sz="1200" dirty="0" smtClean="0">
                <a:solidFill>
                  <a:schemeClr val="dk1"/>
                </a:solidFill>
              </a:rPr>
              <a:t>. Y</a:t>
            </a:r>
            <a:r>
              <a:rPr lang="es-UY" sz="1200" baseline="0" dirty="0" smtClean="0">
                <a:solidFill>
                  <a:schemeClr val="dk1"/>
                </a:solidFill>
              </a:rPr>
              <a:t> </a:t>
            </a:r>
            <a:r>
              <a:rPr lang="es-ES" sz="1200" dirty="0" smtClean="0">
                <a:solidFill>
                  <a:srgbClr val="003399"/>
                </a:solidFill>
                <a:latin typeface="Calibri"/>
                <a:ea typeface="Calibri"/>
                <a:cs typeface="Calibri"/>
                <a:sym typeface="Calibri"/>
              </a:rPr>
              <a:t>En instancias realistas los </a:t>
            </a:r>
            <a:r>
              <a:rPr lang="es-ES" sz="1200" dirty="0" err="1" smtClean="0">
                <a:solidFill>
                  <a:srgbClr val="003399"/>
                </a:solidFill>
                <a:latin typeface="Calibri"/>
                <a:ea typeface="Calibri"/>
                <a:cs typeface="Calibri"/>
                <a:sym typeface="Calibri"/>
              </a:rPr>
              <a:t>metodos</a:t>
            </a:r>
            <a:r>
              <a:rPr lang="es-ES" sz="1200" dirty="0" smtClean="0">
                <a:solidFill>
                  <a:srgbClr val="003399"/>
                </a:solidFill>
                <a:latin typeface="Calibri"/>
                <a:ea typeface="Calibri"/>
                <a:cs typeface="Calibri"/>
                <a:sym typeface="Calibri"/>
              </a:rPr>
              <a:t> exactos no</a:t>
            </a:r>
            <a:r>
              <a:rPr lang="es-ES" sz="1200" baseline="0" dirty="0" smtClean="0">
                <a:solidFill>
                  <a:srgbClr val="003399"/>
                </a:solidFill>
                <a:latin typeface="Calibri"/>
                <a:ea typeface="Calibri"/>
                <a:cs typeface="Calibri"/>
                <a:sym typeface="Calibri"/>
              </a:rPr>
              <a:t> son prácticos por lo que </a:t>
            </a:r>
            <a:r>
              <a:rPr lang="es-ES" sz="1200" dirty="0" smtClean="0">
                <a:solidFill>
                  <a:srgbClr val="003399"/>
                </a:solidFill>
                <a:latin typeface="Calibri"/>
                <a:ea typeface="Calibri"/>
                <a:cs typeface="Calibri"/>
                <a:sym typeface="Calibri"/>
              </a:rPr>
              <a:t>se utilizan heurísticas o </a:t>
            </a:r>
            <a:r>
              <a:rPr lang="es-ES" sz="1200" dirty="0" err="1" smtClean="0">
                <a:solidFill>
                  <a:srgbClr val="003399"/>
                </a:solidFill>
                <a:latin typeface="Calibri"/>
                <a:ea typeface="Calibri"/>
                <a:cs typeface="Calibri"/>
                <a:sym typeface="Calibri"/>
              </a:rPr>
              <a:t>metaheurísticas</a:t>
            </a:r>
            <a:r>
              <a:rPr lang="es-ES" sz="1200" dirty="0" smtClean="0">
                <a:solidFill>
                  <a:srgbClr val="003399"/>
                </a:solidFill>
                <a:latin typeface="Calibri"/>
                <a:ea typeface="Calibri"/>
                <a:cs typeface="Calibri"/>
                <a:sym typeface="Calibri"/>
              </a:rPr>
              <a:t>.</a:t>
            </a: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1m :10 s</a:t>
            </a:r>
          </a:p>
        </p:txBody>
      </p:sp>
      <p:sp>
        <p:nvSpPr>
          <p:cNvPr id="152" name="Shape 152"/>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10</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4" name="Shape 16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Las </a:t>
            </a:r>
            <a:r>
              <a:rPr lang="es-UY" sz="1200" dirty="0" err="1" smtClean="0">
                <a:solidFill>
                  <a:schemeClr val="dk1"/>
                </a:solidFill>
              </a:rPr>
              <a:t>metaheurísticas</a:t>
            </a:r>
            <a:r>
              <a:rPr lang="es-UY" sz="1200" dirty="0" smtClean="0">
                <a:solidFill>
                  <a:schemeClr val="dk1"/>
                </a:solidFill>
              </a:rPr>
              <a:t> son estrategias genéricas que</a:t>
            </a:r>
            <a:r>
              <a:rPr lang="es-UY" sz="1200" baseline="0" dirty="0" smtClean="0">
                <a:solidFill>
                  <a:schemeClr val="dk1"/>
                </a:solidFill>
              </a:rPr>
              <a:t> resuelven </a:t>
            </a:r>
            <a:r>
              <a:rPr lang="es-UY" sz="1200" dirty="0" smtClean="0">
                <a:solidFill>
                  <a:schemeClr val="dk1"/>
                </a:solidFill>
              </a:rPr>
              <a:t>problemas complejos</a:t>
            </a:r>
            <a:r>
              <a:rPr lang="es-UY" sz="1200" baseline="0" dirty="0" smtClean="0">
                <a:solidFill>
                  <a:schemeClr val="dk1"/>
                </a:solidFill>
              </a:rPr>
              <a:t> encontrando soluciones de buena calidad en tiempos razonables</a:t>
            </a:r>
            <a:endParaRPr lang="es-UY" sz="1200" dirty="0" smtClean="0">
              <a:solidFill>
                <a:schemeClr val="dk1"/>
              </a:solidFill>
            </a:endParaRPr>
          </a:p>
          <a:p>
            <a:pPr marL="0" marR="0" lvl="0" indent="0" algn="l" rtl="0">
              <a:spcBef>
                <a:spcPts val="0"/>
              </a:spcBef>
              <a:spcAft>
                <a:spcPts val="0"/>
              </a:spcAft>
              <a:buSzPct val="25000"/>
              <a:buNone/>
            </a:pPr>
            <a:endParaRPr lang="es-UY" sz="1200" u="sng"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Los Algoritmos Evolutivos son un conjunto de técnicas </a:t>
            </a:r>
            <a:r>
              <a:rPr lang="es-UY" sz="1200" dirty="0" err="1" smtClean="0">
                <a:solidFill>
                  <a:schemeClr val="dk1"/>
                </a:solidFill>
              </a:rPr>
              <a:t>metaheurísticas</a:t>
            </a:r>
            <a:r>
              <a:rPr lang="es-UY" sz="1200" dirty="0" smtClean="0">
                <a:solidFill>
                  <a:schemeClr val="dk1"/>
                </a:solidFill>
              </a:rPr>
              <a:t> que se inspiran en la evolución natural, y se basan en un proceso iterativo </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En Cada iteración se denomina </a:t>
            </a:r>
            <a:r>
              <a:rPr lang="es-UY" sz="1200" dirty="0" err="1" smtClean="0">
                <a:solidFill>
                  <a:schemeClr val="dk1"/>
                </a:solidFill>
              </a:rPr>
              <a:t>géneracion</a:t>
            </a:r>
            <a:r>
              <a:rPr lang="es-UY" sz="1200" dirty="0" smtClean="0">
                <a:solidFill>
                  <a:schemeClr val="dk1"/>
                </a:solidFill>
              </a:rPr>
              <a:t>, se tienen</a:t>
            </a:r>
            <a:r>
              <a:rPr lang="es-UY" sz="1200" baseline="0" dirty="0" smtClean="0">
                <a:solidFill>
                  <a:schemeClr val="dk1"/>
                </a:solidFill>
              </a:rPr>
              <a:t> un conjunto </a:t>
            </a:r>
            <a:r>
              <a:rPr lang="es-UY" sz="1200" dirty="0" smtClean="0">
                <a:solidFill>
                  <a:schemeClr val="dk1"/>
                </a:solidFill>
              </a:rPr>
              <a:t>de individuos</a:t>
            </a:r>
            <a:r>
              <a:rPr lang="es-UY" sz="1200" baseline="0" dirty="0" smtClean="0">
                <a:solidFill>
                  <a:schemeClr val="dk1"/>
                </a:solidFill>
              </a:rPr>
              <a:t> o </a:t>
            </a:r>
            <a:r>
              <a:rPr lang="es-UY" sz="1200" baseline="0" dirty="0" err="1" smtClean="0">
                <a:solidFill>
                  <a:schemeClr val="dk1"/>
                </a:solidFill>
              </a:rPr>
              <a:t>poblacion</a:t>
            </a:r>
            <a:r>
              <a:rPr lang="es-UY" sz="1200" dirty="0" smtClean="0">
                <a:solidFill>
                  <a:schemeClr val="dk1"/>
                </a:solidFill>
              </a:rPr>
              <a:t>, y cada individuo de esa población representa</a:t>
            </a:r>
            <a:r>
              <a:rPr lang="es-UY" sz="1200" baseline="0" dirty="0" smtClean="0">
                <a:solidFill>
                  <a:schemeClr val="dk1"/>
                </a:solidFill>
              </a:rPr>
              <a:t> a una posible </a:t>
            </a:r>
            <a:r>
              <a:rPr lang="es-UY" sz="1200" baseline="0" dirty="0" err="1" smtClean="0">
                <a:solidFill>
                  <a:schemeClr val="dk1"/>
                </a:solidFill>
              </a:rPr>
              <a:t>solucion</a:t>
            </a:r>
            <a:r>
              <a:rPr lang="es-UY" sz="1200" baseline="0" dirty="0" smtClean="0">
                <a:solidFill>
                  <a:schemeClr val="dk1"/>
                </a:solidFill>
              </a:rPr>
              <a:t> al problema.</a:t>
            </a:r>
            <a:endParaRPr lang="es-UY" sz="1200" dirty="0" smtClean="0">
              <a:solidFill>
                <a:schemeClr val="dk1"/>
              </a:solidFill>
            </a:endParaRP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err="1" smtClean="0">
                <a:solidFill>
                  <a:schemeClr val="dk1"/>
                </a:solidFill>
              </a:rPr>
              <a:t>Asi</a:t>
            </a:r>
            <a:r>
              <a:rPr lang="es-UY" sz="1200" dirty="0" smtClean="0">
                <a:solidFill>
                  <a:schemeClr val="dk1"/>
                </a:solidFill>
              </a:rPr>
              <a:t> funciona un Algoritmo</a:t>
            </a:r>
            <a:r>
              <a:rPr lang="es-UY" sz="1200" baseline="0" dirty="0" smtClean="0">
                <a:solidFill>
                  <a:schemeClr val="dk1"/>
                </a:solidFill>
              </a:rPr>
              <a:t> Evolutivo, </a:t>
            </a:r>
          </a:p>
          <a:p>
            <a:pPr marL="0" marR="0" lvl="0" indent="0" algn="l" rtl="0">
              <a:spcBef>
                <a:spcPts val="0"/>
              </a:spcBef>
              <a:spcAft>
                <a:spcPts val="0"/>
              </a:spcAft>
              <a:buSzPct val="25000"/>
              <a:buNone/>
            </a:pPr>
            <a:r>
              <a:rPr lang="es-UY" sz="1200" dirty="0" smtClean="0">
                <a:solidFill>
                  <a:schemeClr val="dk1"/>
                </a:solidFill>
              </a:rPr>
              <a:t>Lo primero que se debe hacer es inicializar la </a:t>
            </a:r>
            <a:r>
              <a:rPr lang="es-UY" sz="1200" dirty="0" err="1" smtClean="0">
                <a:solidFill>
                  <a:schemeClr val="dk1"/>
                </a:solidFill>
              </a:rPr>
              <a:t>poblacion</a:t>
            </a:r>
            <a:r>
              <a:rPr lang="es-UY" sz="1200" baseline="0" dirty="0" smtClean="0">
                <a:solidFill>
                  <a:schemeClr val="dk1"/>
                </a:solidFill>
              </a:rPr>
              <a:t> o sea</a:t>
            </a:r>
            <a:r>
              <a:rPr lang="es-UY" sz="1200" dirty="0" smtClean="0">
                <a:solidFill>
                  <a:schemeClr val="dk1"/>
                </a:solidFill>
              </a:rPr>
              <a:t> crear a los primeros individuos</a:t>
            </a:r>
            <a:r>
              <a:rPr lang="es-UY" sz="1200" baseline="0" dirty="0" smtClean="0">
                <a:solidFill>
                  <a:schemeClr val="dk1"/>
                </a:solidFill>
              </a:rPr>
              <a:t> </a:t>
            </a:r>
            <a:r>
              <a:rPr lang="es-UY" sz="1200" dirty="0" smtClean="0">
                <a:solidFill>
                  <a:schemeClr val="dk1"/>
                </a:solidFill>
              </a:rPr>
              <a:t>mediante un proceso aleatorio o heurístico.</a:t>
            </a:r>
          </a:p>
          <a:p>
            <a:pPr marL="0" marR="0" lvl="0" indent="0" algn="l" rtl="0">
              <a:spcBef>
                <a:spcPts val="0"/>
              </a:spcBef>
              <a:spcAft>
                <a:spcPts val="0"/>
              </a:spcAft>
              <a:buSzPct val="25000"/>
              <a:buNone/>
            </a:pPr>
            <a:r>
              <a:rPr lang="es-UY" sz="1200" dirty="0" smtClean="0">
                <a:solidFill>
                  <a:schemeClr val="dk1"/>
                </a:solidFill>
              </a:rPr>
              <a:t>Luego para cada iteración</a:t>
            </a:r>
          </a:p>
          <a:p>
            <a:pPr marL="0" marR="0" lvl="0" indent="0" algn="l" rtl="0">
              <a:spcBef>
                <a:spcPts val="0"/>
              </a:spcBef>
              <a:spcAft>
                <a:spcPts val="0"/>
              </a:spcAft>
              <a:buSzPct val="25000"/>
              <a:buNone/>
            </a:pPr>
            <a:r>
              <a:rPr lang="es-UY" sz="1200" dirty="0" smtClean="0">
                <a:solidFill>
                  <a:schemeClr val="dk1"/>
                </a:solidFill>
              </a:rPr>
              <a:t>La </a:t>
            </a:r>
            <a:r>
              <a:rPr lang="es-UY" sz="1200" dirty="0" err="1" smtClean="0">
                <a:solidFill>
                  <a:schemeClr val="dk1"/>
                </a:solidFill>
              </a:rPr>
              <a:t>funcion</a:t>
            </a:r>
            <a:r>
              <a:rPr lang="es-UY" sz="1200" dirty="0" smtClean="0">
                <a:solidFill>
                  <a:schemeClr val="dk1"/>
                </a:solidFill>
              </a:rPr>
              <a:t> de </a:t>
            </a:r>
            <a:r>
              <a:rPr lang="es-UY" sz="1200" dirty="0" err="1" smtClean="0">
                <a:solidFill>
                  <a:schemeClr val="dk1"/>
                </a:solidFill>
              </a:rPr>
              <a:t>evaluacion</a:t>
            </a:r>
            <a:r>
              <a:rPr lang="es-UY" sz="1200" dirty="0" smtClean="0">
                <a:solidFill>
                  <a:schemeClr val="dk1"/>
                </a:solidFill>
              </a:rPr>
              <a:t> da como resultado un valor</a:t>
            </a:r>
            <a:r>
              <a:rPr lang="es-UY" sz="1200" baseline="0" dirty="0" smtClean="0">
                <a:solidFill>
                  <a:schemeClr val="dk1"/>
                </a:solidFill>
              </a:rPr>
              <a:t> numérico llamado fitness e indica que tan bien resuelve al </a:t>
            </a:r>
            <a:r>
              <a:rPr lang="es-UY" sz="1200" baseline="0" dirty="0" err="1" smtClean="0">
                <a:solidFill>
                  <a:schemeClr val="dk1"/>
                </a:solidFill>
              </a:rPr>
              <a:t>problema,la</a:t>
            </a:r>
            <a:r>
              <a:rPr lang="es-UY" sz="1200" baseline="0" dirty="0" smtClean="0">
                <a:solidFill>
                  <a:schemeClr val="dk1"/>
                </a:solidFill>
              </a:rPr>
              <a:t> </a:t>
            </a:r>
            <a:r>
              <a:rPr lang="es-UY" sz="1200" baseline="0" dirty="0" err="1" smtClean="0">
                <a:solidFill>
                  <a:schemeClr val="dk1"/>
                </a:solidFill>
              </a:rPr>
              <a:t>solucion</a:t>
            </a:r>
            <a:r>
              <a:rPr lang="es-UY" sz="1200" baseline="0" dirty="0" smtClean="0">
                <a:solidFill>
                  <a:schemeClr val="dk1"/>
                </a:solidFill>
              </a:rPr>
              <a:t> que está representando un individuo.</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Se seleccionan entonces a los individuos que tengan los mejores valores de fitness para que sean los padres de la </a:t>
            </a:r>
            <a:r>
              <a:rPr lang="es-UY" sz="1200" baseline="0" dirty="0" err="1" smtClean="0">
                <a:solidFill>
                  <a:schemeClr val="dk1"/>
                </a:solidFill>
              </a:rPr>
              <a:t>proxima</a:t>
            </a:r>
            <a:r>
              <a:rPr lang="es-UY" sz="1200" baseline="0" dirty="0" smtClean="0">
                <a:solidFill>
                  <a:schemeClr val="dk1"/>
                </a:solidFill>
              </a:rPr>
              <a:t> generación,</a:t>
            </a:r>
          </a:p>
          <a:p>
            <a:pPr marL="0" marR="0" lvl="0" indent="0" algn="l" rtl="0">
              <a:spcBef>
                <a:spcPts val="0"/>
              </a:spcBef>
              <a:spcAft>
                <a:spcPts val="0"/>
              </a:spcAft>
              <a:buSzPct val="25000"/>
              <a:buNone/>
            </a:pPr>
            <a:r>
              <a:rPr lang="es-UY" sz="1200" dirty="0" smtClean="0">
                <a:solidFill>
                  <a:schemeClr val="dk1"/>
                </a:solidFill>
              </a:rPr>
              <a:t>Y los</a:t>
            </a:r>
            <a:r>
              <a:rPr lang="es-UY" sz="1200" baseline="0" dirty="0" smtClean="0">
                <a:solidFill>
                  <a:schemeClr val="dk1"/>
                </a:solidFill>
              </a:rPr>
              <a:t> hijos se generan</a:t>
            </a:r>
            <a:r>
              <a:rPr lang="es-UY" sz="1200" dirty="0" smtClean="0">
                <a:solidFill>
                  <a:schemeClr val="dk1"/>
                </a:solidFill>
              </a:rPr>
              <a:t> mediante el cruzamiento de los padres, </a:t>
            </a:r>
            <a:r>
              <a:rPr lang="es-UY" sz="1200" dirty="0" err="1" smtClean="0">
                <a:solidFill>
                  <a:schemeClr val="dk1"/>
                </a:solidFill>
              </a:rPr>
              <a:t>osea</a:t>
            </a:r>
            <a:r>
              <a:rPr lang="es-UY" sz="1200" dirty="0" smtClean="0">
                <a:solidFill>
                  <a:schemeClr val="dk1"/>
                </a:solidFill>
              </a:rPr>
              <a:t> tomando partes</a:t>
            </a:r>
            <a:r>
              <a:rPr lang="es-UY" sz="1200" baseline="0" dirty="0" smtClean="0">
                <a:solidFill>
                  <a:schemeClr val="dk1"/>
                </a:solidFill>
              </a:rPr>
              <a:t> de las soluciones anteriores</a:t>
            </a: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Pero</a:t>
            </a:r>
            <a:r>
              <a:rPr lang="es-UY" sz="1200" baseline="0" dirty="0" smtClean="0">
                <a:solidFill>
                  <a:schemeClr val="dk1"/>
                </a:solidFill>
              </a:rPr>
              <a:t> para introducir diversidad a las soluciones. Los hijos pueden ser mutados aleatoriamente </a:t>
            </a:r>
            <a:r>
              <a:rPr lang="es-UY" sz="1200" baseline="0" dirty="0" err="1" smtClean="0">
                <a:solidFill>
                  <a:schemeClr val="dk1"/>
                </a:solidFill>
              </a:rPr>
              <a:t>osea</a:t>
            </a:r>
            <a:r>
              <a:rPr lang="es-UY" sz="1200" baseline="0" dirty="0" smtClean="0">
                <a:solidFill>
                  <a:schemeClr val="dk1"/>
                </a:solidFill>
              </a:rPr>
              <a:t> </a:t>
            </a:r>
            <a:r>
              <a:rPr lang="es-UY" sz="1200" dirty="0" smtClean="0">
                <a:solidFill>
                  <a:schemeClr val="dk1"/>
                </a:solidFill>
              </a:rPr>
              <a:t>puede que se cambie parte de la </a:t>
            </a:r>
            <a:r>
              <a:rPr lang="es-UY" sz="1200" dirty="0" err="1" smtClean="0">
                <a:solidFill>
                  <a:schemeClr val="dk1"/>
                </a:solidFill>
              </a:rPr>
              <a:t>solucion</a:t>
            </a:r>
            <a:r>
              <a:rPr lang="es-UY" sz="1200" baseline="0" dirty="0" smtClean="0">
                <a:solidFill>
                  <a:schemeClr val="dk1"/>
                </a:solidFill>
              </a:rPr>
              <a:t> aleatoriamente.</a:t>
            </a: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Y finalmente se realiza un </a:t>
            </a:r>
            <a:r>
              <a:rPr lang="es-UY" sz="1200" baseline="0" dirty="0" smtClean="0">
                <a:solidFill>
                  <a:schemeClr val="dk1"/>
                </a:solidFill>
              </a:rPr>
              <a:t>reemplazo generacional para poder realizar la iteración nuevamente para otra generación.</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Este proceso se repite hasta llegar al</a:t>
            </a:r>
            <a:r>
              <a:rPr lang="es-UY" sz="1200" dirty="0" smtClean="0">
                <a:solidFill>
                  <a:schemeClr val="dk1"/>
                </a:solidFill>
              </a:rPr>
              <a:t> criterio de parada,</a:t>
            </a:r>
            <a:r>
              <a:rPr lang="es-UY" sz="1200" baseline="0" dirty="0" smtClean="0">
                <a:solidFill>
                  <a:schemeClr val="dk1"/>
                </a:solidFill>
              </a:rPr>
              <a:t> </a:t>
            </a:r>
            <a:r>
              <a:rPr lang="es-UY" sz="1200" dirty="0" smtClean="0">
                <a:solidFill>
                  <a:schemeClr val="dk1"/>
                </a:solidFill>
              </a:rPr>
              <a:t>encontrando </a:t>
            </a:r>
            <a:r>
              <a:rPr lang="es-UY" sz="1200" dirty="0" err="1" smtClean="0">
                <a:solidFill>
                  <a:schemeClr val="dk1"/>
                </a:solidFill>
              </a:rPr>
              <a:t>asi</a:t>
            </a:r>
            <a:r>
              <a:rPr lang="es-UY" sz="1200" dirty="0" smtClean="0">
                <a:solidFill>
                  <a:schemeClr val="dk1"/>
                </a:solidFill>
              </a:rPr>
              <a:t> al mejor individuo de</a:t>
            </a:r>
            <a:r>
              <a:rPr lang="es-UY" sz="1200" baseline="0" dirty="0" smtClean="0">
                <a:solidFill>
                  <a:schemeClr val="dk1"/>
                </a:solidFill>
              </a:rPr>
              <a:t> esa ejecución.</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Es importante entender que el Algoritmo Evolutivo busca optimizar el valor de fitness en cada iteración, entonces a mayor </a:t>
            </a:r>
            <a:r>
              <a:rPr lang="es-UY" sz="1200" baseline="0" dirty="0" err="1" smtClean="0">
                <a:solidFill>
                  <a:schemeClr val="dk1"/>
                </a:solidFill>
              </a:rPr>
              <a:t>generacion</a:t>
            </a:r>
            <a:r>
              <a:rPr lang="es-UY" sz="1200" baseline="0" dirty="0" smtClean="0">
                <a:solidFill>
                  <a:schemeClr val="dk1"/>
                </a:solidFill>
              </a:rPr>
              <a:t> mejor será el fitness, </a:t>
            </a:r>
            <a:endParaRPr lang="es-UY" sz="1200" dirty="0" smtClean="0">
              <a:solidFill>
                <a:schemeClr val="dk1"/>
              </a:solidFill>
            </a:endParaRP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AG que se basa en el esquema general de un AE</a:t>
            </a:r>
            <a:r>
              <a:rPr lang="es-UY" sz="1200" baseline="0" dirty="0" smtClean="0">
                <a:solidFill>
                  <a:schemeClr val="dk1"/>
                </a:solidFill>
              </a:rPr>
              <a:t> y es el utilizado en este proyecto</a:t>
            </a:r>
            <a:endParaRPr lang="es-UY" sz="1200" dirty="0" smtClean="0">
              <a:solidFill>
                <a:schemeClr val="dk1"/>
              </a:solidFill>
            </a:endParaRPr>
          </a:p>
          <a:p>
            <a:pPr marL="0" marR="0" lvl="0" indent="0" algn="l" rtl="0">
              <a:spcBef>
                <a:spcPts val="0"/>
              </a:spcBef>
              <a:spcAft>
                <a:spcPts val="0"/>
              </a:spcAft>
              <a:buSzPct val="25000"/>
              <a:buNone/>
            </a:pPr>
            <a:r>
              <a:rPr lang="es-ES" sz="1200" dirty="0" smtClean="0">
                <a:solidFill>
                  <a:schemeClr val="dk1"/>
                </a:solidFill>
              </a:rPr>
              <a:t>Los</a:t>
            </a:r>
            <a:r>
              <a:rPr lang="es-ES" sz="1200" baseline="0" dirty="0" smtClean="0">
                <a:solidFill>
                  <a:schemeClr val="dk1"/>
                </a:solidFill>
              </a:rPr>
              <a:t> algoritmos evolutivos </a:t>
            </a:r>
            <a:r>
              <a:rPr lang="es-ES" sz="1200" baseline="0" dirty="0" err="1" smtClean="0">
                <a:solidFill>
                  <a:schemeClr val="dk1"/>
                </a:solidFill>
              </a:rPr>
              <a:t>multi</a:t>
            </a:r>
            <a:r>
              <a:rPr lang="es-ES" sz="1200" baseline="0" dirty="0" smtClean="0">
                <a:solidFill>
                  <a:schemeClr val="dk1"/>
                </a:solidFill>
              </a:rPr>
              <a:t> objetivo, resuelven problemas de </a:t>
            </a:r>
            <a:r>
              <a:rPr lang="es-ES" sz="1200" baseline="0" dirty="0" err="1" smtClean="0">
                <a:solidFill>
                  <a:schemeClr val="dk1"/>
                </a:solidFill>
              </a:rPr>
              <a:t>optimizacion</a:t>
            </a:r>
            <a:r>
              <a:rPr lang="es-ES" sz="1200" baseline="0" dirty="0" smtClean="0">
                <a:solidFill>
                  <a:schemeClr val="dk1"/>
                </a:solidFill>
              </a:rPr>
              <a:t> con mas de un objetivo . En este proyecto </a:t>
            </a:r>
            <a:r>
              <a:rPr lang="es-ES" sz="1200" baseline="0" dirty="0" err="1" smtClean="0">
                <a:solidFill>
                  <a:schemeClr val="dk1"/>
                </a:solidFill>
              </a:rPr>
              <a:t>teniamos</a:t>
            </a:r>
            <a:r>
              <a:rPr lang="es-ES" sz="1200" baseline="0" dirty="0" smtClean="0">
                <a:solidFill>
                  <a:schemeClr val="dk1"/>
                </a:solidFill>
              </a:rPr>
              <a:t> como objetivos mejorar la velocidad de los autos y mejorar la velocidad de los ómnibus. Y se realizo un Algoritmo evolutivo </a:t>
            </a:r>
            <a:r>
              <a:rPr lang="es-ES" sz="1200" baseline="0" dirty="0" err="1" smtClean="0">
                <a:solidFill>
                  <a:schemeClr val="dk1"/>
                </a:solidFill>
              </a:rPr>
              <a:t>multiobjetivo</a:t>
            </a:r>
            <a:r>
              <a:rPr lang="es-ES" sz="1200" baseline="0" dirty="0" smtClean="0">
                <a:solidFill>
                  <a:schemeClr val="dk1"/>
                </a:solidFill>
              </a:rPr>
              <a:t>, con una </a:t>
            </a:r>
            <a:r>
              <a:rPr lang="es-ES" sz="1200" baseline="0" dirty="0" err="1" smtClean="0">
                <a:solidFill>
                  <a:schemeClr val="dk1"/>
                </a:solidFill>
              </a:rPr>
              <a:t>funcion</a:t>
            </a:r>
            <a:r>
              <a:rPr lang="es-ES" sz="1200" baseline="0" dirty="0" smtClean="0">
                <a:solidFill>
                  <a:schemeClr val="dk1"/>
                </a:solidFill>
              </a:rPr>
              <a:t> de fitness </a:t>
            </a:r>
            <a:r>
              <a:rPr lang="es-ES" sz="1200" baseline="0" dirty="0" err="1" smtClean="0">
                <a:solidFill>
                  <a:schemeClr val="dk1"/>
                </a:solidFill>
              </a:rPr>
              <a:t>combinacion</a:t>
            </a:r>
            <a:r>
              <a:rPr lang="es-ES" sz="1200" baseline="0" dirty="0" smtClean="0">
                <a:solidFill>
                  <a:schemeClr val="dk1"/>
                </a:solidFill>
              </a:rPr>
              <a:t> lineal de los objetivos. 2m</a:t>
            </a:r>
            <a:endParaRPr lang="es-ES" sz="1200" dirty="0" smtClean="0">
              <a:solidFill>
                <a:schemeClr val="dk1"/>
              </a:solidFill>
            </a:endParaRPr>
          </a:p>
        </p:txBody>
      </p:sp>
      <p:sp>
        <p:nvSpPr>
          <p:cNvPr id="165" name="Shape 16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11</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EL </a:t>
            </a:r>
            <a:r>
              <a:rPr lang="es-UY" sz="1200" dirty="0" err="1" smtClean="0">
                <a:solidFill>
                  <a:schemeClr val="dk1"/>
                </a:solidFill>
              </a:rPr>
              <a:t>relavimento</a:t>
            </a:r>
            <a:r>
              <a:rPr lang="es-UY" sz="1200" baseline="0" dirty="0" smtClean="0">
                <a:solidFill>
                  <a:schemeClr val="dk1"/>
                </a:solidFill>
              </a:rPr>
              <a:t> de trabajos relacionados</a:t>
            </a:r>
            <a:r>
              <a:rPr lang="es-UY" sz="1200" dirty="0" smtClean="0">
                <a:solidFill>
                  <a:schemeClr val="dk1"/>
                </a:solidFill>
              </a:rPr>
              <a:t>, se realizó con dos objetivos: el primero fue analizar las distintas soluciones que existen actualmente para el problema de sincronización de semáforos y encontrar nuevas prácticas, algoritmos o utilidades que pudieran fortalecer la solución a implementar.</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Se relevaron aquellos trabajos que resolvían el problema de sincronización de semáforos utilizando un AE</a:t>
            </a:r>
            <a:r>
              <a:rPr lang="es-UY" sz="1200" baseline="0" dirty="0" smtClean="0">
                <a:solidFill>
                  <a:schemeClr val="dk1"/>
                </a:solidFill>
              </a:rPr>
              <a:t>, los mas interesantes fueron:</a:t>
            </a:r>
            <a:endParaRPr lang="es-UY" sz="1200" dirty="0" smtClean="0">
              <a:solidFill>
                <a:schemeClr val="dk1"/>
              </a:solidFill>
            </a:endParaRP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El trabajo de Montana que en 1996,</a:t>
            </a:r>
            <a:r>
              <a:rPr lang="es-UY" sz="1200" baseline="0" dirty="0" smtClean="0">
                <a:solidFill>
                  <a:schemeClr val="dk1"/>
                </a:solidFill>
              </a:rPr>
              <a:t> Propuso un algoritmo evolutivo híbrido, y mediante el uso de sensores se podía determinar el tráfico y configurar los semáforos en tiempo real</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El trabajo de </a:t>
            </a:r>
            <a:r>
              <a:rPr lang="es-UY" sz="1200" baseline="0" dirty="0" err="1" smtClean="0">
                <a:solidFill>
                  <a:schemeClr val="dk1"/>
                </a:solidFill>
              </a:rPr>
              <a:t>rouphail</a:t>
            </a:r>
            <a:r>
              <a:rPr lang="es-UY" sz="1200" baseline="0" dirty="0" smtClean="0">
                <a:solidFill>
                  <a:schemeClr val="dk1"/>
                </a:solidFill>
              </a:rPr>
              <a:t> que obtuvo muy buenos resultados y el de </a:t>
            </a:r>
            <a:r>
              <a:rPr lang="es-UY" sz="1200" baseline="0" dirty="0" err="1" smtClean="0">
                <a:solidFill>
                  <a:schemeClr val="dk1"/>
                </a:solidFill>
              </a:rPr>
              <a:t>sanchez</a:t>
            </a:r>
            <a:r>
              <a:rPr lang="es-UY" sz="1200" baseline="0" dirty="0" smtClean="0">
                <a:solidFill>
                  <a:schemeClr val="dk1"/>
                </a:solidFill>
              </a:rPr>
              <a:t> en el 2008 que es el mas parecido a nuestro proyecto y fue aplicado en un escenario real</a:t>
            </a:r>
          </a:p>
          <a:p>
            <a:pPr marL="0" marR="0" lvl="0" indent="0" algn="l" rtl="0">
              <a:spcBef>
                <a:spcPts val="0"/>
              </a:spcBef>
              <a:spcAft>
                <a:spcPts val="0"/>
              </a:spcAft>
              <a:buNone/>
            </a:pPr>
            <a:endParaRPr lang="es-UY" sz="1200" b="0" i="0" u="none" strike="noStrike" cap="none" baseline="0" dirty="0" smtClean="0">
              <a:solidFill>
                <a:srgbClr val="003399"/>
              </a:solidFill>
              <a:latin typeface="Calibri"/>
              <a:ea typeface="Calibri"/>
              <a:cs typeface="Calibri"/>
              <a:sym typeface="Calibri"/>
            </a:endParaRPr>
          </a:p>
          <a:p>
            <a:pPr marL="0" marR="0" lvl="0" indent="0" algn="l" rtl="0">
              <a:spcBef>
                <a:spcPts val="0"/>
              </a:spcBef>
              <a:spcAft>
                <a:spcPts val="0"/>
              </a:spcAft>
              <a:buNone/>
            </a:pPr>
            <a:r>
              <a:rPr lang="es-UY" sz="1200" b="0" i="0" u="none" strike="noStrike" cap="none" baseline="0" dirty="0" smtClean="0">
                <a:solidFill>
                  <a:srgbClr val="003399"/>
                </a:solidFill>
                <a:latin typeface="Calibri"/>
                <a:ea typeface="Calibri"/>
                <a:cs typeface="Calibri"/>
                <a:sym typeface="Calibri"/>
              </a:rPr>
              <a:t>Existen divers</a:t>
            </a:r>
            <a:r>
              <a:rPr lang="es-UY" sz="1200" dirty="0" smtClean="0">
                <a:solidFill>
                  <a:srgbClr val="003399"/>
                </a:solidFill>
                <a:latin typeface="Calibri"/>
                <a:ea typeface="Calibri"/>
                <a:cs typeface="Calibri"/>
                <a:sym typeface="Calibri"/>
              </a:rPr>
              <a:t>as propuestas para resolver el problema de sincronización de semáforos utilizando Algoritmos Evolutivos</a:t>
            </a:r>
            <a:r>
              <a:rPr lang="es-UY" sz="1200" dirty="0" smtClean="0">
                <a:solidFill>
                  <a:schemeClr val="dk1"/>
                </a:solidFill>
                <a:latin typeface="+mn-lt"/>
                <a:ea typeface="+mn-ea"/>
                <a:cs typeface="+mn-cs"/>
                <a:sym typeface="Calibri"/>
              </a:rPr>
              <a:t>.</a:t>
            </a:r>
            <a:r>
              <a:rPr lang="es-UY" sz="1200" baseline="0" dirty="0" smtClean="0">
                <a:solidFill>
                  <a:schemeClr val="dk1"/>
                </a:solidFill>
                <a:latin typeface="+mn-lt"/>
                <a:ea typeface="+mn-ea"/>
                <a:cs typeface="+mn-cs"/>
                <a:sym typeface="Calibri"/>
              </a:rPr>
              <a:t> Se puede </a:t>
            </a:r>
            <a:r>
              <a:rPr lang="es-UY" sz="1200" baseline="0" dirty="0" smtClean="0">
                <a:solidFill>
                  <a:schemeClr val="dk1"/>
                </a:solidFill>
              </a:rPr>
              <a:t>destacar que en </a:t>
            </a:r>
            <a:r>
              <a:rPr lang="es-UY" sz="1200" dirty="0" smtClean="0">
                <a:solidFill>
                  <a:srgbClr val="660000"/>
                </a:solidFill>
                <a:latin typeface="Calibri"/>
                <a:ea typeface="Calibri"/>
                <a:cs typeface="Calibri"/>
                <a:sym typeface="Calibri"/>
              </a:rPr>
              <a:t>Uruguay no existen antecedentes relacionados con la optimización de tráfico utilizando </a:t>
            </a:r>
            <a:r>
              <a:rPr lang="es-UY" sz="1200" dirty="0" err="1" smtClean="0">
                <a:solidFill>
                  <a:srgbClr val="660000"/>
                </a:solidFill>
                <a:latin typeface="Calibri"/>
                <a:ea typeface="Calibri"/>
                <a:cs typeface="Calibri"/>
                <a:sym typeface="Calibri"/>
              </a:rPr>
              <a:t>AEs</a:t>
            </a:r>
            <a:r>
              <a:rPr lang="es-UY" sz="1200" dirty="0" smtClean="0">
                <a:solidFill>
                  <a:srgbClr val="660000"/>
                </a:solidFill>
                <a:latin typeface="Calibri"/>
                <a:ea typeface="Calibri"/>
                <a:cs typeface="Calibri"/>
                <a:sym typeface="Calibri"/>
              </a:rPr>
              <a:t>. Por lo que este proyecto</a:t>
            </a:r>
            <a:r>
              <a:rPr lang="es-UY" sz="1200" baseline="0" dirty="0" smtClean="0">
                <a:solidFill>
                  <a:srgbClr val="660000"/>
                </a:solidFill>
                <a:latin typeface="Calibri"/>
                <a:ea typeface="Calibri"/>
                <a:cs typeface="Calibri"/>
                <a:sym typeface="Calibri"/>
              </a:rPr>
              <a:t> </a:t>
            </a:r>
            <a:r>
              <a:rPr lang="es-UY" sz="1200" dirty="0" smtClean="0">
                <a:solidFill>
                  <a:srgbClr val="660000"/>
                </a:solidFill>
                <a:latin typeface="Calibri"/>
                <a:ea typeface="Calibri"/>
                <a:cs typeface="Calibri"/>
                <a:sym typeface="Calibri"/>
              </a:rPr>
              <a:t>esta</a:t>
            </a:r>
            <a:r>
              <a:rPr lang="es-UY" sz="1200" baseline="0" dirty="0" smtClean="0">
                <a:solidFill>
                  <a:srgbClr val="660000"/>
                </a:solidFill>
                <a:latin typeface="Calibri"/>
                <a:ea typeface="Calibri"/>
                <a:cs typeface="Calibri"/>
                <a:sym typeface="Calibri"/>
              </a:rPr>
              <a:t> </a:t>
            </a:r>
            <a:r>
              <a:rPr lang="es-UY" sz="1200" dirty="0" smtClean="0">
                <a:solidFill>
                  <a:srgbClr val="660000"/>
                </a:solidFill>
                <a:latin typeface="Calibri"/>
                <a:ea typeface="Calibri"/>
                <a:cs typeface="Calibri"/>
                <a:sym typeface="Calibri"/>
              </a:rPr>
              <a:t>contribuyendo con una investigación pionera.</a:t>
            </a:r>
          </a:p>
          <a:p>
            <a:pPr marL="0" marR="0" lvl="0" indent="0" algn="l" rtl="0">
              <a:spcBef>
                <a:spcPts val="0"/>
              </a:spcBef>
              <a:spcAft>
                <a:spcPts val="0"/>
              </a:spcAft>
              <a:buNone/>
            </a:pPr>
            <a:endParaRPr lang="es-UY" sz="1200" dirty="0" smtClean="0">
              <a:solidFill>
                <a:srgbClr val="660000"/>
              </a:solidFill>
              <a:latin typeface="Calibri"/>
              <a:ea typeface="Calibri"/>
              <a:cs typeface="Calibri"/>
              <a:sym typeface="Calibri"/>
            </a:endParaRPr>
          </a:p>
          <a:p>
            <a:pPr marL="0" marR="0" lvl="0" indent="0" algn="l" rtl="0">
              <a:spcBef>
                <a:spcPts val="0"/>
              </a:spcBef>
              <a:spcAft>
                <a:spcPts val="0"/>
              </a:spcAft>
              <a:buNone/>
            </a:pPr>
            <a:r>
              <a:rPr lang="es-UY" sz="1200" dirty="0" smtClean="0">
                <a:solidFill>
                  <a:srgbClr val="660000"/>
                </a:solidFill>
                <a:latin typeface="Calibri"/>
                <a:ea typeface="Calibri"/>
                <a:cs typeface="Calibri"/>
                <a:sym typeface="Calibri"/>
              </a:rPr>
              <a:t>1m 20</a:t>
            </a:r>
            <a:endParaRPr lang="es-UY" sz="1200" dirty="0">
              <a:solidFill>
                <a:schemeClr val="dk1"/>
              </a:solidFill>
            </a:endParaRPr>
          </a:p>
        </p:txBody>
      </p:sp>
      <p:sp>
        <p:nvSpPr>
          <p:cNvPr id="188" name="Shape 188"/>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12</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197" name="Shape 197"/>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rtl="0">
              <a:spcBef>
                <a:spcPts val="0"/>
              </a:spcBef>
              <a:spcAft>
                <a:spcPts val="0"/>
              </a:spcAft>
              <a:buNone/>
            </a:pPr>
            <a:r>
              <a:rPr lang="es-UY" sz="2300" b="0" i="0" u="none" strike="noStrike" cap="none" baseline="0" dirty="0" smtClean="0">
                <a:solidFill>
                  <a:schemeClr val="dk1"/>
                </a:solidFill>
                <a:latin typeface="+mn-lt"/>
                <a:ea typeface="Arial"/>
                <a:cs typeface="Arial"/>
                <a:sym typeface="Arial"/>
              </a:rPr>
              <a:t>Presentaremos a </a:t>
            </a:r>
            <a:r>
              <a:rPr lang="es-UY" sz="2300" b="0" i="0" u="none" strike="noStrike" cap="none" baseline="0" dirty="0" err="1" smtClean="0">
                <a:solidFill>
                  <a:schemeClr val="dk1"/>
                </a:solidFill>
                <a:latin typeface="+mn-lt"/>
                <a:ea typeface="Arial"/>
                <a:cs typeface="Arial"/>
                <a:sym typeface="Arial"/>
              </a:rPr>
              <a:t>continuacion</a:t>
            </a:r>
            <a:r>
              <a:rPr lang="es-UY" sz="2300" b="0" i="0" u="none" strike="noStrike" cap="none" baseline="0" dirty="0" smtClean="0">
                <a:solidFill>
                  <a:schemeClr val="dk1"/>
                </a:solidFill>
                <a:latin typeface="+mn-lt"/>
                <a:ea typeface="Arial"/>
                <a:cs typeface="Arial"/>
                <a:sym typeface="Arial"/>
              </a:rPr>
              <a:t> la </a:t>
            </a:r>
            <a:r>
              <a:rPr lang="es-UY" sz="2300" b="0" i="0" u="none" strike="noStrike" cap="none" baseline="0" dirty="0" err="1" smtClean="0">
                <a:solidFill>
                  <a:schemeClr val="dk1"/>
                </a:solidFill>
                <a:latin typeface="+mn-lt"/>
                <a:ea typeface="Arial"/>
                <a:cs typeface="Arial"/>
                <a:sym typeface="Arial"/>
              </a:rPr>
              <a:t>metodologia</a:t>
            </a:r>
            <a:r>
              <a:rPr lang="es-UY" sz="2300" b="0" i="0" u="none" strike="noStrike" cap="none" baseline="0" dirty="0" smtClean="0">
                <a:solidFill>
                  <a:schemeClr val="dk1"/>
                </a:solidFill>
                <a:latin typeface="+mn-lt"/>
                <a:ea typeface="Arial"/>
                <a:cs typeface="Arial"/>
                <a:sym typeface="Arial"/>
              </a:rPr>
              <a:t> de </a:t>
            </a:r>
            <a:r>
              <a:rPr lang="es-UY" sz="2300" b="0" i="0" u="none" strike="noStrike" cap="none" baseline="0" dirty="0" err="1" smtClean="0">
                <a:solidFill>
                  <a:schemeClr val="dk1"/>
                </a:solidFill>
                <a:latin typeface="+mn-lt"/>
                <a:ea typeface="Arial"/>
                <a:cs typeface="Arial"/>
                <a:sym typeface="Arial"/>
              </a:rPr>
              <a:t>resolucion</a:t>
            </a:r>
            <a:r>
              <a:rPr lang="es-UY" sz="2300" b="0" i="0" u="none" strike="noStrike" cap="none" baseline="0" dirty="0" smtClean="0">
                <a:solidFill>
                  <a:schemeClr val="dk1"/>
                </a:solidFill>
                <a:latin typeface="+mn-lt"/>
                <a:ea typeface="Arial"/>
                <a:cs typeface="Arial"/>
                <a:sym typeface="Arial"/>
              </a:rPr>
              <a:t> del problema</a:t>
            </a:r>
            <a:endParaRPr lang="es-UY" sz="2300" b="0" i="0" u="none" strike="noStrike" cap="none" baseline="0" dirty="0">
              <a:solidFill>
                <a:schemeClr val="dk1"/>
              </a:solidFill>
              <a:latin typeface="+mn-lt"/>
              <a:ea typeface="Arial"/>
              <a:cs typeface="Arial"/>
              <a:sym typeface="Arial"/>
            </a:endParaRPr>
          </a:p>
        </p:txBody>
      </p:sp>
      <p:sp>
        <p:nvSpPr>
          <p:cNvPr id="199" name="Shape 199"/>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13</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endParaRPr lang="es-UY" dirty="0" smtClean="0">
              <a:solidFill>
                <a:srgbClr val="003399"/>
              </a:solidFill>
              <a:latin typeface="Calibri"/>
              <a:ea typeface="Calibri"/>
              <a:cs typeface="Calibri"/>
              <a:sym typeface="Calibri"/>
            </a:endParaRPr>
          </a:p>
          <a:p>
            <a:pPr marL="0" marR="0" lvl="0" indent="0" algn="l" rtl="0">
              <a:spcBef>
                <a:spcPts val="0"/>
              </a:spcBef>
              <a:spcAft>
                <a:spcPts val="0"/>
              </a:spcAft>
              <a:buSzPct val="25000"/>
              <a:buNone/>
            </a:pPr>
            <a:r>
              <a:rPr lang="es-UY" dirty="0" smtClean="0">
                <a:solidFill>
                  <a:srgbClr val="003399"/>
                </a:solidFill>
                <a:latin typeface="Calibri"/>
                <a:ea typeface="Calibri"/>
                <a:cs typeface="Calibri"/>
                <a:sym typeface="Calibri"/>
              </a:rPr>
              <a:t>El problema se modela mediante una simplificación de la realidad,  considerando los elementos que sean útiles para resolver la sincronización de semáforos.</a:t>
            </a:r>
          </a:p>
          <a:p>
            <a:pPr marL="0" marR="0" lvl="0" indent="0" algn="l" rtl="0">
              <a:spcBef>
                <a:spcPts val="0"/>
              </a:spcBef>
              <a:spcAft>
                <a:spcPts val="0"/>
              </a:spcAft>
              <a:buSzPct val="25000"/>
              <a:buNone/>
            </a:pPr>
            <a:endParaRPr lang="es-UY" dirty="0" smtClean="0">
              <a:solidFill>
                <a:srgbClr val="003399"/>
              </a:solidFill>
              <a:latin typeface="Calibri"/>
              <a:ea typeface="Calibri"/>
              <a:cs typeface="Calibri"/>
              <a:sym typeface="Calibri"/>
            </a:endParaRPr>
          </a:p>
          <a:p>
            <a:pPr marL="0" marR="0" lvl="0" indent="0" algn="l" rtl="0">
              <a:spcBef>
                <a:spcPts val="0"/>
              </a:spcBef>
              <a:spcAft>
                <a:spcPts val="0"/>
              </a:spcAft>
              <a:buSzPct val="25000"/>
              <a:buNone/>
            </a:pPr>
            <a:r>
              <a:rPr lang="es-UY" dirty="0" smtClean="0">
                <a:solidFill>
                  <a:srgbClr val="003399"/>
                </a:solidFill>
                <a:latin typeface="Calibri"/>
                <a:ea typeface="Calibri"/>
                <a:cs typeface="Calibri"/>
                <a:sym typeface="Calibri"/>
              </a:rPr>
              <a:t>El modelado se basa en el diseño de un mapa de la zona geográfica a estudiar incluyendo datos recabados in-situ para la construcción de instancias realistas, que serán usadas en el simulador de tráfico SUMO.</a:t>
            </a:r>
          </a:p>
          <a:p>
            <a:pPr marL="0" marR="0" lvl="0" indent="0" algn="l" rtl="0">
              <a:spcBef>
                <a:spcPts val="0"/>
              </a:spcBef>
              <a:spcAft>
                <a:spcPts val="0"/>
              </a:spcAft>
              <a:buSzPct val="25000"/>
              <a:buNone/>
            </a:pPr>
            <a:r>
              <a:rPr lang="es-UY" dirty="0" smtClean="0">
                <a:solidFill>
                  <a:srgbClr val="003399"/>
                </a:solidFill>
                <a:latin typeface="Calibri"/>
                <a:ea typeface="Calibri"/>
                <a:cs typeface="Calibri"/>
                <a:sym typeface="Calibri"/>
              </a:rPr>
              <a:t>En la figura se puede ver el estado final del modelado, el</a:t>
            </a:r>
            <a:r>
              <a:rPr lang="es-UY" baseline="0" dirty="0" smtClean="0">
                <a:solidFill>
                  <a:srgbClr val="003399"/>
                </a:solidFill>
                <a:latin typeface="Calibri"/>
                <a:ea typeface="Calibri"/>
                <a:cs typeface="Calibri"/>
                <a:sym typeface="Calibri"/>
              </a:rPr>
              <a:t> mapa de la zona específica compatible con el simulador y los círculos del mismo color representan el tráfico vehicular.</a:t>
            </a:r>
          </a:p>
          <a:p>
            <a:pPr marL="0" marR="0" lvl="0" indent="0" algn="l" rtl="0">
              <a:spcBef>
                <a:spcPts val="0"/>
              </a:spcBef>
              <a:spcAft>
                <a:spcPts val="0"/>
              </a:spcAft>
              <a:buSzPct val="25000"/>
              <a:buNone/>
            </a:pPr>
            <a:endParaRPr lang="es-UY" dirty="0" smtClean="0">
              <a:solidFill>
                <a:srgbClr val="003399"/>
              </a:solidFill>
              <a:latin typeface="Calibri"/>
              <a:ea typeface="Calibri"/>
              <a:cs typeface="Calibri"/>
              <a:sym typeface="Calibri"/>
            </a:endParaRPr>
          </a:p>
          <a:p>
            <a:pPr marL="0" marR="0" lvl="0" indent="0" algn="l" rtl="0">
              <a:spcBef>
                <a:spcPts val="0"/>
              </a:spcBef>
              <a:spcAft>
                <a:spcPts val="0"/>
              </a:spcAft>
              <a:buSzPct val="25000"/>
              <a:buNone/>
            </a:pPr>
            <a:r>
              <a:rPr lang="es-UY" dirty="0" smtClean="0">
                <a:solidFill>
                  <a:srgbClr val="003399"/>
                </a:solidFill>
                <a:latin typeface="Calibri"/>
                <a:ea typeface="Calibri"/>
                <a:cs typeface="Calibri"/>
                <a:sym typeface="Calibri"/>
              </a:rPr>
              <a:t> A continuación se presenta el proceso seguido para el diseño del mapa y el método de recolección de datos para desarrollar el modelo propuesto. </a:t>
            </a:r>
          </a:p>
          <a:p>
            <a:pPr marL="0" marR="0" lvl="0" indent="0" algn="l" rtl="0">
              <a:spcBef>
                <a:spcPts val="0"/>
              </a:spcBef>
              <a:spcAft>
                <a:spcPts val="0"/>
              </a:spcAft>
              <a:buSzPct val="25000"/>
              <a:buNone/>
            </a:pPr>
            <a:r>
              <a:rPr lang="es-UY" dirty="0" smtClean="0">
                <a:solidFill>
                  <a:srgbClr val="003399"/>
                </a:solidFill>
                <a:latin typeface="Calibri"/>
                <a:ea typeface="Calibri"/>
                <a:cs typeface="Calibri"/>
                <a:sym typeface="Calibri"/>
              </a:rPr>
              <a:t>50s</a:t>
            </a:r>
          </a:p>
        </p:txBody>
      </p:sp>
      <p:sp>
        <p:nvSpPr>
          <p:cNvPr id="209" name="Shape 209"/>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14</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917575" y="746125"/>
            <a:ext cx="4962599" cy="37227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906462" y="4716462"/>
            <a:ext cx="4984799" cy="4465499"/>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El primer paso del modelado consistió en diseñar un mapa de la zona del Corredor Garzón que sea compatible con el simulador SUMO. Se utilizó el servicio de Open </a:t>
            </a:r>
            <a:r>
              <a:rPr lang="es-UY" sz="1200" dirty="0" err="1" smtClean="0">
                <a:solidFill>
                  <a:schemeClr val="dk1"/>
                </a:solidFill>
              </a:rPr>
              <a:t>Street</a:t>
            </a:r>
            <a:r>
              <a:rPr lang="es-UY" sz="1200" dirty="0" smtClean="0">
                <a:solidFill>
                  <a:schemeClr val="dk1"/>
                </a:solidFill>
              </a:rPr>
              <a:t> </a:t>
            </a:r>
            <a:r>
              <a:rPr lang="es-UY" sz="1200" dirty="0" err="1" smtClean="0">
                <a:solidFill>
                  <a:schemeClr val="dk1"/>
                </a:solidFill>
              </a:rPr>
              <a:t>Map</a:t>
            </a:r>
            <a:r>
              <a:rPr lang="es-UY" sz="1200" dirty="0" smtClean="0">
                <a:solidFill>
                  <a:schemeClr val="dk1"/>
                </a:solidFill>
              </a:rPr>
              <a:t>, que cuenta con mapas libres y actualizados.</a:t>
            </a:r>
            <a:r>
              <a:rPr lang="es-UY" sz="1200" baseline="0" dirty="0" smtClean="0">
                <a:solidFill>
                  <a:schemeClr val="dk1"/>
                </a:solidFill>
              </a:rPr>
              <a:t> </a:t>
            </a:r>
            <a:r>
              <a:rPr lang="es-UY" sz="1200" dirty="0" smtClean="0">
                <a:solidFill>
                  <a:schemeClr val="dk1"/>
                </a:solidFill>
              </a:rPr>
              <a:t>el mapa</a:t>
            </a:r>
            <a:r>
              <a:rPr lang="es-UY" sz="1200" baseline="0" dirty="0" smtClean="0">
                <a:solidFill>
                  <a:schemeClr val="dk1"/>
                </a:solidFill>
              </a:rPr>
              <a:t> original puede observarse en la primer imagen. Se realizo una verificación in-situ que detecto algunas inconsistencias entre la realidad y el mapa. Por lo que estas fueron corregidas en la </a:t>
            </a:r>
            <a:r>
              <a:rPr lang="es-UY" sz="1200" baseline="0" dirty="0" err="1" smtClean="0">
                <a:solidFill>
                  <a:schemeClr val="dk1"/>
                </a:solidFill>
              </a:rPr>
              <a:t>version</a:t>
            </a:r>
            <a:r>
              <a:rPr lang="es-UY" sz="1200" baseline="0" dirty="0" smtClean="0">
                <a:solidFill>
                  <a:schemeClr val="dk1"/>
                </a:solidFill>
              </a:rPr>
              <a:t> final del mapa.</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El mapa compatible con sumo fue simplificado</a:t>
            </a:r>
            <a:r>
              <a:rPr lang="es-UY" sz="1200" baseline="0" dirty="0" smtClean="0">
                <a:solidFill>
                  <a:schemeClr val="dk1"/>
                </a:solidFill>
              </a:rPr>
              <a:t> y </a:t>
            </a:r>
            <a:r>
              <a:rPr lang="es-UY" sz="1200" dirty="0" smtClean="0">
                <a:solidFill>
                  <a:schemeClr val="dk1"/>
                </a:solidFill>
              </a:rPr>
              <a:t>Dado que no existen calles paralelas reales al Corredor </a:t>
            </a:r>
            <a:r>
              <a:rPr lang="es-UY" sz="1200" dirty="0" err="1" smtClean="0">
                <a:solidFill>
                  <a:schemeClr val="dk1"/>
                </a:solidFill>
              </a:rPr>
              <a:t>Garzon</a:t>
            </a:r>
            <a:r>
              <a:rPr lang="es-UY" sz="1200" dirty="0" smtClean="0">
                <a:solidFill>
                  <a:schemeClr val="dk1"/>
                </a:solidFill>
              </a:rPr>
              <a:t>, el mapa se diseñó seleccionando las calles que construyen dos caminos paralelos a cada lado del Corredor Garzón y las calles internas entre las paralelas, verificando que cada camino paralelo incluya calles doble mano o dos calles de una sola mano. </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En la segunda imagen</a:t>
            </a:r>
            <a:r>
              <a:rPr lang="es-UY" sz="1200" baseline="0" dirty="0" smtClean="0">
                <a:solidFill>
                  <a:schemeClr val="dk1"/>
                </a:solidFill>
              </a:rPr>
              <a:t> podemos ver como queda la imagen compatible con el simulador a utilizar</a:t>
            </a:r>
          </a:p>
          <a:p>
            <a:pPr marL="0" marR="0" lvl="0" indent="0" algn="l" rtl="0">
              <a:spcBef>
                <a:spcPts val="0"/>
              </a:spcBef>
              <a:spcAft>
                <a:spcPts val="0"/>
              </a:spcAft>
              <a:buSzPct val="25000"/>
              <a:buNone/>
            </a:pPr>
            <a:r>
              <a:rPr lang="es-UY" sz="1200" baseline="0" dirty="0" smtClean="0">
                <a:solidFill>
                  <a:schemeClr val="dk1"/>
                </a:solidFill>
              </a:rPr>
              <a:t>1m</a:t>
            </a:r>
            <a:endParaRPr lang="es-UY" sz="1200" dirty="0" smtClean="0">
              <a:solidFill>
                <a:schemeClr val="dk1"/>
              </a:solidFill>
            </a:endParaRPr>
          </a:p>
        </p:txBody>
      </p:sp>
      <p:sp>
        <p:nvSpPr>
          <p:cNvPr id="220" name="Shape 220"/>
          <p:cNvSpPr txBox="1">
            <a:spLocks noGrp="1"/>
          </p:cNvSpPr>
          <p:nvPr>
            <p:ph type="sldNum" idx="12"/>
          </p:nvPr>
        </p:nvSpPr>
        <p:spPr>
          <a:xfrm>
            <a:off x="3851275" y="9432925"/>
            <a:ext cx="2946300"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15</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proceso para relevamiento de datos </a:t>
            </a:r>
            <a:r>
              <a:rPr lang="es-UY" sz="1200" b="0" i="0" u="none" strike="noStrike" cap="none" baseline="0" dirty="0" err="1" smtClean="0">
                <a:solidFill>
                  <a:schemeClr val="dk1"/>
                </a:solidFill>
                <a:latin typeface="+mn-lt"/>
                <a:ea typeface="Arial"/>
                <a:cs typeface="Arial"/>
                <a:sym typeface="Arial"/>
              </a:rPr>
              <a:t>comenzo</a:t>
            </a:r>
            <a:r>
              <a:rPr lang="es-UY" sz="1200" b="0" i="0" u="none" strike="noStrike" cap="none" baseline="0" dirty="0" smtClean="0">
                <a:solidFill>
                  <a:schemeClr val="dk1"/>
                </a:solidFill>
                <a:latin typeface="+mn-lt"/>
                <a:ea typeface="Arial"/>
                <a:cs typeface="Arial"/>
                <a:sym typeface="Arial"/>
              </a:rPr>
              <a:t> con una búsqueda de datos </a:t>
            </a:r>
            <a:r>
              <a:rPr lang="es-UY" sz="1200" b="0" i="0" u="none" strike="noStrike" cap="none" baseline="0" dirty="0" err="1" smtClean="0">
                <a:solidFill>
                  <a:schemeClr val="dk1"/>
                </a:solidFill>
                <a:latin typeface="+mn-lt"/>
                <a:ea typeface="Arial"/>
                <a:cs typeface="Arial"/>
                <a:sym typeface="Arial"/>
              </a:rPr>
              <a:t>publicos</a:t>
            </a:r>
            <a:r>
              <a:rPr lang="es-UY" sz="1200" b="0" i="0" u="none" strike="noStrike" cap="none" baseline="0" dirty="0" smtClean="0">
                <a:solidFill>
                  <a:schemeClr val="dk1"/>
                </a:solidFill>
                <a:latin typeface="+mn-lt"/>
                <a:ea typeface="Arial"/>
                <a:cs typeface="Arial"/>
                <a:sym typeface="Arial"/>
              </a:rPr>
              <a:t>,</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en el sitio web de la Intendencia de Montevideo, existen datos públicos sobre la cantidad de ómnibus y sus frecuencias.</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Por otro lado, se realizó un estudio basado en datos de GPS de los ómnibus de líneas circulando por el corredor de </a:t>
            </a:r>
            <a:r>
              <a:rPr lang="es-UY" sz="1200" b="0" i="0" u="none" strike="noStrike" cap="none" baseline="0" dirty="0" err="1" smtClean="0">
                <a:solidFill>
                  <a:schemeClr val="dk1"/>
                </a:solidFill>
                <a:latin typeface="+mn-lt"/>
                <a:ea typeface="Arial"/>
                <a:cs typeface="Arial"/>
                <a:sym typeface="Arial"/>
              </a:rPr>
              <a:t>Garzon</a:t>
            </a:r>
            <a:r>
              <a:rPr lang="es-UY" sz="1200" b="0" i="0" u="none" strike="noStrike" cap="none" baseline="0" dirty="0" smtClean="0">
                <a:solidFill>
                  <a:schemeClr val="dk1"/>
                </a:solidFill>
                <a:latin typeface="+mn-lt"/>
                <a:ea typeface="Arial"/>
                <a:cs typeface="Arial"/>
                <a:sym typeface="Arial"/>
              </a:rPr>
              <a:t>, proporcionados por la IMM.</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Lamentablemente no se tienen datos actuales sobre el tráfico vehicular en la zona del Corredor Garzón, los tiempos de semáforos o la densidad de pasajeros en las paradas.</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Por este motivo debió de realizarse un revelamiento in-situ de todos los tiempos de semáforos y en cinco cruces representativos del corredor Garzón se tomaron los </a:t>
            </a:r>
            <a:r>
              <a:rPr lang="es-UY" sz="1200" b="0" i="0" u="none" strike="noStrike" cap="none" baseline="0" dirty="0" err="1" smtClean="0">
                <a:solidFill>
                  <a:schemeClr val="dk1"/>
                </a:solidFill>
                <a:latin typeface="+mn-lt"/>
                <a:ea typeface="Arial"/>
                <a:cs typeface="Arial"/>
                <a:sym typeface="Arial"/>
              </a:rPr>
              <a:t>demas</a:t>
            </a:r>
            <a:r>
              <a:rPr lang="es-UY" sz="1200" b="0" i="0" u="none" strike="noStrike" cap="none" baseline="0" dirty="0" smtClean="0">
                <a:solidFill>
                  <a:schemeClr val="dk1"/>
                </a:solidFill>
                <a:latin typeface="+mn-lt"/>
                <a:ea typeface="Arial"/>
                <a:cs typeface="Arial"/>
                <a:sym typeface="Arial"/>
              </a:rPr>
              <a:t> datos para poder generar un escenario realista.</a:t>
            </a:r>
          </a:p>
        </p:txBody>
      </p:sp>
      <p:sp>
        <p:nvSpPr>
          <p:cNvPr id="231" name="Shape 231"/>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16</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ES" sz="1200" dirty="0" err="1" smtClean="0">
                <a:solidFill>
                  <a:schemeClr val="dk1"/>
                </a:solidFill>
              </a:rPr>
              <a:t>seccion</a:t>
            </a:r>
            <a:r>
              <a:rPr lang="es-ES" sz="1200" dirty="0" smtClean="0">
                <a:solidFill>
                  <a:schemeClr val="dk1"/>
                </a:solidFill>
              </a:rPr>
              <a:t> 3.5</a:t>
            </a:r>
          </a:p>
          <a:p>
            <a:pPr marL="0" marR="0" lvl="0" indent="0" algn="l" rtl="0">
              <a:spcBef>
                <a:spcPts val="0"/>
              </a:spcBef>
              <a:spcAft>
                <a:spcPts val="0"/>
              </a:spcAft>
              <a:buSzPct val="25000"/>
              <a:buNone/>
            </a:pPr>
            <a:r>
              <a:rPr lang="es-UY" sz="1200" dirty="0" smtClean="0">
                <a:solidFill>
                  <a:schemeClr val="dk1"/>
                </a:solidFill>
              </a:rPr>
              <a:t>Una vez diseñado el mapa de la zona de estudio y relevados los datos de la realidad, el desarrollo de instancias realistas se basa</a:t>
            </a:r>
            <a:r>
              <a:rPr lang="es-UY" sz="1200" baseline="0" dirty="0" smtClean="0">
                <a:solidFill>
                  <a:schemeClr val="dk1"/>
                </a:solidFill>
              </a:rPr>
              <a:t> en tres puntos</a:t>
            </a:r>
            <a:r>
              <a:rPr lang="es-UY" sz="1200" dirty="0" smtClean="0">
                <a:solidFill>
                  <a:schemeClr val="dk1"/>
                </a:solidFill>
              </a:rPr>
              <a:t>. </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Las líneas urbanas que fueron tomadas en cuenta para los recorridos simulados</a:t>
            </a:r>
            <a:r>
              <a:rPr lang="es-UY" sz="1200" baseline="0" dirty="0" smtClean="0">
                <a:solidFill>
                  <a:schemeClr val="dk1"/>
                </a:solidFill>
              </a:rPr>
              <a:t> fueron</a:t>
            </a:r>
            <a:r>
              <a:rPr lang="es-UY" sz="1200" dirty="0" smtClean="0">
                <a:solidFill>
                  <a:schemeClr val="dk1"/>
                </a:solidFill>
              </a:rPr>
              <a:t>: G, 409, 2,</a:t>
            </a:r>
            <a:r>
              <a:rPr lang="es-UY" sz="1200" baseline="0" dirty="0" smtClean="0">
                <a:solidFill>
                  <a:schemeClr val="dk1"/>
                </a:solidFill>
              </a:rPr>
              <a:t> D5 y 148 porque</a:t>
            </a:r>
            <a:r>
              <a:rPr lang="es-UY" sz="1200" dirty="0" smtClean="0">
                <a:solidFill>
                  <a:schemeClr val="dk1"/>
                </a:solidFill>
              </a:rPr>
              <a:t> son</a:t>
            </a:r>
            <a:r>
              <a:rPr lang="es-UY" sz="1200" baseline="0" dirty="0" smtClean="0">
                <a:solidFill>
                  <a:schemeClr val="dk1"/>
                </a:solidFill>
              </a:rPr>
              <a:t> líneas representativas por su recorrido sobre el corredor </a:t>
            </a:r>
            <a:r>
              <a:rPr lang="es-UY" sz="1200" baseline="0" dirty="0" err="1" smtClean="0">
                <a:solidFill>
                  <a:schemeClr val="dk1"/>
                </a:solidFill>
              </a:rPr>
              <a:t>Garzon</a:t>
            </a:r>
            <a:r>
              <a:rPr lang="es-UY" sz="1200" baseline="0" dirty="0" smtClean="0">
                <a:solidFill>
                  <a:schemeClr val="dk1"/>
                </a:solidFill>
              </a:rPr>
              <a:t> </a:t>
            </a:r>
            <a:endParaRPr lang="es-UY" sz="1200" dirty="0" smtClean="0">
              <a:solidFill>
                <a:schemeClr val="dk1"/>
              </a:solidFill>
            </a:endParaRP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El diseño del mapa genera en el simulador una configuración de semáforos por defecto que no es correcta, por tanto, se corrige utilizando los datos relevados previamente sobre las duraciones de las luces y las configuraciones de los semáforos de cada intersección del Corredor Garzón. </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Para el diseño del tráfico vehicular, se optó por un modelo de movilidad entre áreas</a:t>
            </a:r>
          </a:p>
          <a:p>
            <a:pPr marL="0" marR="0" lvl="0" indent="0" algn="l" rtl="0">
              <a:spcBef>
                <a:spcPts val="0"/>
              </a:spcBef>
              <a:spcAft>
                <a:spcPts val="0"/>
              </a:spcAft>
              <a:buSzPct val="25000"/>
              <a:buNone/>
            </a:pPr>
            <a:r>
              <a:rPr lang="es-UY" sz="1200" dirty="0" smtClean="0">
                <a:solidFill>
                  <a:schemeClr val="dk1"/>
                </a:solidFill>
              </a:rPr>
              <a:t> Se plantea el uso de dos tipos de vehículos: autos y ómnibus, No se especifican otros tipos de vehículos porque proporcionalmente</a:t>
            </a:r>
            <a:r>
              <a:rPr lang="es-UY" sz="1200" baseline="0" dirty="0" smtClean="0">
                <a:solidFill>
                  <a:schemeClr val="dk1"/>
                </a:solidFill>
              </a:rPr>
              <a:t> no son representativos</a:t>
            </a:r>
            <a:endParaRPr lang="es-UY" sz="1200" dirty="0" smtClean="0">
              <a:solidFill>
                <a:schemeClr val="dk1"/>
              </a:solidFill>
            </a:endParaRP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1m</a:t>
            </a:r>
          </a:p>
        </p:txBody>
      </p:sp>
      <p:sp>
        <p:nvSpPr>
          <p:cNvPr id="246" name="Shape 246"/>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17</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91666"/>
              <a:buNone/>
            </a:pPr>
            <a:r>
              <a:rPr lang="es-ES" sz="1200" dirty="0" smtClean="0">
                <a:solidFill>
                  <a:schemeClr val="dk1"/>
                </a:solidFill>
              </a:rPr>
              <a:t>La arquitectura propuesta para la resolución del problema, se puede dividir en dos grandes bloques que interactúan entre si, por un lado el algoritmo de optimización y por otro la evaluación de la solución. </a:t>
            </a:r>
          </a:p>
          <a:p>
            <a:pPr marL="0" marR="0" lvl="0" indent="0" algn="l" rtl="0">
              <a:spcBef>
                <a:spcPts val="0"/>
              </a:spcBef>
              <a:spcAft>
                <a:spcPts val="0"/>
              </a:spcAft>
              <a:buSzPct val="91666"/>
              <a:buNone/>
            </a:pPr>
            <a:endParaRPr lang="es-ES" sz="1200" dirty="0" smtClean="0">
              <a:solidFill>
                <a:schemeClr val="dk1"/>
              </a:solidFill>
            </a:endParaRPr>
          </a:p>
          <a:p>
            <a:pPr marL="0" marR="0" lvl="0" indent="0" algn="l" rtl="0">
              <a:spcBef>
                <a:spcPts val="0"/>
              </a:spcBef>
              <a:spcAft>
                <a:spcPts val="0"/>
              </a:spcAft>
              <a:buSzPct val="91666"/>
              <a:buNone/>
            </a:pPr>
            <a:r>
              <a:rPr lang="es-ES" sz="1200" dirty="0" smtClean="0">
                <a:solidFill>
                  <a:schemeClr val="dk1"/>
                </a:solidFill>
              </a:rPr>
              <a:t>El AE implementa paralelismo con un enfoque maestro-esclavo.  Para cada </a:t>
            </a:r>
            <a:r>
              <a:rPr lang="es-ES" sz="1200" dirty="0" err="1" smtClean="0">
                <a:solidFill>
                  <a:schemeClr val="dk1"/>
                </a:solidFill>
              </a:rPr>
              <a:t>iteracion</a:t>
            </a:r>
            <a:r>
              <a:rPr lang="es-ES" sz="1200" baseline="0" dirty="0" smtClean="0">
                <a:solidFill>
                  <a:schemeClr val="dk1"/>
                </a:solidFill>
              </a:rPr>
              <a:t>, </a:t>
            </a:r>
            <a:r>
              <a:rPr lang="es-ES" sz="1200" dirty="0" smtClean="0">
                <a:solidFill>
                  <a:schemeClr val="dk1"/>
                </a:solidFill>
              </a:rPr>
              <a:t>cada Esclavo genera en paralelo</a:t>
            </a:r>
            <a:r>
              <a:rPr lang="es-ES" sz="1200" baseline="0" dirty="0" smtClean="0">
                <a:solidFill>
                  <a:schemeClr val="dk1"/>
                </a:solidFill>
              </a:rPr>
              <a:t> un </a:t>
            </a:r>
            <a:r>
              <a:rPr lang="es-ES" sz="1200" dirty="0" smtClean="0">
                <a:solidFill>
                  <a:schemeClr val="dk1"/>
                </a:solidFill>
              </a:rPr>
              <a:t>individuo por</a:t>
            </a:r>
            <a:r>
              <a:rPr lang="es-ES" sz="1200" baseline="0" dirty="0" smtClean="0">
                <a:solidFill>
                  <a:schemeClr val="dk1"/>
                </a:solidFill>
              </a:rPr>
              <a:t> lo que</a:t>
            </a:r>
            <a:r>
              <a:rPr lang="es-ES" sz="1200" dirty="0" smtClean="0">
                <a:solidFill>
                  <a:schemeClr val="dk1"/>
                </a:solidFill>
              </a:rPr>
              <a:t> se genera una </a:t>
            </a:r>
            <a:r>
              <a:rPr lang="es-ES" sz="1200" dirty="0" err="1" smtClean="0">
                <a:solidFill>
                  <a:schemeClr val="dk1"/>
                </a:solidFill>
              </a:rPr>
              <a:t>configuracion</a:t>
            </a:r>
            <a:r>
              <a:rPr lang="es-ES" sz="1200" dirty="0" smtClean="0">
                <a:solidFill>
                  <a:schemeClr val="dk1"/>
                </a:solidFill>
              </a:rPr>
              <a:t> de </a:t>
            </a:r>
            <a:r>
              <a:rPr lang="es-ES" sz="1200" dirty="0" err="1" smtClean="0">
                <a:solidFill>
                  <a:schemeClr val="dk1"/>
                </a:solidFill>
              </a:rPr>
              <a:t>semaforos</a:t>
            </a:r>
            <a:r>
              <a:rPr lang="es-ES" sz="1200" baseline="0" dirty="0" smtClean="0">
                <a:solidFill>
                  <a:schemeClr val="dk1"/>
                </a:solidFill>
              </a:rPr>
              <a:t> que se utiliza junto al escenario del problema en </a:t>
            </a:r>
            <a:r>
              <a:rPr lang="es-ES" sz="1200" dirty="0" smtClean="0">
                <a:solidFill>
                  <a:schemeClr val="dk1"/>
                </a:solidFill>
              </a:rPr>
              <a:t>el simulador. </a:t>
            </a:r>
          </a:p>
          <a:p>
            <a:pPr marL="0" marR="0" lvl="0" indent="0" algn="l" rtl="0">
              <a:spcBef>
                <a:spcPts val="0"/>
              </a:spcBef>
              <a:spcAft>
                <a:spcPts val="0"/>
              </a:spcAft>
              <a:buSzPct val="91666"/>
              <a:buNone/>
            </a:pPr>
            <a:r>
              <a:rPr lang="es-ES" sz="1200" dirty="0" smtClean="0">
                <a:solidFill>
                  <a:schemeClr val="dk1"/>
                </a:solidFill>
              </a:rPr>
              <a:t>Al finalizar la </a:t>
            </a:r>
            <a:r>
              <a:rPr lang="es-ES" sz="1200" dirty="0" err="1" smtClean="0">
                <a:solidFill>
                  <a:schemeClr val="dk1"/>
                </a:solidFill>
              </a:rPr>
              <a:t>ejecucion</a:t>
            </a:r>
            <a:r>
              <a:rPr lang="es-ES" sz="1200" dirty="0" smtClean="0">
                <a:solidFill>
                  <a:schemeClr val="dk1"/>
                </a:solidFill>
              </a:rPr>
              <a:t> del simulador SUMO, se generan archivos de salida. y con los datos del archivo como la velocidad media de </a:t>
            </a:r>
            <a:r>
              <a:rPr lang="es-ES" sz="1200" dirty="0" err="1" smtClean="0">
                <a:solidFill>
                  <a:schemeClr val="dk1"/>
                </a:solidFill>
              </a:rPr>
              <a:t>omnibus</a:t>
            </a:r>
            <a:r>
              <a:rPr lang="es-ES" sz="1200" dirty="0" smtClean="0">
                <a:solidFill>
                  <a:schemeClr val="dk1"/>
                </a:solidFill>
              </a:rPr>
              <a:t> y otros vehículos,</a:t>
            </a:r>
            <a:r>
              <a:rPr lang="es-ES" sz="1200" baseline="0" dirty="0" smtClean="0">
                <a:solidFill>
                  <a:schemeClr val="dk1"/>
                </a:solidFill>
              </a:rPr>
              <a:t> </a:t>
            </a:r>
            <a:r>
              <a:rPr lang="es-ES" sz="1200" dirty="0" smtClean="0">
                <a:solidFill>
                  <a:schemeClr val="dk1"/>
                </a:solidFill>
              </a:rPr>
              <a:t>se puede calcular el fitness de cada individuo.</a:t>
            </a:r>
          </a:p>
          <a:p>
            <a:pPr marL="0" marR="0" lvl="0" indent="0" algn="l" rtl="0">
              <a:spcBef>
                <a:spcPts val="0"/>
              </a:spcBef>
              <a:spcAft>
                <a:spcPts val="0"/>
              </a:spcAft>
              <a:buSzPct val="91666"/>
              <a:buNone/>
            </a:pPr>
            <a:r>
              <a:rPr lang="es-ES" sz="1200" dirty="0" smtClean="0">
                <a:solidFill>
                  <a:schemeClr val="dk1"/>
                </a:solidFill>
              </a:rPr>
              <a:t> El proceso maestro consolida los datos enviados por los esclavos y aplica los operadores evolutivos continuando con la siguiente </a:t>
            </a:r>
            <a:r>
              <a:rPr lang="es-ES" sz="1200" dirty="0" err="1" smtClean="0">
                <a:solidFill>
                  <a:schemeClr val="dk1"/>
                </a:solidFill>
              </a:rPr>
              <a:t>iteracion</a:t>
            </a:r>
            <a:r>
              <a:rPr lang="es-ES" sz="1200" dirty="0" smtClean="0">
                <a:solidFill>
                  <a:schemeClr val="dk1"/>
                </a:solidFill>
              </a:rPr>
              <a:t>.</a:t>
            </a:r>
          </a:p>
          <a:p>
            <a:pPr marL="0" marR="0" lvl="0" indent="0" algn="l" rtl="0">
              <a:spcBef>
                <a:spcPts val="0"/>
              </a:spcBef>
              <a:spcAft>
                <a:spcPts val="0"/>
              </a:spcAft>
              <a:buSzPct val="91666"/>
              <a:buNone/>
            </a:pPr>
            <a:endParaRPr lang="es-ES" sz="1200" dirty="0" smtClean="0">
              <a:solidFill>
                <a:schemeClr val="dk1"/>
              </a:solidFill>
            </a:endParaRPr>
          </a:p>
          <a:p>
            <a:pPr marL="0" marR="0" lvl="0" indent="0" algn="l" rtl="0">
              <a:spcBef>
                <a:spcPts val="0"/>
              </a:spcBef>
              <a:spcAft>
                <a:spcPts val="0"/>
              </a:spcAft>
              <a:buSzPct val="91666"/>
              <a:buNone/>
            </a:pPr>
            <a:r>
              <a:rPr lang="es-ES" sz="1200" dirty="0" smtClean="0">
                <a:solidFill>
                  <a:schemeClr val="dk1"/>
                </a:solidFill>
              </a:rPr>
              <a:t>Cuando El AE se detiene, se crea un archivo con la mejor </a:t>
            </a:r>
            <a:r>
              <a:rPr lang="es-ES" sz="1200" dirty="0" err="1" smtClean="0">
                <a:solidFill>
                  <a:schemeClr val="dk1"/>
                </a:solidFill>
              </a:rPr>
              <a:t>conguracion</a:t>
            </a:r>
            <a:r>
              <a:rPr lang="es-ES" sz="1200" dirty="0" smtClean="0">
                <a:solidFill>
                  <a:schemeClr val="dk1"/>
                </a:solidFill>
              </a:rPr>
              <a:t> de </a:t>
            </a:r>
            <a:r>
              <a:rPr lang="es-ES" sz="1200" dirty="0" err="1" smtClean="0">
                <a:solidFill>
                  <a:schemeClr val="dk1"/>
                </a:solidFill>
              </a:rPr>
              <a:t>semaforos</a:t>
            </a:r>
            <a:r>
              <a:rPr lang="es-ES" sz="1200" dirty="0" smtClean="0">
                <a:solidFill>
                  <a:schemeClr val="dk1"/>
                </a:solidFill>
              </a:rPr>
              <a:t> encontrada, corresponde a la mejor </a:t>
            </a:r>
            <a:r>
              <a:rPr lang="es-ES" sz="1200" dirty="0" err="1" smtClean="0">
                <a:solidFill>
                  <a:schemeClr val="dk1"/>
                </a:solidFill>
              </a:rPr>
              <a:t>solucion</a:t>
            </a:r>
            <a:r>
              <a:rPr lang="es-ES" sz="1200" dirty="0" smtClean="0">
                <a:solidFill>
                  <a:schemeClr val="dk1"/>
                </a:solidFill>
              </a:rPr>
              <a:t> del problema de </a:t>
            </a:r>
            <a:r>
              <a:rPr lang="es-ES" sz="1200" dirty="0" err="1" smtClean="0">
                <a:solidFill>
                  <a:schemeClr val="dk1"/>
                </a:solidFill>
              </a:rPr>
              <a:t>optimizacion</a:t>
            </a:r>
            <a:r>
              <a:rPr lang="es-ES" sz="1200" dirty="0" smtClean="0">
                <a:solidFill>
                  <a:schemeClr val="dk1"/>
                </a:solidFill>
              </a:rPr>
              <a:t> planteado.</a:t>
            </a:r>
          </a:p>
          <a:p>
            <a:pPr marL="0" marR="0" lvl="0" indent="0" algn="l" rtl="0">
              <a:spcBef>
                <a:spcPts val="0"/>
              </a:spcBef>
              <a:spcAft>
                <a:spcPts val="0"/>
              </a:spcAft>
              <a:buSzPct val="91666"/>
              <a:buNone/>
            </a:pPr>
            <a:r>
              <a:rPr lang="es-ES" sz="1200" smtClean="0">
                <a:solidFill>
                  <a:schemeClr val="dk1"/>
                </a:solidFill>
              </a:rPr>
              <a:t>1m 40s</a:t>
            </a:r>
            <a:endParaRPr lang="es-ES" sz="1200" dirty="0">
              <a:solidFill>
                <a:schemeClr val="dk1"/>
              </a:solidFill>
            </a:endParaRPr>
          </a:p>
        </p:txBody>
      </p:sp>
      <p:sp>
        <p:nvSpPr>
          <p:cNvPr id="255" name="Shape 25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18</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264" name="Shape 264"/>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5" name="Shape 265"/>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rtl="0">
              <a:spcBef>
                <a:spcPts val="0"/>
              </a:spcBef>
              <a:spcAft>
                <a:spcPts val="0"/>
              </a:spcAft>
              <a:buNone/>
            </a:pPr>
            <a:r>
              <a:rPr lang="en-US" sz="2300" b="0" i="0" u="none" strike="noStrike" cap="none" baseline="0" smtClean="0">
                <a:solidFill>
                  <a:schemeClr val="dk1"/>
                </a:solidFill>
                <a:latin typeface="Arial"/>
                <a:ea typeface="Arial"/>
                <a:cs typeface="Arial"/>
                <a:sym typeface="Arial"/>
              </a:rPr>
              <a:t>A continuacion vamos a explicar la implementacion del Algoritmo Evolutivo, </a:t>
            </a:r>
            <a:r>
              <a:rPr lang="en-US" sz="2300" b="1" i="0" u="none" strike="noStrike" cap="none" baseline="0" smtClean="0">
                <a:solidFill>
                  <a:schemeClr val="dk1"/>
                </a:solidFill>
                <a:latin typeface="Arial"/>
                <a:ea typeface="Arial"/>
                <a:cs typeface="Arial"/>
                <a:sym typeface="Arial"/>
              </a:rPr>
              <a:t>que dada la complejidad del problema se decidio usar un entorno de desarrollo o framewok.</a:t>
            </a:r>
            <a:endParaRPr sz="2300" b="1" i="0" u="none" strike="noStrike" cap="none" baseline="0">
              <a:solidFill>
                <a:schemeClr val="dk1"/>
              </a:solidFill>
              <a:latin typeface="Arial"/>
              <a:ea typeface="Arial"/>
              <a:cs typeface="Arial"/>
              <a:sym typeface="Arial"/>
            </a:endParaRPr>
          </a:p>
        </p:txBody>
      </p:sp>
      <p:sp>
        <p:nvSpPr>
          <p:cNvPr id="266" name="Shape 266"/>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19</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 name="Shape 69"/>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kern="1200" dirty="0" smtClean="0">
                <a:solidFill>
                  <a:schemeClr val="tx1"/>
                </a:solidFill>
                <a:latin typeface="+mn-lt"/>
                <a:ea typeface="+mn-ea"/>
                <a:cs typeface="+mn-cs"/>
              </a:rPr>
              <a:t>La estructura de la presentación se describe en esta </a:t>
            </a:r>
            <a:r>
              <a:rPr lang="es-UY" sz="1200" b="0" i="0" kern="1200" dirty="0" err="1" smtClean="0">
                <a:solidFill>
                  <a:schemeClr val="tx1"/>
                </a:solidFill>
                <a:latin typeface="+mn-lt"/>
                <a:ea typeface="+mn-ea"/>
                <a:cs typeface="+mn-cs"/>
              </a:rPr>
              <a:t>slide</a:t>
            </a:r>
            <a:r>
              <a:rPr lang="es-UY" sz="1200" b="0" i="0" kern="1200" dirty="0" smtClean="0">
                <a:solidFill>
                  <a:schemeClr val="tx1"/>
                </a:solidFill>
                <a:latin typeface="+mn-lt"/>
                <a:ea typeface="+mn-ea"/>
                <a:cs typeface="+mn-cs"/>
              </a:rPr>
              <a:t>: se presentará el marco teórico del proyecto, el problema concreto y las técnicas aplicadas para su resolución.</a:t>
            </a:r>
          </a:p>
          <a:p>
            <a:pPr marL="0" marR="0" lvl="0" indent="0" algn="l" rtl="0">
              <a:spcBef>
                <a:spcPts val="0"/>
              </a:spcBef>
              <a:spcAft>
                <a:spcPts val="0"/>
              </a:spcAft>
              <a:buNone/>
            </a:pPr>
            <a:endParaRPr lang="es-UY" sz="1200" b="0" i="0" kern="1200" dirty="0" smtClean="0">
              <a:solidFill>
                <a:schemeClr val="tx1"/>
              </a:solidFill>
              <a:latin typeface="+mn-lt"/>
              <a:ea typeface="+mn-ea"/>
              <a:cs typeface="+mn-cs"/>
            </a:endParaRPr>
          </a:p>
          <a:p>
            <a:pPr marL="0" marR="0" lvl="0" indent="0" algn="l" rtl="0">
              <a:spcBef>
                <a:spcPts val="0"/>
              </a:spcBef>
              <a:spcAft>
                <a:spcPts val="0"/>
              </a:spcAft>
              <a:buNone/>
            </a:pPr>
            <a:r>
              <a:rPr lang="es-UY" sz="1200" b="0" i="0" kern="1200" dirty="0" smtClean="0">
                <a:solidFill>
                  <a:schemeClr val="tx1"/>
                </a:solidFill>
                <a:latin typeface="+mn-lt"/>
                <a:ea typeface="+mn-ea"/>
                <a:cs typeface="+mn-cs"/>
              </a:rPr>
              <a:t>Luego se reporta la evaluación experimental sobre instancias realistas creadas en la zona del corredor Garzón.</a:t>
            </a:r>
          </a:p>
          <a:p>
            <a:pPr marL="0" marR="0" lvl="0" indent="0" algn="l" rtl="0">
              <a:spcBef>
                <a:spcPts val="0"/>
              </a:spcBef>
              <a:spcAft>
                <a:spcPts val="0"/>
              </a:spcAft>
              <a:buNone/>
            </a:pPr>
            <a:endParaRPr lang="es-UY" sz="1200" b="0" i="0" kern="1200" dirty="0" smtClean="0">
              <a:solidFill>
                <a:schemeClr val="tx1"/>
              </a:solidFill>
              <a:latin typeface="+mn-lt"/>
              <a:ea typeface="+mn-ea"/>
              <a:cs typeface="+mn-cs"/>
            </a:endParaRPr>
          </a:p>
          <a:p>
            <a:pPr marL="0" marR="0" lvl="0" indent="0" algn="l" rtl="0">
              <a:spcBef>
                <a:spcPts val="0"/>
              </a:spcBef>
              <a:spcAft>
                <a:spcPts val="0"/>
              </a:spcAft>
              <a:buNone/>
            </a:pPr>
            <a:r>
              <a:rPr lang="es-UY" sz="1200" b="0" i="0" kern="1200" dirty="0" smtClean="0">
                <a:solidFill>
                  <a:schemeClr val="tx1"/>
                </a:solidFill>
                <a:latin typeface="+mn-lt"/>
                <a:ea typeface="+mn-ea"/>
                <a:cs typeface="+mn-cs"/>
              </a:rPr>
              <a:t> Para finalizar, se describen las principales conclusiones del proyecto y líneas de trabajo futuro (27</a:t>
            </a:r>
            <a:r>
              <a:rPr lang="es-UY" sz="1200" b="0" i="0" kern="1200" baseline="0" dirty="0" smtClean="0">
                <a:solidFill>
                  <a:schemeClr val="tx1"/>
                </a:solidFill>
                <a:latin typeface="+mn-lt"/>
                <a:ea typeface="+mn-ea"/>
                <a:cs typeface="+mn-cs"/>
              </a:rPr>
              <a:t> s)</a:t>
            </a:r>
            <a:endParaRPr lang="es-UY" sz="1200" b="0" i="0" u="none" strike="noStrike" cap="none" baseline="0" dirty="0">
              <a:solidFill>
                <a:schemeClr val="dk1"/>
              </a:solidFill>
              <a:latin typeface="+mn-lt"/>
              <a:ea typeface="Arial"/>
              <a:cs typeface="Arial"/>
              <a:sym typeface="Arial"/>
            </a:endParaRPr>
          </a:p>
        </p:txBody>
      </p:sp>
      <p:sp>
        <p:nvSpPr>
          <p:cNvPr id="70" name="Shape 70"/>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906462" y="4716462"/>
            <a:ext cx="4984799" cy="4465499"/>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Dada la complejidad del problema, se </a:t>
            </a:r>
            <a:r>
              <a:rPr lang="es-UY" sz="1200" b="0" i="0" u="none" strike="noStrike" cap="none" baseline="0" dirty="0" err="1" smtClean="0">
                <a:solidFill>
                  <a:schemeClr val="dk1"/>
                </a:solidFill>
                <a:latin typeface="+mn-lt"/>
                <a:ea typeface="Arial"/>
                <a:cs typeface="Arial"/>
                <a:sym typeface="Arial"/>
              </a:rPr>
              <a:t>decidio</a:t>
            </a:r>
            <a:r>
              <a:rPr lang="es-UY" sz="1200" b="0" i="0" u="none" strike="noStrike" cap="none" baseline="0" dirty="0" smtClean="0">
                <a:solidFill>
                  <a:schemeClr val="dk1"/>
                </a:solidFill>
                <a:latin typeface="+mn-lt"/>
                <a:ea typeface="Arial"/>
                <a:cs typeface="Arial"/>
                <a:sym typeface="Arial"/>
              </a:rPr>
              <a:t> utilizar un entorno de desarrollo o </a:t>
            </a:r>
            <a:r>
              <a:rPr lang="es-UY" sz="1200" b="0" i="0" u="none" strike="noStrike" cap="none" baseline="0" dirty="0" err="1" smtClean="0">
                <a:solidFill>
                  <a:schemeClr val="dk1"/>
                </a:solidFill>
                <a:latin typeface="+mn-lt"/>
                <a:ea typeface="Arial"/>
                <a:cs typeface="Arial"/>
                <a:sym typeface="Arial"/>
              </a:rPr>
              <a:t>framework</a:t>
            </a:r>
            <a:r>
              <a:rPr lang="es-UY" sz="1200" b="0" i="0" u="none" strike="noStrike" cap="none" baseline="0" dirty="0" smtClean="0">
                <a:solidFill>
                  <a:schemeClr val="dk1"/>
                </a:solidFill>
                <a:latin typeface="+mn-lt"/>
                <a:ea typeface="Arial"/>
                <a:cs typeface="Arial"/>
                <a:sym typeface="Arial"/>
              </a:rPr>
              <a:t> para la implementación del AE. De esta forma, se facilita el desarrollo y se logra una </a:t>
            </a:r>
            <a:r>
              <a:rPr lang="es-UY" sz="1200" b="0" i="0" u="none" strike="noStrike" cap="none" baseline="0" dirty="0" err="1" smtClean="0">
                <a:solidFill>
                  <a:schemeClr val="dk1"/>
                </a:solidFill>
                <a:latin typeface="+mn-lt"/>
                <a:ea typeface="Arial"/>
                <a:cs typeface="Arial"/>
                <a:sym typeface="Arial"/>
              </a:rPr>
              <a:t>implementacion</a:t>
            </a:r>
            <a:r>
              <a:rPr lang="es-UY" sz="1200" b="0" i="0" u="none" strike="noStrike" cap="none" baseline="0" dirty="0" smtClean="0">
                <a:solidFill>
                  <a:schemeClr val="dk1"/>
                </a:solidFill>
                <a:latin typeface="+mn-lt"/>
                <a:ea typeface="Arial"/>
                <a:cs typeface="Arial"/>
                <a:sym typeface="Arial"/>
              </a:rPr>
              <a:t> robusta y </a:t>
            </a:r>
            <a:r>
              <a:rPr lang="es-UY" sz="1200" b="0" i="0" u="none" strike="noStrike" cap="none" baseline="0" smtClean="0">
                <a:solidFill>
                  <a:schemeClr val="dk1"/>
                </a:solidFill>
                <a:latin typeface="+mn-lt"/>
                <a:ea typeface="Arial"/>
                <a:cs typeface="Arial"/>
                <a:sym typeface="Arial"/>
              </a:rPr>
              <a:t>flexible.</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Se </a:t>
            </a:r>
            <a:r>
              <a:rPr lang="es-UY" sz="1200" b="0" i="0" u="none" strike="noStrike" cap="none" baseline="0" dirty="0" err="1" smtClean="0">
                <a:solidFill>
                  <a:schemeClr val="dk1"/>
                </a:solidFill>
                <a:latin typeface="+mn-lt"/>
                <a:ea typeface="Arial"/>
                <a:cs typeface="Arial"/>
                <a:sym typeface="Arial"/>
              </a:rPr>
              <a:t>decidio</a:t>
            </a:r>
            <a:r>
              <a:rPr lang="es-UY" sz="1200" b="0" i="0" u="none" strike="noStrike" cap="none" baseline="0" dirty="0" smtClean="0">
                <a:solidFill>
                  <a:schemeClr val="dk1"/>
                </a:solidFill>
                <a:latin typeface="+mn-lt"/>
                <a:ea typeface="Arial"/>
                <a:cs typeface="Arial"/>
                <a:sym typeface="Arial"/>
              </a:rPr>
              <a:t> utilizar el </a:t>
            </a:r>
            <a:r>
              <a:rPr lang="es-UY" sz="1200" b="0" i="0" u="none" strike="noStrike" cap="none" baseline="0" dirty="0" err="1" smtClean="0">
                <a:solidFill>
                  <a:schemeClr val="dk1"/>
                </a:solidFill>
                <a:latin typeface="+mn-lt"/>
                <a:ea typeface="Arial"/>
                <a:cs typeface="Arial"/>
                <a:sym typeface="Arial"/>
              </a:rPr>
              <a:t>framework</a:t>
            </a:r>
            <a:r>
              <a:rPr lang="es-UY" sz="1200" b="0" i="0" u="none" strike="noStrike" cap="none" baseline="0" dirty="0" smtClean="0">
                <a:solidFill>
                  <a:schemeClr val="dk1"/>
                </a:solidFill>
                <a:latin typeface="+mn-lt"/>
                <a:ea typeface="Arial"/>
                <a:cs typeface="Arial"/>
                <a:sym typeface="Arial"/>
              </a:rPr>
              <a:t> Malva que es de </a:t>
            </a:r>
            <a:r>
              <a:rPr lang="es-UY" sz="1200" b="0" i="0" u="none" strike="noStrike" cap="none" baseline="0" dirty="0" err="1" smtClean="0">
                <a:solidFill>
                  <a:schemeClr val="dk1"/>
                </a:solidFill>
                <a:latin typeface="+mn-lt"/>
                <a:ea typeface="Arial"/>
                <a:cs typeface="Arial"/>
                <a:sym typeface="Arial"/>
              </a:rPr>
              <a:t>codigo</a:t>
            </a:r>
            <a:r>
              <a:rPr lang="es-UY" sz="1200" b="0" i="0" u="none" strike="noStrike" cap="none" baseline="0" dirty="0" smtClean="0">
                <a:solidFill>
                  <a:schemeClr val="dk1"/>
                </a:solidFill>
                <a:latin typeface="+mn-lt"/>
                <a:ea typeface="Arial"/>
                <a:cs typeface="Arial"/>
                <a:sym typeface="Arial"/>
              </a:rPr>
              <a:t> abierto y gratuito, y presenta esqueletos de </a:t>
            </a:r>
            <a:r>
              <a:rPr lang="es-UY" sz="1200" b="0" i="0" u="none" strike="noStrike" cap="none" baseline="0" dirty="0" err="1" smtClean="0">
                <a:solidFill>
                  <a:schemeClr val="dk1"/>
                </a:solidFill>
                <a:latin typeface="+mn-lt"/>
                <a:ea typeface="Arial"/>
                <a:cs typeface="Arial"/>
                <a:sym typeface="Arial"/>
              </a:rPr>
              <a:t>metodos</a:t>
            </a:r>
            <a:r>
              <a:rPr lang="es-UY" sz="1200" b="0" i="0" u="none" strike="noStrike" cap="none" baseline="0" dirty="0" smtClean="0">
                <a:solidFill>
                  <a:schemeClr val="dk1"/>
                </a:solidFill>
                <a:latin typeface="+mn-lt"/>
                <a:ea typeface="Arial"/>
                <a:cs typeface="Arial"/>
                <a:sym typeface="Arial"/>
              </a:rPr>
              <a:t> de </a:t>
            </a:r>
            <a:r>
              <a:rPr lang="es-UY" sz="1200" b="0" i="0" u="none" strike="noStrike" cap="none" baseline="0" dirty="0" err="1" smtClean="0">
                <a:solidFill>
                  <a:schemeClr val="dk1"/>
                </a:solidFill>
                <a:latin typeface="+mn-lt"/>
                <a:ea typeface="Arial"/>
                <a:cs typeface="Arial"/>
                <a:sym typeface="Arial"/>
              </a:rPr>
              <a:t>optimizacion</a:t>
            </a:r>
            <a:r>
              <a:rPr lang="es-UY" sz="1200" b="0" i="0" u="none" strike="noStrike" cap="none" baseline="0" dirty="0" smtClean="0">
                <a:solidFill>
                  <a:schemeClr val="dk1"/>
                </a:solidFill>
                <a:latin typeface="+mn-lt"/>
                <a:ea typeface="Arial"/>
                <a:cs typeface="Arial"/>
                <a:sym typeface="Arial"/>
              </a:rPr>
              <a:t> que pueden ser utilizados </a:t>
            </a:r>
            <a:r>
              <a:rPr lang="es-UY" sz="1200" b="0" i="0" u="none" strike="noStrike" cap="none" baseline="0" smtClean="0">
                <a:solidFill>
                  <a:schemeClr val="dk1"/>
                </a:solidFill>
                <a:latin typeface="+mn-lt"/>
                <a:ea typeface="Arial"/>
                <a:cs typeface="Arial"/>
                <a:sym typeface="Arial"/>
              </a:rPr>
              <a:t>y extendidos.En </a:t>
            </a:r>
            <a:r>
              <a:rPr lang="es-UY" sz="1200" b="0" i="0" u="none" strike="noStrike" cap="none" baseline="0" dirty="0" smtClean="0">
                <a:solidFill>
                  <a:schemeClr val="dk1"/>
                </a:solidFill>
                <a:latin typeface="+mn-lt"/>
                <a:ea typeface="Arial"/>
                <a:cs typeface="Arial"/>
                <a:sym typeface="Arial"/>
              </a:rPr>
              <a:t>este trabajo se utiliza un Algoritmo </a:t>
            </a:r>
            <a:r>
              <a:rPr lang="es-UY" sz="1200" b="0" i="0" u="none" strike="noStrike" cap="none" baseline="0" dirty="0" err="1" smtClean="0">
                <a:solidFill>
                  <a:schemeClr val="dk1"/>
                </a:solidFill>
                <a:latin typeface="+mn-lt"/>
                <a:ea typeface="Arial"/>
                <a:cs typeface="Arial"/>
                <a:sym typeface="Arial"/>
              </a:rPr>
              <a:t>genetico</a:t>
            </a:r>
            <a:r>
              <a:rPr lang="es-UY" sz="1200" b="0" i="0" u="none" strike="noStrike" cap="none" baseline="0" dirty="0" smtClean="0">
                <a:solidFill>
                  <a:schemeClr val="dk1"/>
                </a:solidFill>
                <a:latin typeface="+mn-lt"/>
                <a:ea typeface="Arial"/>
                <a:cs typeface="Arial"/>
                <a:sym typeface="Arial"/>
              </a:rPr>
              <a:t> tradicional el cual fue modificado en su </a:t>
            </a:r>
            <a:r>
              <a:rPr lang="es-UY" sz="1200" b="0" i="0" u="none" strike="noStrike" cap="none" baseline="0" dirty="0" err="1" smtClean="0">
                <a:solidFill>
                  <a:schemeClr val="dk1"/>
                </a:solidFill>
                <a:latin typeface="+mn-lt"/>
                <a:ea typeface="Arial"/>
                <a:cs typeface="Arial"/>
                <a:sym typeface="Arial"/>
              </a:rPr>
              <a:t>codigo</a:t>
            </a:r>
            <a:r>
              <a:rPr lang="es-UY" sz="1200" b="0" i="0" u="none" strike="noStrike" cap="none" baseline="0" dirty="0" smtClean="0">
                <a:solidFill>
                  <a:schemeClr val="dk1"/>
                </a:solidFill>
                <a:latin typeface="+mn-lt"/>
                <a:ea typeface="Arial"/>
                <a:cs typeface="Arial"/>
                <a:sym typeface="Arial"/>
              </a:rPr>
              <a:t> base para soportar paralelismo.</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objetivo del algoritmo es encontrar una </a:t>
            </a:r>
            <a:r>
              <a:rPr lang="es-UY" sz="1200" b="0" i="0" u="none" strike="noStrike" cap="none" baseline="0" dirty="0" err="1" smtClean="0">
                <a:solidFill>
                  <a:schemeClr val="dk1"/>
                </a:solidFill>
                <a:latin typeface="+mn-lt"/>
                <a:ea typeface="Arial"/>
                <a:cs typeface="Arial"/>
                <a:sym typeface="Arial"/>
              </a:rPr>
              <a:t>configuracion</a:t>
            </a:r>
            <a:r>
              <a:rPr lang="es-UY" sz="1200" b="0" i="0" u="none" strike="noStrike" cap="none" baseline="0" dirty="0" smtClean="0">
                <a:solidFill>
                  <a:schemeClr val="dk1"/>
                </a:solidFill>
                <a:latin typeface="+mn-lt"/>
                <a:ea typeface="Arial"/>
                <a:cs typeface="Arial"/>
                <a:sym typeface="Arial"/>
              </a:rPr>
              <a:t> eficiente de </a:t>
            </a:r>
            <a:r>
              <a:rPr lang="es-UY" sz="1200" b="0" i="0" u="none" strike="noStrike" cap="none" baseline="0" dirty="0" err="1" smtClean="0">
                <a:solidFill>
                  <a:schemeClr val="dk1"/>
                </a:solidFill>
                <a:latin typeface="+mn-lt"/>
                <a:ea typeface="Arial"/>
                <a:cs typeface="Arial"/>
                <a:sym typeface="Arial"/>
              </a:rPr>
              <a:t>semaforos</a:t>
            </a:r>
            <a:r>
              <a:rPr lang="es-UY" sz="1200" b="0" i="0" u="none" strike="noStrike" cap="none" baseline="0" dirty="0" smtClean="0">
                <a:solidFill>
                  <a:schemeClr val="dk1"/>
                </a:solidFill>
                <a:latin typeface="+mn-lt"/>
                <a:ea typeface="Arial"/>
                <a:cs typeface="Arial"/>
                <a:sym typeface="Arial"/>
              </a:rPr>
              <a:t> que maximice la velocidad promedio del transporte </a:t>
            </a:r>
            <a:r>
              <a:rPr lang="es-UY" sz="1200" b="0" i="0" u="none" strike="noStrike" cap="none" baseline="0" dirty="0" err="1" smtClean="0">
                <a:solidFill>
                  <a:schemeClr val="dk1"/>
                </a:solidFill>
                <a:latin typeface="+mn-lt"/>
                <a:ea typeface="Arial"/>
                <a:cs typeface="Arial"/>
                <a:sym typeface="Arial"/>
              </a:rPr>
              <a:t>colecitov</a:t>
            </a:r>
            <a:r>
              <a:rPr lang="es-UY" sz="1200" b="0" i="0" u="none" strike="noStrike" cap="none" baseline="0" dirty="0" smtClean="0">
                <a:solidFill>
                  <a:schemeClr val="dk1"/>
                </a:solidFill>
                <a:latin typeface="+mn-lt"/>
                <a:ea typeface="Arial"/>
                <a:cs typeface="Arial"/>
                <a:sym typeface="Arial"/>
              </a:rPr>
              <a:t> y de otros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 (</a:t>
            </a:r>
            <a:r>
              <a:rPr lang="es-UY" sz="1200" b="0" i="0" u="none" strike="noStrike" cap="none" baseline="0" smtClean="0">
                <a:solidFill>
                  <a:schemeClr val="dk1"/>
                </a:solidFill>
                <a:latin typeface="+mn-lt"/>
                <a:ea typeface="Arial"/>
                <a:cs typeface="Arial"/>
                <a:sym typeface="Arial"/>
              </a:rPr>
              <a:t>44s)</a:t>
            </a:r>
          </a:p>
          <a:p>
            <a:pPr marL="0" marR="0" lvl="0" indent="0" algn="l" rtl="0">
              <a:spcBef>
                <a:spcPts val="0"/>
              </a:spcBef>
              <a:spcAft>
                <a:spcPts val="0"/>
              </a:spcAft>
              <a:buNone/>
            </a:pPr>
            <a:endParaRPr lang="es-UY" sz="1200" b="0" i="0" u="none" strike="noStrike" cap="none" baseline="0" smtClean="0">
              <a:solidFill>
                <a:schemeClr val="dk1"/>
              </a:solidFill>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baseline="0" smtClean="0">
                <a:solidFill>
                  <a:schemeClr val="dk1"/>
                </a:solidFill>
              </a:rPr>
              <a:t>Para implementar el AE primero tenemos que determinar (especificar) como se representan los individuos de la poblacion.</a:t>
            </a: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3851275" y="9432925"/>
            <a:ext cx="2946300"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20</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Shape 28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ES" sz="1200" baseline="0" dirty="0" smtClean="0">
                <a:solidFill>
                  <a:schemeClr val="dk1"/>
                </a:solidFill>
              </a:rPr>
              <a:t>Para implementar el AE primero tenemos que determinar (especificar) como se representan los individuos de la </a:t>
            </a:r>
            <a:r>
              <a:rPr lang="es-ES" sz="1200" baseline="0" dirty="0" err="1" smtClean="0">
                <a:solidFill>
                  <a:schemeClr val="dk1"/>
                </a:solidFill>
              </a:rPr>
              <a:t>poblacion</a:t>
            </a:r>
            <a:r>
              <a:rPr lang="es-ES" sz="1200" baseline="0" dirty="0" smtClean="0">
                <a:solidFill>
                  <a:schemeClr val="dk1"/>
                </a:solidFill>
              </a:rPr>
              <a:t>.</a:t>
            </a:r>
          </a:p>
          <a:p>
            <a:pPr marL="0" marR="0" lvl="0" indent="0" algn="l" rtl="0">
              <a:spcBef>
                <a:spcPts val="0"/>
              </a:spcBef>
              <a:spcAft>
                <a:spcPts val="0"/>
              </a:spcAft>
              <a:buSzPct val="25000"/>
              <a:buNone/>
            </a:pPr>
            <a:r>
              <a:rPr lang="es-ES" sz="1200" baseline="0" dirty="0" smtClean="0">
                <a:solidFill>
                  <a:schemeClr val="dk1"/>
                </a:solidFill>
              </a:rPr>
              <a:t>Los individuos de la </a:t>
            </a:r>
            <a:r>
              <a:rPr lang="es-ES" sz="1200" baseline="0" dirty="0" err="1" smtClean="0">
                <a:solidFill>
                  <a:schemeClr val="dk1"/>
                </a:solidFill>
              </a:rPr>
              <a:t>poblacion</a:t>
            </a:r>
            <a:r>
              <a:rPr lang="es-ES" sz="1200" baseline="0" dirty="0" smtClean="0">
                <a:solidFill>
                  <a:schemeClr val="dk1"/>
                </a:solidFill>
              </a:rPr>
              <a:t> se representan como un vector de </a:t>
            </a:r>
            <a:r>
              <a:rPr lang="es-ES" sz="1200" baseline="0" dirty="0" err="1" smtClean="0">
                <a:solidFill>
                  <a:schemeClr val="dk1"/>
                </a:solidFill>
              </a:rPr>
              <a:t>numeros</a:t>
            </a:r>
            <a:r>
              <a:rPr lang="es-ES" sz="1200" baseline="0" dirty="0" smtClean="0">
                <a:solidFill>
                  <a:schemeClr val="dk1"/>
                </a:solidFill>
              </a:rPr>
              <a:t> naturales y se tienen en cuenta todas las intersecciones del corredor, </a:t>
            </a:r>
            <a:r>
              <a:rPr lang="es-ES" sz="1200" b="1" baseline="0" dirty="0" smtClean="0">
                <a:solidFill>
                  <a:schemeClr val="dk1"/>
                </a:solidFill>
              </a:rPr>
              <a:t>como se ve n la figura aquí esta </a:t>
            </a:r>
            <a:r>
              <a:rPr lang="es-ES" sz="1200" b="1" baseline="0" dirty="0" err="1" smtClean="0">
                <a:solidFill>
                  <a:schemeClr val="dk1"/>
                </a:solidFill>
              </a:rPr>
              <a:t>emancipacion</a:t>
            </a:r>
            <a:r>
              <a:rPr lang="es-ES" sz="1200" b="1" baseline="0" dirty="0" smtClean="0">
                <a:solidFill>
                  <a:schemeClr val="dk1"/>
                </a:solidFill>
              </a:rPr>
              <a:t>, luego el resto de los cruces como </a:t>
            </a:r>
            <a:r>
              <a:rPr lang="es-ES" sz="1200" b="1" baseline="0" dirty="0" err="1" smtClean="0">
                <a:solidFill>
                  <a:schemeClr val="dk1"/>
                </a:solidFill>
              </a:rPr>
              <a:t>millan</a:t>
            </a:r>
            <a:r>
              <a:rPr lang="es-ES" sz="1200" b="1" baseline="0" dirty="0" smtClean="0">
                <a:solidFill>
                  <a:schemeClr val="dk1"/>
                </a:solidFill>
              </a:rPr>
              <a:t>, </a:t>
            </a:r>
            <a:r>
              <a:rPr lang="es-ES" sz="1200" b="1" baseline="0" dirty="0" err="1" smtClean="0">
                <a:solidFill>
                  <a:schemeClr val="dk1"/>
                </a:solidFill>
              </a:rPr>
              <a:t>battle</a:t>
            </a:r>
            <a:r>
              <a:rPr lang="es-ES" sz="1200" b="1" baseline="0" dirty="0" smtClean="0">
                <a:solidFill>
                  <a:schemeClr val="dk1"/>
                </a:solidFill>
              </a:rPr>
              <a:t> y </a:t>
            </a:r>
            <a:r>
              <a:rPr lang="es-ES" sz="1200" b="1" baseline="0" dirty="0" err="1" smtClean="0">
                <a:solidFill>
                  <a:schemeClr val="dk1"/>
                </a:solidFill>
              </a:rPr>
              <a:t>ordonez</a:t>
            </a:r>
            <a:r>
              <a:rPr lang="es-ES" sz="1200" b="1" baseline="0" dirty="0" smtClean="0">
                <a:solidFill>
                  <a:schemeClr val="dk1"/>
                </a:solidFill>
              </a:rPr>
              <a:t>, hasta llegar a Camino colman.</a:t>
            </a:r>
          </a:p>
          <a:p>
            <a:pPr marL="0" marR="0" lvl="0" indent="0" algn="l" rtl="0">
              <a:spcBef>
                <a:spcPts val="0"/>
              </a:spcBef>
              <a:spcAft>
                <a:spcPts val="0"/>
              </a:spcAft>
              <a:buSzPct val="25000"/>
              <a:buNone/>
            </a:pPr>
            <a:endParaRPr lang="es-ES" sz="1200" baseline="0" dirty="0" smtClean="0">
              <a:solidFill>
                <a:schemeClr val="dk1"/>
              </a:solidFill>
            </a:endParaRPr>
          </a:p>
          <a:p>
            <a:pPr marL="0" marR="0" lvl="0" indent="0" algn="l" rtl="0">
              <a:spcBef>
                <a:spcPts val="0"/>
              </a:spcBef>
              <a:spcAft>
                <a:spcPts val="0"/>
              </a:spcAft>
              <a:buSzPct val="25000"/>
              <a:buNone/>
            </a:pPr>
            <a:r>
              <a:rPr lang="es-ES" sz="1200" b="1" baseline="0" dirty="0" smtClean="0">
                <a:solidFill>
                  <a:schemeClr val="dk1"/>
                </a:solidFill>
              </a:rPr>
              <a:t>Los </a:t>
            </a:r>
            <a:r>
              <a:rPr lang="es-ES" sz="1200" b="1" baseline="0" dirty="0" err="1" smtClean="0">
                <a:solidFill>
                  <a:schemeClr val="dk1"/>
                </a:solidFill>
              </a:rPr>
              <a:t>numeros</a:t>
            </a:r>
            <a:r>
              <a:rPr lang="es-ES" sz="1200" b="1" baseline="0" dirty="0" smtClean="0">
                <a:solidFill>
                  <a:schemeClr val="dk1"/>
                </a:solidFill>
              </a:rPr>
              <a:t> representan la </a:t>
            </a:r>
            <a:r>
              <a:rPr lang="es-ES" sz="1200" b="1" baseline="0" dirty="0" err="1" smtClean="0">
                <a:solidFill>
                  <a:schemeClr val="dk1"/>
                </a:solidFill>
              </a:rPr>
              <a:t>duracion</a:t>
            </a:r>
            <a:r>
              <a:rPr lang="es-ES" sz="1200" b="1" baseline="0" dirty="0" smtClean="0">
                <a:solidFill>
                  <a:schemeClr val="dk1"/>
                </a:solidFill>
              </a:rPr>
              <a:t> de fase y el offset</a:t>
            </a:r>
          </a:p>
          <a:p>
            <a:pPr marL="0" marR="0" lvl="0" indent="0" algn="l" rtl="0">
              <a:spcBef>
                <a:spcPts val="0"/>
              </a:spcBef>
              <a:spcAft>
                <a:spcPts val="0"/>
              </a:spcAft>
              <a:buSzPct val="25000"/>
              <a:buNone/>
            </a:pPr>
            <a:endParaRPr lang="es-ES" sz="1200" baseline="0" dirty="0" smtClean="0">
              <a:solidFill>
                <a:schemeClr val="dk1"/>
              </a:solidFill>
            </a:endParaRPr>
          </a:p>
          <a:p>
            <a:pPr marL="0" marR="0" lvl="0" indent="0" algn="l" rtl="0">
              <a:spcBef>
                <a:spcPts val="0"/>
              </a:spcBef>
              <a:spcAft>
                <a:spcPts val="0"/>
              </a:spcAft>
              <a:buSzPct val="25000"/>
              <a:buNone/>
            </a:pPr>
            <a:r>
              <a:rPr lang="es-ES" sz="1200" baseline="0" dirty="0" smtClean="0">
                <a:solidFill>
                  <a:schemeClr val="dk1"/>
                </a:solidFill>
              </a:rPr>
              <a:t> </a:t>
            </a:r>
            <a:r>
              <a:rPr lang="es-ES" sz="1200" dirty="0" smtClean="0">
                <a:solidFill>
                  <a:schemeClr val="dk1"/>
                </a:solidFill>
              </a:rPr>
              <a:t>La </a:t>
            </a:r>
            <a:r>
              <a:rPr lang="es-ES" sz="1200" dirty="0" err="1" smtClean="0">
                <a:solidFill>
                  <a:schemeClr val="dk1"/>
                </a:solidFill>
              </a:rPr>
              <a:t>duracion</a:t>
            </a:r>
            <a:r>
              <a:rPr lang="es-ES" sz="1200" baseline="0" dirty="0" smtClean="0">
                <a:solidFill>
                  <a:schemeClr val="dk1"/>
                </a:solidFill>
              </a:rPr>
              <a:t> de fase es el tiempo en que una </a:t>
            </a:r>
            <a:r>
              <a:rPr lang="es-ES" sz="1200" baseline="0" dirty="0" err="1" smtClean="0">
                <a:solidFill>
                  <a:schemeClr val="dk1"/>
                </a:solidFill>
              </a:rPr>
              <a:t>combinacion</a:t>
            </a:r>
            <a:r>
              <a:rPr lang="es-ES" sz="1200" baseline="0" dirty="0" smtClean="0">
                <a:solidFill>
                  <a:schemeClr val="dk1"/>
                </a:solidFill>
              </a:rPr>
              <a:t> especifica de luces de los </a:t>
            </a:r>
            <a:r>
              <a:rPr lang="es-ES" sz="1200" baseline="0" dirty="0" err="1" smtClean="0">
                <a:solidFill>
                  <a:schemeClr val="dk1"/>
                </a:solidFill>
              </a:rPr>
              <a:t>semaforos</a:t>
            </a:r>
            <a:r>
              <a:rPr lang="es-ES" sz="1200" baseline="0" dirty="0" smtClean="0">
                <a:solidFill>
                  <a:schemeClr val="dk1"/>
                </a:solidFill>
              </a:rPr>
              <a:t> esta activa en una </a:t>
            </a:r>
            <a:r>
              <a:rPr lang="es-ES" sz="1200" baseline="0" dirty="0" err="1" smtClean="0">
                <a:solidFill>
                  <a:schemeClr val="dk1"/>
                </a:solidFill>
              </a:rPr>
              <a:t>interseccion</a:t>
            </a:r>
            <a:r>
              <a:rPr lang="es-ES" sz="1200" baseline="0" dirty="0" smtClean="0">
                <a:solidFill>
                  <a:schemeClr val="dk1"/>
                </a:solidFill>
              </a:rPr>
              <a:t>, por ejemplo 52 segundos esta habilitado el trafico por </a:t>
            </a:r>
            <a:r>
              <a:rPr lang="es-ES" sz="1200" baseline="0" dirty="0" err="1" smtClean="0">
                <a:solidFill>
                  <a:schemeClr val="dk1"/>
                </a:solidFill>
              </a:rPr>
              <a:t>garzon</a:t>
            </a:r>
            <a:r>
              <a:rPr lang="es-ES" sz="1200" baseline="0" dirty="0" smtClean="0">
                <a:solidFill>
                  <a:schemeClr val="dk1"/>
                </a:solidFill>
              </a:rPr>
              <a:t>, y la fase 2 </a:t>
            </a:r>
            <a:r>
              <a:rPr lang="es-ES" sz="1200" baseline="0" dirty="0" err="1" smtClean="0">
                <a:solidFill>
                  <a:schemeClr val="dk1"/>
                </a:solidFill>
              </a:rPr>
              <a:t>sehabilita</a:t>
            </a:r>
            <a:r>
              <a:rPr lang="es-ES" sz="1200" baseline="0" dirty="0" smtClean="0">
                <a:solidFill>
                  <a:schemeClr val="dk1"/>
                </a:solidFill>
              </a:rPr>
              <a:t> el trafico por </a:t>
            </a:r>
            <a:r>
              <a:rPr lang="es-ES" sz="1200" baseline="0" dirty="0" err="1" smtClean="0">
                <a:solidFill>
                  <a:schemeClr val="dk1"/>
                </a:solidFill>
              </a:rPr>
              <a:t>emancipacion</a:t>
            </a:r>
            <a:r>
              <a:rPr lang="es-ES" sz="1200" baseline="0" dirty="0" smtClean="0">
                <a:solidFill>
                  <a:schemeClr val="dk1"/>
                </a:solidFill>
              </a:rPr>
              <a:t> durante 26 segundos. </a:t>
            </a:r>
            <a:r>
              <a:rPr lang="es-ES" sz="1200" b="1" baseline="0" dirty="0" smtClean="0">
                <a:solidFill>
                  <a:schemeClr val="dk1"/>
                </a:solidFill>
              </a:rPr>
              <a:t>El offset indica en cual de las fases comienza el ciclo.</a:t>
            </a:r>
          </a:p>
          <a:p>
            <a:pPr marL="0" marR="0" lvl="0" indent="0" algn="l" rtl="0">
              <a:spcBef>
                <a:spcPts val="0"/>
              </a:spcBef>
              <a:spcAft>
                <a:spcPts val="0"/>
              </a:spcAft>
              <a:buSzPct val="25000"/>
              <a:buNone/>
            </a:pPr>
            <a:endParaRPr lang="es-ES" sz="1200" baseline="0" dirty="0" smtClean="0">
              <a:solidFill>
                <a:schemeClr val="dk1"/>
              </a:solidFill>
            </a:endParaRPr>
          </a:p>
          <a:p>
            <a:pPr marL="0" marR="0" lvl="0" indent="0" algn="l" rtl="0">
              <a:spcBef>
                <a:spcPts val="0"/>
              </a:spcBef>
              <a:spcAft>
                <a:spcPts val="0"/>
              </a:spcAft>
              <a:buSzPct val="25000"/>
              <a:buNone/>
            </a:pPr>
            <a:r>
              <a:rPr lang="es-ES" sz="1200" b="1" baseline="0" dirty="0" smtClean="0">
                <a:solidFill>
                  <a:schemeClr val="dk1"/>
                </a:solidFill>
              </a:rPr>
              <a:t>En este caso ambos cruces tienen 2 fases, pero hay cruces de otras intersecciones que tienen mas fases.</a:t>
            </a:r>
          </a:p>
          <a:p>
            <a:pPr marL="0" marR="0" lvl="0" indent="0" algn="l" rtl="0">
              <a:spcBef>
                <a:spcPts val="0"/>
              </a:spcBef>
              <a:spcAft>
                <a:spcPts val="0"/>
              </a:spcAft>
              <a:buSzPct val="25000"/>
              <a:buNone/>
            </a:pPr>
            <a:endParaRPr lang="es-ES" sz="1200" b="1" baseline="0" dirty="0" smtClean="0">
              <a:solidFill>
                <a:schemeClr val="dk1"/>
              </a:solidFill>
            </a:endParaRPr>
          </a:p>
          <a:p>
            <a:pPr marL="0" marR="0" lvl="0" indent="0" algn="l" rtl="0">
              <a:spcBef>
                <a:spcPts val="0"/>
              </a:spcBef>
              <a:spcAft>
                <a:spcPts val="0"/>
              </a:spcAft>
              <a:buSzPct val="25000"/>
              <a:buNone/>
            </a:pPr>
            <a:r>
              <a:rPr lang="es-ES" sz="1200" b="1" baseline="0" dirty="0" smtClean="0">
                <a:solidFill>
                  <a:schemeClr val="dk1"/>
                </a:solidFill>
              </a:rPr>
              <a:t>Una vez que tenemos representados a los individuos debemos determinar como se inicializan</a:t>
            </a:r>
          </a:p>
        </p:txBody>
      </p:sp>
      <p:sp>
        <p:nvSpPr>
          <p:cNvPr id="285" name="Shape 28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21</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4" name="Shape 294"/>
          <p:cNvSpPr txBox="1">
            <a:spLocks noGrp="1"/>
          </p:cNvSpPr>
          <p:nvPr>
            <p:ph type="body" idx="1"/>
          </p:nvPr>
        </p:nvSpPr>
        <p:spPr>
          <a:xfrm>
            <a:off x="906462" y="4716462"/>
            <a:ext cx="4984799" cy="4465499"/>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ES" sz="1200" dirty="0" err="1">
                <a:solidFill>
                  <a:schemeClr val="dk1"/>
                </a:solidFill>
              </a:rPr>
              <a:t>seccion</a:t>
            </a:r>
            <a:r>
              <a:rPr lang="es-ES" sz="1200" dirty="0">
                <a:solidFill>
                  <a:schemeClr val="dk1"/>
                </a:solidFill>
              </a:rPr>
              <a:t> </a:t>
            </a:r>
            <a:r>
              <a:rPr lang="es-ES" sz="1200" dirty="0" smtClean="0">
                <a:solidFill>
                  <a:schemeClr val="dk1"/>
                </a:solidFill>
              </a:rPr>
              <a:t>4.2.1</a:t>
            </a:r>
          </a:p>
          <a:p>
            <a:pPr marL="0" marR="0" lvl="0" indent="0" algn="l" rtl="0">
              <a:spcBef>
                <a:spcPts val="0"/>
              </a:spcBef>
              <a:spcAft>
                <a:spcPts val="0"/>
              </a:spcAft>
              <a:buSzPct val="25000"/>
              <a:buNone/>
            </a:pPr>
            <a:r>
              <a:rPr lang="es-ES" sz="1200" dirty="0" smtClean="0">
                <a:solidFill>
                  <a:schemeClr val="dk1"/>
                </a:solidFill>
              </a:rPr>
              <a:t>La </a:t>
            </a:r>
            <a:r>
              <a:rPr lang="es-ES" sz="1200" dirty="0" err="1" smtClean="0">
                <a:solidFill>
                  <a:schemeClr val="dk1"/>
                </a:solidFill>
              </a:rPr>
              <a:t>poblacion</a:t>
            </a:r>
            <a:r>
              <a:rPr lang="es-ES" sz="1200" dirty="0" smtClean="0">
                <a:solidFill>
                  <a:schemeClr val="dk1"/>
                </a:solidFill>
              </a:rPr>
              <a:t> inicial de individuos se generan teniendo en cuenta la </a:t>
            </a:r>
            <a:r>
              <a:rPr lang="es-ES" sz="1200" dirty="0" err="1" smtClean="0">
                <a:solidFill>
                  <a:schemeClr val="dk1"/>
                </a:solidFill>
              </a:rPr>
              <a:t>configuracion</a:t>
            </a:r>
            <a:r>
              <a:rPr lang="es-ES" sz="1200" dirty="0" smtClean="0">
                <a:solidFill>
                  <a:schemeClr val="dk1"/>
                </a:solidFill>
              </a:rPr>
              <a:t> de </a:t>
            </a:r>
            <a:r>
              <a:rPr lang="es-ES" sz="1200" dirty="0" err="1" smtClean="0">
                <a:solidFill>
                  <a:schemeClr val="dk1"/>
                </a:solidFill>
              </a:rPr>
              <a:t>semaforos</a:t>
            </a:r>
            <a:r>
              <a:rPr lang="es-ES" sz="1200" dirty="0" smtClean="0">
                <a:solidFill>
                  <a:schemeClr val="dk1"/>
                </a:solidFill>
              </a:rPr>
              <a:t> actual del corredor </a:t>
            </a:r>
            <a:r>
              <a:rPr lang="es-ES" sz="1200" dirty="0" err="1" smtClean="0">
                <a:solidFill>
                  <a:schemeClr val="dk1"/>
                </a:solidFill>
              </a:rPr>
              <a:t>garzon</a:t>
            </a:r>
            <a:r>
              <a:rPr lang="es-ES" sz="1200" dirty="0" smtClean="0">
                <a:solidFill>
                  <a:schemeClr val="dk1"/>
                </a:solidFill>
              </a:rPr>
              <a:t> con</a:t>
            </a:r>
            <a:r>
              <a:rPr lang="es-ES" sz="1200" baseline="0" dirty="0" smtClean="0">
                <a:solidFill>
                  <a:schemeClr val="dk1"/>
                </a:solidFill>
              </a:rPr>
              <a:t> los datos que fueron relevados, variando aleatoriamente los valores en un rango </a:t>
            </a:r>
            <a:r>
              <a:rPr lang="es-ES" sz="1200" b="1" baseline="0" dirty="0" smtClean="0">
                <a:solidFill>
                  <a:schemeClr val="dk1"/>
                </a:solidFill>
              </a:rPr>
              <a:t>predefinido PARA </a:t>
            </a:r>
            <a:r>
              <a:rPr lang="es-ES" sz="1200" b="1" baseline="0" smtClean="0">
                <a:solidFill>
                  <a:schemeClr val="dk1"/>
                </a:solidFill>
              </a:rPr>
              <a:t>PROPORCIONAR DIVERSIDAD a la POBLACION</a:t>
            </a:r>
            <a:endParaRPr lang="es-ES" sz="1200" b="1" baseline="0" dirty="0" smtClean="0">
              <a:solidFill>
                <a:schemeClr val="dk1"/>
              </a:solidFill>
            </a:endParaRPr>
          </a:p>
          <a:p>
            <a:pPr marL="0" marR="0" lvl="0" indent="0" algn="l" rtl="0">
              <a:spcBef>
                <a:spcPts val="0"/>
              </a:spcBef>
              <a:spcAft>
                <a:spcPts val="0"/>
              </a:spcAft>
              <a:buSzPct val="25000"/>
              <a:buNone/>
            </a:pPr>
            <a:endParaRPr lang="es-ES"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La </a:t>
            </a:r>
            <a:r>
              <a:rPr lang="es-UY" sz="1200" baseline="0" dirty="0" err="1" smtClean="0">
                <a:solidFill>
                  <a:schemeClr val="dk1"/>
                </a:solidFill>
              </a:rPr>
              <a:t>funcion</a:t>
            </a:r>
            <a:r>
              <a:rPr lang="es-UY" sz="1200" baseline="0" dirty="0" smtClean="0">
                <a:solidFill>
                  <a:schemeClr val="dk1"/>
                </a:solidFill>
              </a:rPr>
              <a:t> de </a:t>
            </a:r>
            <a:r>
              <a:rPr lang="es-UY" sz="1200" baseline="0" dirty="0" err="1" smtClean="0">
                <a:solidFill>
                  <a:schemeClr val="dk1"/>
                </a:solidFill>
              </a:rPr>
              <a:t>evaluacion</a:t>
            </a:r>
            <a:r>
              <a:rPr lang="es-UY" sz="1200" baseline="0" dirty="0" smtClean="0">
                <a:solidFill>
                  <a:schemeClr val="dk1"/>
                </a:solidFill>
              </a:rPr>
              <a:t> o fitness determina el valor de la capacidad para resolver el problema de esa </a:t>
            </a:r>
            <a:r>
              <a:rPr lang="es-UY" sz="1200" baseline="0" dirty="0" err="1" smtClean="0">
                <a:solidFill>
                  <a:schemeClr val="dk1"/>
                </a:solidFill>
              </a:rPr>
              <a:t>solucion</a:t>
            </a:r>
            <a:r>
              <a:rPr lang="es-UY" sz="1200" baseline="0" dirty="0" smtClean="0">
                <a:solidFill>
                  <a:schemeClr val="dk1"/>
                </a:solidFill>
              </a:rPr>
              <a:t>. Se utiliza una </a:t>
            </a:r>
            <a:r>
              <a:rPr lang="es-UY" sz="1200" baseline="0" dirty="0" err="1" smtClean="0">
                <a:solidFill>
                  <a:schemeClr val="dk1"/>
                </a:solidFill>
              </a:rPr>
              <a:t>optmizacion</a:t>
            </a:r>
            <a:r>
              <a:rPr lang="es-UY" sz="1200" baseline="0" dirty="0" smtClean="0">
                <a:solidFill>
                  <a:schemeClr val="dk1"/>
                </a:solidFill>
              </a:rPr>
              <a:t> </a:t>
            </a:r>
            <a:r>
              <a:rPr lang="es-UY" sz="1200" baseline="0" dirty="0" err="1" smtClean="0">
                <a:solidFill>
                  <a:schemeClr val="dk1"/>
                </a:solidFill>
              </a:rPr>
              <a:t>multiobjetivo</a:t>
            </a:r>
            <a:r>
              <a:rPr lang="es-UY" sz="1200" baseline="0" dirty="0" smtClean="0">
                <a:solidFill>
                  <a:schemeClr val="dk1"/>
                </a:solidFill>
              </a:rPr>
              <a:t> usando </a:t>
            </a:r>
            <a:r>
              <a:rPr lang="es-UY" sz="1200" baseline="0" dirty="0" err="1" smtClean="0">
                <a:solidFill>
                  <a:schemeClr val="dk1"/>
                </a:solidFill>
              </a:rPr>
              <a:t>combinacion</a:t>
            </a:r>
            <a:r>
              <a:rPr lang="es-UY" sz="1200" baseline="0" dirty="0" smtClean="0">
                <a:solidFill>
                  <a:schemeClr val="dk1"/>
                </a:solidFill>
              </a:rPr>
              <a:t> lineal de la velocidad promedio de los </a:t>
            </a:r>
            <a:r>
              <a:rPr lang="es-UY" sz="1200" baseline="0" dirty="0" err="1" smtClean="0">
                <a:solidFill>
                  <a:schemeClr val="dk1"/>
                </a:solidFill>
              </a:rPr>
              <a:t>omnibus</a:t>
            </a:r>
            <a:r>
              <a:rPr lang="es-UY" sz="1200" baseline="0" dirty="0" smtClean="0">
                <a:solidFill>
                  <a:schemeClr val="dk1"/>
                </a:solidFill>
              </a:rPr>
              <a:t> y de otros </a:t>
            </a:r>
            <a:r>
              <a:rPr lang="es-UY" sz="1200" baseline="0" dirty="0" err="1" smtClean="0">
                <a:solidFill>
                  <a:schemeClr val="dk1"/>
                </a:solidFill>
              </a:rPr>
              <a:t>vehiculos</a:t>
            </a:r>
            <a:r>
              <a:rPr lang="es-UY" sz="1200" baseline="0" dirty="0" smtClean="0">
                <a:solidFill>
                  <a:schemeClr val="dk1"/>
                </a:solidFill>
              </a:rPr>
              <a:t>, </a:t>
            </a:r>
            <a:r>
              <a:rPr lang="es-UY" sz="1200" baseline="0" dirty="0" err="1" smtClean="0">
                <a:solidFill>
                  <a:schemeClr val="dk1"/>
                </a:solidFill>
              </a:rPr>
              <a:t>ademas</a:t>
            </a:r>
            <a:r>
              <a:rPr lang="es-UY" sz="1200" baseline="0" dirty="0" smtClean="0">
                <a:solidFill>
                  <a:schemeClr val="dk1"/>
                </a:solidFill>
              </a:rPr>
              <a:t> se incluyen w1 y w2 </a:t>
            </a:r>
            <a:r>
              <a:rPr lang="es-UY" sz="1200" b="1" baseline="0" dirty="0" smtClean="0">
                <a:solidFill>
                  <a:schemeClr val="dk1"/>
                </a:solidFill>
              </a:rPr>
              <a:t>que SON PESOS se pueden utilizar para dar mas prioridad a un </a:t>
            </a:r>
            <a:r>
              <a:rPr lang="es-UY" sz="1200" b="1" baseline="0" dirty="0" err="1" smtClean="0">
                <a:solidFill>
                  <a:schemeClr val="dk1"/>
                </a:solidFill>
              </a:rPr>
              <a:t>vehiculo</a:t>
            </a:r>
            <a:r>
              <a:rPr lang="es-UY" sz="1200" b="1" baseline="0" dirty="0" smtClean="0">
                <a:solidFill>
                  <a:schemeClr val="dk1"/>
                </a:solidFill>
              </a:rPr>
              <a:t> sobre </a:t>
            </a:r>
            <a:r>
              <a:rPr lang="es-UY" sz="1200" b="1" baseline="0" smtClean="0">
                <a:solidFill>
                  <a:schemeClr val="dk1"/>
                </a:solidFill>
              </a:rPr>
              <a:t>otro.</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ES" sz="1200" b="1" baseline="0" dirty="0" smtClean="0">
                <a:solidFill>
                  <a:schemeClr val="dk1"/>
                </a:solidFill>
              </a:rPr>
              <a:t>En principio se van </a:t>
            </a:r>
            <a:r>
              <a:rPr lang="es-ES" sz="1200" b="1" baseline="0" smtClean="0">
                <a:solidFill>
                  <a:schemeClr val="dk1"/>
                </a:solidFill>
              </a:rPr>
              <a:t>a utilizar pesos equilibrados y luego </a:t>
            </a:r>
            <a:r>
              <a:rPr lang="es-ES" sz="1200" b="1" baseline="0" dirty="0" smtClean="0">
                <a:solidFill>
                  <a:schemeClr val="dk1"/>
                </a:solidFill>
              </a:rPr>
              <a:t>se van a probar con </a:t>
            </a:r>
            <a:r>
              <a:rPr lang="es-ES" sz="1200" b="1" baseline="0" smtClean="0">
                <a:solidFill>
                  <a:schemeClr val="dk1"/>
                </a:solidFill>
              </a:rPr>
              <a:t>otros valores dando mas prioridad a un tipo vehiculos sobre otro</a:t>
            </a:r>
            <a:endParaRPr lang="es-ES" sz="1200" b="1" baseline="0" dirty="0" smtClean="0">
              <a:solidFill>
                <a:schemeClr val="dk1"/>
              </a:solidFill>
            </a:endParaRPr>
          </a:p>
          <a:p>
            <a:pPr marL="0" marR="0" lvl="0" indent="0" algn="l" rtl="0">
              <a:spcBef>
                <a:spcPts val="0"/>
              </a:spcBef>
              <a:spcAft>
                <a:spcPts val="0"/>
              </a:spcAft>
              <a:buSzPct val="25000"/>
              <a:buNone/>
            </a:pPr>
            <a:endParaRPr lang="es-ES" sz="1200" baseline="0" smtClean="0">
              <a:solidFill>
                <a:schemeClr val="dk1"/>
              </a:solidFill>
            </a:endParaRPr>
          </a:p>
          <a:p>
            <a:pPr marL="0" marR="0" lvl="0" indent="0" algn="l" rtl="0">
              <a:spcBef>
                <a:spcPts val="0"/>
              </a:spcBef>
              <a:spcAft>
                <a:spcPts val="0"/>
              </a:spcAft>
              <a:buSzPct val="25000"/>
              <a:buNone/>
            </a:pPr>
            <a:r>
              <a:rPr lang="es-ES" sz="1200" b="1" baseline="0" smtClean="0">
                <a:solidFill>
                  <a:schemeClr val="dk1"/>
                </a:solidFill>
              </a:rPr>
              <a:t>Lo siguiente es determinar como implementar los operadores evolutivos</a:t>
            </a:r>
            <a:endParaRPr lang="es-ES" sz="1200" b="1" baseline="0" dirty="0" smtClean="0">
              <a:solidFill>
                <a:schemeClr val="dk1"/>
              </a:solidFill>
            </a:endParaRPr>
          </a:p>
          <a:p>
            <a:pPr marL="0" marR="0" lvl="0" indent="0" algn="l" rtl="0">
              <a:spcBef>
                <a:spcPts val="0"/>
              </a:spcBef>
              <a:spcAft>
                <a:spcPts val="0"/>
              </a:spcAft>
              <a:buSzPct val="25000"/>
              <a:buNone/>
            </a:pPr>
            <a:r>
              <a:rPr lang="es-ES" sz="1200" dirty="0" smtClean="0">
                <a:solidFill>
                  <a:schemeClr val="dk1"/>
                </a:solidFill>
              </a:rPr>
              <a:t>45s</a:t>
            </a:r>
            <a:endParaRPr lang="es-ES" sz="1200" dirty="0">
              <a:solidFill>
                <a:schemeClr val="dk1"/>
              </a:solidFill>
            </a:endParaRPr>
          </a:p>
        </p:txBody>
      </p:sp>
      <p:sp>
        <p:nvSpPr>
          <p:cNvPr id="295" name="Shape 295"/>
          <p:cNvSpPr txBox="1">
            <a:spLocks noGrp="1"/>
          </p:cNvSpPr>
          <p:nvPr>
            <p:ph type="sldNum" idx="12"/>
          </p:nvPr>
        </p:nvSpPr>
        <p:spPr>
          <a:xfrm>
            <a:off x="3851275" y="9432925"/>
            <a:ext cx="2946300"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22</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4" name="Shape 30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La </a:t>
            </a:r>
            <a:r>
              <a:rPr lang="es-UY" sz="1200" b="0" i="0" u="none" strike="noStrike" cap="none" baseline="0" dirty="0" err="1" smtClean="0">
                <a:solidFill>
                  <a:schemeClr val="dk1"/>
                </a:solidFill>
                <a:latin typeface="+mn-lt"/>
                <a:ea typeface="Arial"/>
                <a:cs typeface="Arial"/>
                <a:sym typeface="Arial"/>
              </a:rPr>
              <a:t>funcion</a:t>
            </a:r>
            <a:r>
              <a:rPr lang="es-UY" sz="1200" b="0" i="0" u="none" strike="noStrike" cap="none" baseline="0" dirty="0" smtClean="0">
                <a:solidFill>
                  <a:schemeClr val="dk1"/>
                </a:solidFill>
                <a:latin typeface="+mn-lt"/>
                <a:ea typeface="Arial"/>
                <a:cs typeface="Arial"/>
                <a:sym typeface="Arial"/>
              </a:rPr>
              <a:t> del operador de cruzamiento es combinar individuos con el objetivo de preservar las mejores </a:t>
            </a:r>
            <a:r>
              <a:rPr lang="es-UY" sz="1200" b="0" i="0" u="none" strike="noStrike" cap="none" baseline="0" dirty="0" err="1" smtClean="0">
                <a:solidFill>
                  <a:schemeClr val="dk1"/>
                </a:solidFill>
                <a:latin typeface="+mn-lt"/>
                <a:ea typeface="Arial"/>
                <a:cs typeface="Arial"/>
                <a:sym typeface="Arial"/>
              </a:rPr>
              <a:t>caractersticas</a:t>
            </a:r>
            <a:r>
              <a:rPr lang="es-UY" sz="1200" b="0" i="0" u="none" strike="noStrike" cap="none" baseline="0" dirty="0" smtClean="0">
                <a:solidFill>
                  <a:schemeClr val="dk1"/>
                </a:solidFill>
                <a:latin typeface="+mn-lt"/>
                <a:ea typeface="Arial"/>
                <a:cs typeface="Arial"/>
                <a:sym typeface="Arial"/>
              </a:rPr>
              <a:t> de los padres y lograr construir mejores soluciones.</a:t>
            </a:r>
          </a:p>
          <a:p>
            <a:pPr marL="0" marR="0" lvl="0" indent="0" algn="l" rtl="0">
              <a:spcBef>
                <a:spcPts val="0"/>
              </a:spcBef>
              <a:spcAft>
                <a:spcPts val="0"/>
              </a:spcAft>
              <a:buNone/>
            </a:pPr>
            <a:r>
              <a:rPr lang="en-US" sz="1200" b="0" i="0" u="none" strike="noStrike" cap="none" baseline="0" dirty="0" smtClean="0">
                <a:solidFill>
                  <a:schemeClr val="dk1"/>
                </a:solidFill>
                <a:latin typeface="Arial"/>
                <a:ea typeface="Arial"/>
                <a:cs typeface="Arial"/>
                <a:sym typeface="Arial"/>
              </a:rPr>
              <a:t>El </a:t>
            </a:r>
            <a:r>
              <a:rPr lang="en-US" sz="1200" b="0" i="0" u="none" strike="noStrike" cap="none" baseline="0" dirty="0" err="1" smtClean="0">
                <a:solidFill>
                  <a:schemeClr val="dk1"/>
                </a:solidFill>
                <a:latin typeface="Arial"/>
                <a:ea typeface="Arial"/>
                <a:cs typeface="Arial"/>
                <a:sym typeface="Arial"/>
              </a:rPr>
              <a:t>operador</a:t>
            </a:r>
            <a:r>
              <a:rPr lang="en-US" sz="1200" b="0" i="0" u="none" strike="noStrike" cap="none" baseline="0" dirty="0" smtClean="0">
                <a:solidFill>
                  <a:schemeClr val="dk1"/>
                </a:solidFill>
                <a:latin typeface="Arial"/>
                <a:ea typeface="Arial"/>
                <a:cs typeface="Arial"/>
                <a:sym typeface="Arial"/>
              </a:rPr>
              <a:t> de </a:t>
            </a:r>
            <a:r>
              <a:rPr lang="en-US" sz="1200" b="0" i="0" u="none" strike="noStrike" cap="none" baseline="0" dirty="0" err="1" smtClean="0">
                <a:solidFill>
                  <a:schemeClr val="dk1"/>
                </a:solidFill>
                <a:latin typeface="Arial"/>
                <a:ea typeface="Arial"/>
                <a:cs typeface="Arial"/>
                <a:sym typeface="Arial"/>
              </a:rPr>
              <a:t>cruzamiento</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utilizado</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por</a:t>
            </a:r>
            <a:r>
              <a:rPr lang="en-US" sz="1200" b="0" i="0" u="none" strike="noStrike" cap="none" baseline="0" dirty="0" smtClean="0">
                <a:solidFill>
                  <a:schemeClr val="dk1"/>
                </a:solidFill>
                <a:latin typeface="Arial"/>
                <a:ea typeface="Arial"/>
                <a:cs typeface="Arial"/>
                <a:sym typeface="Arial"/>
              </a:rPr>
              <a:t> el </a:t>
            </a:r>
            <a:r>
              <a:rPr lang="en-US" sz="1200" b="0" i="0" u="none" strike="noStrike" cap="none" baseline="0" dirty="0" err="1" smtClean="0">
                <a:solidFill>
                  <a:schemeClr val="dk1"/>
                </a:solidFill>
                <a:latin typeface="Arial"/>
                <a:ea typeface="Arial"/>
                <a:cs typeface="Arial"/>
                <a:sym typeface="Arial"/>
              </a:rPr>
              <a:t>algoritmo</a:t>
            </a:r>
            <a:r>
              <a:rPr lang="en-US" sz="1200" b="0" i="0" u="none" strike="noStrike" cap="none" baseline="0" dirty="0" smtClean="0">
                <a:solidFill>
                  <a:schemeClr val="dk1"/>
                </a:solidFill>
                <a:latin typeface="Arial"/>
                <a:ea typeface="Arial"/>
                <a:cs typeface="Arial"/>
                <a:sym typeface="Arial"/>
              </a:rPr>
              <a:t> se </a:t>
            </a:r>
            <a:r>
              <a:rPr lang="en-US" sz="1200" b="0" i="0" u="none" strike="noStrike" cap="none" baseline="0" dirty="0" err="1" smtClean="0">
                <a:solidFill>
                  <a:schemeClr val="dk1"/>
                </a:solidFill>
                <a:latin typeface="Arial"/>
                <a:ea typeface="Arial"/>
                <a:cs typeface="Arial"/>
                <a:sym typeface="Arial"/>
              </a:rPr>
              <a:t>conoce</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como</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cruzameinto</a:t>
            </a:r>
            <a:r>
              <a:rPr lang="en-US" sz="1200" b="0" i="0" u="none" strike="noStrike" cap="none" baseline="0" dirty="0" smtClean="0">
                <a:solidFill>
                  <a:schemeClr val="dk1"/>
                </a:solidFill>
                <a:latin typeface="Arial"/>
                <a:ea typeface="Arial"/>
                <a:cs typeface="Arial"/>
                <a:sym typeface="Arial"/>
              </a:rPr>
              <a:t> de un </a:t>
            </a:r>
            <a:r>
              <a:rPr lang="en-US" sz="1200" b="0" i="0" u="none" strike="noStrike" cap="none" baseline="0" dirty="0" err="1" smtClean="0">
                <a:solidFill>
                  <a:schemeClr val="dk1"/>
                </a:solidFill>
                <a:latin typeface="Arial"/>
                <a:ea typeface="Arial"/>
                <a:cs typeface="Arial"/>
                <a:sym typeface="Arial"/>
              </a:rPr>
              <a:t>punto</a:t>
            </a:r>
            <a:r>
              <a:rPr lang="en-US" sz="1200" b="0" i="0" u="none" strike="noStrike" cap="none" baseline="0" dirty="0" smtClean="0">
                <a:solidFill>
                  <a:schemeClr val="dk1"/>
                </a:solidFill>
                <a:latin typeface="Arial"/>
                <a:ea typeface="Arial"/>
                <a:cs typeface="Arial"/>
                <a:sym typeface="Arial"/>
              </a:rPr>
              <a:t>. En la </a:t>
            </a:r>
            <a:r>
              <a:rPr lang="en-US" sz="1200" b="0" i="0" u="none" strike="noStrike" cap="none" baseline="0" dirty="0" err="1" smtClean="0">
                <a:solidFill>
                  <a:schemeClr val="dk1"/>
                </a:solidFill>
                <a:latin typeface="Arial"/>
                <a:ea typeface="Arial"/>
                <a:cs typeface="Arial"/>
                <a:sym typeface="Arial"/>
              </a:rPr>
              <a:t>figura</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podemos</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ver</a:t>
            </a:r>
            <a:r>
              <a:rPr lang="en-US" sz="1200" b="0" i="0" u="none" strike="noStrike" cap="none" baseline="0" dirty="0" smtClean="0">
                <a:solidFill>
                  <a:schemeClr val="dk1"/>
                </a:solidFill>
                <a:latin typeface="Arial"/>
                <a:ea typeface="Arial"/>
                <a:cs typeface="Arial"/>
                <a:sym typeface="Arial"/>
              </a:rPr>
              <a:t> un </a:t>
            </a:r>
            <a:r>
              <a:rPr lang="en-US" sz="1200" b="0" i="0" u="none" strike="noStrike" cap="none" baseline="0" dirty="0" err="1" smtClean="0">
                <a:solidFill>
                  <a:schemeClr val="dk1"/>
                </a:solidFill>
                <a:latin typeface="Arial"/>
                <a:ea typeface="Arial"/>
                <a:cs typeface="Arial"/>
                <a:sym typeface="Arial"/>
              </a:rPr>
              <a:t>ejemplo</a:t>
            </a:r>
            <a:r>
              <a:rPr lang="en-US" sz="1200" b="0" i="0" u="none" strike="noStrike" cap="none" baseline="0" dirty="0" smtClean="0">
                <a:solidFill>
                  <a:schemeClr val="dk1"/>
                </a:solidFill>
                <a:latin typeface="Arial"/>
                <a:ea typeface="Arial"/>
                <a:cs typeface="Arial"/>
                <a:sym typeface="Arial"/>
              </a:rPr>
              <a:t> con </a:t>
            </a:r>
            <a:r>
              <a:rPr lang="en-US" sz="1200" b="0" i="0" u="none" strike="noStrike" cap="none" baseline="0" dirty="0" err="1" smtClean="0">
                <a:solidFill>
                  <a:schemeClr val="dk1"/>
                </a:solidFill>
                <a:latin typeface="Arial"/>
                <a:ea typeface="Arial"/>
                <a:cs typeface="Arial"/>
                <a:sym typeface="Arial"/>
              </a:rPr>
              <a:t>tres</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intersecciones</a:t>
            </a:r>
            <a:r>
              <a:rPr lang="en-US" sz="1200" b="0" i="0" u="none" strike="noStrike" cap="none" baseline="0" dirty="0" smtClean="0">
                <a:solidFill>
                  <a:schemeClr val="dk1"/>
                </a:solidFill>
                <a:latin typeface="Arial"/>
                <a:ea typeface="Arial"/>
                <a:cs typeface="Arial"/>
                <a:sym typeface="Arial"/>
              </a:rPr>
              <a:t>. Se </a:t>
            </a:r>
            <a:r>
              <a:rPr lang="en-US" sz="1200" b="0" i="0" u="none" strike="noStrike" cap="none" baseline="0" dirty="0" err="1" smtClean="0">
                <a:solidFill>
                  <a:schemeClr val="dk1"/>
                </a:solidFill>
                <a:latin typeface="Arial"/>
                <a:ea typeface="Arial"/>
                <a:cs typeface="Arial"/>
                <a:sym typeface="Arial"/>
              </a:rPr>
              <a:t>selecciona</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aleatoriamente</a:t>
            </a:r>
            <a:r>
              <a:rPr lang="en-US" sz="1200" b="0" i="0" u="none" strike="noStrike" cap="none" baseline="0" dirty="0" smtClean="0">
                <a:solidFill>
                  <a:schemeClr val="dk1"/>
                </a:solidFill>
                <a:latin typeface="Arial"/>
                <a:ea typeface="Arial"/>
                <a:cs typeface="Arial"/>
                <a:sym typeface="Arial"/>
              </a:rPr>
              <a:t> de entre </a:t>
            </a:r>
            <a:r>
              <a:rPr lang="en-US" sz="1200" b="0" i="0" u="none" strike="noStrike" cap="none" baseline="0" dirty="0" err="1" smtClean="0">
                <a:solidFill>
                  <a:schemeClr val="dk1"/>
                </a:solidFill>
                <a:latin typeface="Arial"/>
                <a:ea typeface="Arial"/>
                <a:cs typeface="Arial"/>
                <a:sym typeface="Arial"/>
              </a:rPr>
              <a:t>las</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intersecciones</a:t>
            </a:r>
            <a:r>
              <a:rPr lang="en-US" sz="1200" b="0" i="0" u="none" strike="noStrike" cap="none" baseline="0" dirty="0" smtClean="0">
                <a:solidFill>
                  <a:schemeClr val="dk1"/>
                </a:solidFill>
                <a:latin typeface="Arial"/>
                <a:ea typeface="Arial"/>
                <a:cs typeface="Arial"/>
                <a:sym typeface="Arial"/>
              </a:rPr>
              <a:t> un </a:t>
            </a:r>
            <a:r>
              <a:rPr lang="en-US" sz="1200" b="0" i="0" u="none" strike="noStrike" cap="none" baseline="0" dirty="0" err="1" smtClean="0">
                <a:solidFill>
                  <a:schemeClr val="dk1"/>
                </a:solidFill>
                <a:latin typeface="Arial"/>
                <a:ea typeface="Arial"/>
                <a:cs typeface="Arial"/>
                <a:sym typeface="Arial"/>
              </a:rPr>
              <a:t>punto</a:t>
            </a:r>
            <a:r>
              <a:rPr lang="en-US" sz="1200" b="0" i="0" u="none" strike="noStrike" cap="none" baseline="0" dirty="0" smtClean="0">
                <a:solidFill>
                  <a:schemeClr val="dk1"/>
                </a:solidFill>
                <a:latin typeface="Arial"/>
                <a:ea typeface="Arial"/>
                <a:cs typeface="Arial"/>
                <a:sym typeface="Arial"/>
              </a:rPr>
              <a:t> de </a:t>
            </a:r>
            <a:r>
              <a:rPr lang="en-US" sz="1200" b="0" i="0" u="none" strike="noStrike" cap="none" baseline="0" dirty="0" err="1" smtClean="0">
                <a:solidFill>
                  <a:schemeClr val="dk1"/>
                </a:solidFill>
                <a:latin typeface="Arial"/>
                <a:ea typeface="Arial"/>
                <a:cs typeface="Arial"/>
                <a:sym typeface="Arial"/>
              </a:rPr>
              <a:t>corte</a:t>
            </a:r>
            <a:r>
              <a:rPr lang="en-US" sz="1200" b="0" i="0" u="none" strike="noStrike" cap="none" baseline="0" dirty="0" smtClean="0">
                <a:solidFill>
                  <a:schemeClr val="dk1"/>
                </a:solidFill>
                <a:latin typeface="Arial"/>
                <a:ea typeface="Arial"/>
                <a:cs typeface="Arial"/>
                <a:sym typeface="Arial"/>
              </a:rPr>
              <a:t>, con lo </a:t>
            </a:r>
            <a:r>
              <a:rPr lang="en-US" sz="1200" b="0" i="0" u="none" strike="noStrike" cap="none" baseline="0" dirty="0" err="1" smtClean="0">
                <a:solidFill>
                  <a:schemeClr val="dk1"/>
                </a:solidFill>
                <a:latin typeface="Arial"/>
                <a:ea typeface="Arial"/>
                <a:cs typeface="Arial"/>
                <a:sym typeface="Arial"/>
              </a:rPr>
              <a:t>que</a:t>
            </a:r>
            <a:r>
              <a:rPr lang="en-US" sz="1200" b="0" i="0" u="none" strike="noStrike" cap="none" baseline="0" dirty="0" smtClean="0">
                <a:solidFill>
                  <a:schemeClr val="dk1"/>
                </a:solidFill>
                <a:latin typeface="Arial"/>
                <a:ea typeface="Arial"/>
                <a:cs typeface="Arial"/>
                <a:sym typeface="Arial"/>
              </a:rPr>
              <a:t> se </a:t>
            </a:r>
            <a:r>
              <a:rPr lang="en-US" sz="1200" b="0" i="0" u="none" strike="noStrike" cap="none" baseline="0" dirty="0" err="1" smtClean="0">
                <a:solidFill>
                  <a:schemeClr val="dk1"/>
                </a:solidFill>
                <a:latin typeface="Arial"/>
                <a:ea typeface="Arial"/>
                <a:cs typeface="Arial"/>
                <a:sym typeface="Arial"/>
              </a:rPr>
              <a:t>obtienen</a:t>
            </a:r>
            <a:r>
              <a:rPr lang="en-US" sz="1200" b="0" i="0" u="none" strike="noStrike" cap="none" baseline="0" dirty="0" smtClean="0">
                <a:solidFill>
                  <a:schemeClr val="dk1"/>
                </a:solidFill>
                <a:latin typeface="Arial"/>
                <a:ea typeface="Arial"/>
                <a:cs typeface="Arial"/>
                <a:sym typeface="Arial"/>
              </a:rPr>
              <a:t> </a:t>
            </a:r>
            <a:r>
              <a:rPr lang="en-US" sz="1200" b="1" i="0" u="none" strike="noStrike" cap="none" baseline="0" smtClean="0">
                <a:solidFill>
                  <a:schemeClr val="dk1"/>
                </a:solidFill>
                <a:latin typeface="Arial"/>
                <a:ea typeface="Arial"/>
                <a:cs typeface="Arial"/>
                <a:sym typeface="Arial"/>
              </a:rPr>
              <a:t>2 porciones ( partes, secciones) </a:t>
            </a:r>
            <a:r>
              <a:rPr lang="en-US" sz="1200" b="0" i="0" u="none" strike="noStrike" cap="none" baseline="0" smtClean="0">
                <a:solidFill>
                  <a:schemeClr val="dk1"/>
                </a:solidFill>
                <a:latin typeface="Arial"/>
                <a:ea typeface="Arial"/>
                <a:cs typeface="Arial"/>
                <a:sym typeface="Arial"/>
              </a:rPr>
              <a:t>que </a:t>
            </a:r>
            <a:r>
              <a:rPr lang="en-US" sz="1200" b="0" i="0" u="none" strike="noStrike" cap="none" baseline="0" dirty="0" smtClean="0">
                <a:solidFill>
                  <a:schemeClr val="dk1"/>
                </a:solidFill>
                <a:latin typeface="Arial"/>
                <a:ea typeface="Arial"/>
                <a:cs typeface="Arial"/>
                <a:sym typeface="Arial"/>
              </a:rPr>
              <a:t>son </a:t>
            </a:r>
            <a:r>
              <a:rPr lang="en-US" sz="1200" b="0" i="0" u="none" strike="noStrike" cap="none" baseline="0" dirty="0" err="1" smtClean="0">
                <a:solidFill>
                  <a:schemeClr val="dk1"/>
                </a:solidFill>
                <a:latin typeface="Arial"/>
                <a:ea typeface="Arial"/>
                <a:cs typeface="Arial"/>
                <a:sym typeface="Arial"/>
              </a:rPr>
              <a:t>combinados</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para</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formar</a:t>
            </a:r>
            <a:r>
              <a:rPr lang="en-US" sz="1200" b="0" i="0" u="none" strike="noStrike" cap="none" baseline="0" dirty="0" smtClean="0">
                <a:solidFill>
                  <a:schemeClr val="dk1"/>
                </a:solidFill>
                <a:latin typeface="Arial"/>
                <a:ea typeface="Arial"/>
                <a:cs typeface="Arial"/>
                <a:sym typeface="Arial"/>
              </a:rPr>
              <a:t> 2 </a:t>
            </a:r>
            <a:r>
              <a:rPr lang="en-US" sz="1200" b="0" i="0" u="none" strike="noStrike" cap="none" baseline="0" dirty="0" err="1" smtClean="0">
                <a:solidFill>
                  <a:schemeClr val="dk1"/>
                </a:solidFill>
                <a:latin typeface="Arial"/>
                <a:ea typeface="Arial"/>
                <a:cs typeface="Arial"/>
                <a:sym typeface="Arial"/>
              </a:rPr>
              <a:t>hijos</a:t>
            </a:r>
            <a:r>
              <a:rPr lang="en-US" sz="1200" b="0" i="0" u="none" strike="noStrike" cap="none" baseline="0" smtClean="0">
                <a:solidFill>
                  <a:schemeClr val="dk1"/>
                </a:solidFill>
                <a:latin typeface="Arial"/>
                <a:ea typeface="Arial"/>
                <a:cs typeface="Arial"/>
                <a:sym typeface="Arial"/>
              </a:rPr>
              <a:t>. </a:t>
            </a:r>
          </a:p>
          <a:p>
            <a:pPr marL="0" marR="0" lvl="0" indent="0" algn="l" rtl="0">
              <a:spcBef>
                <a:spcPts val="0"/>
              </a:spcBef>
              <a:spcAft>
                <a:spcPts val="0"/>
              </a:spcAft>
              <a:buNone/>
            </a:pPr>
            <a:r>
              <a:rPr lang="en-US" sz="1200" b="1" i="0" u="none" strike="noStrike" cap="none" baseline="0" smtClean="0">
                <a:solidFill>
                  <a:schemeClr val="dk1"/>
                </a:solidFill>
                <a:latin typeface="Arial"/>
                <a:ea typeface="Arial"/>
                <a:cs typeface="Arial"/>
                <a:sym typeface="Arial"/>
              </a:rPr>
              <a:t>EJEMPLIFICAR MOSTRANDO LA FIGURA</a:t>
            </a:r>
          </a:p>
          <a:p>
            <a:pPr marL="0" marR="0" lvl="0" indent="0" algn="l" rtl="0">
              <a:spcBef>
                <a:spcPts val="0"/>
              </a:spcBef>
              <a:spcAft>
                <a:spcPts val="0"/>
              </a:spcAft>
              <a:buNone/>
            </a:pPr>
            <a:endParaRPr lang="en-US" sz="1200" b="1" i="0" u="none" strike="noStrike" cap="none" baseline="0" smtClean="0">
              <a:solidFill>
                <a:schemeClr val="dk1"/>
              </a:solidFill>
              <a:latin typeface="Arial"/>
              <a:ea typeface="Arial"/>
              <a:cs typeface="Arial"/>
              <a:sym typeface="Arial"/>
            </a:endParaRPr>
          </a:p>
          <a:p>
            <a:pPr marL="0" marR="0" lvl="0" indent="0" algn="l" rtl="0">
              <a:spcBef>
                <a:spcPts val="0"/>
              </a:spcBef>
              <a:spcAft>
                <a:spcPts val="0"/>
              </a:spcAft>
              <a:buNone/>
            </a:pPr>
            <a:r>
              <a:rPr lang="en-US" sz="1200" b="1" i="0" u="none" strike="noStrike" cap="none" baseline="0" smtClean="0">
                <a:solidFill>
                  <a:schemeClr val="dk1"/>
                </a:solidFill>
                <a:latin typeface="Arial"/>
                <a:ea typeface="Arial"/>
                <a:cs typeface="Arial"/>
                <a:sym typeface="Arial"/>
              </a:rPr>
              <a:t>El siguiente operador es el de mutacion</a:t>
            </a:r>
            <a:endParaRPr lang="en-US" sz="1200" b="1"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baseline="0" dirty="0" smtClean="0">
                <a:solidFill>
                  <a:schemeClr val="dk1"/>
                </a:solidFill>
                <a:latin typeface="Arial"/>
                <a:ea typeface="Arial"/>
                <a:cs typeface="Arial"/>
                <a:sym typeface="Arial"/>
              </a:rPr>
              <a:t>(35s)</a:t>
            </a:r>
            <a:endParaRPr sz="1200" b="0" i="0" u="none" strike="noStrike" cap="none" baseline="0" dirty="0">
              <a:solidFill>
                <a:schemeClr val="dk1"/>
              </a:solidFill>
              <a:latin typeface="Arial"/>
              <a:ea typeface="Arial"/>
              <a:cs typeface="Arial"/>
              <a:sym typeface="Arial"/>
            </a:endParaRPr>
          </a:p>
        </p:txBody>
      </p:sp>
      <p:sp>
        <p:nvSpPr>
          <p:cNvPr id="305" name="Shape 30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23</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4" name="Shape 314"/>
          <p:cNvSpPr txBox="1">
            <a:spLocks noGrp="1"/>
          </p:cNvSpPr>
          <p:nvPr>
            <p:ph type="body" idx="1"/>
          </p:nvPr>
        </p:nvSpPr>
        <p:spPr>
          <a:xfrm>
            <a:off x="906462" y="4716462"/>
            <a:ext cx="4984799" cy="4465499"/>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operador de </a:t>
            </a:r>
            <a:r>
              <a:rPr lang="es-UY" sz="1200" b="0" i="0" u="none" strike="noStrike" cap="none" baseline="0" dirty="0" err="1" smtClean="0">
                <a:solidFill>
                  <a:schemeClr val="dk1"/>
                </a:solidFill>
                <a:latin typeface="+mn-lt"/>
                <a:ea typeface="Arial"/>
                <a:cs typeface="Arial"/>
                <a:sym typeface="Arial"/>
              </a:rPr>
              <a:t>mutacion</a:t>
            </a:r>
            <a:r>
              <a:rPr lang="es-UY" sz="1200" b="0" i="0" u="none" strike="noStrike" cap="none" baseline="0" dirty="0" smtClean="0">
                <a:solidFill>
                  <a:schemeClr val="dk1"/>
                </a:solidFill>
                <a:latin typeface="+mn-lt"/>
                <a:ea typeface="Arial"/>
                <a:cs typeface="Arial"/>
                <a:sym typeface="Arial"/>
              </a:rPr>
              <a:t> es el </a:t>
            </a:r>
            <a:r>
              <a:rPr lang="es-UY" sz="1200" b="0" i="0" u="none" strike="noStrike" cap="none" baseline="0" dirty="0" err="1" smtClean="0">
                <a:solidFill>
                  <a:schemeClr val="dk1"/>
                </a:solidFill>
                <a:latin typeface="+mn-lt"/>
                <a:ea typeface="Arial"/>
                <a:cs typeface="Arial"/>
                <a:sym typeface="Arial"/>
              </a:rPr>
              <a:t>metodo</a:t>
            </a:r>
            <a:r>
              <a:rPr lang="es-UY" sz="1200" b="0" i="0" u="none" strike="noStrike" cap="none" baseline="0" dirty="0" smtClean="0">
                <a:solidFill>
                  <a:schemeClr val="dk1"/>
                </a:solidFill>
                <a:latin typeface="+mn-lt"/>
                <a:ea typeface="Arial"/>
                <a:cs typeface="Arial"/>
                <a:sym typeface="Arial"/>
              </a:rPr>
              <a:t> utilizado para </a:t>
            </a:r>
            <a:r>
              <a:rPr lang="es-UY" sz="1200" b="0" i="0" u="none" strike="noStrike" cap="none" baseline="0" dirty="0" err="1" smtClean="0">
                <a:solidFill>
                  <a:schemeClr val="dk1"/>
                </a:solidFill>
                <a:latin typeface="+mn-lt"/>
                <a:ea typeface="Arial"/>
                <a:cs typeface="Arial"/>
                <a:sym typeface="Arial"/>
              </a:rPr>
              <a:t>modicar</a:t>
            </a:r>
            <a:r>
              <a:rPr lang="es-UY" sz="1200" b="0" i="0" u="none" strike="noStrike" cap="none" baseline="0" dirty="0" smtClean="0">
                <a:solidFill>
                  <a:schemeClr val="dk1"/>
                </a:solidFill>
                <a:latin typeface="+mn-lt"/>
                <a:ea typeface="Arial"/>
                <a:cs typeface="Arial"/>
                <a:sym typeface="Arial"/>
              </a:rPr>
              <a:t> un individuo, </a:t>
            </a:r>
            <a:r>
              <a:rPr lang="es-UY" sz="1200" b="0" i="0" u="none" strike="noStrike" cap="none" baseline="0" smtClean="0">
                <a:solidFill>
                  <a:schemeClr val="dk1"/>
                </a:solidFill>
                <a:latin typeface="+mn-lt"/>
                <a:ea typeface="Arial"/>
                <a:cs typeface="Arial"/>
                <a:sym typeface="Arial"/>
              </a:rPr>
              <a:t>con el objetivo </a:t>
            </a:r>
            <a:r>
              <a:rPr lang="es-UY" sz="1200" b="0" i="0" u="none" strike="noStrike" cap="none" baseline="0" dirty="0" smtClean="0">
                <a:solidFill>
                  <a:schemeClr val="dk1"/>
                </a:solidFill>
                <a:latin typeface="+mn-lt"/>
                <a:ea typeface="Arial"/>
                <a:cs typeface="Arial"/>
                <a:sym typeface="Arial"/>
              </a:rPr>
              <a:t>de mantener y mejorar la diversidad de la </a:t>
            </a:r>
            <a:r>
              <a:rPr lang="es-UY" sz="1200" b="0" i="0" u="none" strike="noStrike" cap="none" baseline="0" err="1" smtClean="0">
                <a:solidFill>
                  <a:schemeClr val="dk1"/>
                </a:solidFill>
                <a:latin typeface="+mn-lt"/>
                <a:ea typeface="Arial"/>
                <a:cs typeface="Arial"/>
                <a:sym typeface="Arial"/>
              </a:rPr>
              <a:t>poblacion</a:t>
            </a:r>
            <a:r>
              <a:rPr lang="es-UY" sz="1200" b="0" i="0" u="none" strike="noStrike" cap="none" baseline="0" smtClean="0">
                <a:solidFill>
                  <a:schemeClr val="dk1"/>
                </a:solidFill>
                <a:latin typeface="+mn-lt"/>
                <a:ea typeface="Arial"/>
                <a:cs typeface="Arial"/>
                <a:sym typeface="Arial"/>
              </a:rPr>
              <a:t>.</a:t>
            </a:r>
          </a:p>
          <a:p>
            <a:pPr marL="0" marR="0" lvl="0" indent="0" algn="l" rtl="0">
              <a:spcBef>
                <a:spcPts val="0"/>
              </a:spcBef>
              <a:spcAft>
                <a:spcPts val="0"/>
              </a:spcAft>
              <a:buNone/>
            </a:pPr>
            <a:r>
              <a:rPr lang="es-UY" sz="1200" b="0" i="0" u="none" strike="noStrike" cap="none" baseline="0" smtClean="0">
                <a:solidFill>
                  <a:schemeClr val="dk1"/>
                </a:solidFill>
                <a:latin typeface="+mn-lt"/>
                <a:ea typeface="Arial"/>
                <a:cs typeface="Arial"/>
                <a:sym typeface="Arial"/>
              </a:rPr>
              <a:t> </a:t>
            </a:r>
            <a:r>
              <a:rPr lang="es-UY" sz="1200" b="0" i="0" u="none" strike="noStrike" cap="none" baseline="0" dirty="0" smtClean="0">
                <a:solidFill>
                  <a:schemeClr val="dk1"/>
                </a:solidFill>
                <a:latin typeface="+mn-lt"/>
                <a:ea typeface="Arial"/>
                <a:cs typeface="Arial"/>
                <a:sym typeface="Arial"/>
              </a:rPr>
              <a:t>El algoritmo desarrollado aplica 2 tipos de </a:t>
            </a:r>
            <a:r>
              <a:rPr lang="es-UY" sz="1200" b="0" i="0" u="none" strike="noStrike" cap="none" baseline="0" dirty="0" err="1" smtClean="0">
                <a:solidFill>
                  <a:schemeClr val="dk1"/>
                </a:solidFill>
                <a:latin typeface="+mn-lt"/>
                <a:ea typeface="Arial"/>
                <a:cs typeface="Arial"/>
                <a:sym typeface="Arial"/>
              </a:rPr>
              <a:t>mutacion</a:t>
            </a:r>
            <a:r>
              <a:rPr lang="es-UY" sz="1200" b="0" i="0" u="none" strike="noStrike" cap="none" baseline="0" dirty="0" smtClean="0">
                <a:solidFill>
                  <a:schemeClr val="dk1"/>
                </a:solidFill>
                <a:latin typeface="+mn-lt"/>
                <a:ea typeface="Arial"/>
                <a:cs typeface="Arial"/>
                <a:sym typeface="Arial"/>
              </a:rPr>
              <a:t>, una para la </a:t>
            </a:r>
            <a:r>
              <a:rPr lang="es-UY" sz="1200" b="0" i="0" u="none" strike="noStrike" cap="none" baseline="0" dirty="0" err="1" smtClean="0">
                <a:solidFill>
                  <a:schemeClr val="dk1"/>
                </a:solidFill>
                <a:latin typeface="+mn-lt"/>
                <a:ea typeface="Arial"/>
                <a:cs typeface="Arial"/>
                <a:sym typeface="Arial"/>
              </a:rPr>
              <a:t>duracion</a:t>
            </a:r>
            <a:r>
              <a:rPr lang="es-UY" sz="1200" b="0" i="0" u="none" strike="noStrike" cap="none" baseline="0" dirty="0" smtClean="0">
                <a:solidFill>
                  <a:schemeClr val="dk1"/>
                </a:solidFill>
                <a:latin typeface="+mn-lt"/>
                <a:ea typeface="Arial"/>
                <a:cs typeface="Arial"/>
                <a:sym typeface="Arial"/>
              </a:rPr>
              <a:t> de fase, y otra para el offset. En la figura de </a:t>
            </a:r>
            <a:r>
              <a:rPr lang="es-UY" sz="1200" b="0" i="0" u="none" strike="noStrike" cap="none" baseline="0" smtClean="0">
                <a:solidFill>
                  <a:schemeClr val="dk1"/>
                </a:solidFill>
                <a:latin typeface="+mn-lt"/>
                <a:ea typeface="Arial"/>
                <a:cs typeface="Arial"/>
                <a:sym typeface="Arial"/>
              </a:rPr>
              <a:t>ejemplo podemos observar como se modifica la duracion de esta </a:t>
            </a:r>
            <a:r>
              <a:rPr lang="es-UY" sz="1200" b="1" i="0" u="none" strike="noStrike" cap="none" baseline="0" smtClean="0">
                <a:solidFill>
                  <a:schemeClr val="dk1"/>
                </a:solidFill>
                <a:latin typeface="+mn-lt"/>
                <a:ea typeface="Arial"/>
                <a:cs typeface="Arial"/>
                <a:sym typeface="Arial"/>
              </a:rPr>
              <a:t>fase, sumando un valor aleatorio</a:t>
            </a:r>
            <a:r>
              <a:rPr lang="es-UY" sz="1200" b="0" i="0" u="none" strike="noStrike" cap="none" baseline="0" smtClean="0">
                <a:solidFill>
                  <a:schemeClr val="dk1"/>
                </a:solidFill>
                <a:latin typeface="+mn-lt"/>
                <a:ea typeface="Arial"/>
                <a:cs typeface="Arial"/>
                <a:sym typeface="Arial"/>
              </a:rPr>
              <a:t>, que se encuentra en un rango </a:t>
            </a:r>
          </a:p>
          <a:p>
            <a:pPr marL="0" marR="0" lvl="0" indent="0" algn="l" rtl="0">
              <a:spcBef>
                <a:spcPts val="0"/>
              </a:spcBef>
              <a:spcAft>
                <a:spcPts val="0"/>
              </a:spcAft>
              <a:buNone/>
            </a:pPr>
            <a:endParaRPr lang="es-UY" sz="1200" b="0" i="0" u="none" strike="noStrike" cap="none" baseline="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smtClean="0">
                <a:solidFill>
                  <a:schemeClr val="dk1"/>
                </a:solidFill>
                <a:latin typeface="+mn-lt"/>
                <a:ea typeface="Arial"/>
                <a:cs typeface="Arial"/>
                <a:sym typeface="Arial"/>
              </a:rPr>
              <a:t>La otra mutacion es del offset, donde como se ve en el ejemplo se modifica su valor aleatoriametne entre los posibles valores.</a:t>
            </a:r>
          </a:p>
          <a:p>
            <a:pPr marL="0" marR="0" lvl="0" indent="0" algn="l" rtl="0">
              <a:spcBef>
                <a:spcPts val="0"/>
              </a:spcBef>
              <a:spcAft>
                <a:spcPts val="0"/>
              </a:spcAft>
              <a:buNone/>
            </a:pPr>
            <a:r>
              <a:rPr lang="es-UY" sz="1200" b="1" i="0" u="none" strike="noStrike" cap="none" baseline="0" smtClean="0">
                <a:solidFill>
                  <a:schemeClr val="dk1"/>
                </a:solidFill>
                <a:latin typeface="+mn-lt"/>
                <a:ea typeface="Arial"/>
                <a:cs typeface="Arial"/>
                <a:sym typeface="Arial"/>
              </a:rPr>
              <a:t>EXPLICAR CON LAS IMAGENES</a:t>
            </a:r>
            <a:endParaRPr lang="es-UY" sz="1200" b="1"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 (30s)</a:t>
            </a: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315" name="Shape 315"/>
          <p:cNvSpPr txBox="1">
            <a:spLocks noGrp="1"/>
          </p:cNvSpPr>
          <p:nvPr>
            <p:ph type="sldNum" idx="12"/>
          </p:nvPr>
        </p:nvSpPr>
        <p:spPr>
          <a:xfrm>
            <a:off x="3851275" y="9432925"/>
            <a:ext cx="2946300"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24</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25</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324" name="Shape 324"/>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Shape 325"/>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rtl="0">
              <a:spcBef>
                <a:spcPts val="0"/>
              </a:spcBef>
              <a:spcAft>
                <a:spcPts val="0"/>
              </a:spcAft>
              <a:buNone/>
            </a:pPr>
            <a:r>
              <a:rPr lang="en-US" sz="2300" b="0" i="0" u="none" strike="noStrike" cap="none" baseline="0" smtClean="0">
                <a:solidFill>
                  <a:schemeClr val="dk1"/>
                </a:solidFill>
                <a:latin typeface="Arial"/>
                <a:ea typeface="Arial"/>
                <a:cs typeface="Arial"/>
                <a:sym typeface="Arial"/>
              </a:rPr>
              <a:t>A continuacion vamos a explicar el analisis experimetal llevado a cabo, </a:t>
            </a:r>
            <a:r>
              <a:rPr lang="en-US" sz="2300" b="1" i="0" u="none" strike="noStrike" cap="none" baseline="0" smtClean="0">
                <a:solidFill>
                  <a:schemeClr val="dk1"/>
                </a:solidFill>
                <a:latin typeface="Arial"/>
                <a:ea typeface="Arial"/>
                <a:cs typeface="Arial"/>
                <a:sym typeface="Arial"/>
              </a:rPr>
              <a:t>comendado con la metodologia…</a:t>
            </a:r>
            <a:endParaRPr sz="2300" b="1" i="0" u="none" strike="noStrike" cap="none" baseline="0">
              <a:solidFill>
                <a:schemeClr val="dk1"/>
              </a:solidFill>
              <a:latin typeface="Arial"/>
              <a:ea typeface="Arial"/>
              <a:cs typeface="Arial"/>
              <a:sym typeface="Arial"/>
            </a:endParaRPr>
          </a:p>
        </p:txBody>
      </p:sp>
      <p:sp>
        <p:nvSpPr>
          <p:cNvPr id="326" name="Shape 326"/>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25</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8" name="Shape 338"/>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Clr>
                <a:schemeClr val="dk1"/>
              </a:buClr>
              <a:buSzPct val="91666"/>
              <a:buFont typeface="Arial"/>
              <a:buNone/>
            </a:pPr>
            <a:r>
              <a:rPr lang="es-ES" sz="1200" dirty="0" smtClean="0">
                <a:solidFill>
                  <a:schemeClr val="dk1"/>
                </a:solidFill>
              </a:rPr>
              <a:t>La </a:t>
            </a:r>
            <a:r>
              <a:rPr lang="es-ES" sz="1200" err="1" smtClean="0">
                <a:solidFill>
                  <a:schemeClr val="dk1"/>
                </a:solidFill>
              </a:rPr>
              <a:t>metodologia</a:t>
            </a:r>
            <a:r>
              <a:rPr lang="es-ES" sz="1200" smtClean="0">
                <a:solidFill>
                  <a:schemeClr val="dk1"/>
                </a:solidFill>
              </a:rPr>
              <a:t>  </a:t>
            </a:r>
            <a:r>
              <a:rPr lang="es-ES" sz="1200" b="1" smtClean="0">
                <a:solidFill>
                  <a:schemeClr val="dk1"/>
                </a:solidFill>
              </a:rPr>
              <a:t>conciste </a:t>
            </a:r>
            <a:r>
              <a:rPr lang="es-ES" sz="1200" smtClean="0">
                <a:solidFill>
                  <a:schemeClr val="dk1"/>
                </a:solidFill>
              </a:rPr>
              <a:t>en </a:t>
            </a:r>
            <a:r>
              <a:rPr lang="es-ES" sz="1200" dirty="0" smtClean="0">
                <a:solidFill>
                  <a:schemeClr val="dk1"/>
                </a:solidFill>
              </a:rPr>
              <a:t>realizar </a:t>
            </a:r>
            <a:r>
              <a:rPr lang="es-ES" sz="1200" dirty="0" err="1" smtClean="0">
                <a:solidFill>
                  <a:schemeClr val="dk1"/>
                </a:solidFill>
              </a:rPr>
              <a:t>ejeucciones</a:t>
            </a:r>
            <a:r>
              <a:rPr lang="es-ES" sz="1200" dirty="0" smtClean="0">
                <a:solidFill>
                  <a:schemeClr val="dk1"/>
                </a:solidFill>
              </a:rPr>
              <a:t> independientes del algoritmo evolutivo</a:t>
            </a:r>
            <a:r>
              <a:rPr lang="es-ES" sz="1200" baseline="0" dirty="0" smtClean="0">
                <a:solidFill>
                  <a:schemeClr val="dk1"/>
                </a:solidFill>
              </a:rPr>
              <a:t> y aplicar </a:t>
            </a:r>
            <a:r>
              <a:rPr lang="es-ES" sz="1200" baseline="0" dirty="0" err="1" smtClean="0">
                <a:solidFill>
                  <a:schemeClr val="dk1"/>
                </a:solidFill>
              </a:rPr>
              <a:t>tests</a:t>
            </a:r>
            <a:r>
              <a:rPr lang="es-ES" sz="1200" baseline="0" dirty="0" smtClean="0">
                <a:solidFill>
                  <a:schemeClr val="dk1"/>
                </a:solidFill>
              </a:rPr>
              <a:t> </a:t>
            </a:r>
            <a:r>
              <a:rPr lang="es-ES" sz="1200" baseline="0" err="1" smtClean="0">
                <a:solidFill>
                  <a:schemeClr val="dk1"/>
                </a:solidFill>
              </a:rPr>
              <a:t>estadisticos</a:t>
            </a:r>
            <a:r>
              <a:rPr lang="es-ES" sz="1200" baseline="0" smtClean="0">
                <a:solidFill>
                  <a:schemeClr val="dk1"/>
                </a:solidFill>
              </a:rPr>
              <a:t> para comprobar que </a:t>
            </a:r>
            <a:r>
              <a:rPr lang="es-ES" sz="1200" baseline="0" dirty="0" smtClean="0">
                <a:solidFill>
                  <a:schemeClr val="dk1"/>
                </a:solidFill>
              </a:rPr>
              <a:t>las mejoras son significativas.</a:t>
            </a:r>
          </a:p>
          <a:p>
            <a:pPr marL="0" marR="0" lvl="0" indent="0" algn="l" rtl="0">
              <a:spcBef>
                <a:spcPts val="0"/>
              </a:spcBef>
              <a:spcAft>
                <a:spcPts val="0"/>
              </a:spcAft>
              <a:buClr>
                <a:schemeClr val="dk1"/>
              </a:buClr>
              <a:buSzPct val="91666"/>
              <a:buFont typeface="Arial"/>
              <a:buNone/>
            </a:pPr>
            <a:endParaRPr lang="es-ES" sz="1200" dirty="0" smtClean="0">
              <a:solidFill>
                <a:schemeClr val="dk1"/>
              </a:solidFill>
            </a:endParaRPr>
          </a:p>
          <a:p>
            <a:pPr marL="0" marR="0" lvl="0" indent="0" algn="l" rtl="0">
              <a:spcBef>
                <a:spcPts val="0"/>
              </a:spcBef>
              <a:spcAft>
                <a:spcPts val="0"/>
              </a:spcAft>
              <a:buClr>
                <a:schemeClr val="dk1"/>
              </a:buClr>
              <a:buSzPct val="91666"/>
              <a:buFont typeface="Arial"/>
              <a:buNone/>
            </a:pPr>
            <a:r>
              <a:rPr lang="es-ES" sz="1200" dirty="0" smtClean="0">
                <a:solidFill>
                  <a:schemeClr val="dk1"/>
                </a:solidFill>
              </a:rPr>
              <a:t>El </a:t>
            </a:r>
            <a:r>
              <a:rPr lang="es-ES" sz="1200" dirty="0">
                <a:solidFill>
                  <a:schemeClr val="dk1"/>
                </a:solidFill>
              </a:rPr>
              <a:t>análisis experimental se realizó en la </a:t>
            </a:r>
            <a:r>
              <a:rPr lang="es-ES" sz="1200" dirty="0" smtClean="0">
                <a:solidFill>
                  <a:schemeClr val="dk1"/>
                </a:solidFill>
              </a:rPr>
              <a:t>plataforma de </a:t>
            </a:r>
            <a:r>
              <a:rPr lang="es-ES" sz="1200" dirty="0">
                <a:solidFill>
                  <a:schemeClr val="dk1"/>
                </a:solidFill>
              </a:rPr>
              <a:t>cómputo de alto desempeño </a:t>
            </a:r>
            <a:r>
              <a:rPr lang="es-ES" sz="1200" dirty="0" err="1">
                <a:solidFill>
                  <a:schemeClr val="dk1"/>
                </a:solidFill>
              </a:rPr>
              <a:t>Cluster</a:t>
            </a:r>
            <a:r>
              <a:rPr lang="es-ES" sz="1200" dirty="0">
                <a:solidFill>
                  <a:schemeClr val="dk1"/>
                </a:solidFill>
              </a:rPr>
              <a:t> FING, de </a:t>
            </a:r>
            <a:r>
              <a:rPr lang="es-ES" sz="1200" smtClean="0">
                <a:solidFill>
                  <a:schemeClr val="dk1"/>
                </a:solidFill>
              </a:rPr>
              <a:t>esta</a:t>
            </a:r>
            <a:r>
              <a:rPr lang="es-ES" sz="1200" baseline="0" smtClean="0">
                <a:solidFill>
                  <a:schemeClr val="dk1"/>
                </a:solidFill>
              </a:rPr>
              <a:t> facultad que tiene multples que permite ejecutar nuestro algoritmo en paralelo.</a:t>
            </a:r>
            <a:endParaRPr lang="es-ES" sz="1200" baseline="0" dirty="0" smtClean="0">
              <a:solidFill>
                <a:schemeClr val="dk1"/>
              </a:solidFill>
            </a:endParaRPr>
          </a:p>
          <a:p>
            <a:pPr marL="0" marR="0" lvl="0" indent="0" algn="l" rtl="0">
              <a:spcBef>
                <a:spcPts val="0"/>
              </a:spcBef>
              <a:spcAft>
                <a:spcPts val="0"/>
              </a:spcAft>
              <a:buClr>
                <a:schemeClr val="dk1"/>
              </a:buClr>
              <a:buSzPct val="91666"/>
              <a:buFont typeface="Arial"/>
              <a:buNone/>
            </a:pPr>
            <a:r>
              <a:rPr lang="es-ES" sz="1200" baseline="0" dirty="0" smtClean="0">
                <a:solidFill>
                  <a:schemeClr val="dk1"/>
                </a:solidFill>
              </a:rPr>
              <a:t>30s</a:t>
            </a:r>
            <a:endParaRPr lang="es-ES" sz="1200" dirty="0" smtClean="0">
              <a:solidFill>
                <a:schemeClr val="dk1"/>
              </a:solidFill>
            </a:endParaRPr>
          </a:p>
        </p:txBody>
      </p:sp>
      <p:sp>
        <p:nvSpPr>
          <p:cNvPr id="339" name="Shape 339"/>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26</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ES" sz="1200" b="1" dirty="0" smtClean="0">
                <a:solidFill>
                  <a:schemeClr val="dk1"/>
                </a:solidFill>
              </a:rPr>
              <a:t>Como primer paso del </a:t>
            </a:r>
            <a:r>
              <a:rPr lang="es-ES" sz="1200" b="1" dirty="0" err="1" smtClean="0">
                <a:solidFill>
                  <a:schemeClr val="dk1"/>
                </a:solidFill>
              </a:rPr>
              <a:t>analisis</a:t>
            </a:r>
            <a:r>
              <a:rPr lang="es-ES" sz="1200" b="1" dirty="0" smtClean="0">
                <a:solidFill>
                  <a:schemeClr val="dk1"/>
                </a:solidFill>
              </a:rPr>
              <a:t> experimental,</a:t>
            </a:r>
            <a:r>
              <a:rPr lang="es-ES" sz="1200" b="1" baseline="0" dirty="0" smtClean="0">
                <a:solidFill>
                  <a:schemeClr val="dk1"/>
                </a:solidFill>
              </a:rPr>
              <a:t>  </a:t>
            </a:r>
            <a:r>
              <a:rPr lang="es-ES" sz="1200" dirty="0" smtClean="0">
                <a:solidFill>
                  <a:schemeClr val="dk1"/>
                </a:solidFill>
              </a:rPr>
              <a:t>Se llevo</a:t>
            </a:r>
            <a:r>
              <a:rPr lang="es-ES" sz="1200" baseline="0" dirty="0" smtClean="0">
                <a:solidFill>
                  <a:schemeClr val="dk1"/>
                </a:solidFill>
              </a:rPr>
              <a:t> a cabo un ajuste </a:t>
            </a:r>
            <a:r>
              <a:rPr lang="es-ES" sz="1200" baseline="0" dirty="0" err="1" smtClean="0">
                <a:solidFill>
                  <a:schemeClr val="dk1"/>
                </a:solidFill>
              </a:rPr>
              <a:t>parametrico</a:t>
            </a:r>
            <a:r>
              <a:rPr lang="es-ES" sz="1200" baseline="0" dirty="0" smtClean="0">
                <a:solidFill>
                  <a:schemeClr val="dk1"/>
                </a:solidFill>
              </a:rPr>
              <a:t> para determinar los mejores valores de los </a:t>
            </a:r>
            <a:r>
              <a:rPr lang="es-ES" sz="1200" baseline="0" dirty="0" err="1" smtClean="0">
                <a:solidFill>
                  <a:schemeClr val="dk1"/>
                </a:solidFill>
              </a:rPr>
              <a:t>parametros</a:t>
            </a:r>
            <a:r>
              <a:rPr lang="es-ES" sz="1200" baseline="0" dirty="0" smtClean="0">
                <a:solidFill>
                  <a:schemeClr val="dk1"/>
                </a:solidFill>
              </a:rPr>
              <a:t> del AE, con el objetivo de obtener una mejor calidad de resultados.</a:t>
            </a:r>
          </a:p>
          <a:p>
            <a:pPr marL="0" marR="0" lvl="0" indent="0" algn="l" rtl="0">
              <a:spcBef>
                <a:spcPts val="0"/>
              </a:spcBef>
              <a:spcAft>
                <a:spcPts val="0"/>
              </a:spcAft>
              <a:buSzPct val="25000"/>
              <a:buNone/>
            </a:pPr>
            <a:endParaRPr lang="es-ES" sz="1200" baseline="0" dirty="0" smtClean="0">
              <a:solidFill>
                <a:schemeClr val="dk1"/>
              </a:solidFill>
            </a:endParaRPr>
          </a:p>
          <a:p>
            <a:pPr marL="0" marR="0" lvl="0" indent="0" algn="l" rtl="0">
              <a:spcBef>
                <a:spcPts val="0"/>
              </a:spcBef>
              <a:spcAft>
                <a:spcPts val="0"/>
              </a:spcAft>
              <a:buSzPct val="25000"/>
              <a:buNone/>
            </a:pPr>
            <a:r>
              <a:rPr lang="es-ES" sz="1200" baseline="0" dirty="0" smtClean="0">
                <a:solidFill>
                  <a:schemeClr val="dk1"/>
                </a:solidFill>
              </a:rPr>
              <a:t>El primer </a:t>
            </a:r>
            <a:r>
              <a:rPr lang="es-ES" sz="1200" baseline="0" dirty="0" err="1" smtClean="0">
                <a:solidFill>
                  <a:schemeClr val="dk1"/>
                </a:solidFill>
              </a:rPr>
              <a:t>parametro</a:t>
            </a:r>
            <a:r>
              <a:rPr lang="es-ES" sz="1200" baseline="0" dirty="0" smtClean="0">
                <a:solidFill>
                  <a:schemeClr val="dk1"/>
                </a:solidFill>
              </a:rPr>
              <a:t> establecido fue el tiempo de la </a:t>
            </a:r>
            <a:r>
              <a:rPr lang="es-ES" sz="1200" baseline="0" dirty="0" err="1" smtClean="0">
                <a:solidFill>
                  <a:schemeClr val="dk1"/>
                </a:solidFill>
              </a:rPr>
              <a:t>simulacion</a:t>
            </a:r>
            <a:r>
              <a:rPr lang="es-ES" sz="1200" baseline="0" dirty="0" smtClean="0">
                <a:solidFill>
                  <a:schemeClr val="dk1"/>
                </a:solidFill>
              </a:rPr>
              <a:t> de trafico </a:t>
            </a:r>
            <a:r>
              <a:rPr lang="es-UY" sz="1200" baseline="0" dirty="0" smtClean="0">
                <a:solidFill>
                  <a:schemeClr val="dk1"/>
                </a:solidFill>
              </a:rPr>
              <a:t>usando el simulador SUMO. Se </a:t>
            </a:r>
            <a:r>
              <a:rPr lang="es-UY" sz="1200" baseline="0" dirty="0" err="1" smtClean="0">
                <a:solidFill>
                  <a:schemeClr val="dk1"/>
                </a:solidFill>
              </a:rPr>
              <a:t>eligio</a:t>
            </a:r>
            <a:r>
              <a:rPr lang="es-UY" sz="1200" baseline="0" dirty="0" smtClean="0">
                <a:solidFill>
                  <a:schemeClr val="dk1"/>
                </a:solidFill>
              </a:rPr>
              <a:t> el valor de 4000 </a:t>
            </a:r>
            <a:r>
              <a:rPr lang="es-UY" sz="1200" baseline="0" dirty="0" err="1" smtClean="0">
                <a:solidFill>
                  <a:schemeClr val="dk1"/>
                </a:solidFill>
              </a:rPr>
              <a:t>steps</a:t>
            </a:r>
            <a:r>
              <a:rPr lang="es-UY" sz="1200" baseline="0" dirty="0" smtClean="0">
                <a:solidFill>
                  <a:schemeClr val="dk1"/>
                </a:solidFill>
              </a:rPr>
              <a:t> que es una medida interna del simulador, que representa 66 minutos en la realidad. Para elegir este valor se tuvo en cuenta que mas del 80% de los </a:t>
            </a:r>
            <a:r>
              <a:rPr lang="es-UY" sz="1200" baseline="0" dirty="0" err="1" smtClean="0">
                <a:solidFill>
                  <a:schemeClr val="dk1"/>
                </a:solidFill>
              </a:rPr>
              <a:t>vehiculos</a:t>
            </a:r>
            <a:r>
              <a:rPr lang="es-UY" sz="1200" baseline="0" dirty="0" smtClean="0">
                <a:solidFill>
                  <a:schemeClr val="dk1"/>
                </a:solidFill>
              </a:rPr>
              <a:t> completaran su recorrido. (30s)</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Como </a:t>
            </a:r>
            <a:r>
              <a:rPr lang="es-UY" sz="1200" baseline="0" dirty="0" err="1" smtClean="0">
                <a:solidFill>
                  <a:schemeClr val="dk1"/>
                </a:solidFill>
              </a:rPr>
              <a:t>seguno</a:t>
            </a:r>
            <a:r>
              <a:rPr lang="es-UY" sz="1200" baseline="0" dirty="0" smtClean="0">
                <a:solidFill>
                  <a:schemeClr val="dk1"/>
                </a:solidFill>
              </a:rPr>
              <a:t> </a:t>
            </a:r>
            <a:r>
              <a:rPr lang="es-UY" sz="1200" baseline="0" dirty="0" err="1" smtClean="0">
                <a:solidFill>
                  <a:schemeClr val="dk1"/>
                </a:solidFill>
              </a:rPr>
              <a:t>parametro</a:t>
            </a:r>
            <a:r>
              <a:rPr lang="es-UY" sz="1200" baseline="0" dirty="0" smtClean="0">
                <a:solidFill>
                  <a:schemeClr val="dk1"/>
                </a:solidFill>
              </a:rPr>
              <a:t> se </a:t>
            </a:r>
            <a:r>
              <a:rPr lang="es-UY" sz="1200" baseline="0" dirty="0" err="1" smtClean="0">
                <a:solidFill>
                  <a:schemeClr val="dk1"/>
                </a:solidFill>
              </a:rPr>
              <a:t>establecio</a:t>
            </a:r>
            <a:r>
              <a:rPr lang="es-UY" sz="1200" baseline="0" dirty="0" smtClean="0">
                <a:solidFill>
                  <a:schemeClr val="dk1"/>
                </a:solidFill>
              </a:rPr>
              <a:t> como criterio de parada un numero de generaciones de 500 ya que las pruebas realizadas demostraron que los resultados luego de la </a:t>
            </a:r>
            <a:r>
              <a:rPr lang="es-UY" sz="1200" baseline="0" dirty="0" err="1" smtClean="0">
                <a:solidFill>
                  <a:schemeClr val="dk1"/>
                </a:solidFill>
              </a:rPr>
              <a:t>generacion</a:t>
            </a:r>
            <a:r>
              <a:rPr lang="es-UY" sz="1200" baseline="0" dirty="0" smtClean="0">
                <a:solidFill>
                  <a:schemeClr val="dk1"/>
                </a:solidFill>
              </a:rPr>
              <a:t> 400 no variaba </a:t>
            </a:r>
            <a:r>
              <a:rPr lang="es-UY" sz="1200" baseline="0" dirty="0" err="1" smtClean="0">
                <a:solidFill>
                  <a:schemeClr val="dk1"/>
                </a:solidFill>
              </a:rPr>
              <a:t>significitavemnete</a:t>
            </a:r>
            <a:r>
              <a:rPr lang="es-UY" sz="1200" baseline="0" dirty="0" smtClean="0">
                <a:solidFill>
                  <a:schemeClr val="dk1"/>
                </a:solidFill>
              </a:rPr>
              <a:t> el fitness de las soluciones y se </a:t>
            </a:r>
            <a:r>
              <a:rPr lang="es-UY" sz="1200" baseline="0" dirty="0" err="1" smtClean="0">
                <a:solidFill>
                  <a:schemeClr val="dk1"/>
                </a:solidFill>
              </a:rPr>
              <a:t>mantenian</a:t>
            </a:r>
            <a:r>
              <a:rPr lang="es-UY" sz="1200" baseline="0" dirty="0" smtClean="0">
                <a:solidFill>
                  <a:schemeClr val="dk1"/>
                </a:solidFill>
              </a:rPr>
              <a:t> estables.</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El tercer </a:t>
            </a:r>
            <a:r>
              <a:rPr lang="es-UY" sz="1200" baseline="0" dirty="0" err="1" smtClean="0">
                <a:solidFill>
                  <a:schemeClr val="dk1"/>
                </a:solidFill>
              </a:rPr>
              <a:t>parametros</a:t>
            </a:r>
            <a:r>
              <a:rPr lang="es-UY" sz="1200" baseline="0" dirty="0" smtClean="0">
                <a:solidFill>
                  <a:schemeClr val="dk1"/>
                </a:solidFill>
              </a:rPr>
              <a:t> que se </a:t>
            </a:r>
            <a:r>
              <a:rPr lang="es-UY" sz="1200" baseline="0" dirty="0" err="1" smtClean="0">
                <a:solidFill>
                  <a:schemeClr val="dk1"/>
                </a:solidFill>
              </a:rPr>
              <a:t>establecio</a:t>
            </a:r>
            <a:r>
              <a:rPr lang="es-UY" sz="1200" baseline="0" dirty="0" smtClean="0">
                <a:solidFill>
                  <a:schemeClr val="dk1"/>
                </a:solidFill>
              </a:rPr>
              <a:t> fue el tamaño de </a:t>
            </a:r>
            <a:r>
              <a:rPr lang="es-UY" sz="1200" baseline="0" dirty="0" err="1" smtClean="0">
                <a:solidFill>
                  <a:schemeClr val="dk1"/>
                </a:solidFill>
              </a:rPr>
              <a:t>poblacion</a:t>
            </a:r>
            <a:r>
              <a:rPr lang="es-UY" sz="1200" baseline="0" dirty="0" smtClean="0">
                <a:solidFill>
                  <a:schemeClr val="dk1"/>
                </a:solidFill>
              </a:rPr>
              <a:t> donde se probaron 3 tamaños de </a:t>
            </a:r>
            <a:r>
              <a:rPr lang="es-UY" sz="1200" baseline="0" dirty="0" err="1" smtClean="0">
                <a:solidFill>
                  <a:schemeClr val="dk1"/>
                </a:solidFill>
              </a:rPr>
              <a:t>poblacion</a:t>
            </a:r>
            <a:r>
              <a:rPr lang="es-UY" sz="1200" baseline="0" dirty="0" smtClean="0">
                <a:solidFill>
                  <a:schemeClr val="dk1"/>
                </a:solidFill>
              </a:rPr>
              <a:t> 32, 48 y 64 comprobando que no </a:t>
            </a:r>
            <a:r>
              <a:rPr lang="es-UY" sz="1200" baseline="0" dirty="0" err="1" smtClean="0">
                <a:solidFill>
                  <a:schemeClr val="dk1"/>
                </a:solidFill>
              </a:rPr>
              <a:t>existia</a:t>
            </a:r>
            <a:r>
              <a:rPr lang="es-UY" sz="1200" baseline="0" dirty="0" smtClean="0">
                <a:solidFill>
                  <a:schemeClr val="dk1"/>
                </a:solidFill>
              </a:rPr>
              <a:t> diferencias significativas entre ellos por lo que se </a:t>
            </a:r>
            <a:r>
              <a:rPr lang="es-UY" sz="1200" baseline="0" dirty="0" err="1" smtClean="0">
                <a:solidFill>
                  <a:schemeClr val="dk1"/>
                </a:solidFill>
              </a:rPr>
              <a:t>eligio</a:t>
            </a:r>
            <a:r>
              <a:rPr lang="es-UY" sz="1200" baseline="0" dirty="0" smtClean="0">
                <a:solidFill>
                  <a:schemeClr val="dk1"/>
                </a:solidFill>
              </a:rPr>
              <a:t> 32 teniendo en cuenta que usa menos recursos computacionales y menos tiempo de </a:t>
            </a:r>
            <a:r>
              <a:rPr lang="es-UY" sz="1200" baseline="0" dirty="0" err="1" smtClean="0">
                <a:solidFill>
                  <a:schemeClr val="dk1"/>
                </a:solidFill>
              </a:rPr>
              <a:t>ejecucion</a:t>
            </a:r>
            <a:r>
              <a:rPr lang="es-UY" sz="1200" baseline="0" dirty="0" smtClean="0">
                <a:solidFill>
                  <a:schemeClr val="dk1"/>
                </a:solidFill>
              </a:rPr>
              <a:t>.</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Para la probabilidad de cruzamiento y </a:t>
            </a:r>
            <a:r>
              <a:rPr lang="es-UY" sz="1200" baseline="0" dirty="0" err="1" smtClean="0">
                <a:solidFill>
                  <a:schemeClr val="dk1"/>
                </a:solidFill>
              </a:rPr>
              <a:t>mutacion</a:t>
            </a:r>
            <a:r>
              <a:rPr lang="es-UY" sz="1200" baseline="0" dirty="0" smtClean="0">
                <a:solidFill>
                  <a:schemeClr val="dk1"/>
                </a:solidFill>
              </a:rPr>
              <a:t> se eligieron 3 valores candidatos para cada uno (como se puede ver en la grafica) y para las 9 combinaciones se </a:t>
            </a:r>
            <a:r>
              <a:rPr lang="es-UY" sz="1200" b="1" baseline="0" dirty="0" smtClean="0">
                <a:solidFill>
                  <a:schemeClr val="dk1"/>
                </a:solidFill>
              </a:rPr>
              <a:t>realizaron 9 ejecuciones independientes del AE obteniendo el promedio de fitness que se reporta en la grafica</a:t>
            </a:r>
            <a:r>
              <a:rPr lang="es-UY" sz="1200" baseline="0" dirty="0" smtClean="0">
                <a:solidFill>
                  <a:schemeClr val="dk1"/>
                </a:solidFill>
              </a:rPr>
              <a:t>, luego se </a:t>
            </a:r>
            <a:r>
              <a:rPr lang="es-UY" sz="1200" baseline="0" dirty="0" err="1" smtClean="0">
                <a:solidFill>
                  <a:schemeClr val="dk1"/>
                </a:solidFill>
              </a:rPr>
              <a:t>eligio</a:t>
            </a:r>
            <a:r>
              <a:rPr lang="es-UY" sz="1200" baseline="0" dirty="0" smtClean="0">
                <a:solidFill>
                  <a:schemeClr val="dk1"/>
                </a:solidFill>
              </a:rPr>
              <a:t> la mejor comprobando mediante </a:t>
            </a:r>
            <a:r>
              <a:rPr lang="es-UY" sz="1200" baseline="0" dirty="0" err="1" smtClean="0">
                <a:solidFill>
                  <a:schemeClr val="dk1"/>
                </a:solidFill>
              </a:rPr>
              <a:t>tests</a:t>
            </a:r>
            <a:r>
              <a:rPr lang="es-UY" sz="1200" baseline="0" dirty="0" smtClean="0">
                <a:solidFill>
                  <a:schemeClr val="dk1"/>
                </a:solidFill>
              </a:rPr>
              <a:t> </a:t>
            </a:r>
            <a:r>
              <a:rPr lang="es-UY" sz="1200" baseline="0" dirty="0" err="1" smtClean="0">
                <a:solidFill>
                  <a:schemeClr val="dk1"/>
                </a:solidFill>
              </a:rPr>
              <a:t>estadisticos</a:t>
            </a:r>
            <a:r>
              <a:rPr lang="es-UY" sz="1200" baseline="0" dirty="0" smtClean="0">
                <a:solidFill>
                  <a:schemeClr val="dk1"/>
                </a:solidFill>
              </a:rPr>
              <a:t>.</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1m 20s</a:t>
            </a:r>
          </a:p>
        </p:txBody>
      </p:sp>
      <p:sp>
        <p:nvSpPr>
          <p:cNvPr id="350" name="Shape 350"/>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27</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2" name="Shape 362"/>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b="1" dirty="0" smtClean="0">
                <a:solidFill>
                  <a:schemeClr val="dk1"/>
                </a:solidFill>
              </a:rPr>
              <a:t>Aquí</a:t>
            </a:r>
            <a:r>
              <a:rPr lang="es-UY" sz="1200" b="1" baseline="0" dirty="0" smtClean="0">
                <a:solidFill>
                  <a:schemeClr val="dk1"/>
                </a:solidFill>
              </a:rPr>
              <a:t> </a:t>
            </a:r>
            <a:r>
              <a:rPr lang="es-UY" sz="1200" b="1" dirty="0" smtClean="0">
                <a:solidFill>
                  <a:schemeClr val="dk1"/>
                </a:solidFill>
              </a:rPr>
              <a:t>presentamos los escenarios que </a:t>
            </a:r>
            <a:r>
              <a:rPr lang="es-UY" sz="1200" b="1" dirty="0" err="1" smtClean="0">
                <a:solidFill>
                  <a:schemeClr val="dk1"/>
                </a:solidFill>
              </a:rPr>
              <a:t>seran</a:t>
            </a:r>
            <a:r>
              <a:rPr lang="es-UY" sz="1200" b="1" dirty="0" smtClean="0">
                <a:solidFill>
                  <a:schemeClr val="dk1"/>
                </a:solidFill>
              </a:rPr>
              <a:t> evaluados experimentalmente. </a:t>
            </a:r>
            <a:r>
              <a:rPr lang="es-UY" sz="1200" dirty="0" smtClean="0">
                <a:solidFill>
                  <a:schemeClr val="dk1"/>
                </a:solidFill>
              </a:rPr>
              <a:t>El primero es el escenario base que representa la realidad actual del corredor </a:t>
            </a:r>
            <a:r>
              <a:rPr lang="es-UY" sz="1200" dirty="0" err="1" smtClean="0">
                <a:solidFill>
                  <a:schemeClr val="dk1"/>
                </a:solidFill>
              </a:rPr>
              <a:t>Garzon</a:t>
            </a:r>
            <a:endParaRPr lang="es-UY" sz="1200" dirty="0" smtClean="0">
              <a:solidFill>
                <a:schemeClr val="dk1"/>
              </a:solidFill>
            </a:endParaRPr>
          </a:p>
          <a:p>
            <a:pPr marL="0" marR="0" lvl="0" indent="0" algn="l" rtl="0">
              <a:spcBef>
                <a:spcPts val="0"/>
              </a:spcBef>
              <a:spcAft>
                <a:spcPts val="0"/>
              </a:spcAft>
              <a:buSzPct val="25000"/>
              <a:buNone/>
            </a:pPr>
            <a:endParaRPr lang="es-ES"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El segundo es un escenario alternativo que presenta </a:t>
            </a:r>
            <a:r>
              <a:rPr lang="es-UY" sz="1200" dirty="0" err="1" smtClean="0">
                <a:solidFill>
                  <a:schemeClr val="dk1"/>
                </a:solidFill>
              </a:rPr>
              <a:t>modicaciones</a:t>
            </a:r>
            <a:r>
              <a:rPr lang="es-UY" sz="1200" dirty="0" smtClean="0">
                <a:solidFill>
                  <a:schemeClr val="dk1"/>
                </a:solidFill>
              </a:rPr>
              <a:t> respecto al caso base, con el objetivo de mejorarlas velocidades promedio de los </a:t>
            </a:r>
            <a:r>
              <a:rPr lang="es-UY" sz="1200" dirty="0" err="1" smtClean="0">
                <a:solidFill>
                  <a:schemeClr val="dk1"/>
                </a:solidFill>
              </a:rPr>
              <a:t>vehiculos</a:t>
            </a:r>
            <a:r>
              <a:rPr lang="es-UY" sz="1200" dirty="0" smtClean="0">
                <a:solidFill>
                  <a:schemeClr val="dk1"/>
                </a:solidFill>
              </a:rPr>
              <a:t>.</a:t>
            </a:r>
            <a:endParaRPr lang="es-ES" sz="1200" dirty="0" smtClean="0">
              <a:solidFill>
                <a:schemeClr val="dk1"/>
              </a:solidFill>
            </a:endParaRPr>
          </a:p>
          <a:p>
            <a:pPr marL="0" marR="0" lvl="0" indent="0" algn="l" rtl="0">
              <a:spcBef>
                <a:spcPts val="0"/>
              </a:spcBef>
              <a:spcAft>
                <a:spcPts val="0"/>
              </a:spcAft>
              <a:buSzPct val="25000"/>
              <a:buNone/>
            </a:pPr>
            <a:endParaRPr lang="es-ES" sz="12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s-UY" sz="1200" kern="1200" baseline="0" dirty="0" smtClean="0">
                <a:solidFill>
                  <a:schemeClr val="tx1"/>
                </a:solidFill>
                <a:latin typeface="+mn-lt"/>
                <a:ea typeface="+mn-ea"/>
                <a:cs typeface="+mn-cs"/>
              </a:rPr>
              <a:t>Las tablas reportan valores de las velocidades de los vehículos a </a:t>
            </a:r>
            <a:r>
              <a:rPr lang="es-UY" sz="1200" b="1" kern="1200" baseline="0" dirty="0" smtClean="0">
                <a:solidFill>
                  <a:schemeClr val="tx1"/>
                </a:solidFill>
                <a:latin typeface="+mn-lt"/>
                <a:ea typeface="+mn-ea"/>
                <a:cs typeface="+mn-cs"/>
              </a:rPr>
              <a:t>partir de las simulaciones de </a:t>
            </a:r>
            <a:r>
              <a:rPr lang="es-UY" sz="1200" b="1" kern="1200" baseline="0" smtClean="0">
                <a:solidFill>
                  <a:schemeClr val="tx1"/>
                </a:solidFill>
                <a:latin typeface="+mn-lt"/>
                <a:ea typeface="+mn-ea"/>
                <a:cs typeface="+mn-cs"/>
              </a:rPr>
              <a:t>tráfico realizadas, todavia sin ejecutar el algoritmo evolutivo.</a:t>
            </a:r>
            <a:endParaRPr lang="es-UY" b="1" dirty="0" smtClean="0"/>
          </a:p>
          <a:p>
            <a:pPr marL="0" marR="0" lvl="0" indent="0" algn="l" rtl="0">
              <a:spcBef>
                <a:spcPts val="0"/>
              </a:spcBef>
              <a:spcAft>
                <a:spcPts val="0"/>
              </a:spcAft>
              <a:buSzPct val="25000"/>
              <a:buNone/>
            </a:pPr>
            <a:endParaRPr lang="es-ES" sz="1200" dirty="0" smtClean="0">
              <a:solidFill>
                <a:schemeClr val="dk1"/>
              </a:solidFill>
            </a:endParaRPr>
          </a:p>
          <a:p>
            <a:pPr marL="0" marR="0" lvl="0" indent="0" algn="l" rtl="0">
              <a:spcBef>
                <a:spcPts val="0"/>
              </a:spcBef>
              <a:spcAft>
                <a:spcPts val="0"/>
              </a:spcAft>
              <a:buSzPct val="25000"/>
              <a:buNone/>
            </a:pPr>
            <a:r>
              <a:rPr lang="es-ES" sz="1200" dirty="0" smtClean="0">
                <a:solidFill>
                  <a:schemeClr val="dk1"/>
                </a:solidFill>
              </a:rPr>
              <a:t>Como primer punto se propone la</a:t>
            </a:r>
            <a:r>
              <a:rPr lang="es-ES" sz="1200" baseline="0" dirty="0" smtClean="0">
                <a:solidFill>
                  <a:schemeClr val="dk1"/>
                </a:solidFill>
              </a:rPr>
              <a:t> </a:t>
            </a:r>
            <a:r>
              <a:rPr lang="es-ES" sz="1200" baseline="0" dirty="0" err="1" smtClean="0">
                <a:solidFill>
                  <a:schemeClr val="dk1"/>
                </a:solidFill>
              </a:rPr>
              <a:t>eliminacion</a:t>
            </a:r>
            <a:r>
              <a:rPr lang="es-ES" sz="1200" baseline="0" dirty="0" smtClean="0">
                <a:solidFill>
                  <a:schemeClr val="dk1"/>
                </a:solidFill>
              </a:rPr>
              <a:t> </a:t>
            </a:r>
            <a:r>
              <a:rPr lang="es-ES" sz="1200" baseline="0" smtClean="0">
                <a:solidFill>
                  <a:schemeClr val="dk1"/>
                </a:solidFill>
              </a:rPr>
              <a:t>de 2 paradas que no </a:t>
            </a:r>
            <a:r>
              <a:rPr lang="es-ES" sz="1200" baseline="0" dirty="0" smtClean="0">
                <a:solidFill>
                  <a:schemeClr val="dk1"/>
                </a:solidFill>
              </a:rPr>
              <a:t>afectara demasiado el traslado de las </a:t>
            </a:r>
            <a:r>
              <a:rPr lang="es-ES" sz="1200" baseline="0" smtClean="0">
                <a:solidFill>
                  <a:schemeClr val="dk1"/>
                </a:solidFill>
              </a:rPr>
              <a:t>personas  y la eliminacion de los 3 pasajes, como se ve se logra una mejora en las velocidades al realizar estos cambios, pero el que logra mejores resultados para el caso del omnibus es el uso de paradas alternadas que puede ser implementado, con una empresa realizando las paradas pares y otra las impares, al omnibus deternse menos aumenta su velocidad promedio</a:t>
            </a:r>
          </a:p>
          <a:p>
            <a:pPr marL="0" marR="0" lvl="0" indent="0" algn="l" rtl="0">
              <a:spcBef>
                <a:spcPts val="0"/>
              </a:spcBef>
              <a:spcAft>
                <a:spcPts val="0"/>
              </a:spcAft>
              <a:buSzPct val="25000"/>
              <a:buNone/>
            </a:pPr>
            <a:endParaRPr lang="es-UY" sz="1200" baseline="0" smtClean="0">
              <a:solidFill>
                <a:schemeClr val="dk1"/>
              </a:solidFill>
            </a:endParaRPr>
          </a:p>
          <a:p>
            <a:pPr marL="0" marR="0" lvl="0" indent="0" algn="l" rtl="0">
              <a:spcBef>
                <a:spcPts val="0"/>
              </a:spcBef>
              <a:spcAft>
                <a:spcPts val="0"/>
              </a:spcAft>
              <a:buSzPct val="25000"/>
              <a:buNone/>
            </a:pPr>
            <a:r>
              <a:rPr lang="es-UY" sz="1200" b="1" baseline="0" smtClean="0">
                <a:solidFill>
                  <a:schemeClr val="dk1"/>
                </a:solidFill>
              </a:rPr>
              <a:t>A continuacion vamos aplicar el AE sobre el caso base para obtener los resultados numericos</a:t>
            </a:r>
            <a:endParaRPr lang="es-ES" sz="1200" b="1" baseline="0" smtClean="0">
              <a:solidFill>
                <a:schemeClr val="dk1"/>
              </a:solidFill>
            </a:endParaRPr>
          </a:p>
        </p:txBody>
      </p:sp>
      <p:sp>
        <p:nvSpPr>
          <p:cNvPr id="363" name="Shape 363"/>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28</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lvl="0" algn="just" rtl="0">
              <a:spcBef>
                <a:spcPts val="0"/>
              </a:spcBef>
              <a:buClr>
                <a:schemeClr val="dk1"/>
              </a:buClr>
              <a:buSzPct val="91666"/>
              <a:buFont typeface="Arial"/>
              <a:buNone/>
            </a:pPr>
            <a:r>
              <a:rPr lang="es-UY" sz="1200" b="1" smtClean="0">
                <a:solidFill>
                  <a:schemeClr val="dk1"/>
                </a:solidFill>
              </a:rPr>
              <a:t>Los resultados numericos completos se encuentran en el informe del proyecto</a:t>
            </a:r>
          </a:p>
          <a:p>
            <a:pPr lvl="0" algn="just" rtl="0">
              <a:spcBef>
                <a:spcPts val="0"/>
              </a:spcBef>
              <a:buClr>
                <a:schemeClr val="dk1"/>
              </a:buClr>
              <a:buSzPct val="91666"/>
              <a:buFont typeface="Arial"/>
              <a:buNone/>
            </a:pPr>
            <a:r>
              <a:rPr lang="es-UY" sz="1200" smtClean="0">
                <a:solidFill>
                  <a:schemeClr val="dk1"/>
                </a:solidFill>
              </a:rPr>
              <a:t>Se realizaron 20 ejecuciones independientes del AE en 3 escenarios de trafico diferente: bajo, medio y alto.</a:t>
            </a:r>
          </a:p>
          <a:p>
            <a:pPr lvl="0" algn="just" rtl="0">
              <a:spcBef>
                <a:spcPts val="0"/>
              </a:spcBef>
              <a:buClr>
                <a:schemeClr val="dk1"/>
              </a:buClr>
              <a:buSzPct val="91666"/>
              <a:buFont typeface="Arial"/>
              <a:buNone/>
            </a:pPr>
            <a:r>
              <a:rPr lang="es-UY" sz="1200" b="1" smtClean="0">
                <a:solidFill>
                  <a:schemeClr val="dk1"/>
                </a:solidFill>
              </a:rPr>
              <a:t>Se obtuvieron mejoras de hasta 15.3 en la velocidad de omnibus y de 24.8</a:t>
            </a:r>
            <a:r>
              <a:rPr lang="es-UY" sz="1200" b="1" baseline="0" smtClean="0">
                <a:solidFill>
                  <a:schemeClr val="dk1"/>
                </a:solidFill>
              </a:rPr>
              <a:t> en la de otros vehiculos comparando con el caso base o realiadad actual</a:t>
            </a:r>
            <a:endParaRPr lang="es-UY" sz="1200" b="1" smtClean="0">
              <a:solidFill>
                <a:schemeClr val="dk1"/>
              </a:solidFill>
            </a:endParaRPr>
          </a:p>
          <a:p>
            <a:pPr lvl="0" algn="just" rtl="0">
              <a:spcBef>
                <a:spcPts val="0"/>
              </a:spcBef>
              <a:buClr>
                <a:schemeClr val="dk1"/>
              </a:buClr>
              <a:buSzPct val="91666"/>
              <a:buFont typeface="Arial"/>
              <a:buNone/>
            </a:pPr>
            <a:endParaRPr lang="es-UY" sz="1200" smtClean="0">
              <a:solidFill>
                <a:schemeClr val="dk1"/>
              </a:solidFill>
            </a:endParaRPr>
          </a:p>
          <a:p>
            <a:pPr lvl="0" algn="just" rtl="0">
              <a:spcBef>
                <a:spcPts val="0"/>
              </a:spcBef>
              <a:buClr>
                <a:schemeClr val="dk1"/>
              </a:buClr>
              <a:buSzPct val="91666"/>
              <a:buFont typeface="Arial"/>
              <a:buNone/>
            </a:pPr>
            <a:r>
              <a:rPr lang="es-ES" sz="1200" smtClean="0">
                <a:solidFill>
                  <a:schemeClr val="dk1"/>
                </a:solidFill>
              </a:rPr>
              <a:t>La grafica muestra </a:t>
            </a:r>
            <a:r>
              <a:rPr lang="es-ES" sz="1200" b="1" smtClean="0">
                <a:solidFill>
                  <a:schemeClr val="dk1"/>
                </a:solidFill>
              </a:rPr>
              <a:t>las duraciones </a:t>
            </a:r>
            <a:r>
              <a:rPr lang="es-ES" sz="1200" b="1">
                <a:solidFill>
                  <a:schemeClr val="dk1"/>
                </a:solidFill>
              </a:rPr>
              <a:t>de los viajes recorriendo el Corredor Garzon en toda su extension (6.5 km) </a:t>
            </a:r>
            <a:r>
              <a:rPr lang="es-ES" sz="1200">
                <a:solidFill>
                  <a:schemeClr val="dk1"/>
                </a:solidFill>
              </a:rPr>
              <a:t>para el caso base y las duraciones luego de aplicarla optimización con el </a:t>
            </a:r>
            <a:r>
              <a:rPr lang="es-ES" sz="1200" smtClean="0">
                <a:solidFill>
                  <a:schemeClr val="dk1"/>
                </a:solidFill>
              </a:rPr>
              <a:t>AE,</a:t>
            </a:r>
            <a:r>
              <a:rPr lang="es-ES" sz="1200" baseline="0" smtClean="0">
                <a:solidFill>
                  <a:schemeClr val="dk1"/>
                </a:solidFill>
              </a:rPr>
              <a:t> donde se aprecia que para los 3 tipos de trafico se logran mejoras.</a:t>
            </a:r>
          </a:p>
          <a:p>
            <a:pPr lvl="0" algn="just" rtl="0">
              <a:spcBef>
                <a:spcPts val="0"/>
              </a:spcBef>
              <a:buClr>
                <a:schemeClr val="dk1"/>
              </a:buClr>
              <a:buSzPct val="91666"/>
              <a:buFont typeface="Arial"/>
              <a:buNone/>
            </a:pPr>
            <a:endParaRPr lang="es-ES" sz="1200" baseline="0" smtClean="0">
              <a:solidFill>
                <a:schemeClr val="dk1"/>
              </a:solidFill>
            </a:endParaRPr>
          </a:p>
          <a:p>
            <a:pPr lvl="0" algn="just" rtl="0">
              <a:spcBef>
                <a:spcPts val="0"/>
              </a:spcBef>
              <a:buClr>
                <a:schemeClr val="dk1"/>
              </a:buClr>
              <a:buSzPct val="91666"/>
              <a:buFont typeface="Arial"/>
              <a:buNone/>
            </a:pPr>
            <a:r>
              <a:rPr lang="es-ES" sz="1200" baseline="0" smtClean="0">
                <a:solidFill>
                  <a:schemeClr val="dk1"/>
                </a:solidFill>
              </a:rPr>
              <a:t>  Por ejemplo cuando el trafico es alto un viaje en omnibus actulemtne dura 27.3 minutos, luego de aplicar el AE serian 23.6. En auto actualmente se demoran 14.8 minutos, y luego de aplicar el AE son 11.9 minutos.</a:t>
            </a:r>
          </a:p>
          <a:p>
            <a:pPr lvl="0" algn="just" rtl="0">
              <a:spcBef>
                <a:spcPts val="0"/>
              </a:spcBef>
              <a:buClr>
                <a:schemeClr val="dk1"/>
              </a:buClr>
              <a:buSzPct val="91666"/>
              <a:buFont typeface="Arial"/>
              <a:buNone/>
            </a:pPr>
            <a:endParaRPr lang="es-ES" sz="1200" baseline="0" smtClean="0">
              <a:solidFill>
                <a:schemeClr val="dk1"/>
              </a:solidFill>
            </a:endParaRPr>
          </a:p>
          <a:p>
            <a:pPr lvl="0" algn="just" rtl="0">
              <a:spcBef>
                <a:spcPts val="0"/>
              </a:spcBef>
              <a:buClr>
                <a:schemeClr val="dk1"/>
              </a:buClr>
              <a:buSzPct val="91666"/>
              <a:buFont typeface="Arial"/>
              <a:buNone/>
            </a:pPr>
            <a:r>
              <a:rPr lang="es-ES" sz="1200" baseline="0" smtClean="0">
                <a:solidFill>
                  <a:schemeClr val="dk1"/>
                </a:solidFill>
              </a:rPr>
              <a:t>Todo esto sin costos asociados en infraestructura</a:t>
            </a:r>
          </a:p>
          <a:p>
            <a:pPr lvl="0" algn="just" rtl="0">
              <a:spcBef>
                <a:spcPts val="0"/>
              </a:spcBef>
              <a:buClr>
                <a:schemeClr val="dk1"/>
              </a:buClr>
              <a:buSzPct val="91666"/>
              <a:buFont typeface="Arial"/>
              <a:buNone/>
            </a:pPr>
            <a:r>
              <a:rPr lang="es-ES" sz="1200" baseline="0" smtClean="0">
                <a:solidFill>
                  <a:schemeClr val="dk1"/>
                </a:solidFill>
              </a:rPr>
              <a:t>(1m)</a:t>
            </a:r>
            <a:endParaRPr lang="es-ES" sz="1200" smtClean="0">
              <a:solidFill>
                <a:schemeClr val="dk1"/>
              </a:solidFill>
            </a:endParaRPr>
          </a:p>
        </p:txBody>
      </p:sp>
      <p:sp>
        <p:nvSpPr>
          <p:cNvPr id="374" name="Shape 374"/>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29</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3</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81" name="Shape 81"/>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sz="2000" dirty="0" smtClean="0">
                <a:solidFill>
                  <a:schemeClr val="dk1"/>
                </a:solidFill>
              </a:rPr>
              <a:t>Comenzaremos </a:t>
            </a:r>
            <a:r>
              <a:rPr lang="es-UY" sz="2000" dirty="0" err="1" smtClean="0">
                <a:solidFill>
                  <a:schemeClr val="dk1"/>
                </a:solidFill>
              </a:rPr>
              <a:t>introduccion</a:t>
            </a:r>
            <a:r>
              <a:rPr lang="es-UY" sz="2000" baseline="0" dirty="0" smtClean="0">
                <a:solidFill>
                  <a:schemeClr val="dk1"/>
                </a:solidFill>
              </a:rPr>
              <a:t> presentando la </a:t>
            </a:r>
            <a:r>
              <a:rPr lang="es-UY" sz="2000" baseline="0" dirty="0" err="1" smtClean="0">
                <a:solidFill>
                  <a:schemeClr val="dk1"/>
                </a:solidFill>
              </a:rPr>
              <a:t>motivacion</a:t>
            </a:r>
            <a:r>
              <a:rPr lang="es-UY" sz="2000" baseline="0" dirty="0" smtClean="0">
                <a:solidFill>
                  <a:schemeClr val="dk1"/>
                </a:solidFill>
              </a:rPr>
              <a:t> y el contexto del proyecto</a:t>
            </a:r>
          </a:p>
        </p:txBody>
      </p:sp>
      <p:sp>
        <p:nvSpPr>
          <p:cNvPr id="83" name="Shape 83"/>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4" name="Shape 384"/>
          <p:cNvSpPr txBox="1">
            <a:spLocks noGrp="1"/>
          </p:cNvSpPr>
          <p:nvPr>
            <p:ph type="body" idx="1"/>
          </p:nvPr>
        </p:nvSpPr>
        <p:spPr>
          <a:xfrm>
            <a:off x="906462" y="4716462"/>
            <a:ext cx="4984799" cy="4465499"/>
          </a:xfrm>
          <a:prstGeom prst="rect">
            <a:avLst/>
          </a:prstGeom>
          <a:noFill/>
          <a:ln>
            <a:noFill/>
          </a:ln>
        </p:spPr>
        <p:txBody>
          <a:bodyPr lIns="93250" tIns="46625" rIns="93250" bIns="46625" anchor="t" anchorCtr="0">
            <a:noAutofit/>
          </a:bodyPr>
          <a:lstStyle/>
          <a:p>
            <a:pPr lvl="0" algn="just" rtl="0">
              <a:spcBef>
                <a:spcPts val="0"/>
              </a:spcBef>
              <a:buSzPct val="91666"/>
              <a:buNone/>
            </a:pPr>
            <a:r>
              <a:rPr lang="es-ES" sz="1200" dirty="0" smtClean="0">
                <a:solidFill>
                  <a:schemeClr val="dk1"/>
                </a:solidFill>
              </a:rPr>
              <a:t>Aquí se presentan los resultados al aplicar el AE</a:t>
            </a:r>
            <a:r>
              <a:rPr lang="es-ES" sz="1200" baseline="0" dirty="0" smtClean="0">
                <a:solidFill>
                  <a:schemeClr val="dk1"/>
                </a:solidFill>
              </a:rPr>
              <a:t> sobre el caso alternativo, el cual tiene las modificaciones presentadas anteriormente como la </a:t>
            </a:r>
            <a:r>
              <a:rPr lang="es-ES" sz="1200" baseline="0" dirty="0" err="1" smtClean="0">
                <a:solidFill>
                  <a:schemeClr val="dk1"/>
                </a:solidFill>
              </a:rPr>
              <a:t>eliminacion</a:t>
            </a:r>
            <a:r>
              <a:rPr lang="es-ES" sz="1200" baseline="0" dirty="0" smtClean="0">
                <a:solidFill>
                  <a:schemeClr val="dk1"/>
                </a:solidFill>
              </a:rPr>
              <a:t> y alternancia de paradas, comparando los resultados con la realidad actual.</a:t>
            </a:r>
          </a:p>
          <a:p>
            <a:pPr lvl="0" algn="just" rtl="0">
              <a:spcBef>
                <a:spcPts val="0"/>
              </a:spcBef>
              <a:buSzPct val="91666"/>
              <a:buNone/>
            </a:pPr>
            <a:endParaRPr lang="es-ES" sz="1200" baseline="0" dirty="0" smtClean="0">
              <a:solidFill>
                <a:schemeClr val="dk1"/>
              </a:solidFill>
            </a:endParaRPr>
          </a:p>
          <a:p>
            <a:pPr lvl="0" algn="just" rtl="0">
              <a:spcBef>
                <a:spcPts val="0"/>
              </a:spcBef>
              <a:buSzPct val="91666"/>
              <a:buNone/>
            </a:pPr>
            <a:r>
              <a:rPr lang="es-ES" sz="1200" baseline="0" dirty="0" smtClean="0">
                <a:solidFill>
                  <a:schemeClr val="dk1"/>
                </a:solidFill>
              </a:rPr>
              <a:t>En este caso se obtienen mejoras de hasta 49.9% en la velocidad de </a:t>
            </a:r>
            <a:r>
              <a:rPr lang="es-ES" sz="1200" baseline="0" dirty="0" err="1" smtClean="0">
                <a:solidFill>
                  <a:schemeClr val="dk1"/>
                </a:solidFill>
              </a:rPr>
              <a:t>omnibus</a:t>
            </a:r>
            <a:r>
              <a:rPr lang="es-ES" sz="1200" baseline="0" dirty="0" smtClean="0">
                <a:solidFill>
                  <a:schemeClr val="dk1"/>
                </a:solidFill>
              </a:rPr>
              <a:t> y 26.7% en la de otros </a:t>
            </a:r>
            <a:r>
              <a:rPr lang="es-ES" sz="1200" baseline="0" err="1" smtClean="0">
                <a:solidFill>
                  <a:schemeClr val="dk1"/>
                </a:solidFill>
              </a:rPr>
              <a:t>vehiculos</a:t>
            </a:r>
            <a:r>
              <a:rPr lang="es-ES" sz="1200" baseline="0" smtClean="0">
                <a:solidFill>
                  <a:schemeClr val="dk1"/>
                </a:solidFill>
              </a:rPr>
              <a:t>. </a:t>
            </a:r>
            <a:r>
              <a:rPr lang="es-ES" sz="1200" b="1" baseline="0" smtClean="0">
                <a:solidFill>
                  <a:schemeClr val="dk1"/>
                </a:solidFill>
              </a:rPr>
              <a:t>(se observa una mejora sustancial en la velocidad de omnibus ya que los cambios introducidos en el escenario alternativo tenian como objetivo mejorar la velocidad del transporte publico)</a:t>
            </a:r>
            <a:endParaRPr lang="es-ES" sz="1200" b="1" baseline="0" dirty="0" smtClean="0">
              <a:solidFill>
                <a:schemeClr val="dk1"/>
              </a:solidFill>
            </a:endParaRPr>
          </a:p>
          <a:p>
            <a:pPr lvl="0" algn="just" rtl="0">
              <a:spcBef>
                <a:spcPts val="0"/>
              </a:spcBef>
              <a:buSzPct val="91666"/>
              <a:buNone/>
            </a:pPr>
            <a:endParaRPr lang="es-ES" sz="1200" baseline="0" dirty="0" smtClean="0">
              <a:solidFill>
                <a:schemeClr val="dk1"/>
              </a:solidFill>
            </a:endParaRPr>
          </a:p>
          <a:p>
            <a:pPr lvl="0" algn="just" rtl="0">
              <a:spcBef>
                <a:spcPts val="0"/>
              </a:spcBef>
              <a:buSzPct val="91666"/>
              <a:buNone/>
            </a:pPr>
            <a:r>
              <a:rPr lang="es-ES" sz="1200" baseline="0" smtClean="0">
                <a:solidFill>
                  <a:schemeClr val="dk1"/>
                </a:solidFill>
              </a:rPr>
              <a:t>La </a:t>
            </a:r>
            <a:r>
              <a:rPr lang="es-ES" sz="1200" baseline="0" dirty="0" err="1" smtClean="0">
                <a:solidFill>
                  <a:schemeClr val="dk1"/>
                </a:solidFill>
              </a:rPr>
              <a:t>conclusion</a:t>
            </a:r>
            <a:r>
              <a:rPr lang="es-ES" sz="1200" baseline="0" dirty="0" smtClean="0">
                <a:solidFill>
                  <a:schemeClr val="dk1"/>
                </a:solidFill>
              </a:rPr>
              <a:t> que se saca es que al aplicar las modificaciones sobre el escenario y aplicar el AE  se </a:t>
            </a:r>
            <a:r>
              <a:rPr lang="es-ES" sz="1200" b="1" baseline="0" dirty="0" smtClean="0">
                <a:solidFill>
                  <a:schemeClr val="dk1"/>
                </a:solidFill>
              </a:rPr>
              <a:t>pueden reducir los tiempos en los viajes en casi 10 minutos para el trafico medio y alto</a:t>
            </a:r>
            <a:r>
              <a:rPr lang="es-ES" sz="1200" b="1" baseline="0" smtClean="0">
                <a:solidFill>
                  <a:schemeClr val="dk1"/>
                </a:solidFill>
              </a:rPr>
              <a:t>. </a:t>
            </a:r>
            <a:endParaRPr lang="es-ES" sz="1200" b="1" dirty="0">
              <a:solidFill>
                <a:schemeClr val="dk1"/>
              </a:solidFill>
            </a:endParaRPr>
          </a:p>
        </p:txBody>
      </p:sp>
      <p:sp>
        <p:nvSpPr>
          <p:cNvPr id="385" name="Shape 385"/>
          <p:cNvSpPr txBox="1">
            <a:spLocks noGrp="1"/>
          </p:cNvSpPr>
          <p:nvPr>
            <p:ph type="sldNum" idx="12"/>
          </p:nvPr>
        </p:nvSpPr>
        <p:spPr>
          <a:xfrm>
            <a:off x="3851275" y="9432925"/>
            <a:ext cx="2946300"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30</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4" name="Shape 39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siguiente experimento </a:t>
            </a:r>
            <a:r>
              <a:rPr lang="es-UY" sz="1200" b="0" i="0" u="none" strike="noStrike" cap="none" baseline="0" dirty="0" err="1" smtClean="0">
                <a:solidFill>
                  <a:schemeClr val="dk1"/>
                </a:solidFill>
                <a:latin typeface="+mn-lt"/>
                <a:ea typeface="Arial"/>
                <a:cs typeface="Arial"/>
                <a:sym typeface="Arial"/>
              </a:rPr>
              <a:t>conciste</a:t>
            </a:r>
            <a:r>
              <a:rPr lang="es-UY" sz="1200" b="0" i="0" u="none" strike="noStrike" cap="none" baseline="0" dirty="0" smtClean="0">
                <a:solidFill>
                  <a:schemeClr val="dk1"/>
                </a:solidFill>
                <a:latin typeface="+mn-lt"/>
                <a:ea typeface="Arial"/>
                <a:cs typeface="Arial"/>
                <a:sym typeface="Arial"/>
              </a:rPr>
              <a:t> en modificar la </a:t>
            </a:r>
            <a:r>
              <a:rPr lang="es-UY" sz="1200" b="0" i="0" u="none" strike="noStrike" cap="none" baseline="0" dirty="0" err="1" smtClean="0">
                <a:solidFill>
                  <a:schemeClr val="dk1"/>
                </a:solidFill>
                <a:latin typeface="+mn-lt"/>
                <a:ea typeface="Arial"/>
                <a:cs typeface="Arial"/>
                <a:sym typeface="Arial"/>
              </a:rPr>
              <a:t>funcion</a:t>
            </a:r>
            <a:r>
              <a:rPr lang="es-UY" sz="1200" b="0" i="0" u="none" strike="noStrike" cap="none" baseline="0" dirty="0" smtClean="0">
                <a:solidFill>
                  <a:schemeClr val="dk1"/>
                </a:solidFill>
                <a:latin typeface="+mn-lt"/>
                <a:ea typeface="Arial"/>
                <a:cs typeface="Arial"/>
                <a:sym typeface="Arial"/>
              </a:rPr>
              <a:t> de fitness.</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 inicialmente se utilizaba la misma prioridad para </a:t>
            </a:r>
            <a:r>
              <a:rPr lang="es-UY" sz="1200" b="0" i="0" u="none" strike="noStrike" cap="none" baseline="0" dirty="0" err="1" smtClean="0">
                <a:solidFill>
                  <a:schemeClr val="dk1"/>
                </a:solidFill>
                <a:latin typeface="+mn-lt"/>
                <a:ea typeface="Arial"/>
                <a:cs typeface="Arial"/>
                <a:sym typeface="Arial"/>
              </a:rPr>
              <a:t>omnibus</a:t>
            </a:r>
            <a:r>
              <a:rPr lang="es-UY" sz="1200" b="0" i="0" u="none" strike="noStrike" cap="none" baseline="0" dirty="0" smtClean="0">
                <a:solidFill>
                  <a:schemeClr val="dk1"/>
                </a:solidFill>
                <a:latin typeface="+mn-lt"/>
                <a:ea typeface="Arial"/>
                <a:cs typeface="Arial"/>
                <a:sym typeface="Arial"/>
              </a:rPr>
              <a:t> y otros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 y en este </a:t>
            </a:r>
            <a:r>
              <a:rPr lang="es-UY" sz="1200" b="0" i="0" u="none" strike="noStrike" cap="none" baseline="0" dirty="0" err="1" smtClean="0">
                <a:solidFill>
                  <a:schemeClr val="dk1"/>
                </a:solidFill>
                <a:latin typeface="+mn-lt"/>
                <a:ea typeface="Arial"/>
                <a:cs typeface="Arial"/>
                <a:sym typeface="Arial"/>
              </a:rPr>
              <a:t>experimiento</a:t>
            </a:r>
            <a:r>
              <a:rPr lang="es-UY" sz="1200" b="0" i="0" u="none" strike="noStrike" cap="none" baseline="0" dirty="0" smtClean="0">
                <a:solidFill>
                  <a:schemeClr val="dk1"/>
                </a:solidFill>
                <a:latin typeface="+mn-lt"/>
                <a:ea typeface="Arial"/>
                <a:cs typeface="Arial"/>
                <a:sym typeface="Arial"/>
              </a:rPr>
              <a:t> se modificaron estas prioridades.</a:t>
            </a:r>
            <a:endParaRPr lang="es-UY"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None/>
            </a:pPr>
            <a:endParaRPr lang="es-UY"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caso de dar mas prioridad al </a:t>
            </a:r>
            <a:r>
              <a:rPr lang="es-UY" sz="1200" b="0" i="0" u="none" strike="noStrike" cap="none" baseline="0" dirty="0" err="1" smtClean="0">
                <a:solidFill>
                  <a:schemeClr val="dk1"/>
                </a:solidFill>
                <a:latin typeface="+mn-lt"/>
                <a:ea typeface="Arial"/>
                <a:cs typeface="Arial"/>
                <a:sym typeface="Arial"/>
              </a:rPr>
              <a:t>omnibus</a:t>
            </a:r>
            <a:r>
              <a:rPr lang="es-UY" sz="1200" b="0" i="0" u="none" strike="noStrike" cap="none" baseline="0" dirty="0" smtClean="0">
                <a:solidFill>
                  <a:schemeClr val="dk1"/>
                </a:solidFill>
                <a:latin typeface="+mn-lt"/>
                <a:ea typeface="Arial"/>
                <a:cs typeface="Arial"/>
                <a:sym typeface="Arial"/>
              </a:rPr>
              <a:t> es relevante en el corredor </a:t>
            </a:r>
            <a:r>
              <a:rPr lang="es-UY" sz="1200" b="0" i="0" u="none" strike="noStrike" cap="none" baseline="0" dirty="0" err="1" smtClean="0">
                <a:solidFill>
                  <a:schemeClr val="dk1"/>
                </a:solidFill>
                <a:latin typeface="+mn-lt"/>
                <a:ea typeface="Arial"/>
                <a:cs typeface="Arial"/>
                <a:sym typeface="Arial"/>
              </a:rPr>
              <a:t>Garzon</a:t>
            </a:r>
            <a:r>
              <a:rPr lang="es-UY" sz="1200" b="0" i="0" u="none" strike="noStrike" cap="none" baseline="0" dirty="0" smtClean="0">
                <a:solidFill>
                  <a:schemeClr val="dk1"/>
                </a:solidFill>
                <a:latin typeface="+mn-lt"/>
                <a:ea typeface="Arial"/>
                <a:cs typeface="Arial"/>
                <a:sym typeface="Arial"/>
              </a:rPr>
              <a:t> ya que uno de los objetivos del Plan de movilidad urbana de la IMM es que se utilice mas el transporte colectivo, por lo que si se mejora la velocidad de los </a:t>
            </a:r>
            <a:r>
              <a:rPr lang="es-UY" sz="1200" b="0" i="0" u="none" strike="noStrike" cap="none" baseline="0" dirty="0" err="1" smtClean="0">
                <a:solidFill>
                  <a:schemeClr val="dk1"/>
                </a:solidFill>
                <a:latin typeface="+mn-lt"/>
                <a:ea typeface="Arial"/>
                <a:cs typeface="Arial"/>
                <a:sym typeface="Arial"/>
              </a:rPr>
              <a:t>omnibus</a:t>
            </a:r>
            <a:r>
              <a:rPr lang="es-UY" sz="1200" b="0" i="0" u="none" strike="noStrike" cap="none" baseline="0" dirty="0" smtClean="0">
                <a:solidFill>
                  <a:schemeClr val="dk1"/>
                </a:solidFill>
                <a:latin typeface="+mn-lt"/>
                <a:ea typeface="Arial"/>
                <a:cs typeface="Arial"/>
                <a:sym typeface="Arial"/>
              </a:rPr>
              <a:t> con  </a:t>
            </a:r>
            <a:r>
              <a:rPr lang="es-UY" sz="1200" b="0" i="0" u="none" strike="noStrike" cap="none" baseline="0" dirty="0" err="1" smtClean="0">
                <a:solidFill>
                  <a:schemeClr val="dk1"/>
                </a:solidFill>
                <a:latin typeface="+mn-lt"/>
                <a:ea typeface="Arial"/>
                <a:cs typeface="Arial"/>
                <a:sym typeface="Arial"/>
              </a:rPr>
              <a:t>relacion</a:t>
            </a:r>
            <a:r>
              <a:rPr lang="es-UY" sz="1200" b="0" i="0" u="none" strike="noStrike" cap="none" baseline="0" dirty="0" smtClean="0">
                <a:solidFill>
                  <a:schemeClr val="dk1"/>
                </a:solidFill>
                <a:latin typeface="+mn-lt"/>
                <a:ea typeface="Arial"/>
                <a:cs typeface="Arial"/>
                <a:sym typeface="Arial"/>
              </a:rPr>
              <a:t> con el resto de los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 la gente optaría por ese medio de transporte. En el mejor de los casos se obtiene un aumento del 2% en la velocidad de los </a:t>
            </a:r>
            <a:r>
              <a:rPr lang="es-UY" sz="1200" b="0" i="0" u="none" strike="noStrike" cap="none" baseline="0" dirty="0" err="1" smtClean="0">
                <a:solidFill>
                  <a:schemeClr val="dk1"/>
                </a:solidFill>
                <a:latin typeface="+mn-lt"/>
                <a:ea typeface="Arial"/>
                <a:cs typeface="Arial"/>
                <a:sym typeface="Arial"/>
              </a:rPr>
              <a:t>omnnibus</a:t>
            </a:r>
            <a:r>
              <a:rPr lang="es-UY" sz="1200" b="0" i="0" u="none" strike="noStrike" cap="none" baseline="0" dirty="0" smtClean="0">
                <a:solidFill>
                  <a:schemeClr val="dk1"/>
                </a:solidFill>
                <a:latin typeface="+mn-lt"/>
                <a:ea typeface="Arial"/>
                <a:cs typeface="Arial"/>
                <a:sym typeface="Arial"/>
              </a:rPr>
              <a:t> sin un impacto importante en la velocidad de los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caso opuesto es dar mas prioridad a los otros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 que no es tan relevante en </a:t>
            </a:r>
            <a:r>
              <a:rPr lang="es-UY" sz="1200" b="0" i="0" u="none" strike="noStrike" cap="none" baseline="0" dirty="0" err="1" smtClean="0">
                <a:solidFill>
                  <a:schemeClr val="dk1"/>
                </a:solidFill>
                <a:latin typeface="+mn-lt"/>
                <a:ea typeface="Arial"/>
                <a:cs typeface="Arial"/>
                <a:sym typeface="Arial"/>
              </a:rPr>
              <a:t>garzon</a:t>
            </a:r>
            <a:r>
              <a:rPr lang="es-UY" sz="1200" b="0" i="0" u="none" strike="noStrike" cap="none" baseline="0" dirty="0" smtClean="0">
                <a:solidFill>
                  <a:schemeClr val="dk1"/>
                </a:solidFill>
                <a:latin typeface="+mn-lt"/>
                <a:ea typeface="Arial"/>
                <a:cs typeface="Arial"/>
                <a:sym typeface="Arial"/>
              </a:rPr>
              <a:t> ya que las </a:t>
            </a:r>
            <a:r>
              <a:rPr lang="es-UY" sz="1200" b="0" i="0" u="none" strike="noStrike" cap="none" baseline="0" dirty="0" err="1" smtClean="0">
                <a:solidFill>
                  <a:schemeClr val="dk1"/>
                </a:solidFill>
                <a:latin typeface="+mn-lt"/>
                <a:ea typeface="Arial"/>
                <a:cs typeface="Arial"/>
                <a:sym typeface="Arial"/>
              </a:rPr>
              <a:t>velcoidades</a:t>
            </a:r>
            <a:r>
              <a:rPr lang="es-UY" sz="1200" b="0" i="0" u="none" strike="noStrike" cap="none" baseline="0" dirty="0" smtClean="0">
                <a:solidFill>
                  <a:schemeClr val="dk1"/>
                </a:solidFill>
                <a:latin typeface="+mn-lt"/>
                <a:ea typeface="Arial"/>
                <a:cs typeface="Arial"/>
                <a:sym typeface="Arial"/>
              </a:rPr>
              <a:t> de los </a:t>
            </a:r>
            <a:r>
              <a:rPr lang="es-UY" sz="1200" b="0" i="0" u="none" strike="noStrike" cap="none" baseline="0" dirty="0" err="1" smtClean="0">
                <a:solidFill>
                  <a:schemeClr val="dk1"/>
                </a:solidFill>
                <a:latin typeface="+mn-lt"/>
                <a:ea typeface="Arial"/>
                <a:cs typeface="Arial"/>
                <a:sym typeface="Arial"/>
              </a:rPr>
              <a:t>onibus</a:t>
            </a:r>
            <a:r>
              <a:rPr lang="es-UY" sz="1200" b="0" i="0" u="none" strike="noStrike" cap="none" baseline="0" dirty="0" smtClean="0">
                <a:solidFill>
                  <a:schemeClr val="dk1"/>
                </a:solidFill>
                <a:latin typeface="+mn-lt"/>
                <a:ea typeface="Arial"/>
                <a:cs typeface="Arial"/>
                <a:sym typeface="Arial"/>
              </a:rPr>
              <a:t> son inferiores. El resultado destacado es que cuando el trafico es alto se mejora la velocidad promedio de los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 pero afecta negativamente en un 6.23% la velocidad de los </a:t>
            </a:r>
            <a:r>
              <a:rPr lang="es-UY" sz="1200" b="0" i="0" u="none" strike="noStrike" cap="none" baseline="0" dirty="0" err="1" smtClean="0">
                <a:solidFill>
                  <a:schemeClr val="dk1"/>
                </a:solidFill>
                <a:latin typeface="+mn-lt"/>
                <a:ea typeface="Arial"/>
                <a:cs typeface="Arial"/>
                <a:sym typeface="Arial"/>
              </a:rPr>
              <a:t>omnibus</a:t>
            </a:r>
            <a:r>
              <a:rPr lang="es-UY" sz="1200" b="0" i="0" u="none" strike="noStrike" cap="none" baseline="0" dirty="0" smtClean="0">
                <a:solidFill>
                  <a:schemeClr val="dk1"/>
                </a:solidFill>
                <a:latin typeface="+mn-lt"/>
                <a:ea typeface="Arial"/>
                <a:cs typeface="Arial"/>
                <a:sym typeface="Arial"/>
              </a:rPr>
              <a:t>. (1m) </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1" i="0" u="none" strike="noStrike" cap="none" baseline="0" dirty="0" smtClean="0">
                <a:solidFill>
                  <a:schemeClr val="dk1"/>
                </a:solidFill>
                <a:latin typeface="+mn-lt"/>
                <a:ea typeface="Arial"/>
                <a:cs typeface="Arial"/>
                <a:sym typeface="Arial"/>
              </a:rPr>
              <a:t>Para finalizar se realizo un </a:t>
            </a:r>
            <a:r>
              <a:rPr lang="es-UY" sz="1200" b="1" i="0" u="none" strike="noStrike" cap="none" baseline="0" dirty="0" err="1" smtClean="0">
                <a:solidFill>
                  <a:schemeClr val="dk1"/>
                </a:solidFill>
                <a:latin typeface="+mn-lt"/>
                <a:ea typeface="Arial"/>
                <a:cs typeface="Arial"/>
                <a:sym typeface="Arial"/>
              </a:rPr>
              <a:t>analisis</a:t>
            </a:r>
            <a:r>
              <a:rPr lang="es-UY" sz="1200" b="1" i="0" u="none" strike="noStrike" cap="none" baseline="0" dirty="0" smtClean="0">
                <a:solidFill>
                  <a:schemeClr val="dk1"/>
                </a:solidFill>
                <a:latin typeface="+mn-lt"/>
                <a:ea typeface="Arial"/>
                <a:cs typeface="Arial"/>
                <a:sym typeface="Arial"/>
              </a:rPr>
              <a:t> de la eficiencia…</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p:txBody>
      </p:sp>
      <p:sp>
        <p:nvSpPr>
          <p:cNvPr id="395" name="Shape 39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31</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6" name="Shape 406"/>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Se realizo un estudio de la eficiencia computacional del AE implementado, Para esto utilizamos el </a:t>
            </a:r>
            <a:r>
              <a:rPr lang="es-UY" sz="1200" b="0" i="0" u="none" strike="noStrike" cap="none" baseline="0" dirty="0" err="1" smtClean="0">
                <a:solidFill>
                  <a:schemeClr val="dk1"/>
                </a:solidFill>
                <a:latin typeface="+mn-lt"/>
                <a:ea typeface="Arial"/>
                <a:cs typeface="Arial"/>
                <a:sym typeface="Arial"/>
              </a:rPr>
              <a:t>Speedup</a:t>
            </a:r>
            <a:r>
              <a:rPr lang="es-UY" sz="1200" b="0" i="0" u="none" strike="noStrike" cap="none" baseline="0" dirty="0" smtClean="0">
                <a:solidFill>
                  <a:schemeClr val="dk1"/>
                </a:solidFill>
                <a:latin typeface="+mn-lt"/>
                <a:ea typeface="Arial"/>
                <a:cs typeface="Arial"/>
                <a:sym typeface="Arial"/>
              </a:rPr>
              <a:t>, que </a:t>
            </a:r>
            <a:r>
              <a:rPr lang="es-UY" sz="1200" b="0" i="0" u="none" strike="noStrike" cap="none" baseline="0" dirty="0" err="1" smtClean="0">
                <a:solidFill>
                  <a:schemeClr val="dk1"/>
                </a:solidFill>
                <a:latin typeface="+mn-lt"/>
                <a:ea typeface="Arial"/>
                <a:cs typeface="Arial"/>
                <a:sym typeface="Arial"/>
              </a:rPr>
              <a:t>evalua</a:t>
            </a:r>
            <a:r>
              <a:rPr lang="es-UY" sz="1200" b="0" i="0" u="none" strike="noStrike" cap="none" baseline="0" dirty="0" smtClean="0">
                <a:solidFill>
                  <a:schemeClr val="dk1"/>
                </a:solidFill>
                <a:latin typeface="+mn-lt"/>
                <a:ea typeface="Arial"/>
                <a:cs typeface="Arial"/>
                <a:sym typeface="Arial"/>
              </a:rPr>
              <a:t> la </a:t>
            </a:r>
            <a:r>
              <a:rPr lang="es-UY" sz="1200" b="0" i="0" u="none" strike="noStrike" cap="none" baseline="0" dirty="0" err="1" smtClean="0">
                <a:solidFill>
                  <a:schemeClr val="dk1"/>
                </a:solidFill>
                <a:latin typeface="+mn-lt"/>
                <a:ea typeface="Arial"/>
                <a:cs typeface="Arial"/>
                <a:sym typeface="Arial"/>
              </a:rPr>
              <a:t>aceleracion</a:t>
            </a:r>
            <a:r>
              <a:rPr lang="es-UY" sz="1200" b="0" i="0" u="none" strike="noStrike" cap="none" baseline="0" dirty="0" smtClean="0">
                <a:solidFill>
                  <a:schemeClr val="dk1"/>
                </a:solidFill>
                <a:latin typeface="+mn-lt"/>
                <a:ea typeface="Arial"/>
                <a:cs typeface="Arial"/>
                <a:sym typeface="Arial"/>
              </a:rPr>
              <a:t> de usar paralelismo y se calcula como la </a:t>
            </a:r>
            <a:r>
              <a:rPr lang="es-UY" sz="1200" b="0" i="0" u="none" strike="noStrike" cap="none" baseline="0" dirty="0" err="1" smtClean="0">
                <a:solidFill>
                  <a:schemeClr val="dk1"/>
                </a:solidFill>
                <a:latin typeface="+mn-lt"/>
                <a:ea typeface="Arial"/>
                <a:cs typeface="Arial"/>
                <a:sym typeface="Arial"/>
              </a:rPr>
              <a:t>division</a:t>
            </a:r>
            <a:r>
              <a:rPr lang="es-UY" sz="1200" b="0" i="0" u="none" strike="noStrike" cap="none" baseline="0" dirty="0" smtClean="0">
                <a:solidFill>
                  <a:schemeClr val="dk1"/>
                </a:solidFill>
                <a:latin typeface="+mn-lt"/>
                <a:ea typeface="Arial"/>
                <a:cs typeface="Arial"/>
                <a:sym typeface="Arial"/>
              </a:rPr>
              <a:t> entre el tiempo del algoritmo secuencial y el tiempo del paralelo usando en este caso 32 procesadores.</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1" i="0" u="none" strike="noStrike" cap="none" baseline="0" dirty="0" smtClean="0">
                <a:solidFill>
                  <a:schemeClr val="dk1"/>
                </a:solidFill>
                <a:latin typeface="+mn-lt"/>
                <a:ea typeface="Arial"/>
                <a:cs typeface="Arial"/>
                <a:sym typeface="Arial"/>
              </a:rPr>
              <a:t> El resultado ideal es obtener </a:t>
            </a:r>
            <a:r>
              <a:rPr lang="es-UY" sz="1200" b="1" i="0" u="none" strike="noStrike" cap="none" baseline="0" dirty="0" err="1" smtClean="0">
                <a:solidFill>
                  <a:schemeClr val="dk1"/>
                </a:solidFill>
                <a:latin typeface="+mn-lt"/>
                <a:ea typeface="Arial"/>
                <a:cs typeface="Arial"/>
                <a:sym typeface="Arial"/>
              </a:rPr>
              <a:t>speedup</a:t>
            </a:r>
            <a:r>
              <a:rPr lang="es-UY" sz="1200" b="1" i="0" u="none" strike="noStrike" cap="none" baseline="0" dirty="0" smtClean="0">
                <a:solidFill>
                  <a:schemeClr val="dk1"/>
                </a:solidFill>
                <a:latin typeface="+mn-lt"/>
                <a:ea typeface="Arial"/>
                <a:cs typeface="Arial"/>
                <a:sym typeface="Arial"/>
              </a:rPr>
              <a:t> lineal, en nuestro caso seria obtener un </a:t>
            </a:r>
            <a:r>
              <a:rPr lang="es-UY" sz="1200" b="1" i="0" u="none" strike="noStrike" cap="none" baseline="0" dirty="0" err="1" smtClean="0">
                <a:solidFill>
                  <a:schemeClr val="dk1"/>
                </a:solidFill>
                <a:latin typeface="+mn-lt"/>
                <a:ea typeface="Arial"/>
                <a:cs typeface="Arial"/>
                <a:sym typeface="Arial"/>
              </a:rPr>
              <a:t>speedup</a:t>
            </a:r>
            <a:r>
              <a:rPr lang="es-UY" sz="1200" b="1" i="0" u="none" strike="noStrike" cap="none" baseline="0" dirty="0" smtClean="0">
                <a:solidFill>
                  <a:schemeClr val="dk1"/>
                </a:solidFill>
                <a:latin typeface="+mn-lt"/>
                <a:ea typeface="Arial"/>
                <a:cs typeface="Arial"/>
                <a:sym typeface="Arial"/>
              </a:rPr>
              <a:t> de 32, pero en la </a:t>
            </a:r>
            <a:r>
              <a:rPr lang="es-UY" sz="1200" b="1" i="0" u="none" strike="noStrike" cap="none" baseline="0" dirty="0" err="1" smtClean="0">
                <a:solidFill>
                  <a:schemeClr val="dk1"/>
                </a:solidFill>
                <a:latin typeface="+mn-lt"/>
                <a:ea typeface="Arial"/>
                <a:cs typeface="Arial"/>
                <a:sym typeface="Arial"/>
              </a:rPr>
              <a:t>pactica</a:t>
            </a:r>
            <a:r>
              <a:rPr lang="es-UY" sz="1200" b="1" i="0" u="none" strike="noStrike" cap="none" baseline="0" dirty="0" smtClean="0">
                <a:solidFill>
                  <a:schemeClr val="dk1"/>
                </a:solidFill>
                <a:latin typeface="+mn-lt"/>
                <a:ea typeface="Arial"/>
                <a:cs typeface="Arial"/>
                <a:sym typeface="Arial"/>
              </a:rPr>
              <a:t> esto es muy </a:t>
            </a:r>
            <a:r>
              <a:rPr lang="es-UY" sz="1200" b="1" i="0" u="none" strike="noStrike" cap="none" baseline="0" dirty="0" err="1" smtClean="0">
                <a:solidFill>
                  <a:schemeClr val="dk1"/>
                </a:solidFill>
                <a:latin typeface="+mn-lt"/>
                <a:ea typeface="Arial"/>
                <a:cs typeface="Arial"/>
                <a:sym typeface="Arial"/>
              </a:rPr>
              <a:t>dificil</a:t>
            </a:r>
            <a:r>
              <a:rPr lang="es-UY" sz="1200" b="1" i="0" u="none" strike="noStrike" cap="none" baseline="0" dirty="0" smtClean="0">
                <a:solidFill>
                  <a:schemeClr val="dk1"/>
                </a:solidFill>
                <a:latin typeface="+mn-lt"/>
                <a:ea typeface="Arial"/>
                <a:cs typeface="Arial"/>
                <a:sym typeface="Arial"/>
              </a:rPr>
              <a:t> por que se producen demoras en la comunicación y </a:t>
            </a:r>
            <a:r>
              <a:rPr lang="es-UY" sz="1200" b="1" i="0" u="none" strike="noStrike" cap="none" baseline="0" dirty="0" err="1" smtClean="0">
                <a:solidFill>
                  <a:schemeClr val="dk1"/>
                </a:solidFill>
                <a:latin typeface="+mn-lt"/>
                <a:ea typeface="Arial"/>
                <a:cs typeface="Arial"/>
                <a:sym typeface="Arial"/>
              </a:rPr>
              <a:t>sincornizacion</a:t>
            </a:r>
            <a:r>
              <a:rPr lang="es-UY" sz="1200" b="1" i="0" u="none" strike="noStrike" cap="none" baseline="0" dirty="0" smtClean="0">
                <a:solidFill>
                  <a:schemeClr val="dk1"/>
                </a:solidFill>
                <a:latin typeface="+mn-lt"/>
                <a:ea typeface="Arial"/>
                <a:cs typeface="Arial"/>
                <a:sym typeface="Arial"/>
              </a:rPr>
              <a:t> entre los recursos.</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En la tabla se reporta el tiempo de </a:t>
            </a:r>
            <a:r>
              <a:rPr lang="es-UY" sz="1200" b="0" i="0" u="none" strike="noStrike" cap="none" baseline="0" dirty="0" err="1" smtClean="0">
                <a:solidFill>
                  <a:schemeClr val="dk1"/>
                </a:solidFill>
                <a:latin typeface="+mn-lt"/>
                <a:ea typeface="Arial"/>
                <a:cs typeface="Arial"/>
                <a:sym typeface="Arial"/>
              </a:rPr>
              <a:t>ejecucion</a:t>
            </a:r>
            <a:r>
              <a:rPr lang="es-UY" sz="1200" b="0" i="0" u="none" strike="noStrike" cap="none" baseline="0" dirty="0" smtClean="0">
                <a:solidFill>
                  <a:schemeClr val="dk1"/>
                </a:solidFill>
                <a:latin typeface="+mn-lt"/>
                <a:ea typeface="Arial"/>
                <a:cs typeface="Arial"/>
                <a:sym typeface="Arial"/>
              </a:rPr>
              <a:t> del algoritmo secuencial y el paralelo junto con el </a:t>
            </a:r>
            <a:r>
              <a:rPr lang="es-UY" sz="1200" b="0" i="0" u="none" strike="noStrike" cap="none" baseline="0" dirty="0" err="1" smtClean="0">
                <a:solidFill>
                  <a:schemeClr val="dk1"/>
                </a:solidFill>
                <a:latin typeface="+mn-lt"/>
                <a:ea typeface="Arial"/>
                <a:cs typeface="Arial"/>
                <a:sym typeface="Arial"/>
              </a:rPr>
              <a:t>speedup</a:t>
            </a:r>
            <a:r>
              <a:rPr lang="es-UY" sz="1200" b="0" i="0" u="none" strike="noStrike" cap="none" baseline="0" dirty="0" smtClean="0">
                <a:solidFill>
                  <a:schemeClr val="dk1"/>
                </a:solidFill>
                <a:latin typeface="+mn-lt"/>
                <a:ea typeface="Arial"/>
                <a:cs typeface="Arial"/>
                <a:sym typeface="Arial"/>
              </a:rPr>
              <a:t>, cuando se obtiene mejor </a:t>
            </a:r>
            <a:r>
              <a:rPr lang="es-UY" sz="1200" b="0" i="0" u="none" strike="noStrike" cap="none" baseline="0" dirty="0" err="1" smtClean="0">
                <a:solidFill>
                  <a:schemeClr val="dk1"/>
                </a:solidFill>
                <a:latin typeface="+mn-lt"/>
                <a:ea typeface="Arial"/>
                <a:cs typeface="Arial"/>
                <a:sym typeface="Arial"/>
              </a:rPr>
              <a:t>speedup</a:t>
            </a:r>
            <a:r>
              <a:rPr lang="es-UY" sz="1200" b="0" i="0" u="none" strike="noStrike" cap="none" baseline="0" dirty="0" smtClean="0">
                <a:solidFill>
                  <a:schemeClr val="dk1"/>
                </a:solidFill>
                <a:latin typeface="+mn-lt"/>
                <a:ea typeface="Arial"/>
                <a:cs typeface="Arial"/>
                <a:sym typeface="Arial"/>
              </a:rPr>
              <a:t> la </a:t>
            </a:r>
            <a:r>
              <a:rPr lang="es-UY" sz="1200" b="0" i="0" u="none" strike="noStrike" cap="none" baseline="0" dirty="0" err="1" smtClean="0">
                <a:solidFill>
                  <a:schemeClr val="dk1"/>
                </a:solidFill>
                <a:latin typeface="+mn-lt"/>
                <a:ea typeface="Arial"/>
                <a:cs typeface="Arial"/>
                <a:sym typeface="Arial"/>
              </a:rPr>
              <a:t>ejeucion</a:t>
            </a:r>
            <a:r>
              <a:rPr lang="es-UY" sz="1200" b="0" i="0" u="none" strike="noStrike" cap="none" baseline="0" dirty="0" smtClean="0">
                <a:solidFill>
                  <a:schemeClr val="dk1"/>
                </a:solidFill>
                <a:latin typeface="+mn-lt"/>
                <a:ea typeface="Arial"/>
                <a:cs typeface="Arial"/>
                <a:sym typeface="Arial"/>
              </a:rPr>
              <a:t> del AE </a:t>
            </a:r>
            <a:r>
              <a:rPr lang="es-UY" sz="1200" b="0" i="0" u="none" strike="noStrike" cap="none" baseline="0" dirty="0" err="1" smtClean="0">
                <a:solidFill>
                  <a:schemeClr val="dk1"/>
                </a:solidFill>
                <a:latin typeface="+mn-lt"/>
                <a:ea typeface="Arial"/>
                <a:cs typeface="Arial"/>
                <a:sym typeface="Arial"/>
              </a:rPr>
              <a:t>secuencialemnte</a:t>
            </a:r>
            <a:r>
              <a:rPr lang="es-UY" sz="1200" b="0" i="0" u="none" strike="noStrike" cap="none" baseline="0" dirty="0" smtClean="0">
                <a:solidFill>
                  <a:schemeClr val="dk1"/>
                </a:solidFill>
                <a:latin typeface="+mn-lt"/>
                <a:ea typeface="Arial"/>
                <a:cs typeface="Arial"/>
                <a:sym typeface="Arial"/>
              </a:rPr>
              <a:t> o usando un solo procesador es de 1183 minutos (casi 20 horas) pero al usar el AE paralelo esto se reduce a solo 44 minutos. </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1" i="0" u="none" strike="noStrike" cap="none" baseline="0" dirty="0" smtClean="0">
                <a:solidFill>
                  <a:schemeClr val="dk1"/>
                </a:solidFill>
                <a:latin typeface="+mn-lt"/>
                <a:ea typeface="Arial"/>
                <a:cs typeface="Arial"/>
                <a:sym typeface="Arial"/>
              </a:rPr>
              <a:t>Esto </a:t>
            </a:r>
            <a:r>
              <a:rPr lang="es-UY" sz="1200" b="1" i="0" u="none" strike="noStrike" cap="none" baseline="0" dirty="0" err="1" smtClean="0">
                <a:solidFill>
                  <a:schemeClr val="dk1"/>
                </a:solidFill>
                <a:latin typeface="+mn-lt"/>
                <a:ea typeface="Arial"/>
                <a:cs typeface="Arial"/>
                <a:sym typeface="Arial"/>
              </a:rPr>
              <a:t>permitiria</a:t>
            </a:r>
            <a:r>
              <a:rPr lang="es-UY" sz="1200" b="1" i="0" u="none" strike="noStrike" cap="none" baseline="0" dirty="0" smtClean="0">
                <a:solidFill>
                  <a:schemeClr val="dk1"/>
                </a:solidFill>
                <a:latin typeface="+mn-lt"/>
                <a:ea typeface="Arial"/>
                <a:cs typeface="Arial"/>
                <a:sym typeface="Arial"/>
              </a:rPr>
              <a:t> obtener una nueva </a:t>
            </a:r>
            <a:r>
              <a:rPr lang="es-UY" sz="1200" b="1" i="0" u="none" strike="noStrike" cap="none" baseline="0" dirty="0" err="1" smtClean="0">
                <a:solidFill>
                  <a:schemeClr val="dk1"/>
                </a:solidFill>
                <a:latin typeface="+mn-lt"/>
                <a:ea typeface="Arial"/>
                <a:cs typeface="Arial"/>
                <a:sym typeface="Arial"/>
              </a:rPr>
              <a:t>configuracion</a:t>
            </a:r>
            <a:r>
              <a:rPr lang="es-UY" sz="1200" b="1" i="0" u="none" strike="noStrike" cap="none" baseline="0" dirty="0" smtClean="0">
                <a:solidFill>
                  <a:schemeClr val="dk1"/>
                </a:solidFill>
                <a:latin typeface="+mn-lt"/>
                <a:ea typeface="Arial"/>
                <a:cs typeface="Arial"/>
                <a:sym typeface="Arial"/>
              </a:rPr>
              <a:t> de </a:t>
            </a:r>
            <a:r>
              <a:rPr lang="es-UY" sz="1200" b="1" i="0" u="none" strike="noStrike" cap="none" baseline="0" dirty="0" err="1" smtClean="0">
                <a:solidFill>
                  <a:schemeClr val="dk1"/>
                </a:solidFill>
                <a:latin typeface="+mn-lt"/>
                <a:ea typeface="Arial"/>
                <a:cs typeface="Arial"/>
                <a:sym typeface="Arial"/>
              </a:rPr>
              <a:t>semaforos</a:t>
            </a:r>
            <a:r>
              <a:rPr lang="es-UY" sz="1200" b="1" i="0" u="none" strike="noStrike" cap="none" baseline="0" dirty="0" smtClean="0">
                <a:solidFill>
                  <a:schemeClr val="dk1"/>
                </a:solidFill>
                <a:latin typeface="+mn-lt"/>
                <a:ea typeface="Arial"/>
                <a:cs typeface="Arial"/>
                <a:sym typeface="Arial"/>
              </a:rPr>
              <a:t> casi en tiempo real, por ejemplo si se obtienen los datos de trafico a las 3 de la tarde, a las 4 ya </a:t>
            </a:r>
            <a:r>
              <a:rPr lang="es-UY" sz="1200" b="1" i="0" u="none" strike="noStrike" cap="none" baseline="0" dirty="0" err="1" smtClean="0">
                <a:solidFill>
                  <a:schemeClr val="dk1"/>
                </a:solidFill>
                <a:latin typeface="+mn-lt"/>
                <a:ea typeface="Arial"/>
                <a:cs typeface="Arial"/>
                <a:sym typeface="Arial"/>
              </a:rPr>
              <a:t>tendriamos</a:t>
            </a:r>
            <a:r>
              <a:rPr lang="es-UY" sz="1200" b="1" i="0" u="none" strike="noStrike" cap="none" baseline="0" dirty="0" smtClean="0">
                <a:solidFill>
                  <a:schemeClr val="dk1"/>
                </a:solidFill>
                <a:latin typeface="+mn-lt"/>
                <a:ea typeface="Arial"/>
                <a:cs typeface="Arial"/>
                <a:sym typeface="Arial"/>
              </a:rPr>
              <a:t> una nueva </a:t>
            </a:r>
            <a:r>
              <a:rPr lang="es-UY" sz="1200" b="1" i="0" u="none" strike="noStrike" cap="none" baseline="0" dirty="0" err="1" smtClean="0">
                <a:solidFill>
                  <a:schemeClr val="dk1"/>
                </a:solidFill>
                <a:latin typeface="+mn-lt"/>
                <a:ea typeface="Arial"/>
                <a:cs typeface="Arial"/>
                <a:sym typeface="Arial"/>
              </a:rPr>
              <a:t>configuracion</a:t>
            </a:r>
            <a:r>
              <a:rPr lang="es-UY" sz="1200" b="1" i="0" u="none" strike="noStrike" cap="none" baseline="0" dirty="0" smtClean="0">
                <a:solidFill>
                  <a:schemeClr val="dk1"/>
                </a:solidFill>
                <a:latin typeface="+mn-lt"/>
                <a:ea typeface="Arial"/>
                <a:cs typeface="Arial"/>
                <a:sym typeface="Arial"/>
              </a:rPr>
              <a:t> de </a:t>
            </a:r>
            <a:r>
              <a:rPr lang="es-UY" sz="1200" b="1" i="0" u="none" strike="noStrike" cap="none" baseline="0" dirty="0" err="1" smtClean="0">
                <a:solidFill>
                  <a:schemeClr val="dk1"/>
                </a:solidFill>
                <a:latin typeface="+mn-lt"/>
                <a:ea typeface="Arial"/>
                <a:cs typeface="Arial"/>
                <a:sym typeface="Arial"/>
              </a:rPr>
              <a:t>semaforos</a:t>
            </a:r>
            <a:r>
              <a:rPr lang="es-UY" sz="1200" b="1" i="0" u="none" strike="noStrike" cap="none" baseline="0" dirty="0" smtClean="0">
                <a:solidFill>
                  <a:schemeClr val="dk1"/>
                </a:solidFill>
                <a:latin typeface="+mn-lt"/>
                <a:ea typeface="Arial"/>
                <a:cs typeface="Arial"/>
                <a:sym typeface="Arial"/>
              </a:rPr>
              <a:t> optimizada para esa cantidad de trafico especifico.</a:t>
            </a:r>
          </a:p>
          <a:p>
            <a:pPr marL="0" marR="0" lvl="0" indent="0" algn="l" rtl="0">
              <a:spcBef>
                <a:spcPts val="0"/>
              </a:spcBef>
              <a:spcAft>
                <a:spcPts val="0"/>
              </a:spcAft>
              <a:buNone/>
            </a:pPr>
            <a:r>
              <a:rPr lang="es-UY" sz="1200" b="1" i="0" u="none" strike="noStrike" cap="none" baseline="0" dirty="0" smtClean="0">
                <a:solidFill>
                  <a:schemeClr val="dk1"/>
                </a:solidFill>
                <a:latin typeface="+mn-lt"/>
                <a:ea typeface="Arial"/>
                <a:cs typeface="Arial"/>
                <a:sym typeface="Arial"/>
              </a:rPr>
              <a:t>Y esta </a:t>
            </a:r>
            <a:r>
              <a:rPr lang="es-UY" sz="1200" b="1" i="0" u="none" strike="noStrike" cap="none" baseline="0" dirty="0" err="1" smtClean="0">
                <a:solidFill>
                  <a:schemeClr val="dk1"/>
                </a:solidFill>
                <a:latin typeface="+mn-lt"/>
                <a:ea typeface="Arial"/>
                <a:cs typeface="Arial"/>
                <a:sym typeface="Arial"/>
              </a:rPr>
              <a:t>reduccion</a:t>
            </a:r>
            <a:r>
              <a:rPr lang="es-UY" sz="1200" b="1" i="0" u="none" strike="noStrike" cap="none" baseline="0" dirty="0" smtClean="0">
                <a:solidFill>
                  <a:schemeClr val="dk1"/>
                </a:solidFill>
                <a:latin typeface="+mn-lt"/>
                <a:ea typeface="Arial"/>
                <a:cs typeface="Arial"/>
                <a:sym typeface="Arial"/>
              </a:rPr>
              <a:t> en el tiempo </a:t>
            </a:r>
            <a:r>
              <a:rPr lang="es-UY" sz="1200" b="1" i="0" u="none" strike="noStrike" cap="none" baseline="0" dirty="0" err="1" smtClean="0">
                <a:solidFill>
                  <a:schemeClr val="dk1"/>
                </a:solidFill>
                <a:latin typeface="+mn-lt"/>
                <a:ea typeface="Arial"/>
                <a:cs typeface="Arial"/>
                <a:sym typeface="Arial"/>
              </a:rPr>
              <a:t>permitio</a:t>
            </a:r>
            <a:r>
              <a:rPr lang="es-UY" sz="1200" b="1" i="0" u="none" strike="noStrike" cap="none" baseline="0" dirty="0" smtClean="0">
                <a:solidFill>
                  <a:schemeClr val="dk1"/>
                </a:solidFill>
                <a:latin typeface="+mn-lt"/>
                <a:ea typeface="Arial"/>
                <a:cs typeface="Arial"/>
                <a:sym typeface="Arial"/>
              </a:rPr>
              <a:t> realizar mas cantidad de experimentos.</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En la grafica se compara el </a:t>
            </a:r>
            <a:r>
              <a:rPr lang="es-UY" sz="1200" b="0" i="0" u="none" strike="noStrike" cap="none" baseline="0" dirty="0" err="1" smtClean="0">
                <a:solidFill>
                  <a:schemeClr val="dk1"/>
                </a:solidFill>
                <a:latin typeface="+mn-lt"/>
                <a:ea typeface="Arial"/>
                <a:cs typeface="Arial"/>
                <a:sym typeface="Arial"/>
              </a:rPr>
              <a:t>speedup</a:t>
            </a:r>
            <a:r>
              <a:rPr lang="es-UY" sz="1200" b="0" i="0" u="none" strike="noStrike" cap="none" baseline="0" dirty="0" smtClean="0">
                <a:solidFill>
                  <a:schemeClr val="dk1"/>
                </a:solidFill>
                <a:latin typeface="+mn-lt"/>
                <a:ea typeface="Arial"/>
                <a:cs typeface="Arial"/>
                <a:sym typeface="Arial"/>
              </a:rPr>
              <a:t> para los distintos tipos de trafico, observando un pequeño declive cuando aumenta la cantidad de trafico, que se puede explicar por el aumento en la cantidad de </a:t>
            </a:r>
            <a:r>
              <a:rPr lang="es-UY" sz="1200" b="0" i="0" u="none" strike="noStrike" cap="none" baseline="0" dirty="0" err="1" smtClean="0">
                <a:solidFill>
                  <a:schemeClr val="dk1"/>
                </a:solidFill>
                <a:latin typeface="+mn-lt"/>
                <a:ea typeface="Arial"/>
                <a:cs typeface="Arial"/>
                <a:sym typeface="Arial"/>
              </a:rPr>
              <a:t>informacion</a:t>
            </a:r>
            <a:r>
              <a:rPr lang="es-UY" sz="1200" b="0" i="0" u="none" strike="noStrike" cap="none" baseline="0" dirty="0" smtClean="0">
                <a:solidFill>
                  <a:schemeClr val="dk1"/>
                </a:solidFill>
                <a:latin typeface="+mn-lt"/>
                <a:ea typeface="Arial"/>
                <a:cs typeface="Arial"/>
                <a:sym typeface="Arial"/>
              </a:rPr>
              <a:t> que se tiene que procesar y sincronizar.</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(1m)</a:t>
            </a:r>
            <a:endParaRPr sz="1200" b="0" i="0" u="none" strike="noStrike" cap="none" baseline="0" dirty="0">
              <a:solidFill>
                <a:schemeClr val="dk1"/>
              </a:solidFill>
              <a:latin typeface="Arial"/>
              <a:ea typeface="Arial"/>
              <a:cs typeface="Arial"/>
              <a:sym typeface="Arial"/>
            </a:endParaRPr>
          </a:p>
        </p:txBody>
      </p:sp>
      <p:sp>
        <p:nvSpPr>
          <p:cNvPr id="407" name="Shape 407"/>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32</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33</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416" name="Shape 416"/>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7" name="Shape 417"/>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rtl="0">
              <a:spcBef>
                <a:spcPts val="0"/>
              </a:spcBef>
              <a:spcAft>
                <a:spcPts val="0"/>
              </a:spcAft>
              <a:buNone/>
            </a:pPr>
            <a:endParaRPr sz="2300" b="0" i="0" u="none" strike="noStrike" cap="none" baseline="0">
              <a:solidFill>
                <a:schemeClr val="dk1"/>
              </a:solidFill>
              <a:latin typeface="Arial"/>
              <a:ea typeface="Arial"/>
              <a:cs typeface="Arial"/>
              <a:sym typeface="Arial"/>
            </a:endParaRPr>
          </a:p>
        </p:txBody>
      </p:sp>
      <p:sp>
        <p:nvSpPr>
          <p:cNvPr id="418" name="Shape 418"/>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33</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6" name="Shape 426"/>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Como primera </a:t>
            </a:r>
            <a:r>
              <a:rPr lang="es-UY" sz="1200" b="0" i="0" u="none" strike="noStrike" cap="none" baseline="0" dirty="0" err="1" smtClean="0">
                <a:solidFill>
                  <a:schemeClr val="dk1"/>
                </a:solidFill>
                <a:latin typeface="+mn-lt"/>
                <a:ea typeface="Arial"/>
                <a:cs typeface="Arial"/>
                <a:sym typeface="Arial"/>
              </a:rPr>
              <a:t>conclusion</a:t>
            </a:r>
            <a:r>
              <a:rPr lang="es-UY" sz="1200" b="0" i="0" u="none" strike="noStrike" cap="none" baseline="0" dirty="0" smtClean="0">
                <a:solidFill>
                  <a:schemeClr val="dk1"/>
                </a:solidFill>
                <a:latin typeface="+mn-lt"/>
                <a:ea typeface="Arial"/>
                <a:cs typeface="Arial"/>
                <a:sym typeface="Arial"/>
              </a:rPr>
              <a:t> importante, destacamos que aunque la </a:t>
            </a:r>
            <a:r>
              <a:rPr lang="es-UY" sz="1200" b="0" i="0" u="none" strike="noStrike" cap="none" baseline="0" dirty="0" err="1" smtClean="0">
                <a:solidFill>
                  <a:schemeClr val="dk1"/>
                </a:solidFill>
                <a:latin typeface="+mn-lt"/>
                <a:ea typeface="Arial"/>
                <a:cs typeface="Arial"/>
                <a:sym typeface="Arial"/>
              </a:rPr>
              <a:t>sincronizacion</a:t>
            </a:r>
            <a:r>
              <a:rPr lang="es-UY" sz="1200" b="0" i="0" u="none" strike="noStrike" cap="none" baseline="0" dirty="0" smtClean="0">
                <a:solidFill>
                  <a:schemeClr val="dk1"/>
                </a:solidFill>
                <a:latin typeface="+mn-lt"/>
                <a:ea typeface="Arial"/>
                <a:cs typeface="Arial"/>
                <a:sym typeface="Arial"/>
              </a:rPr>
              <a:t> de </a:t>
            </a:r>
            <a:r>
              <a:rPr lang="es-UY" sz="1200" b="0" i="0" u="none" strike="noStrike" cap="none" baseline="0" dirty="0" err="1" smtClean="0">
                <a:solidFill>
                  <a:schemeClr val="dk1"/>
                </a:solidFill>
                <a:latin typeface="+mn-lt"/>
                <a:ea typeface="Arial"/>
                <a:cs typeface="Arial"/>
                <a:sym typeface="Arial"/>
              </a:rPr>
              <a:t>semaforos</a:t>
            </a:r>
            <a:r>
              <a:rPr lang="es-UY" sz="1200" b="0" i="0" u="none" strike="noStrike" cap="none" baseline="0" dirty="0" smtClean="0">
                <a:solidFill>
                  <a:schemeClr val="dk1"/>
                </a:solidFill>
                <a:latin typeface="+mn-lt"/>
                <a:ea typeface="Arial"/>
                <a:cs typeface="Arial"/>
                <a:sym typeface="Arial"/>
              </a:rPr>
              <a:t> es un problema </a:t>
            </a:r>
            <a:r>
              <a:rPr lang="es-UY" sz="1200" b="0" i="0" u="none" strike="noStrike" cap="none" baseline="0" dirty="0" err="1" smtClean="0">
                <a:solidFill>
                  <a:schemeClr val="dk1"/>
                </a:solidFill>
                <a:latin typeface="+mn-lt"/>
                <a:ea typeface="Arial"/>
                <a:cs typeface="Arial"/>
                <a:sym typeface="Arial"/>
              </a:rPr>
              <a:t>dificil</a:t>
            </a:r>
            <a:r>
              <a:rPr lang="es-UY" sz="1200" b="0" i="0" u="none" strike="noStrike" cap="none" baseline="0" dirty="0" smtClean="0">
                <a:solidFill>
                  <a:schemeClr val="dk1"/>
                </a:solidFill>
                <a:latin typeface="+mn-lt"/>
                <a:ea typeface="Arial"/>
                <a:cs typeface="Arial"/>
                <a:sym typeface="Arial"/>
              </a:rPr>
              <a:t> de abordar, en especial al trabajar sobre escenarios reales complejos como el de este trabajo,  se logró desarrollar un AE capaz de resolverlo con alta eficiencia </a:t>
            </a:r>
            <a:r>
              <a:rPr lang="es-UY" sz="1200" b="0" i="0" u="none" strike="noStrike" cap="none" baseline="0" dirty="0" err="1" smtClean="0">
                <a:solidFill>
                  <a:schemeClr val="dk1"/>
                </a:solidFill>
                <a:latin typeface="+mn-lt"/>
                <a:ea typeface="Arial"/>
                <a:cs typeface="Arial"/>
                <a:sym typeface="Arial"/>
              </a:rPr>
              <a:t>numerica</a:t>
            </a:r>
            <a:r>
              <a:rPr lang="es-UY" sz="1200" b="0" i="0" u="none" strike="noStrike" cap="none" baseline="0" dirty="0" smtClean="0">
                <a:solidFill>
                  <a:schemeClr val="dk1"/>
                </a:solidFill>
                <a:latin typeface="+mn-lt"/>
                <a:ea typeface="Arial"/>
                <a:cs typeface="Arial"/>
                <a:sym typeface="Arial"/>
              </a:rPr>
              <a:t> y desempeño computacional.</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Como segundo punto se encuentran los buenos resultados obtenidos  que como se puede ver, se mejora la velocidad de los </a:t>
            </a:r>
            <a:r>
              <a:rPr lang="es-UY" sz="1200" b="0" i="0" u="none" strike="noStrike" cap="none" baseline="0" dirty="0" err="1" smtClean="0">
                <a:solidFill>
                  <a:schemeClr val="dk1"/>
                </a:solidFill>
                <a:latin typeface="+mn-lt"/>
                <a:ea typeface="Arial"/>
                <a:cs typeface="Arial"/>
                <a:sym typeface="Arial"/>
              </a:rPr>
              <a:t>omnibus</a:t>
            </a:r>
            <a:r>
              <a:rPr lang="es-UY" sz="1200" b="0" i="0" u="none" strike="noStrike" cap="none" baseline="0" dirty="0" smtClean="0">
                <a:solidFill>
                  <a:schemeClr val="dk1"/>
                </a:solidFill>
                <a:latin typeface="+mn-lt"/>
                <a:ea typeface="Arial"/>
                <a:cs typeface="Arial"/>
                <a:sym typeface="Arial"/>
              </a:rPr>
              <a:t> en un 15.3% y 24.8% para los </a:t>
            </a:r>
            <a:r>
              <a:rPr lang="es-UY" sz="1200" b="0" i="0" u="none" strike="noStrike" cap="none" baseline="0" dirty="0" err="1" smtClean="0">
                <a:solidFill>
                  <a:schemeClr val="dk1"/>
                </a:solidFill>
                <a:latin typeface="+mn-lt"/>
                <a:ea typeface="Arial"/>
                <a:cs typeface="Arial"/>
                <a:sym typeface="Arial"/>
              </a:rPr>
              <a:t>demas</a:t>
            </a:r>
            <a:r>
              <a:rPr lang="es-UY" sz="1200" b="0" i="0" u="none" strike="noStrike" cap="none" baseline="0" dirty="0" smtClean="0">
                <a:solidFill>
                  <a:schemeClr val="dk1"/>
                </a:solidFill>
                <a:latin typeface="+mn-lt"/>
                <a:ea typeface="Arial"/>
                <a:cs typeface="Arial"/>
                <a:sym typeface="Arial"/>
              </a:rPr>
              <a:t>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Y  al aplicar el AE sobre el escenario alternativo se obtiene mejoras de 49.9% en la velocidad de </a:t>
            </a:r>
            <a:r>
              <a:rPr lang="es-UY" sz="1200" b="0" i="0" u="none" strike="noStrike" cap="none" baseline="0" dirty="0" err="1" smtClean="0">
                <a:solidFill>
                  <a:schemeClr val="dk1"/>
                </a:solidFill>
                <a:latin typeface="+mn-lt"/>
                <a:ea typeface="Arial"/>
                <a:cs typeface="Arial"/>
                <a:sym typeface="Arial"/>
              </a:rPr>
              <a:t>omnibus</a:t>
            </a:r>
            <a:r>
              <a:rPr lang="es-UY" sz="1200" b="0" i="0" u="none" strike="noStrike" cap="none" baseline="0" dirty="0" smtClean="0">
                <a:solidFill>
                  <a:schemeClr val="dk1"/>
                </a:solidFill>
                <a:latin typeface="+mn-lt"/>
                <a:ea typeface="Arial"/>
                <a:cs typeface="Arial"/>
                <a:sym typeface="Arial"/>
              </a:rPr>
              <a:t> y 26.7 en el resto de los </a:t>
            </a:r>
            <a:r>
              <a:rPr lang="es-UY" sz="1200" b="0" i="0" u="none" strike="noStrike" cap="none" baseline="0" dirty="0" err="1" smtClean="0">
                <a:solidFill>
                  <a:schemeClr val="dk1"/>
                </a:solidFill>
                <a:latin typeface="+mn-lt"/>
                <a:ea typeface="Arial"/>
                <a:cs typeface="Arial"/>
                <a:sym typeface="Arial"/>
              </a:rPr>
              <a:t>vehiculos</a:t>
            </a:r>
            <a:r>
              <a:rPr lang="es-UY" sz="1200" b="0" i="0" u="none" strike="noStrike" cap="none" baseline="0" dirty="0" smtClean="0">
                <a:solidFill>
                  <a:schemeClr val="dk1"/>
                </a:solidFill>
                <a:latin typeface="+mn-lt"/>
                <a:ea typeface="Arial"/>
                <a:cs typeface="Arial"/>
                <a:sym typeface="Arial"/>
              </a:rPr>
              <a:t>.</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Como ultimo punto se concluye que el desarrollo de AE con capacidad de </a:t>
            </a:r>
            <a:r>
              <a:rPr lang="es-UY" sz="1200" b="0" i="0" u="none" strike="noStrike" cap="none" baseline="0" dirty="0" err="1" smtClean="0">
                <a:solidFill>
                  <a:schemeClr val="dk1"/>
                </a:solidFill>
                <a:latin typeface="+mn-lt"/>
                <a:ea typeface="Arial"/>
                <a:cs typeface="Arial"/>
                <a:sym typeface="Arial"/>
              </a:rPr>
              <a:t>paralelizacion</a:t>
            </a:r>
            <a:r>
              <a:rPr lang="es-UY" sz="1200" b="0" i="0" u="none" strike="noStrike" cap="none" baseline="0" dirty="0" smtClean="0">
                <a:solidFill>
                  <a:schemeClr val="dk1"/>
                </a:solidFill>
                <a:latin typeface="+mn-lt"/>
                <a:ea typeface="Arial"/>
                <a:cs typeface="Arial"/>
                <a:sym typeface="Arial"/>
              </a:rPr>
              <a:t> es fundamental en este tipo de problemas que requieren mucho poder de computo ya que el buen </a:t>
            </a:r>
            <a:r>
              <a:rPr lang="es-UY" sz="1200" b="0" i="0" u="none" strike="noStrike" cap="none" baseline="0" dirty="0" err="1" smtClean="0">
                <a:solidFill>
                  <a:schemeClr val="dk1"/>
                </a:solidFill>
                <a:latin typeface="+mn-lt"/>
                <a:ea typeface="Arial"/>
                <a:cs typeface="Arial"/>
                <a:sym typeface="Arial"/>
              </a:rPr>
              <a:t>speedup</a:t>
            </a:r>
            <a:r>
              <a:rPr lang="es-UY" sz="1200" b="0" i="0" u="none" strike="noStrike" cap="none" baseline="0" dirty="0" smtClean="0">
                <a:solidFill>
                  <a:schemeClr val="dk1"/>
                </a:solidFill>
                <a:latin typeface="+mn-lt"/>
                <a:ea typeface="Arial"/>
                <a:cs typeface="Arial"/>
                <a:sym typeface="Arial"/>
              </a:rPr>
              <a:t> permitió reducir considerablemente el tiempo de </a:t>
            </a:r>
            <a:r>
              <a:rPr lang="es-UY" sz="1200" b="0" i="0" u="none" strike="noStrike" cap="none" baseline="0" dirty="0" err="1" smtClean="0">
                <a:solidFill>
                  <a:schemeClr val="dk1"/>
                </a:solidFill>
                <a:latin typeface="+mn-lt"/>
                <a:ea typeface="Arial"/>
                <a:cs typeface="Arial"/>
                <a:sym typeface="Arial"/>
              </a:rPr>
              <a:t>ejecucion</a:t>
            </a:r>
            <a:r>
              <a:rPr lang="es-UY" sz="1200" b="0" i="0" u="none" strike="noStrike" cap="none" baseline="0" dirty="0" smtClean="0">
                <a:solidFill>
                  <a:schemeClr val="dk1"/>
                </a:solidFill>
                <a:latin typeface="+mn-lt"/>
                <a:ea typeface="Arial"/>
                <a:cs typeface="Arial"/>
                <a:sym typeface="Arial"/>
              </a:rPr>
              <a:t> sin la cual hubiera sido muy </a:t>
            </a:r>
            <a:r>
              <a:rPr lang="es-UY" sz="1200" b="0" i="0" u="none" strike="noStrike" cap="none" baseline="0" dirty="0" err="1" smtClean="0">
                <a:solidFill>
                  <a:schemeClr val="dk1"/>
                </a:solidFill>
                <a:latin typeface="+mn-lt"/>
                <a:ea typeface="Arial"/>
                <a:cs typeface="Arial"/>
                <a:sym typeface="Arial"/>
              </a:rPr>
              <a:t>dificil</a:t>
            </a:r>
            <a:r>
              <a:rPr lang="es-UY" sz="1200" b="0" i="0" u="none" strike="noStrike" cap="none" baseline="0" dirty="0" smtClean="0">
                <a:solidFill>
                  <a:schemeClr val="dk1"/>
                </a:solidFill>
                <a:latin typeface="+mn-lt"/>
                <a:ea typeface="Arial"/>
                <a:cs typeface="Arial"/>
                <a:sym typeface="Arial"/>
              </a:rPr>
              <a:t> realizar la cantidad de pruebas presentadas. </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Se realizaron mas de 400 ejecuciones del AE durante el </a:t>
            </a:r>
            <a:r>
              <a:rPr lang="es-UY" sz="1200" b="0" i="0" u="none" strike="noStrike" cap="none" baseline="0" dirty="0" err="1" smtClean="0">
                <a:solidFill>
                  <a:schemeClr val="dk1"/>
                </a:solidFill>
                <a:latin typeface="+mn-lt"/>
                <a:ea typeface="Arial"/>
                <a:cs typeface="Arial"/>
                <a:sym typeface="Arial"/>
              </a:rPr>
              <a:t>analisis</a:t>
            </a:r>
            <a:r>
              <a:rPr lang="es-UY" sz="1200" b="0" i="0" u="none" strike="noStrike" cap="none" baseline="0" dirty="0" smtClean="0">
                <a:solidFill>
                  <a:schemeClr val="dk1"/>
                </a:solidFill>
                <a:latin typeface="+mn-lt"/>
                <a:ea typeface="Arial"/>
                <a:cs typeface="Arial"/>
                <a:sym typeface="Arial"/>
              </a:rPr>
              <a:t> experimental que equivale a 500 horas de </a:t>
            </a:r>
            <a:r>
              <a:rPr lang="es-UY" sz="1200" b="0" i="0" u="none" strike="noStrike" cap="none" baseline="0" dirty="0" err="1" smtClean="0">
                <a:solidFill>
                  <a:schemeClr val="dk1"/>
                </a:solidFill>
                <a:latin typeface="+mn-lt"/>
                <a:ea typeface="Arial"/>
                <a:cs typeface="Arial"/>
                <a:sym typeface="Arial"/>
              </a:rPr>
              <a:t>ejecucion</a:t>
            </a:r>
            <a:r>
              <a:rPr lang="es-UY" sz="1200" b="0" i="0" u="none" strike="noStrike" cap="none" baseline="0" dirty="0" smtClean="0">
                <a:solidFill>
                  <a:schemeClr val="dk1"/>
                </a:solidFill>
                <a:latin typeface="+mn-lt"/>
                <a:ea typeface="Arial"/>
                <a:cs typeface="Arial"/>
                <a:sym typeface="Arial"/>
              </a:rPr>
              <a:t> o 21 </a:t>
            </a:r>
            <a:r>
              <a:rPr lang="es-UY" sz="1200" b="0" i="0" u="none" strike="noStrike" cap="none" baseline="0" dirty="0" err="1" smtClean="0">
                <a:solidFill>
                  <a:schemeClr val="dk1"/>
                </a:solidFill>
                <a:latin typeface="+mn-lt"/>
                <a:ea typeface="Arial"/>
                <a:cs typeface="Arial"/>
                <a:sym typeface="Arial"/>
              </a:rPr>
              <a:t>dias</a:t>
            </a:r>
            <a:r>
              <a:rPr lang="es-UY" sz="1200" b="0" i="0" u="none" strike="noStrike" cap="none" baseline="0" dirty="0" smtClean="0">
                <a:solidFill>
                  <a:schemeClr val="dk1"/>
                </a:solidFill>
                <a:latin typeface="+mn-lt"/>
                <a:ea typeface="Arial"/>
                <a:cs typeface="Arial"/>
                <a:sym typeface="Arial"/>
              </a:rPr>
              <a:t>, si el algoritmo hubiera sido secuencial se hubiera demorado 520 </a:t>
            </a:r>
            <a:r>
              <a:rPr lang="es-UY" sz="1200" b="0" i="0" u="none" strike="noStrike" cap="none" baseline="0" dirty="0" err="1" smtClean="0">
                <a:solidFill>
                  <a:schemeClr val="dk1"/>
                </a:solidFill>
                <a:latin typeface="+mn-lt"/>
                <a:ea typeface="Arial"/>
                <a:cs typeface="Arial"/>
                <a:sym typeface="Arial"/>
              </a:rPr>
              <a:t>dias</a:t>
            </a:r>
            <a:r>
              <a:rPr lang="es-UY" sz="1200" b="0" i="0" u="none" strike="noStrike" cap="none" baseline="0" dirty="0" smtClean="0">
                <a:solidFill>
                  <a:schemeClr val="dk1"/>
                </a:solidFill>
                <a:latin typeface="+mn-lt"/>
                <a:ea typeface="Arial"/>
                <a:cs typeface="Arial"/>
                <a:sym typeface="Arial"/>
              </a:rPr>
              <a:t> o un año y medio, por lo que es evidente lo </a:t>
            </a:r>
            <a:r>
              <a:rPr lang="es-UY" sz="1200" b="0" i="0" u="none" strike="noStrike" cap="none" baseline="0" dirty="0" err="1" smtClean="0">
                <a:solidFill>
                  <a:schemeClr val="dk1"/>
                </a:solidFill>
                <a:latin typeface="+mn-lt"/>
                <a:ea typeface="Arial"/>
                <a:cs typeface="Arial"/>
                <a:sym typeface="Arial"/>
              </a:rPr>
              <a:t>util</a:t>
            </a:r>
            <a:r>
              <a:rPr lang="es-UY" sz="1200" b="0" i="0" u="none" strike="noStrike" cap="none" baseline="0" dirty="0" smtClean="0">
                <a:solidFill>
                  <a:schemeClr val="dk1"/>
                </a:solidFill>
                <a:latin typeface="+mn-lt"/>
                <a:ea typeface="Arial"/>
                <a:cs typeface="Arial"/>
                <a:sym typeface="Arial"/>
              </a:rPr>
              <a:t> de la </a:t>
            </a:r>
            <a:r>
              <a:rPr lang="es-UY" sz="1200" b="0" i="0" u="none" strike="noStrike" cap="none" baseline="0" dirty="0" err="1" smtClean="0">
                <a:solidFill>
                  <a:schemeClr val="dk1"/>
                </a:solidFill>
                <a:latin typeface="+mn-lt"/>
                <a:ea typeface="Arial"/>
                <a:cs typeface="Arial"/>
                <a:sym typeface="Arial"/>
              </a:rPr>
              <a:t>ejecucion</a:t>
            </a:r>
            <a:r>
              <a:rPr lang="es-UY" sz="1200" b="0" i="0" u="none" strike="noStrike" cap="none" baseline="0" dirty="0" smtClean="0">
                <a:solidFill>
                  <a:schemeClr val="dk1"/>
                </a:solidFill>
                <a:latin typeface="+mn-lt"/>
                <a:ea typeface="Arial"/>
                <a:cs typeface="Arial"/>
                <a:sym typeface="Arial"/>
              </a:rPr>
              <a:t> en paralelo.</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(1.05)</a:t>
            </a:r>
            <a:endParaRPr lang="en-US" sz="1200" b="0" i="0" u="none" strike="noStrike" cap="none" baseline="0" dirty="0" smtClean="0">
              <a:solidFill>
                <a:schemeClr val="dk1"/>
              </a:solidFill>
              <a:latin typeface="Arial"/>
              <a:ea typeface="Arial"/>
              <a:cs typeface="Arial"/>
              <a:sym typeface="Arial"/>
            </a:endParaRPr>
          </a:p>
        </p:txBody>
      </p:sp>
      <p:sp>
        <p:nvSpPr>
          <p:cNvPr id="427" name="Shape 427"/>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34</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6" name="Shape 436"/>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Durante el desarrollo del proyecto, se detectaron varias </a:t>
            </a:r>
            <a:r>
              <a:rPr lang="es-UY" sz="1200" b="0" i="0" u="none" strike="noStrike" cap="none" baseline="0" dirty="0" err="1" smtClean="0">
                <a:solidFill>
                  <a:schemeClr val="dk1"/>
                </a:solidFill>
                <a:latin typeface="+mn-lt"/>
                <a:ea typeface="Arial"/>
                <a:cs typeface="Arial"/>
                <a:sym typeface="Arial"/>
              </a:rPr>
              <a:t>lineas</a:t>
            </a:r>
            <a:r>
              <a:rPr lang="es-UY" sz="1200" b="0" i="0" u="none" strike="noStrike" cap="none" baseline="0" dirty="0" smtClean="0">
                <a:solidFill>
                  <a:schemeClr val="dk1"/>
                </a:solidFill>
                <a:latin typeface="+mn-lt"/>
                <a:ea typeface="Arial"/>
                <a:cs typeface="Arial"/>
                <a:sym typeface="Arial"/>
              </a:rPr>
              <a:t> de trabajo que serian interesante abordar como trabajo futuro. </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Para el diseño del mapa y la </a:t>
            </a:r>
            <a:r>
              <a:rPr lang="es-UY" sz="1200" b="0" i="0" u="none" strike="noStrike" cap="none" baseline="0" dirty="0" err="1" smtClean="0">
                <a:solidFill>
                  <a:schemeClr val="dk1"/>
                </a:solidFill>
                <a:latin typeface="+mn-lt"/>
                <a:ea typeface="Arial"/>
                <a:cs typeface="Arial"/>
                <a:sym typeface="Arial"/>
              </a:rPr>
              <a:t>creacion</a:t>
            </a:r>
            <a:r>
              <a:rPr lang="es-UY" sz="1200" b="0" i="0" u="none" strike="noStrike" cap="none" baseline="0" dirty="0" smtClean="0">
                <a:solidFill>
                  <a:schemeClr val="dk1"/>
                </a:solidFill>
                <a:latin typeface="+mn-lt"/>
                <a:ea typeface="Arial"/>
                <a:cs typeface="Arial"/>
                <a:sym typeface="Arial"/>
              </a:rPr>
              <a:t> de las instancias se tuvieron que realizar muchas </a:t>
            </a:r>
            <a:r>
              <a:rPr lang="es-UY" sz="1200" b="0" i="0" u="none" strike="noStrike" cap="none" baseline="0" dirty="0" err="1" smtClean="0">
                <a:solidFill>
                  <a:schemeClr val="dk1"/>
                </a:solidFill>
                <a:latin typeface="+mn-lt"/>
                <a:ea typeface="Arial"/>
                <a:cs typeface="Arial"/>
                <a:sym typeface="Arial"/>
              </a:rPr>
              <a:t>modifcaciones</a:t>
            </a:r>
            <a:r>
              <a:rPr lang="es-UY" sz="1200" b="0" i="0" u="none" strike="noStrike" cap="none" baseline="0" dirty="0" smtClean="0">
                <a:solidFill>
                  <a:schemeClr val="dk1"/>
                </a:solidFill>
                <a:latin typeface="+mn-lt"/>
                <a:ea typeface="Arial"/>
                <a:cs typeface="Arial"/>
                <a:sym typeface="Arial"/>
              </a:rPr>
              <a:t> de forma manual lo que supuso un proceso lento y propenso a errores. Por lo que algo interesante seria desarrollar o encontrar herramientas para automatizar este proceso.</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El segundo punto implica probar el AE en otras zonas, que puede ser realizado cambiando los datos de entrada, como el mapa, la </a:t>
            </a:r>
            <a:r>
              <a:rPr lang="es-UY" sz="1200" b="0" i="0" u="none" strike="noStrike" cap="none" baseline="0" dirty="0" err="1" smtClean="0">
                <a:solidFill>
                  <a:schemeClr val="dk1"/>
                </a:solidFill>
                <a:latin typeface="+mn-lt"/>
                <a:ea typeface="Arial"/>
                <a:cs typeface="Arial"/>
                <a:sym typeface="Arial"/>
              </a:rPr>
              <a:t>configuracion</a:t>
            </a:r>
            <a:r>
              <a:rPr lang="es-UY" sz="1200" b="0" i="0" u="none" strike="noStrike" cap="none" baseline="0" dirty="0" smtClean="0">
                <a:solidFill>
                  <a:schemeClr val="dk1"/>
                </a:solidFill>
                <a:latin typeface="+mn-lt"/>
                <a:ea typeface="Arial"/>
                <a:cs typeface="Arial"/>
                <a:sym typeface="Arial"/>
              </a:rPr>
              <a:t> de </a:t>
            </a:r>
            <a:r>
              <a:rPr lang="es-UY" sz="1200" b="0" i="0" u="none" strike="noStrike" cap="none" baseline="0" dirty="0" err="1" smtClean="0">
                <a:solidFill>
                  <a:schemeClr val="dk1"/>
                </a:solidFill>
                <a:latin typeface="+mn-lt"/>
                <a:ea typeface="Arial"/>
                <a:cs typeface="Arial"/>
                <a:sym typeface="Arial"/>
              </a:rPr>
              <a:t>semaforos</a:t>
            </a:r>
            <a:r>
              <a:rPr lang="es-UY" sz="1200" b="0" i="0" u="none" strike="noStrike" cap="none" baseline="0" dirty="0" smtClean="0">
                <a:solidFill>
                  <a:schemeClr val="dk1"/>
                </a:solidFill>
                <a:latin typeface="+mn-lt"/>
                <a:ea typeface="Arial"/>
                <a:cs typeface="Arial"/>
                <a:sym typeface="Arial"/>
              </a:rPr>
              <a:t> y el trafico.</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Como tercer punto seria interesante desarrolla un AE que utilice un enfoque </a:t>
            </a:r>
            <a:r>
              <a:rPr lang="es-UY" sz="1200" b="0" i="0" u="none" strike="noStrike" cap="none" baseline="0" dirty="0" err="1" smtClean="0">
                <a:solidFill>
                  <a:schemeClr val="dk1"/>
                </a:solidFill>
                <a:latin typeface="+mn-lt"/>
                <a:ea typeface="Arial"/>
                <a:cs typeface="Arial"/>
                <a:sym typeface="Arial"/>
              </a:rPr>
              <a:t>multiobjetivo</a:t>
            </a:r>
            <a:r>
              <a:rPr lang="es-UY" sz="1200" b="0" i="0" u="none" strike="noStrike" cap="none" baseline="0" dirty="0" smtClean="0">
                <a:solidFill>
                  <a:schemeClr val="dk1"/>
                </a:solidFill>
                <a:latin typeface="+mn-lt"/>
                <a:ea typeface="Arial"/>
                <a:cs typeface="Arial"/>
                <a:sym typeface="Arial"/>
              </a:rPr>
              <a:t> explicito y compararlo con el desarrollado actualmente que utiliza una simple </a:t>
            </a:r>
            <a:r>
              <a:rPr lang="es-UY" sz="1200" b="0" i="0" u="none" strike="noStrike" cap="none" baseline="0" dirty="0" err="1" smtClean="0">
                <a:solidFill>
                  <a:schemeClr val="dk1"/>
                </a:solidFill>
                <a:latin typeface="+mn-lt"/>
                <a:ea typeface="Arial"/>
                <a:cs typeface="Arial"/>
                <a:sym typeface="Arial"/>
              </a:rPr>
              <a:t>combinacion</a:t>
            </a:r>
            <a:r>
              <a:rPr lang="es-UY" sz="1200" b="0" i="0" u="none" strike="noStrike" cap="none" baseline="0" dirty="0" smtClean="0">
                <a:solidFill>
                  <a:schemeClr val="dk1"/>
                </a:solidFill>
                <a:latin typeface="+mn-lt"/>
                <a:ea typeface="Arial"/>
                <a:cs typeface="Arial"/>
                <a:sym typeface="Arial"/>
              </a:rPr>
              <a:t> lineal de los objetivos.</a:t>
            </a:r>
          </a:p>
          <a:p>
            <a:pPr marL="0" marR="0" lvl="0" indent="0" algn="l" rtl="0">
              <a:spcBef>
                <a:spcPts val="0"/>
              </a:spcBef>
              <a:spcAft>
                <a:spcPts val="0"/>
              </a:spcAft>
              <a:buNone/>
            </a:pPr>
            <a:endParaRPr lang="es-UY" sz="1200" b="0" i="0" u="none" strike="noStrike" cap="none" baseline="0" dirty="0" smtClean="0">
              <a:solidFill>
                <a:schemeClr val="dk1"/>
              </a:solidFill>
              <a:latin typeface="+mn-lt"/>
              <a:ea typeface="Arial"/>
              <a:cs typeface="Arial"/>
              <a:sym typeface="Arial"/>
            </a:endParaRP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Como ultimo punto y mas ambicioso se </a:t>
            </a:r>
            <a:r>
              <a:rPr lang="es-UY" sz="1200" b="0" i="0" u="none" strike="noStrike" cap="none" baseline="0" dirty="0" err="1" smtClean="0">
                <a:solidFill>
                  <a:schemeClr val="dk1"/>
                </a:solidFill>
                <a:latin typeface="+mn-lt"/>
                <a:ea typeface="Arial"/>
                <a:cs typeface="Arial"/>
                <a:sym typeface="Arial"/>
              </a:rPr>
              <a:t>podria</a:t>
            </a:r>
            <a:r>
              <a:rPr lang="es-UY" sz="1200" b="0" i="0" u="none" strike="noStrike" cap="none" baseline="0" dirty="0" smtClean="0">
                <a:solidFill>
                  <a:schemeClr val="dk1"/>
                </a:solidFill>
                <a:latin typeface="+mn-lt"/>
                <a:ea typeface="Arial"/>
                <a:cs typeface="Arial"/>
                <a:sym typeface="Arial"/>
              </a:rPr>
              <a:t> considerar la viabilidad de desarrollar un AE </a:t>
            </a:r>
            <a:r>
              <a:rPr lang="es-UY" sz="1200" b="0" i="0" u="none" strike="noStrike" cap="none" baseline="0" dirty="0" err="1" smtClean="0">
                <a:solidFill>
                  <a:schemeClr val="dk1"/>
                </a:solidFill>
                <a:latin typeface="+mn-lt"/>
                <a:ea typeface="Arial"/>
                <a:cs typeface="Arial"/>
                <a:sym typeface="Arial"/>
              </a:rPr>
              <a:t>autoadaptativo</a:t>
            </a:r>
            <a:r>
              <a:rPr lang="es-UY" sz="1200" b="0" i="0" u="none" strike="noStrike" cap="none" baseline="0" dirty="0" smtClean="0">
                <a:solidFill>
                  <a:schemeClr val="dk1"/>
                </a:solidFill>
                <a:latin typeface="+mn-lt"/>
                <a:ea typeface="Arial"/>
                <a:cs typeface="Arial"/>
                <a:sym typeface="Arial"/>
              </a:rPr>
              <a:t> que pueda cambiar la </a:t>
            </a:r>
            <a:r>
              <a:rPr lang="es-UY" sz="1200" b="0" i="0" u="none" strike="noStrike" cap="none" baseline="0" dirty="0" err="1" smtClean="0">
                <a:solidFill>
                  <a:schemeClr val="dk1"/>
                </a:solidFill>
                <a:latin typeface="+mn-lt"/>
                <a:ea typeface="Arial"/>
                <a:cs typeface="Arial"/>
                <a:sym typeface="Arial"/>
              </a:rPr>
              <a:t>configuracion</a:t>
            </a:r>
            <a:r>
              <a:rPr lang="es-UY" sz="1200" b="0" i="0" u="none" strike="noStrike" cap="none" baseline="0" dirty="0" smtClean="0">
                <a:solidFill>
                  <a:schemeClr val="dk1"/>
                </a:solidFill>
                <a:latin typeface="+mn-lt"/>
                <a:ea typeface="Arial"/>
                <a:cs typeface="Arial"/>
                <a:sym typeface="Arial"/>
              </a:rPr>
              <a:t> de </a:t>
            </a:r>
            <a:r>
              <a:rPr lang="es-UY" sz="1200" b="0" i="0" u="none" strike="noStrike" cap="none" baseline="0" dirty="0" err="1" smtClean="0">
                <a:solidFill>
                  <a:schemeClr val="dk1"/>
                </a:solidFill>
                <a:latin typeface="+mn-lt"/>
                <a:ea typeface="Arial"/>
                <a:cs typeface="Arial"/>
                <a:sym typeface="Arial"/>
              </a:rPr>
              <a:t>semaforos</a:t>
            </a:r>
            <a:r>
              <a:rPr lang="es-UY" sz="1200" b="0" i="0" u="none" strike="noStrike" cap="none" baseline="0" dirty="0" smtClean="0">
                <a:solidFill>
                  <a:schemeClr val="dk1"/>
                </a:solidFill>
                <a:latin typeface="+mn-lt"/>
                <a:ea typeface="Arial"/>
                <a:cs typeface="Arial"/>
                <a:sym typeface="Arial"/>
              </a:rPr>
              <a:t> en tiempo real basado en el trafico actual. (1m)</a:t>
            </a:r>
            <a:endParaRPr sz="1200" b="0" i="0" u="none" strike="noStrike" cap="none" baseline="0" dirty="0">
              <a:solidFill>
                <a:schemeClr val="dk1"/>
              </a:solidFill>
              <a:latin typeface="Arial"/>
              <a:ea typeface="Arial"/>
              <a:cs typeface="Arial"/>
              <a:sym typeface="Arial"/>
            </a:endParaRPr>
          </a:p>
        </p:txBody>
      </p:sp>
      <p:sp>
        <p:nvSpPr>
          <p:cNvPr id="437" name="Shape 437"/>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35</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36</a:t>
            </a:fld>
            <a:endParaRPr lang="es-ES" sz="1300" b="0" i="0" u="none" strike="noStrike" cap="none" baseline="0">
              <a:solidFill>
                <a:schemeClr val="dk1"/>
              </a:solidFill>
              <a:latin typeface="Arial"/>
              <a:ea typeface="Arial"/>
              <a:cs typeface="Arial"/>
              <a:sym typeface="Arial"/>
            </a:endParaRPr>
          </a:p>
        </p:txBody>
      </p:sp>
      <p:sp>
        <p:nvSpPr>
          <p:cNvPr id="445" name="Shape 445"/>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6" name="Shape 446"/>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n-US" sz="900" b="0" i="0" u="none" strike="noStrike" cap="none" baseline="0" dirty="0" smtClean="0">
                <a:solidFill>
                  <a:schemeClr val="dk1"/>
                </a:solidFill>
                <a:latin typeface="Arimo"/>
                <a:ea typeface="Arimo"/>
                <a:cs typeface="Arimo"/>
                <a:sym typeface="Arimo"/>
              </a:rPr>
              <a:t>Para </a:t>
            </a:r>
            <a:r>
              <a:rPr lang="en-US" sz="900" b="0" i="0" u="none" strike="noStrike" cap="none" baseline="0" dirty="0" err="1" smtClean="0">
                <a:solidFill>
                  <a:schemeClr val="dk1"/>
                </a:solidFill>
                <a:latin typeface="Arimo"/>
                <a:ea typeface="Arimo"/>
                <a:cs typeface="Arimo"/>
                <a:sym typeface="Arimo"/>
              </a:rPr>
              <a:t>finalizar</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destacamos</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que</a:t>
            </a:r>
            <a:r>
              <a:rPr lang="en-US" sz="900" b="0" i="0" u="none" strike="noStrike" cap="none" baseline="0" dirty="0" smtClean="0">
                <a:solidFill>
                  <a:schemeClr val="dk1"/>
                </a:solidFill>
                <a:latin typeface="Arimo"/>
                <a:ea typeface="Arimo"/>
                <a:cs typeface="Arimo"/>
                <a:sym typeface="Arimo"/>
              </a:rPr>
              <a:t> a </a:t>
            </a:r>
            <a:r>
              <a:rPr lang="en-US" sz="900" b="0" i="0" u="none" strike="noStrike" cap="none" baseline="0" dirty="0" err="1" smtClean="0">
                <a:solidFill>
                  <a:schemeClr val="dk1"/>
                </a:solidFill>
                <a:latin typeface="Arimo"/>
                <a:ea typeface="Arimo"/>
                <a:cs typeface="Arimo"/>
                <a:sym typeface="Arimo"/>
              </a:rPr>
              <a:t>partir</a:t>
            </a:r>
            <a:r>
              <a:rPr lang="en-US" sz="900" b="0" i="0" u="none" strike="noStrike" cap="none" baseline="0" dirty="0" smtClean="0">
                <a:solidFill>
                  <a:schemeClr val="dk1"/>
                </a:solidFill>
                <a:latin typeface="Arimo"/>
                <a:ea typeface="Arimo"/>
                <a:cs typeface="Arimo"/>
                <a:sym typeface="Arimo"/>
              </a:rPr>
              <a:t> de </a:t>
            </a:r>
            <a:r>
              <a:rPr lang="en-US" sz="900" b="0" i="0" u="none" strike="noStrike" cap="none" baseline="0" dirty="0" err="1" smtClean="0">
                <a:solidFill>
                  <a:schemeClr val="dk1"/>
                </a:solidFill>
                <a:latin typeface="Arimo"/>
                <a:ea typeface="Arimo"/>
                <a:cs typeface="Arimo"/>
                <a:sym typeface="Arimo"/>
              </a:rPr>
              <a:t>este</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proyecto</a:t>
            </a:r>
            <a:r>
              <a:rPr lang="en-US" sz="900" b="0" i="0" u="none" strike="noStrike" cap="none" baseline="0" dirty="0" smtClean="0">
                <a:solidFill>
                  <a:schemeClr val="dk1"/>
                </a:solidFill>
                <a:latin typeface="Arimo"/>
                <a:ea typeface="Arimo"/>
                <a:cs typeface="Arimo"/>
                <a:sym typeface="Arimo"/>
              </a:rPr>
              <a:t> se </a:t>
            </a:r>
            <a:r>
              <a:rPr lang="en-US" sz="900" b="0" i="0" u="none" strike="noStrike" cap="none" baseline="0" dirty="0" err="1" smtClean="0">
                <a:solidFill>
                  <a:schemeClr val="dk1"/>
                </a:solidFill>
                <a:latin typeface="Arimo"/>
                <a:ea typeface="Arimo"/>
                <a:cs typeface="Arimo"/>
                <a:sym typeface="Arimo"/>
              </a:rPr>
              <a:t>genero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una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publicacion</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que</a:t>
            </a:r>
            <a:r>
              <a:rPr lang="en-US" sz="900" b="0" i="0" u="none" strike="noStrike" cap="none" baseline="0" dirty="0" smtClean="0">
                <a:solidFill>
                  <a:schemeClr val="dk1"/>
                </a:solidFill>
                <a:latin typeface="Arimo"/>
                <a:ea typeface="Arimo"/>
                <a:cs typeface="Arimo"/>
                <a:sym typeface="Arimo"/>
              </a:rPr>
              <a:t> sera </a:t>
            </a:r>
            <a:r>
              <a:rPr lang="en-US" sz="900" b="0" i="0" u="none" strike="noStrike" cap="none" baseline="0" dirty="0" err="1" smtClean="0">
                <a:solidFill>
                  <a:schemeClr val="dk1"/>
                </a:solidFill>
                <a:latin typeface="Arimo"/>
                <a:ea typeface="Arimo"/>
                <a:cs typeface="Arimo"/>
                <a:sym typeface="Arimo"/>
              </a:rPr>
              <a:t>presentada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smtClean="0">
                <a:solidFill>
                  <a:schemeClr val="dk1"/>
                </a:solidFill>
                <a:latin typeface="Arimo"/>
                <a:ea typeface="Arimo"/>
                <a:cs typeface="Arimo"/>
                <a:sym typeface="Arimo"/>
              </a:rPr>
              <a:t>en un </a:t>
            </a:r>
            <a:r>
              <a:rPr lang="en-US" sz="900" b="0" i="0" u="none" strike="noStrike" cap="none" baseline="0" dirty="0" err="1" smtClean="0">
                <a:solidFill>
                  <a:schemeClr val="dk1"/>
                </a:solidFill>
                <a:latin typeface="Arimo"/>
                <a:ea typeface="Arimo"/>
                <a:cs typeface="Arimo"/>
                <a:sym typeface="Arimo"/>
              </a:rPr>
              <a:t>congreso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err="1" smtClean="0">
                <a:solidFill>
                  <a:schemeClr val="dk1"/>
                </a:solidFill>
                <a:latin typeface="Arimo"/>
                <a:ea typeface="Arimo"/>
                <a:cs typeface="Arimo"/>
                <a:sym typeface="Arimo"/>
              </a:rPr>
              <a:t>internacional</a:t>
            </a:r>
            <a:r>
              <a:rPr lang="en-US" sz="900" b="0" i="0" u="none" strike="noStrike" cap="none" baseline="0" smtClean="0">
                <a:solidFill>
                  <a:schemeClr val="dk1"/>
                </a:solidFill>
                <a:latin typeface="Arimo"/>
                <a:ea typeface="Arimo"/>
                <a:cs typeface="Arimo"/>
                <a:sym typeface="Arimo"/>
              </a:rPr>
              <a:t> en </a:t>
            </a:r>
            <a:r>
              <a:rPr lang="en-US" sz="900" b="0" i="0" u="none" strike="noStrike" cap="none" baseline="0" dirty="0" smtClean="0">
                <a:solidFill>
                  <a:schemeClr val="dk1"/>
                </a:solidFill>
                <a:latin typeface="Arimo"/>
                <a:ea typeface="Arimo"/>
                <a:cs typeface="Arimo"/>
                <a:sym typeface="Arimo"/>
              </a:rPr>
              <a:t>Mexico.</a:t>
            </a:r>
          </a:p>
          <a:p>
            <a:pPr marL="0" marR="0" lvl="0" indent="0" algn="l" rtl="0">
              <a:spcBef>
                <a:spcPts val="0"/>
              </a:spcBef>
              <a:spcAft>
                <a:spcPts val="0"/>
              </a:spcAft>
              <a:buNone/>
            </a:pPr>
            <a:r>
              <a:rPr lang="en-US" sz="900" b="0" i="0" u="none" strike="noStrike" cap="none" baseline="0" dirty="0" err="1" smtClean="0">
                <a:solidFill>
                  <a:schemeClr val="dk1"/>
                </a:solidFill>
                <a:latin typeface="Arimo"/>
                <a:ea typeface="Arimo"/>
                <a:cs typeface="Arimo"/>
                <a:sym typeface="Arimo"/>
              </a:rPr>
              <a:t>Ademas</a:t>
            </a:r>
            <a:r>
              <a:rPr lang="en-US" sz="900" b="0" i="0" u="none" strike="noStrike" cap="none" baseline="0" dirty="0" smtClean="0">
                <a:solidFill>
                  <a:schemeClr val="dk1"/>
                </a:solidFill>
                <a:latin typeface="Arimo"/>
                <a:ea typeface="Arimo"/>
                <a:cs typeface="Arimo"/>
                <a:sym typeface="Arimo"/>
              </a:rPr>
              <a:t> el </a:t>
            </a:r>
            <a:r>
              <a:rPr lang="en-US" sz="900" b="0" i="0" u="none" strike="noStrike" cap="none" baseline="0" dirty="0" err="1" smtClean="0">
                <a:solidFill>
                  <a:schemeClr val="dk1"/>
                </a:solidFill>
                <a:latin typeface="Arimo"/>
                <a:ea typeface="Arimo"/>
                <a:cs typeface="Arimo"/>
                <a:sym typeface="Arimo"/>
              </a:rPr>
              <a:t>proyecto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fue</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presentado</a:t>
            </a:r>
            <a:r>
              <a:rPr lang="en-US" sz="900" b="0" i="0" u="none" strike="noStrike" cap="none" baseline="0" dirty="0" smtClean="0">
                <a:solidFill>
                  <a:schemeClr val="dk1"/>
                </a:solidFill>
                <a:latin typeface="Arimo"/>
                <a:ea typeface="Arimo"/>
                <a:cs typeface="Arimo"/>
                <a:sym typeface="Arimo"/>
              </a:rPr>
              <a:t> en </a:t>
            </a:r>
            <a:r>
              <a:rPr lang="en-US" sz="900" b="0" i="0" u="none" strike="noStrike" cap="none" baseline="0" dirty="0" err="1" smtClean="0">
                <a:solidFill>
                  <a:schemeClr val="dk1"/>
                </a:solidFill>
                <a:latin typeface="Arimo"/>
                <a:ea typeface="Arimo"/>
                <a:cs typeface="Arimo"/>
                <a:sym typeface="Arimo"/>
              </a:rPr>
              <a:t>Ingeniera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demuestrea</a:t>
            </a:r>
            <a:r>
              <a:rPr lang="en-US" sz="900" b="0" i="0" u="none" strike="noStrike" cap="none" baseline="0" dirty="0" smtClean="0">
                <a:solidFill>
                  <a:schemeClr val="dk1"/>
                </a:solidFill>
                <a:latin typeface="Arimo"/>
                <a:ea typeface="Arimo"/>
                <a:cs typeface="Arimo"/>
                <a:sym typeface="Arimo"/>
              </a:rPr>
              <a:t> 2014 </a:t>
            </a:r>
            <a:r>
              <a:rPr lang="en-US" sz="900" b="0" i="0" u="none" strike="noStrike" cap="none" baseline="0" dirty="0" err="1" smtClean="0">
                <a:solidFill>
                  <a:schemeClr val="dk1"/>
                </a:solidFill>
                <a:latin typeface="Arimo"/>
                <a:ea typeface="Arimo"/>
                <a:cs typeface="Arimo"/>
                <a:sym typeface="Arimo"/>
              </a:rPr>
              <a:t>donde</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tuvo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buena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aceptacion</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por</a:t>
            </a:r>
            <a:r>
              <a:rPr lang="en-US" sz="900" b="0" i="0" u="none" strike="noStrike" cap="none" baseline="0" dirty="0" smtClean="0">
                <a:solidFill>
                  <a:schemeClr val="dk1"/>
                </a:solidFill>
                <a:latin typeface="Arimo"/>
                <a:ea typeface="Arimo"/>
                <a:cs typeface="Arimo"/>
                <a:sym typeface="Arimo"/>
              </a:rPr>
              <a:t> parte del </a:t>
            </a:r>
            <a:r>
              <a:rPr lang="en-US" sz="900" b="0" i="0" u="none" strike="noStrike" cap="none" baseline="0" dirty="0" err="1" smtClean="0">
                <a:solidFill>
                  <a:schemeClr val="dk1"/>
                </a:solidFill>
                <a:latin typeface="Arimo"/>
                <a:ea typeface="Arimo"/>
                <a:cs typeface="Arimo"/>
                <a:sym typeface="Arimo"/>
              </a:rPr>
              <a:t>publico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presente</a:t>
            </a:r>
            <a:r>
              <a:rPr lang="en-US" sz="900" b="0" i="0" u="none" strike="noStrike" cap="none" baseline="0" dirty="0" smtClean="0">
                <a:solidFill>
                  <a:schemeClr val="dk1"/>
                </a:solidFill>
                <a:latin typeface="Arimo"/>
                <a:ea typeface="Arimo"/>
                <a:cs typeface="Arimo"/>
                <a:sym typeface="Arimo"/>
              </a:rPr>
              <a:t>.</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r>
              <a:rPr lang="en-US" sz="900" b="0" i="0" u="none" strike="noStrike" cap="none" baseline="0" dirty="0" smtClean="0">
                <a:solidFill>
                  <a:schemeClr val="dk1"/>
                </a:solidFill>
                <a:latin typeface="Arimo"/>
                <a:ea typeface="Arimo"/>
                <a:cs typeface="Arimo"/>
                <a:sym typeface="Arimo"/>
              </a:rPr>
              <a:t>La </a:t>
            </a:r>
            <a:r>
              <a:rPr lang="en-US" sz="900" b="0" i="0" u="none" strike="noStrike" cap="none" baseline="0" dirty="0" err="1" smtClean="0">
                <a:solidFill>
                  <a:schemeClr val="dk1"/>
                </a:solidFill>
                <a:latin typeface="Arimo"/>
                <a:ea typeface="Arimo"/>
                <a:cs typeface="Arimo"/>
                <a:sym typeface="Arimo"/>
              </a:rPr>
              <a:t>informacion</a:t>
            </a:r>
            <a:r>
              <a:rPr lang="en-US" sz="900" b="0" i="0" u="none" strike="noStrike" cap="none" baseline="0" dirty="0" smtClean="0">
                <a:solidFill>
                  <a:schemeClr val="dk1"/>
                </a:solidFill>
                <a:latin typeface="Arimo"/>
                <a:ea typeface="Arimo"/>
                <a:cs typeface="Arimo"/>
                <a:sym typeface="Arimo"/>
              </a:rPr>
              <a:t> del </a:t>
            </a:r>
            <a:r>
              <a:rPr lang="en-US" sz="900" b="0" i="0" u="none" strike="noStrike" cap="none" baseline="0" dirty="0" err="1" smtClean="0">
                <a:solidFill>
                  <a:schemeClr val="dk1"/>
                </a:solidFill>
                <a:latin typeface="Arimo"/>
                <a:ea typeface="Arimo"/>
                <a:cs typeface="Arimo"/>
                <a:sym typeface="Arimo"/>
              </a:rPr>
              <a:t>proyecto</a:t>
            </a:r>
            <a:r>
              <a:rPr lang="en-US" sz="900" b="0" i="0" u="none" strike="noStrike" cap="none" baseline="0" dirty="0" smtClean="0">
                <a:solidFill>
                  <a:schemeClr val="dk1"/>
                </a:solidFill>
                <a:latin typeface="Arimo"/>
                <a:ea typeface="Arimo"/>
                <a:cs typeface="Arimo"/>
                <a:sym typeface="Arimo"/>
              </a:rPr>
              <a:t> se </a:t>
            </a:r>
            <a:r>
              <a:rPr lang="en-US" sz="900" b="0" i="0" u="none" strike="noStrike" cap="none" baseline="0" dirty="0" err="1" smtClean="0">
                <a:solidFill>
                  <a:schemeClr val="dk1"/>
                </a:solidFill>
                <a:latin typeface="Arimo"/>
                <a:ea typeface="Arimo"/>
                <a:cs typeface="Arimo"/>
                <a:sym typeface="Arimo"/>
              </a:rPr>
              <a:t>encuentra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publicada</a:t>
            </a:r>
            <a:r>
              <a:rPr lang="en-US" sz="900" b="0" i="0" u="none" strike="noStrike" cap="none" baseline="0" dirty="0" smtClean="0">
                <a:solidFill>
                  <a:schemeClr val="dk1"/>
                </a:solidFill>
                <a:latin typeface="Arimo"/>
                <a:ea typeface="Arimo"/>
                <a:cs typeface="Arimo"/>
                <a:sym typeface="Arimo"/>
              </a:rPr>
              <a:t> en </a:t>
            </a:r>
            <a:r>
              <a:rPr lang="en-US" sz="900" b="0" i="0" u="none" strike="noStrike" cap="none" baseline="0" dirty="0" err="1" smtClean="0">
                <a:solidFill>
                  <a:schemeClr val="dk1"/>
                </a:solidFill>
                <a:latin typeface="Arimo"/>
                <a:ea typeface="Arimo"/>
                <a:cs typeface="Arimo"/>
                <a:sym typeface="Arimo"/>
              </a:rPr>
              <a:t>su</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sitio</a:t>
            </a:r>
            <a:r>
              <a:rPr lang="en-US" sz="900" b="0" i="0" u="none" strike="noStrike" cap="none" baseline="0" dirty="0" smtClean="0">
                <a:solidFill>
                  <a:schemeClr val="dk1"/>
                </a:solidFill>
                <a:latin typeface="Arimo"/>
                <a:ea typeface="Arimo"/>
                <a:cs typeface="Arimo"/>
                <a:sym typeface="Arimo"/>
              </a:rPr>
              <a:t> web </a:t>
            </a:r>
            <a:r>
              <a:rPr lang="en-US" sz="900" b="0" i="0" u="none" strike="noStrike" cap="none" baseline="0" dirty="0" err="1" smtClean="0">
                <a:solidFill>
                  <a:schemeClr val="dk1"/>
                </a:solidFill>
                <a:latin typeface="Arimo"/>
                <a:ea typeface="Arimo"/>
                <a:cs typeface="Arimo"/>
                <a:sym typeface="Arimo"/>
              </a:rPr>
              <a:t>donde</a:t>
            </a:r>
            <a:r>
              <a:rPr lang="en-US" sz="900" b="0" i="0" u="none" strike="noStrike" cap="none" baseline="0" dirty="0" smtClean="0">
                <a:solidFill>
                  <a:schemeClr val="dk1"/>
                </a:solidFill>
                <a:latin typeface="Arimo"/>
                <a:ea typeface="Arimo"/>
                <a:cs typeface="Arimo"/>
                <a:sym typeface="Arimo"/>
              </a:rPr>
              <a:t> se </a:t>
            </a:r>
            <a:r>
              <a:rPr lang="en-US" sz="900" b="0" i="0" u="none" strike="noStrike" cap="none" baseline="0" dirty="0" err="1" smtClean="0">
                <a:solidFill>
                  <a:schemeClr val="dk1"/>
                </a:solidFill>
                <a:latin typeface="Arimo"/>
                <a:ea typeface="Arimo"/>
                <a:cs typeface="Arimo"/>
                <a:sym typeface="Arimo"/>
              </a:rPr>
              <a:t>puede</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acceder</a:t>
            </a:r>
            <a:r>
              <a:rPr lang="en-US" sz="900" b="0" i="0" u="none" strike="noStrike" cap="none" baseline="0" dirty="0" smtClean="0">
                <a:solidFill>
                  <a:schemeClr val="dk1"/>
                </a:solidFill>
                <a:latin typeface="Arimo"/>
                <a:ea typeface="Arimo"/>
                <a:cs typeface="Arimo"/>
                <a:sym typeface="Arimo"/>
              </a:rPr>
              <a:t> al </a:t>
            </a:r>
            <a:r>
              <a:rPr lang="en-US" sz="900" b="0" i="0" u="none" strike="noStrike" cap="none" baseline="0" dirty="0" err="1" smtClean="0">
                <a:solidFill>
                  <a:schemeClr val="dk1"/>
                </a:solidFill>
                <a:latin typeface="Arimo"/>
                <a:ea typeface="Arimo"/>
                <a:cs typeface="Arimo"/>
                <a:sym typeface="Arimo"/>
              </a:rPr>
              <a:t>documento</a:t>
            </a:r>
            <a:r>
              <a:rPr lang="en-US" sz="900" b="0" i="0" u="none" strike="noStrike" cap="none" baseline="0" dirty="0" smtClean="0">
                <a:solidFill>
                  <a:schemeClr val="dk1"/>
                </a:solidFill>
                <a:latin typeface="Arimo"/>
                <a:ea typeface="Arimo"/>
                <a:cs typeface="Arimo"/>
                <a:sym typeface="Arimo"/>
              </a:rPr>
              <a:t> principal del </a:t>
            </a:r>
            <a:r>
              <a:rPr lang="en-US" sz="900" b="0" i="0" u="none" strike="noStrike" cap="none" baseline="0" dirty="0" err="1" smtClean="0">
                <a:solidFill>
                  <a:schemeClr val="dk1"/>
                </a:solidFill>
                <a:latin typeface="Arimo"/>
                <a:ea typeface="Arimo"/>
                <a:cs typeface="Arimo"/>
                <a:sym typeface="Arimo"/>
              </a:rPr>
              <a:t>proyecto</a:t>
            </a:r>
            <a:r>
              <a:rPr lang="en-US" sz="900" b="0" i="0" u="none" strike="noStrike" cap="none" baseline="0" dirty="0" smtClean="0">
                <a:solidFill>
                  <a:schemeClr val="dk1"/>
                </a:solidFill>
                <a:latin typeface="Arimo"/>
                <a:ea typeface="Arimo"/>
                <a:cs typeface="Arimo"/>
                <a:sym typeface="Arimo"/>
              </a:rPr>
              <a:t>, la </a:t>
            </a:r>
            <a:r>
              <a:rPr lang="en-US" sz="900" b="0" i="0" u="none" strike="noStrike" cap="none" baseline="0" dirty="0" err="1" smtClean="0">
                <a:solidFill>
                  <a:schemeClr val="dk1"/>
                </a:solidFill>
                <a:latin typeface="Arimo"/>
                <a:ea typeface="Arimo"/>
                <a:cs typeface="Arimo"/>
                <a:sym typeface="Arimo"/>
              </a:rPr>
              <a:t>publicacion</a:t>
            </a:r>
            <a:r>
              <a:rPr lang="en-US" sz="900" b="0" i="0" u="none" strike="noStrike" cap="none" baseline="0" dirty="0" smtClean="0">
                <a:solidFill>
                  <a:schemeClr val="dk1"/>
                </a:solidFill>
                <a:latin typeface="Arimo"/>
                <a:ea typeface="Arimo"/>
                <a:cs typeface="Arimo"/>
                <a:sym typeface="Arimo"/>
              </a:rPr>
              <a:t> y </a:t>
            </a:r>
            <a:r>
              <a:rPr lang="en-US" sz="900" b="0" i="0" u="none" strike="noStrike" cap="none" baseline="0" dirty="0" err="1" smtClean="0">
                <a:solidFill>
                  <a:schemeClr val="dk1"/>
                </a:solidFill>
                <a:latin typeface="Arimo"/>
                <a:ea typeface="Arimo"/>
                <a:cs typeface="Arimo"/>
                <a:sym typeface="Arimo"/>
              </a:rPr>
              <a:t>esta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presentacion</a:t>
            </a:r>
            <a:r>
              <a:rPr lang="en-US" sz="900" b="0" i="0" u="none" strike="noStrike" cap="none" baseline="0" dirty="0" smtClean="0">
                <a:solidFill>
                  <a:schemeClr val="dk1"/>
                </a:solidFill>
                <a:latin typeface="Arimo"/>
                <a:ea typeface="Arimo"/>
                <a:cs typeface="Arimo"/>
                <a:sym typeface="Arimo"/>
              </a:rPr>
              <a:t>.</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r>
              <a:rPr lang="en-US" sz="900" b="0" i="0" u="none" strike="noStrike" cap="none" baseline="0" dirty="0" err="1" smtClean="0">
                <a:solidFill>
                  <a:schemeClr val="dk1"/>
                </a:solidFill>
                <a:latin typeface="Arimo"/>
                <a:ea typeface="Arimo"/>
                <a:cs typeface="Arimo"/>
                <a:sym typeface="Arimo"/>
              </a:rPr>
              <a:t>Muchas</a:t>
            </a:r>
            <a:r>
              <a:rPr lang="en-US" sz="900" b="0" i="0" u="none" strike="noStrike" cap="none" baseline="0" dirty="0" smtClean="0">
                <a:solidFill>
                  <a:schemeClr val="dk1"/>
                </a:solidFill>
                <a:latin typeface="Arimo"/>
                <a:ea typeface="Arimo"/>
                <a:cs typeface="Arimo"/>
                <a:sym typeface="Arimo"/>
              </a:rPr>
              <a:t> gracias a </a:t>
            </a:r>
            <a:r>
              <a:rPr lang="en-US" sz="900" b="0" i="0" u="none" strike="noStrike" cap="none" baseline="0" dirty="0" err="1" smtClean="0">
                <a:solidFill>
                  <a:schemeClr val="dk1"/>
                </a:solidFill>
                <a:latin typeface="Arimo"/>
                <a:ea typeface="Arimo"/>
                <a:cs typeface="Arimo"/>
                <a:sym typeface="Arimo"/>
              </a:rPr>
              <a:t>todos</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por</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su</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atencion</a:t>
            </a:r>
            <a:r>
              <a:rPr lang="en-US" sz="900" b="0" i="0" u="none" strike="noStrike" cap="none" baseline="0" dirty="0" smtClean="0">
                <a:solidFill>
                  <a:schemeClr val="dk1"/>
                </a:solidFill>
                <a:latin typeface="Arimo"/>
                <a:ea typeface="Arimo"/>
                <a:cs typeface="Arimo"/>
                <a:sym typeface="Arimo"/>
              </a:rPr>
              <a:t>.</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r>
              <a:rPr lang="en-US" sz="900" b="0" i="0" u="none" strike="noStrike" cap="none" baseline="0" dirty="0" smtClean="0">
                <a:solidFill>
                  <a:schemeClr val="dk1"/>
                </a:solidFill>
                <a:latin typeface="Arimo"/>
                <a:ea typeface="Arimo"/>
                <a:cs typeface="Arimo"/>
                <a:sym typeface="Arimo"/>
              </a:rPr>
              <a:t>Durante </a:t>
            </a:r>
            <a:r>
              <a:rPr lang="en-US" sz="900" b="0" i="0" u="none" strike="noStrike" cap="none" baseline="0" dirty="0" err="1" smtClean="0">
                <a:solidFill>
                  <a:schemeClr val="dk1"/>
                </a:solidFill>
                <a:latin typeface="Arimo"/>
                <a:ea typeface="Arimo"/>
                <a:cs typeface="Arimo"/>
                <a:sym typeface="Arimo"/>
              </a:rPr>
              <a:t>las</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preguntas</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nos</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gustaria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dejar</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reproduciendo</a:t>
            </a:r>
            <a:r>
              <a:rPr lang="en-US" sz="900" b="0" i="0" u="none" strike="noStrike" cap="none" baseline="0" dirty="0" smtClean="0">
                <a:solidFill>
                  <a:schemeClr val="dk1"/>
                </a:solidFill>
                <a:latin typeface="Arimo"/>
                <a:ea typeface="Arimo"/>
                <a:cs typeface="Arimo"/>
                <a:sym typeface="Arimo"/>
              </a:rPr>
              <a:t> un video de un </a:t>
            </a:r>
            <a:r>
              <a:rPr lang="en-US" sz="900" b="0" i="0" u="none" strike="noStrike" cap="none" baseline="0" dirty="0" err="1" smtClean="0">
                <a:solidFill>
                  <a:schemeClr val="dk1"/>
                </a:solidFill>
                <a:latin typeface="Arimo"/>
                <a:ea typeface="Arimo"/>
                <a:cs typeface="Arimo"/>
                <a:sym typeface="Arimo"/>
              </a:rPr>
              <a:t>recorrido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por</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Garzon</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que</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contiene</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una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animacion</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donde</a:t>
            </a:r>
            <a:r>
              <a:rPr lang="en-US" sz="900" b="0" i="0" u="none" strike="noStrike" cap="none" baseline="0" dirty="0" smtClean="0">
                <a:solidFill>
                  <a:schemeClr val="dk1"/>
                </a:solidFill>
                <a:latin typeface="Arimo"/>
                <a:ea typeface="Arimo"/>
                <a:cs typeface="Arimo"/>
                <a:sym typeface="Arimo"/>
              </a:rPr>
              <a:t> se </a:t>
            </a:r>
            <a:r>
              <a:rPr lang="en-US" sz="900" b="0" i="0" u="none" strike="noStrike" cap="none" baseline="0" dirty="0" err="1" smtClean="0">
                <a:solidFill>
                  <a:schemeClr val="dk1"/>
                </a:solidFill>
                <a:latin typeface="Arimo"/>
                <a:ea typeface="Arimo"/>
                <a:cs typeface="Arimo"/>
                <a:sym typeface="Arimo"/>
              </a:rPr>
              <a:t>comparan</a:t>
            </a:r>
            <a:r>
              <a:rPr lang="en-US" sz="900" b="0" i="0" u="none" strike="noStrike" cap="none" baseline="0" dirty="0" smtClean="0">
                <a:solidFill>
                  <a:schemeClr val="dk1"/>
                </a:solidFill>
                <a:latin typeface="Arimo"/>
                <a:ea typeface="Arimo"/>
                <a:cs typeface="Arimo"/>
                <a:sym typeface="Arimo"/>
              </a:rPr>
              <a:t> los </a:t>
            </a:r>
            <a:r>
              <a:rPr lang="en-US" sz="900" b="0" i="0" u="none" strike="noStrike" cap="none" baseline="0" dirty="0" err="1" smtClean="0">
                <a:solidFill>
                  <a:schemeClr val="dk1"/>
                </a:solidFill>
                <a:latin typeface="Arimo"/>
                <a:ea typeface="Arimo"/>
                <a:cs typeface="Arimo"/>
                <a:sym typeface="Arimo"/>
              </a:rPr>
              <a:t>tiempos</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actuales</a:t>
            </a:r>
            <a:r>
              <a:rPr lang="en-US" sz="900" b="0" i="0" u="none" strike="noStrike" cap="none" baseline="0" dirty="0" smtClean="0">
                <a:solidFill>
                  <a:schemeClr val="dk1"/>
                </a:solidFill>
                <a:latin typeface="Arimo"/>
                <a:ea typeface="Arimo"/>
                <a:cs typeface="Arimo"/>
                <a:sym typeface="Arimo"/>
              </a:rPr>
              <a:t> de un </a:t>
            </a:r>
            <a:r>
              <a:rPr lang="en-US" sz="900" b="0" i="0" u="none" strike="noStrike" cap="none" baseline="0" dirty="0" err="1" smtClean="0">
                <a:solidFill>
                  <a:schemeClr val="dk1"/>
                </a:solidFill>
                <a:latin typeface="Arimo"/>
                <a:ea typeface="Arimo"/>
                <a:cs typeface="Arimo"/>
                <a:sym typeface="Arimo"/>
              </a:rPr>
              <a:t>recorrido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por</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Garzon</a:t>
            </a:r>
            <a:r>
              <a:rPr lang="en-US" sz="900" b="0" i="0" u="none" strike="noStrike" cap="none" baseline="0" dirty="0" smtClean="0">
                <a:solidFill>
                  <a:schemeClr val="dk1"/>
                </a:solidFill>
                <a:latin typeface="Arimo"/>
                <a:ea typeface="Arimo"/>
                <a:cs typeface="Arimo"/>
                <a:sym typeface="Arimo"/>
              </a:rPr>
              <a:t> con los </a:t>
            </a:r>
            <a:r>
              <a:rPr lang="en-US" sz="900" b="0" i="0" u="none" strike="noStrike" cap="none" baseline="0" dirty="0" err="1" smtClean="0">
                <a:solidFill>
                  <a:schemeClr val="dk1"/>
                </a:solidFill>
                <a:latin typeface="Arimo"/>
                <a:ea typeface="Arimo"/>
                <a:cs typeface="Arimo"/>
                <a:sym typeface="Arimo"/>
              </a:rPr>
              <a:t>obtenidos</a:t>
            </a:r>
            <a:r>
              <a:rPr lang="en-US" sz="900" b="0" i="0" u="none" strike="noStrike" cap="none" baseline="0" dirty="0" smtClean="0">
                <a:solidFill>
                  <a:schemeClr val="dk1"/>
                </a:solidFill>
                <a:latin typeface="Arimo"/>
                <a:ea typeface="Arimo"/>
                <a:cs typeface="Arimo"/>
                <a:sym typeface="Arimo"/>
              </a:rPr>
              <a:t> con el AE y el </a:t>
            </a:r>
            <a:r>
              <a:rPr lang="en-US" sz="900" b="0" i="0" u="none" strike="noStrike" cap="none" baseline="0" dirty="0" err="1" smtClean="0">
                <a:solidFill>
                  <a:schemeClr val="dk1"/>
                </a:solidFill>
                <a:latin typeface="Arimo"/>
                <a:ea typeface="Arimo"/>
                <a:cs typeface="Arimo"/>
                <a:sym typeface="Arimo"/>
              </a:rPr>
              <a:t>escenario</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alternativo</a:t>
            </a:r>
            <a:r>
              <a:rPr lang="en-US" sz="900" b="0" i="0" u="none" strike="noStrike" cap="none" baseline="0" dirty="0" smtClean="0">
                <a:solidFill>
                  <a:schemeClr val="dk1"/>
                </a:solidFill>
                <a:latin typeface="Arimo"/>
                <a:ea typeface="Arimo"/>
                <a:cs typeface="Arimo"/>
                <a:sym typeface="Arimo"/>
              </a:rPr>
              <a:t>.</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r>
              <a:rPr lang="en-US" sz="900" b="0" i="0" u="none" strike="noStrike" cap="none" baseline="0" dirty="0" err="1" smtClean="0">
                <a:solidFill>
                  <a:schemeClr val="dk1"/>
                </a:solidFill>
                <a:latin typeface="Arimo"/>
                <a:ea typeface="Arimo"/>
                <a:cs typeface="Arimo"/>
                <a:sym typeface="Arimo"/>
              </a:rPr>
              <a:t>Muchas</a:t>
            </a:r>
            <a:r>
              <a:rPr lang="en-US" sz="900" b="0" i="0" u="none" strike="noStrike" cap="none" baseline="0" dirty="0" smtClean="0">
                <a:solidFill>
                  <a:schemeClr val="dk1"/>
                </a:solidFill>
                <a:latin typeface="Arimo"/>
                <a:ea typeface="Arimo"/>
                <a:cs typeface="Arimo"/>
                <a:sym typeface="Arimo"/>
              </a:rPr>
              <a:t> Gracias</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r>
              <a:rPr lang="en-US" sz="900" b="0" i="0" u="none" strike="noStrike" cap="none" baseline="0" dirty="0" smtClean="0">
                <a:solidFill>
                  <a:schemeClr val="dk1"/>
                </a:solidFill>
                <a:latin typeface="Arimo"/>
                <a:ea typeface="Arimo"/>
                <a:cs typeface="Arimo"/>
                <a:sym typeface="Arimo"/>
              </a:rPr>
              <a:t>1m</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r>
              <a:rPr lang="en-US" sz="900" b="0" i="0" u="none" strike="noStrike" cap="none" baseline="0" dirty="0" err="1" smtClean="0">
                <a:solidFill>
                  <a:schemeClr val="dk1"/>
                </a:solidFill>
                <a:latin typeface="Arimo"/>
                <a:ea typeface="Arimo"/>
                <a:cs typeface="Arimo"/>
                <a:sym typeface="Arimo"/>
              </a:rPr>
              <a:t>Desde</a:t>
            </a:r>
            <a:r>
              <a:rPr lang="en-US" sz="900" b="0" i="0" u="none" strike="noStrike" cap="none" baseline="0" dirty="0" smtClean="0">
                <a:solidFill>
                  <a:schemeClr val="dk1"/>
                </a:solidFill>
                <a:latin typeface="Arimo"/>
                <a:ea typeface="Arimo"/>
                <a:cs typeface="Arimo"/>
                <a:sym typeface="Arimo"/>
              </a:rPr>
              <a:t> cap4 </a:t>
            </a:r>
            <a:r>
              <a:rPr lang="en-US" sz="900" b="0" i="0" u="none" strike="noStrike" cap="none" baseline="0" dirty="0" err="1" smtClean="0">
                <a:solidFill>
                  <a:schemeClr val="dk1"/>
                </a:solidFill>
                <a:latin typeface="Arimo"/>
                <a:ea typeface="Arimo"/>
                <a:cs typeface="Arimo"/>
                <a:sym typeface="Arimo"/>
              </a:rPr>
              <a:t>hasta</a:t>
            </a:r>
            <a:r>
              <a:rPr lang="en-US" sz="900" b="0" i="0" u="none" strike="noStrike" cap="none" baseline="0" dirty="0" smtClean="0">
                <a:solidFill>
                  <a:schemeClr val="dk1"/>
                </a:solidFill>
                <a:latin typeface="Arimo"/>
                <a:ea typeface="Arimo"/>
                <a:cs typeface="Arimo"/>
                <a:sym typeface="Arimo"/>
              </a:rPr>
              <a:t> </a:t>
            </a:r>
            <a:r>
              <a:rPr lang="en-US" sz="900" b="0" i="0" u="none" strike="noStrike" cap="none" baseline="0" dirty="0" err="1" smtClean="0">
                <a:solidFill>
                  <a:schemeClr val="dk1"/>
                </a:solidFill>
                <a:latin typeface="Arimo"/>
                <a:ea typeface="Arimo"/>
                <a:cs typeface="Arimo"/>
                <a:sym typeface="Arimo"/>
              </a:rPr>
              <a:t>aca</a:t>
            </a:r>
            <a:r>
              <a:rPr lang="en-US" sz="900" b="0" i="0" u="none" strike="noStrike" cap="none" baseline="0" dirty="0" smtClean="0">
                <a:solidFill>
                  <a:schemeClr val="dk1"/>
                </a:solidFill>
                <a:latin typeface="Arimo"/>
                <a:ea typeface="Arimo"/>
                <a:cs typeface="Arimo"/>
                <a:sym typeface="Arimo"/>
              </a:rPr>
              <a:t> son 15minutos.</a:t>
            </a: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a:p>
            <a:pPr marL="0" marR="0" lvl="0" indent="0" algn="l" rtl="0">
              <a:spcBef>
                <a:spcPts val="0"/>
              </a:spcBef>
              <a:spcAft>
                <a:spcPts val="0"/>
              </a:spcAft>
              <a:buNone/>
            </a:pPr>
            <a:endParaRPr lang="en-US" sz="900" b="0" i="0" u="none" strike="noStrike" cap="none" baseline="0" dirty="0" smtClean="0">
              <a:solidFill>
                <a:schemeClr val="dk1"/>
              </a:solidFill>
              <a:latin typeface="Arimo"/>
              <a:ea typeface="Arimo"/>
              <a:cs typeface="Arimo"/>
              <a:sym typeface="Arimo"/>
            </a:endParaRPr>
          </a:p>
        </p:txBody>
      </p:sp>
      <p:sp>
        <p:nvSpPr>
          <p:cNvPr id="447" name="Shape 447"/>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36</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Shape 236"/>
          <p:cNvSpPr>
            <a:spLocks noGrp="1"/>
          </p:cNvSpPr>
          <p:nvPr>
            <p:ph type="body" idx="1"/>
          </p:nvPr>
        </p:nvSpPr>
        <p:spPr>
          <a:xfrm>
            <a:off x="905952" y="4716947"/>
            <a:ext cx="4985772" cy="4467470"/>
          </a:xfrm>
          <a:noFill/>
          <a:ln/>
        </p:spPr>
        <p:txBody>
          <a:bodyPr lIns="95549" tIns="95549" rIns="95549" bIns="95549"/>
          <a:lstStyle/>
          <a:p>
            <a:pPr>
              <a:lnSpc>
                <a:spcPct val="125000"/>
              </a:lnSpc>
              <a:spcBef>
                <a:spcPct val="0"/>
              </a:spcBef>
              <a:buClr>
                <a:srgbClr val="000000"/>
              </a:buClr>
            </a:pPr>
            <a:endParaRPr lang="es-UY" sz="1300" dirty="0" smtClean="0">
              <a:solidFill>
                <a:srgbClr val="000000"/>
              </a:solidFill>
              <a:cs typeface="Arial" pitchFamily="34" charset="0"/>
              <a:sym typeface="Arial" pitchFamily="34" charset="0"/>
            </a:endParaRPr>
          </a:p>
        </p:txBody>
      </p:sp>
      <p:sp>
        <p:nvSpPr>
          <p:cNvPr id="232451" name="Shape 237"/>
          <p:cNvSpPr>
            <a:spLocks noGrp="1" noRot="1" noChangeAspect="1" noTextEdit="1"/>
          </p:cNvSpPr>
          <p:nvPr>
            <p:ph type="sldImg" idx="2"/>
          </p:nvPr>
        </p:nvSpPr>
        <p:spPr>
          <a:xfrm>
            <a:off x="919163" y="746125"/>
            <a:ext cx="4959350" cy="37211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cap="flat">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 name="Shape 91"/>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En gran parte del mundo, el parque automotor crece en forma sostenida desde hace años. Nuestro</a:t>
            </a:r>
            <a:r>
              <a:rPr lang="es-UY" sz="1200" baseline="0" dirty="0" smtClean="0">
                <a:solidFill>
                  <a:schemeClr val="dk1"/>
                </a:solidFill>
              </a:rPr>
              <a:t> </a:t>
            </a:r>
            <a:r>
              <a:rPr lang="es-UY" sz="1200" baseline="0" dirty="0" err="1" smtClean="0">
                <a:solidFill>
                  <a:schemeClr val="dk1"/>
                </a:solidFill>
              </a:rPr>
              <a:t>pais</a:t>
            </a:r>
            <a:r>
              <a:rPr lang="es-UY" sz="1200" baseline="0" dirty="0" smtClean="0">
                <a:solidFill>
                  <a:schemeClr val="dk1"/>
                </a:solidFill>
              </a:rPr>
              <a:t> </a:t>
            </a:r>
            <a:r>
              <a:rPr lang="es-UY" sz="1200" dirty="0" smtClean="0">
                <a:solidFill>
                  <a:schemeClr val="dk1"/>
                </a:solidFill>
              </a:rPr>
              <a:t>no es la </a:t>
            </a:r>
            <a:r>
              <a:rPr lang="es-UY" sz="1200" dirty="0" err="1" smtClean="0">
                <a:solidFill>
                  <a:schemeClr val="dk1"/>
                </a:solidFill>
              </a:rPr>
              <a:t>excepcion</a:t>
            </a:r>
            <a:r>
              <a:rPr lang="es-UY" sz="1200" baseline="0" dirty="0" smtClean="0">
                <a:solidFill>
                  <a:schemeClr val="dk1"/>
                </a:solidFill>
              </a:rPr>
              <a:t> y esto genera </a:t>
            </a:r>
            <a:r>
              <a:rPr lang="es-ES" sz="1200" b="1" i="0" u="none" strike="noStrike" cap="none" baseline="0" dirty="0" smtClean="0">
                <a:solidFill>
                  <a:srgbClr val="003399"/>
                </a:solidFill>
                <a:latin typeface="Calibri"/>
                <a:ea typeface="Calibri"/>
                <a:cs typeface="Calibri"/>
                <a:sym typeface="Calibri"/>
              </a:rPr>
              <a:t>congestión vehicular </a:t>
            </a:r>
            <a:r>
              <a:rPr lang="es-UY" sz="1200" baseline="0" dirty="0" smtClean="0">
                <a:solidFill>
                  <a:schemeClr val="dk1"/>
                </a:solidFill>
              </a:rPr>
              <a:t>que trae consigo demoras en los viajes y polución</a:t>
            </a: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 </a:t>
            </a:r>
          </a:p>
          <a:p>
            <a:pPr marL="0" marR="0" lvl="0" indent="0" algn="l" rtl="0">
              <a:spcBef>
                <a:spcPts val="0"/>
              </a:spcBef>
              <a:spcAft>
                <a:spcPts val="0"/>
              </a:spcAft>
              <a:buSzPct val="25000"/>
              <a:buNone/>
            </a:pPr>
            <a:r>
              <a:rPr lang="es-UY" sz="1200" dirty="0" smtClean="0">
                <a:solidFill>
                  <a:schemeClr val="dk1"/>
                </a:solidFill>
              </a:rPr>
              <a:t>SI</a:t>
            </a:r>
            <a:r>
              <a:rPr lang="es-UY" sz="1200" baseline="0" dirty="0" smtClean="0">
                <a:solidFill>
                  <a:schemeClr val="dk1"/>
                </a:solidFill>
              </a:rPr>
              <a:t> bien </a:t>
            </a:r>
            <a:r>
              <a:rPr lang="es-UY" sz="1200" dirty="0" smtClean="0">
                <a:solidFill>
                  <a:schemeClr val="dk1"/>
                </a:solidFill>
              </a:rPr>
              <a:t>la situación en Montevideo no es tan critica como en otras ciudades del mundo, las autoridades quisieron resolver el problema, implementando un Plan de Movilidad Urbana,</a:t>
            </a:r>
            <a:r>
              <a:rPr lang="es-UY" sz="1200" baseline="0" dirty="0" smtClean="0">
                <a:solidFill>
                  <a:schemeClr val="dk1"/>
                </a:solidFill>
              </a:rPr>
              <a:t> mediante el cual </a:t>
            </a:r>
            <a:r>
              <a:rPr lang="es-UY" sz="1200" dirty="0" smtClean="0">
                <a:solidFill>
                  <a:schemeClr val="dk1"/>
                </a:solidFill>
              </a:rPr>
              <a:t>crearon El primer corredor exclusivo </a:t>
            </a:r>
            <a:r>
              <a:rPr lang="es-UY" sz="1200" dirty="0" err="1" smtClean="0">
                <a:solidFill>
                  <a:schemeClr val="dk1"/>
                </a:solidFill>
              </a:rPr>
              <a:t>llamdo</a:t>
            </a:r>
            <a:r>
              <a:rPr lang="es-UY" sz="1200" dirty="0" smtClean="0">
                <a:solidFill>
                  <a:schemeClr val="dk1"/>
                </a:solidFill>
              </a:rPr>
              <a:t> Corredor </a:t>
            </a:r>
            <a:r>
              <a:rPr lang="es-UY" sz="1200" dirty="0" err="1" smtClean="0">
                <a:solidFill>
                  <a:schemeClr val="dk1"/>
                </a:solidFill>
              </a:rPr>
              <a:t>Garzon</a:t>
            </a:r>
            <a:r>
              <a:rPr lang="es-UY" sz="1200" dirty="0" smtClean="0">
                <a:solidFill>
                  <a:schemeClr val="dk1"/>
                </a:solidFill>
              </a:rPr>
              <a:t>.</a:t>
            </a:r>
          </a:p>
          <a:p>
            <a:pPr marL="0" marR="0" lvl="0" indent="0" algn="l" rtl="0">
              <a:spcBef>
                <a:spcPts val="0"/>
              </a:spcBef>
              <a:spcAft>
                <a:spcPts val="0"/>
              </a:spcAft>
              <a:buSzPct val="25000"/>
              <a:buNone/>
            </a:pPr>
            <a:endParaRPr lang="es-ES" sz="1200" dirty="0" smtClean="0">
              <a:solidFill>
                <a:schemeClr val="dk1"/>
              </a:solidFill>
            </a:endParaRPr>
          </a:p>
          <a:p>
            <a:pPr marL="342900" marR="0" lvl="0" indent="-342900" algn="just" rtl="0">
              <a:spcBef>
                <a:spcPts val="200"/>
              </a:spcBef>
              <a:spcAft>
                <a:spcPts val="0"/>
              </a:spcAft>
              <a:buClr>
                <a:srgbClr val="003399"/>
              </a:buClr>
              <a:buSzPct val="100000"/>
              <a:buFont typeface="Calibri"/>
              <a:buNone/>
            </a:pPr>
            <a:r>
              <a:rPr lang="es-ES" sz="1200" dirty="0" smtClean="0">
                <a:solidFill>
                  <a:schemeClr val="dk1"/>
                </a:solidFill>
              </a:rPr>
              <a:t>El corredor </a:t>
            </a:r>
            <a:r>
              <a:rPr lang="es-ES" sz="1200" dirty="0" err="1" smtClean="0">
                <a:solidFill>
                  <a:schemeClr val="dk1"/>
                </a:solidFill>
              </a:rPr>
              <a:t>garzon</a:t>
            </a:r>
            <a:r>
              <a:rPr lang="es-ES" sz="1200" dirty="0" smtClean="0">
                <a:solidFill>
                  <a:schemeClr val="dk1"/>
                </a:solidFill>
              </a:rPr>
              <a:t>, </a:t>
            </a:r>
            <a:r>
              <a:rPr lang="es-ES" sz="1200" b="0" i="0" u="none" strike="noStrike" cap="none" baseline="0" dirty="0" smtClean="0">
                <a:solidFill>
                  <a:srgbClr val="003399"/>
                </a:solidFill>
                <a:latin typeface="Calibri"/>
                <a:ea typeface="Calibri"/>
                <a:cs typeface="Calibri"/>
                <a:sym typeface="Calibri"/>
              </a:rPr>
              <a:t>se destaca por su complejidad</a:t>
            </a:r>
            <a:r>
              <a:rPr lang="es-ES" sz="1200" b="1" i="0" u="none" strike="noStrike" cap="none" baseline="0" dirty="0" smtClean="0">
                <a:solidFill>
                  <a:srgbClr val="003399"/>
                </a:solidFill>
                <a:latin typeface="Calibri"/>
                <a:ea typeface="Calibri"/>
                <a:cs typeface="Calibri"/>
                <a:sym typeface="Calibri"/>
              </a:rPr>
              <a:t>,</a:t>
            </a:r>
            <a:r>
              <a:rPr lang="es-ES" sz="1200" b="0" i="0" u="none" strike="noStrike" cap="none" baseline="0" dirty="0" smtClean="0">
                <a:solidFill>
                  <a:srgbClr val="003399"/>
                </a:solidFill>
                <a:latin typeface="Calibri"/>
                <a:ea typeface="Calibri"/>
                <a:cs typeface="Calibri"/>
                <a:sym typeface="Calibri"/>
              </a:rPr>
              <a:t> dada su extensión, cantidad de semáforos, cruces y el carril exclusivo para </a:t>
            </a:r>
            <a:r>
              <a:rPr lang="es-ES" sz="1200" dirty="0" smtClean="0">
                <a:solidFill>
                  <a:srgbClr val="003399"/>
                </a:solidFill>
                <a:latin typeface="Calibri"/>
                <a:ea typeface="Calibri"/>
                <a:cs typeface="Calibri"/>
                <a:sym typeface="Calibri"/>
              </a:rPr>
              <a:t>ómnibus</a:t>
            </a:r>
            <a:r>
              <a:rPr lang="es-ES" sz="1200" b="0" i="0" u="none" strike="noStrike" cap="none" baseline="0" dirty="0" smtClean="0">
                <a:solidFill>
                  <a:srgbClr val="003399"/>
                </a:solidFill>
                <a:latin typeface="Calibri"/>
                <a:ea typeface="Calibri"/>
                <a:cs typeface="Calibri"/>
                <a:sym typeface="Calibri"/>
              </a:rPr>
              <a:t>.</a:t>
            </a:r>
          </a:p>
          <a:p>
            <a:pPr marL="0" marR="0" lvl="0" indent="0" algn="just" defTabSz="914400" rtl="0" eaLnBrk="1" fontAlgn="auto" latinLnBrk="0" hangingPunct="1">
              <a:lnSpc>
                <a:spcPct val="100000"/>
              </a:lnSpc>
              <a:spcBef>
                <a:spcPts val="200"/>
              </a:spcBef>
              <a:spcAft>
                <a:spcPts val="0"/>
              </a:spcAft>
              <a:buClr>
                <a:srgbClr val="003399"/>
              </a:buClr>
              <a:buSzPct val="25000"/>
              <a:buFont typeface="Calibri"/>
              <a:buNone/>
              <a:tabLst/>
              <a:defRPr/>
            </a:pPr>
            <a:endParaRPr lang="es-ES" sz="1200" b="0" i="0" u="none" strike="noStrike" cap="none" baseline="0" dirty="0" smtClean="0">
              <a:solidFill>
                <a:srgbClr val="003399"/>
              </a:solidFill>
              <a:latin typeface="Calibri"/>
              <a:ea typeface="Calibri"/>
              <a:cs typeface="Calibri"/>
              <a:sym typeface="Calibri"/>
            </a:endParaRPr>
          </a:p>
          <a:p>
            <a:pPr marL="0" marR="0" lvl="0" indent="0" algn="just" defTabSz="914400" rtl="0" eaLnBrk="1" fontAlgn="auto" latinLnBrk="0" hangingPunct="1">
              <a:lnSpc>
                <a:spcPct val="100000"/>
              </a:lnSpc>
              <a:spcBef>
                <a:spcPts val="200"/>
              </a:spcBef>
              <a:spcAft>
                <a:spcPts val="0"/>
              </a:spcAft>
              <a:buClr>
                <a:srgbClr val="003399"/>
              </a:buClr>
              <a:buSzPct val="25000"/>
              <a:buFont typeface="Calibri"/>
              <a:buNone/>
              <a:tabLst/>
              <a:defRPr/>
            </a:pPr>
            <a:r>
              <a:rPr lang="es-ES" sz="1200" b="0" i="0" u="none" strike="noStrike" cap="none" baseline="0" dirty="0" smtClean="0">
                <a:solidFill>
                  <a:srgbClr val="003399"/>
                </a:solidFill>
                <a:latin typeface="Calibri"/>
                <a:ea typeface="Calibri"/>
                <a:cs typeface="Calibri"/>
                <a:sym typeface="Calibri"/>
              </a:rPr>
              <a:t>Lamentablemente Las autoridades han reconocido que </a:t>
            </a:r>
            <a:r>
              <a:rPr lang="es-ES" sz="1200" b="1" i="0" u="none" strike="noStrike" cap="none" baseline="0" dirty="0" smtClean="0">
                <a:solidFill>
                  <a:srgbClr val="003399"/>
                </a:solidFill>
                <a:latin typeface="Calibri"/>
                <a:ea typeface="Calibri"/>
                <a:cs typeface="Calibri"/>
                <a:sym typeface="Calibri"/>
              </a:rPr>
              <a:t>no se cumplió el objetivo </a:t>
            </a:r>
            <a:r>
              <a:rPr lang="es-ES" sz="1200" b="0" i="0" u="none" strike="noStrike" cap="none" baseline="0" dirty="0" smtClean="0">
                <a:solidFill>
                  <a:srgbClr val="003399"/>
                </a:solidFill>
                <a:latin typeface="Calibri"/>
                <a:ea typeface="Calibri"/>
                <a:cs typeface="Calibri"/>
                <a:sym typeface="Calibri"/>
              </a:rPr>
              <a:t>que era mejorar los tiempos de circulación en la zona. </a:t>
            </a:r>
          </a:p>
          <a:p>
            <a:pPr marL="342900" marR="0" lvl="0" indent="-342900" algn="just" rtl="0">
              <a:spcBef>
                <a:spcPts val="200"/>
              </a:spcBef>
              <a:spcAft>
                <a:spcPts val="0"/>
              </a:spcAft>
              <a:buClr>
                <a:srgbClr val="003399"/>
              </a:buClr>
              <a:buSzPct val="100000"/>
              <a:buFont typeface="Calibri"/>
              <a:buNone/>
            </a:pPr>
            <a:endParaRPr lang="es-ES" sz="1200" b="0" i="0" u="none" strike="noStrike" cap="none" baseline="0" dirty="0" smtClean="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None/>
            </a:pPr>
            <a:r>
              <a:rPr lang="es-ES" sz="1200" b="0" i="0" u="none" strike="noStrike" cap="none" baseline="0" dirty="0" smtClean="0">
                <a:solidFill>
                  <a:srgbClr val="003399"/>
                </a:solidFill>
                <a:latin typeface="Calibri"/>
                <a:ea typeface="Calibri"/>
                <a:cs typeface="Calibri"/>
                <a:sym typeface="Calibri"/>
              </a:rPr>
              <a:t>Por lo que en este proyecto s</a:t>
            </a:r>
            <a:r>
              <a:rPr lang="es-UY" sz="1200" b="0" i="0" u="none" strike="noStrike" cap="none" baseline="0" dirty="0" smtClean="0">
                <a:solidFill>
                  <a:srgbClr val="003399"/>
                </a:solidFill>
                <a:latin typeface="Calibri"/>
                <a:ea typeface="Calibri"/>
                <a:cs typeface="Calibri"/>
                <a:sym typeface="Calibri"/>
              </a:rPr>
              <a:t>e propone desarrollar un algoritmo evolutivo con el objetivo de </a:t>
            </a:r>
            <a:r>
              <a:rPr lang="es-UY" sz="1200" b="1" i="0" u="none" strike="noStrike" cap="none" baseline="0" dirty="0" smtClean="0">
                <a:solidFill>
                  <a:srgbClr val="003399"/>
                </a:solidFill>
                <a:latin typeface="Calibri"/>
                <a:ea typeface="Calibri"/>
                <a:cs typeface="Calibri"/>
                <a:sym typeface="Calibri"/>
              </a:rPr>
              <a:t>sincronizar semáforos del Corredor Garzón</a:t>
            </a:r>
            <a:r>
              <a:rPr lang="es-UY" sz="1200" b="0" i="0" u="none" strike="noStrike" cap="none" baseline="0" dirty="0" smtClean="0">
                <a:solidFill>
                  <a:srgbClr val="003399"/>
                </a:solidFill>
                <a:latin typeface="Calibri"/>
                <a:ea typeface="Calibri"/>
                <a:cs typeface="Calibri"/>
                <a:sym typeface="Calibri"/>
              </a:rPr>
              <a:t>. (1m)</a:t>
            </a:r>
          </a:p>
          <a:p>
            <a:pPr marL="342900" marR="0" lvl="0" indent="-342900" algn="just" rtl="0">
              <a:spcBef>
                <a:spcPts val="200"/>
              </a:spcBef>
              <a:spcAft>
                <a:spcPts val="0"/>
              </a:spcAft>
              <a:buClr>
                <a:srgbClr val="003399"/>
              </a:buClr>
              <a:buSzPct val="100000"/>
              <a:buFont typeface="Calibri"/>
              <a:buNone/>
            </a:pPr>
            <a:endParaRPr lang="es-ES" sz="1200" b="0" i="0" u="none" strike="noStrike" cap="none" baseline="0" dirty="0" smtClean="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None/>
            </a:pPr>
            <a:r>
              <a:rPr lang="es-ES" sz="1200" b="0" i="0" u="none" strike="noStrike" cap="none" baseline="0" dirty="0" smtClean="0">
                <a:solidFill>
                  <a:srgbClr val="003399"/>
                </a:solidFill>
                <a:latin typeface="Calibri"/>
                <a:ea typeface="Calibri"/>
                <a:cs typeface="Calibri"/>
                <a:sym typeface="Calibri"/>
              </a:rPr>
              <a:t>Por lo que en este proyecto s</a:t>
            </a:r>
            <a:r>
              <a:rPr lang="es-UY" sz="1200" b="0" i="0" u="none" strike="noStrike" cap="none" baseline="0" dirty="0" smtClean="0">
                <a:solidFill>
                  <a:srgbClr val="003399"/>
                </a:solidFill>
                <a:latin typeface="Calibri"/>
                <a:ea typeface="Calibri"/>
                <a:cs typeface="Calibri"/>
                <a:sym typeface="Calibri"/>
              </a:rPr>
              <a:t>e propone desarrollar un algoritmo evolutivo con el objetivo de </a:t>
            </a:r>
            <a:r>
              <a:rPr lang="es-UY" sz="1200" b="1" i="0" u="none" strike="noStrike" cap="none" baseline="0" dirty="0" smtClean="0">
                <a:solidFill>
                  <a:srgbClr val="003399"/>
                </a:solidFill>
                <a:latin typeface="Calibri"/>
                <a:ea typeface="Calibri"/>
                <a:cs typeface="Calibri"/>
                <a:sym typeface="Calibri"/>
              </a:rPr>
              <a:t>sincronizar semáforos del Corredor Garzón</a:t>
            </a:r>
            <a:r>
              <a:rPr lang="es-UY" sz="1200" b="0" i="0" u="none" strike="noStrike" cap="none" baseline="0" dirty="0" smtClean="0">
                <a:solidFill>
                  <a:srgbClr val="003399"/>
                </a:solidFill>
                <a:latin typeface="Calibri"/>
                <a:ea typeface="Calibri"/>
                <a:cs typeface="Calibri"/>
                <a:sym typeface="Calibri"/>
              </a:rPr>
              <a:t>. (1m)</a:t>
            </a:r>
          </a:p>
        </p:txBody>
      </p:sp>
      <p:sp>
        <p:nvSpPr>
          <p:cNvPr id="92" name="Shape 92"/>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4</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Los objetivos propuestos del proyecto fueron:</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En primer lugar </a:t>
            </a:r>
            <a:r>
              <a:rPr lang="es-UY" sz="1200" b="0" i="0" u="none" strike="noStrike" cap="none" baseline="0" dirty="0" smtClean="0">
                <a:solidFill>
                  <a:srgbClr val="003399"/>
                </a:solidFill>
                <a:latin typeface="Calibri"/>
                <a:ea typeface="Calibri"/>
                <a:cs typeface="Calibri"/>
                <a:sym typeface="Calibri"/>
              </a:rPr>
              <a:t>Relevar </a:t>
            </a:r>
            <a:r>
              <a:rPr lang="es-UY" sz="1200" b="1" i="0" u="none" strike="noStrike" cap="none" baseline="0" dirty="0" smtClean="0">
                <a:solidFill>
                  <a:srgbClr val="003399"/>
                </a:solidFill>
                <a:latin typeface="Calibri"/>
                <a:ea typeface="Calibri"/>
                <a:cs typeface="Calibri"/>
                <a:sym typeface="Calibri"/>
              </a:rPr>
              <a:t>trabajos relacionados </a:t>
            </a:r>
            <a:r>
              <a:rPr lang="es-UY" sz="1200" b="0" i="0" u="none" strike="noStrike" cap="none" baseline="0" dirty="0" smtClean="0">
                <a:solidFill>
                  <a:srgbClr val="003399"/>
                </a:solidFill>
                <a:latin typeface="Calibri"/>
                <a:ea typeface="Calibri"/>
                <a:cs typeface="Calibri"/>
                <a:sym typeface="Calibri"/>
              </a:rPr>
              <a:t>para conocer posibles herramientas y metodologías.</a:t>
            </a:r>
          </a:p>
          <a:p>
            <a:pPr marL="0" marR="0" lvl="0" indent="0" algn="l" rtl="0">
              <a:spcBef>
                <a:spcPts val="0"/>
              </a:spcBef>
              <a:spcAft>
                <a:spcPts val="0"/>
              </a:spcAft>
              <a:buNone/>
            </a:pPr>
            <a:endParaRPr lang="es-UY" sz="1200" b="0" i="0" u="none" strike="noStrike" cap="none" baseline="0" dirty="0" smtClean="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Font typeface="Courier New"/>
              <a:buNone/>
            </a:pPr>
            <a:r>
              <a:rPr lang="es-UY" sz="1200" b="0" i="0" u="none" strike="noStrike" cap="none" baseline="0" dirty="0" smtClean="0">
                <a:solidFill>
                  <a:srgbClr val="003399"/>
                </a:solidFill>
                <a:latin typeface="Calibri"/>
                <a:ea typeface="Calibri"/>
                <a:cs typeface="Calibri"/>
                <a:sym typeface="Calibri"/>
              </a:rPr>
              <a:t>Luego </a:t>
            </a:r>
            <a:r>
              <a:rPr lang="es-UY" sz="1200" dirty="0" smtClean="0">
                <a:solidFill>
                  <a:srgbClr val="003399"/>
                </a:solidFill>
                <a:latin typeface="Calibri"/>
                <a:ea typeface="Calibri"/>
                <a:cs typeface="Calibri"/>
                <a:sym typeface="Calibri"/>
              </a:rPr>
              <a:t>Implementar </a:t>
            </a:r>
            <a:r>
              <a:rPr lang="es-UY" sz="1200" b="0" i="0" u="none" strike="noStrike" cap="none" baseline="0" dirty="0" smtClean="0">
                <a:solidFill>
                  <a:srgbClr val="003399"/>
                </a:solidFill>
                <a:latin typeface="Calibri"/>
                <a:ea typeface="Calibri"/>
                <a:cs typeface="Calibri"/>
                <a:sym typeface="Calibri"/>
              </a:rPr>
              <a:t>un </a:t>
            </a:r>
            <a:r>
              <a:rPr lang="es-UY" sz="1200" b="1" i="0" u="none" strike="noStrike" cap="none" baseline="0" dirty="0" smtClean="0">
                <a:solidFill>
                  <a:srgbClr val="003399"/>
                </a:solidFill>
                <a:latin typeface="Calibri"/>
                <a:ea typeface="Calibri"/>
                <a:cs typeface="Calibri"/>
                <a:sym typeface="Calibri"/>
              </a:rPr>
              <a:t>algoritmo evolutivo </a:t>
            </a:r>
            <a:r>
              <a:rPr lang="es-UY" sz="1200" b="0" i="0" u="none" strike="noStrike" cap="none" baseline="0" dirty="0" err="1" smtClean="0">
                <a:solidFill>
                  <a:srgbClr val="003399"/>
                </a:solidFill>
                <a:latin typeface="Calibri"/>
                <a:ea typeface="Calibri"/>
                <a:cs typeface="Calibri"/>
                <a:sym typeface="Calibri"/>
              </a:rPr>
              <a:t>multi</a:t>
            </a:r>
            <a:r>
              <a:rPr lang="es-UY" sz="1200" b="0" i="0" u="none" strike="noStrike" cap="none" baseline="0" dirty="0" smtClean="0">
                <a:solidFill>
                  <a:srgbClr val="003399"/>
                </a:solidFill>
                <a:latin typeface="Calibri"/>
                <a:ea typeface="Calibri"/>
                <a:cs typeface="Calibri"/>
                <a:sym typeface="Calibri"/>
              </a:rPr>
              <a:t>-objetivo  que optimice la velocidad media de los vehículos que transiten por la zona del corredor </a:t>
            </a:r>
            <a:r>
              <a:rPr lang="es-UY" sz="1200" b="0" i="0" u="none" strike="noStrike" cap="none" baseline="0" dirty="0" err="1" smtClean="0">
                <a:solidFill>
                  <a:srgbClr val="003399"/>
                </a:solidFill>
                <a:latin typeface="Calibri"/>
                <a:ea typeface="Calibri"/>
                <a:cs typeface="Calibri"/>
                <a:sym typeface="Calibri"/>
              </a:rPr>
              <a:t>garzzon</a:t>
            </a:r>
            <a:r>
              <a:rPr lang="es-UY" sz="1200" b="0" i="0" u="none" strike="noStrike" cap="none" baseline="0" dirty="0" smtClean="0">
                <a:solidFill>
                  <a:srgbClr val="003399"/>
                </a:solidFill>
                <a:latin typeface="Calibri"/>
                <a:ea typeface="Calibri"/>
                <a:cs typeface="Calibri"/>
                <a:sym typeface="Calibri"/>
              </a:rPr>
              <a:t>.</a:t>
            </a:r>
          </a:p>
          <a:p>
            <a:pPr marL="342900" marR="0" lvl="0" indent="-342900" algn="just" rtl="0">
              <a:spcBef>
                <a:spcPts val="200"/>
              </a:spcBef>
              <a:spcAft>
                <a:spcPts val="0"/>
              </a:spcAft>
              <a:buClr>
                <a:srgbClr val="003399"/>
              </a:buClr>
              <a:buFont typeface="Courier New"/>
              <a:buNone/>
            </a:pPr>
            <a:endParaRPr lang="es-UY" sz="1200" b="0" i="0" u="none" strike="noStrike" cap="none" baseline="0" dirty="0" smtClean="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Font typeface="Courier New"/>
              <a:buNone/>
            </a:pPr>
            <a:r>
              <a:rPr lang="es-UY" sz="1200" b="0" i="0" u="none" strike="noStrike" cap="none" baseline="0" dirty="0" smtClean="0">
                <a:solidFill>
                  <a:srgbClr val="003399"/>
                </a:solidFill>
                <a:latin typeface="Calibri"/>
                <a:ea typeface="Calibri"/>
                <a:cs typeface="Calibri"/>
                <a:sym typeface="Calibri"/>
              </a:rPr>
              <a:t>Por lo que Se propone c</a:t>
            </a:r>
            <a:r>
              <a:rPr lang="es-UY" sz="1200" dirty="0" smtClean="0">
                <a:solidFill>
                  <a:srgbClr val="003399"/>
                </a:solidFill>
                <a:latin typeface="Calibri"/>
                <a:ea typeface="Calibri"/>
                <a:cs typeface="Calibri"/>
                <a:sym typeface="Calibri"/>
              </a:rPr>
              <a:t>rear</a:t>
            </a:r>
            <a:r>
              <a:rPr lang="es-UY" sz="1200" b="0" i="0" u="none" strike="noStrike" cap="none" baseline="0" dirty="0" smtClean="0">
                <a:solidFill>
                  <a:srgbClr val="003399"/>
                </a:solidFill>
                <a:latin typeface="Calibri"/>
                <a:ea typeface="Calibri"/>
                <a:cs typeface="Calibri"/>
                <a:sym typeface="Calibri"/>
              </a:rPr>
              <a:t> </a:t>
            </a:r>
            <a:r>
              <a:rPr lang="es-UY" sz="1200" b="1" i="0" u="none" strike="noStrike" cap="none" baseline="0" dirty="0" smtClean="0">
                <a:solidFill>
                  <a:srgbClr val="003399"/>
                </a:solidFill>
                <a:latin typeface="Calibri"/>
                <a:ea typeface="Calibri"/>
                <a:cs typeface="Calibri"/>
                <a:sym typeface="Calibri"/>
              </a:rPr>
              <a:t>instancias realistas </a:t>
            </a:r>
            <a:r>
              <a:rPr lang="es-UY" sz="1200" b="0" i="0" u="none" strike="noStrike" cap="none" baseline="0" dirty="0" smtClean="0">
                <a:solidFill>
                  <a:srgbClr val="003399"/>
                </a:solidFill>
                <a:latin typeface="Calibri"/>
                <a:ea typeface="Calibri"/>
                <a:cs typeface="Calibri"/>
                <a:sym typeface="Calibri"/>
              </a:rPr>
              <a:t>del problema diseñando un mapa que utilice datos de </a:t>
            </a:r>
            <a:r>
              <a:rPr lang="es-UY" sz="1200" dirty="0" smtClean="0">
                <a:solidFill>
                  <a:srgbClr val="003399"/>
                </a:solidFill>
                <a:latin typeface="Calibri"/>
                <a:ea typeface="Calibri"/>
                <a:cs typeface="Calibri"/>
                <a:sym typeface="Calibri"/>
              </a:rPr>
              <a:t>configuración</a:t>
            </a:r>
            <a:r>
              <a:rPr lang="es-UY" sz="1200" b="0" i="0" u="none" strike="noStrike" cap="none" baseline="0" dirty="0" smtClean="0">
                <a:solidFill>
                  <a:srgbClr val="003399"/>
                </a:solidFill>
                <a:latin typeface="Calibri"/>
                <a:ea typeface="Calibri"/>
                <a:cs typeface="Calibri"/>
                <a:sym typeface="Calibri"/>
              </a:rPr>
              <a:t> de </a:t>
            </a:r>
            <a:r>
              <a:rPr lang="es-UY" sz="1200" dirty="0" smtClean="0">
                <a:solidFill>
                  <a:srgbClr val="003399"/>
                </a:solidFill>
                <a:latin typeface="Calibri"/>
                <a:ea typeface="Calibri"/>
                <a:cs typeface="Calibri"/>
                <a:sym typeface="Calibri"/>
              </a:rPr>
              <a:t>semáforos</a:t>
            </a:r>
            <a:r>
              <a:rPr lang="es-UY" sz="1200" b="0" i="0" u="none" strike="noStrike" cap="none" baseline="0" dirty="0" smtClean="0">
                <a:solidFill>
                  <a:srgbClr val="003399"/>
                </a:solidFill>
                <a:latin typeface="Calibri"/>
                <a:ea typeface="Calibri"/>
                <a:cs typeface="Calibri"/>
                <a:sym typeface="Calibri"/>
              </a:rPr>
              <a:t> y de </a:t>
            </a:r>
            <a:r>
              <a:rPr lang="es-UY" sz="1200" dirty="0" smtClean="0">
                <a:solidFill>
                  <a:srgbClr val="003399"/>
                </a:solidFill>
                <a:latin typeface="Calibri"/>
                <a:ea typeface="Calibri"/>
                <a:cs typeface="Calibri"/>
                <a:sym typeface="Calibri"/>
              </a:rPr>
              <a:t>tráfico</a:t>
            </a:r>
            <a:r>
              <a:rPr lang="es-UY" sz="1200" b="0" i="0" u="none" strike="noStrike" cap="none" baseline="0" dirty="0" smtClean="0">
                <a:solidFill>
                  <a:srgbClr val="003399"/>
                </a:solidFill>
                <a:latin typeface="Calibri"/>
                <a:ea typeface="Calibri"/>
                <a:cs typeface="Calibri"/>
                <a:sym typeface="Calibri"/>
              </a:rPr>
              <a:t> obtenidos in-situ</a:t>
            </a:r>
          </a:p>
          <a:p>
            <a:pPr marL="342900" marR="0" lvl="0" indent="-203200" algn="just" rtl="0">
              <a:spcBef>
                <a:spcPts val="200"/>
              </a:spcBef>
              <a:spcAft>
                <a:spcPts val="0"/>
              </a:spcAft>
              <a:buClr>
                <a:srgbClr val="003399"/>
              </a:buClr>
              <a:buFont typeface="Courier New"/>
              <a:buNone/>
            </a:pPr>
            <a:endParaRPr lang="es-UY" sz="1200" b="0" i="0" u="none" strike="noStrike" cap="none" baseline="0" dirty="0" smtClean="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None/>
            </a:pPr>
            <a:r>
              <a:rPr lang="es-UY" sz="1200" b="0" i="0" u="none" strike="noStrike" cap="none" baseline="0" dirty="0" smtClean="0">
                <a:solidFill>
                  <a:srgbClr val="003399"/>
                </a:solidFill>
                <a:latin typeface="Calibri"/>
                <a:ea typeface="Calibri"/>
                <a:cs typeface="Calibri"/>
                <a:sym typeface="Calibri"/>
              </a:rPr>
              <a:t>Finalmente se propone Aplicar técnicas de </a:t>
            </a:r>
            <a:r>
              <a:rPr lang="es-UY" sz="1200" b="1" i="0" u="none" strike="noStrike" cap="none" baseline="0" dirty="0" smtClean="0">
                <a:solidFill>
                  <a:srgbClr val="003399"/>
                </a:solidFill>
                <a:latin typeface="Calibri"/>
                <a:ea typeface="Calibri"/>
                <a:cs typeface="Calibri"/>
                <a:sym typeface="Calibri"/>
              </a:rPr>
              <a:t>computación de alto desempeño </a:t>
            </a:r>
            <a:r>
              <a:rPr lang="es-UY" sz="1200" b="0" i="0" u="none" strike="noStrike" cap="none" baseline="0" dirty="0" smtClean="0">
                <a:solidFill>
                  <a:srgbClr val="003399"/>
                </a:solidFill>
                <a:latin typeface="Calibri"/>
                <a:ea typeface="Calibri"/>
                <a:cs typeface="Calibri"/>
                <a:sym typeface="Calibri"/>
              </a:rPr>
              <a:t>para mejorar los tiempos de ejecución del Algoritmo Evolutivo.</a:t>
            </a:r>
          </a:p>
          <a:p>
            <a:pPr marL="0" marR="0" lvl="0" indent="0" algn="l" rtl="0">
              <a:spcBef>
                <a:spcPts val="0"/>
              </a:spcBef>
              <a:spcAft>
                <a:spcPts val="0"/>
              </a:spcAft>
              <a:buNone/>
            </a:pPr>
            <a:r>
              <a:rPr lang="es-UY" sz="1200" b="0" i="0" u="none" strike="noStrike" cap="none" baseline="0" dirty="0" smtClean="0">
                <a:solidFill>
                  <a:schemeClr val="dk1"/>
                </a:solidFill>
                <a:latin typeface="+mn-lt"/>
                <a:ea typeface="Arial"/>
                <a:cs typeface="Arial"/>
                <a:sym typeface="Arial"/>
              </a:rPr>
              <a:t>40 segundos</a:t>
            </a:r>
            <a:endParaRPr lang="es-UY" sz="1200" b="0" i="0" u="none" strike="noStrike" cap="none" baseline="0" dirty="0">
              <a:solidFill>
                <a:schemeClr val="dk1"/>
              </a:solidFill>
              <a:latin typeface="+mn-lt"/>
              <a:ea typeface="Arial"/>
              <a:cs typeface="Arial"/>
              <a:sym typeface="Arial"/>
            </a:endParaRPr>
          </a:p>
        </p:txBody>
      </p:sp>
      <p:sp>
        <p:nvSpPr>
          <p:cNvPr id="101" name="Shape 101"/>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5</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51275" y="9434513"/>
            <a:ext cx="2946399" cy="493711"/>
          </a:xfrm>
          <a:prstGeom prst="rect">
            <a:avLst/>
          </a:prstGeom>
          <a:noFill/>
          <a:ln>
            <a:noFill/>
          </a:ln>
        </p:spPr>
        <p:txBody>
          <a:bodyPr lIns="91600" tIns="45800" rIns="91600" bIns="45800"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6</a:t>
            </a:fld>
            <a:endParaRPr lang="es-ES" sz="13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2"/>
          </p:nvPr>
        </p:nvSpPr>
        <p:spPr>
          <a:xfrm>
            <a:off x="917575" y="746125"/>
            <a:ext cx="4959350"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906462" y="4714875"/>
            <a:ext cx="4984749" cy="4467224"/>
          </a:xfrm>
          <a:prstGeom prst="rect">
            <a:avLst/>
          </a:prstGeom>
          <a:noFill/>
          <a:ln>
            <a:noFill/>
          </a:ln>
        </p:spPr>
        <p:txBody>
          <a:bodyPr lIns="93100" tIns="46550" rIns="93100" bIns="46550" anchor="t" anchorCtr="0">
            <a:noAutofit/>
          </a:bodyPr>
          <a:lstStyle/>
          <a:p>
            <a:pPr marL="0" marR="0" lvl="0" indent="0" algn="l" rtl="0">
              <a:spcBef>
                <a:spcPts val="0"/>
              </a:spcBef>
              <a:spcAft>
                <a:spcPts val="0"/>
              </a:spcAft>
              <a:buNone/>
            </a:pPr>
            <a:r>
              <a:rPr lang="es-UY" sz="2300" b="0" i="0" u="none" strike="noStrike" cap="none" baseline="0" dirty="0" smtClean="0">
                <a:solidFill>
                  <a:schemeClr val="dk1"/>
                </a:solidFill>
                <a:latin typeface="+mn-lt"/>
                <a:ea typeface="Arial"/>
                <a:cs typeface="Arial"/>
                <a:sym typeface="Arial"/>
              </a:rPr>
              <a:t>Comenzaremos con el marco </a:t>
            </a:r>
            <a:r>
              <a:rPr lang="es-UY" sz="2300" b="0" i="0" u="none" strike="noStrike" cap="none" baseline="0" dirty="0" err="1" smtClean="0">
                <a:solidFill>
                  <a:schemeClr val="dk1"/>
                </a:solidFill>
                <a:latin typeface="+mn-lt"/>
                <a:ea typeface="Arial"/>
                <a:cs typeface="Arial"/>
                <a:sym typeface="Arial"/>
              </a:rPr>
              <a:t>teorico</a:t>
            </a:r>
            <a:r>
              <a:rPr lang="es-UY" sz="2300" b="0" i="0" u="none" strike="noStrike" cap="none" baseline="0" dirty="0" smtClean="0">
                <a:solidFill>
                  <a:schemeClr val="dk1"/>
                </a:solidFill>
                <a:latin typeface="+mn-lt"/>
                <a:ea typeface="Arial"/>
                <a:cs typeface="Arial"/>
                <a:sym typeface="Arial"/>
              </a:rPr>
              <a:t> del proyecto</a:t>
            </a:r>
            <a:endParaRPr lang="es-UY" sz="2300" b="0" i="0" u="none" strike="noStrike" cap="none" baseline="0" dirty="0">
              <a:solidFill>
                <a:schemeClr val="dk1"/>
              </a:solidFill>
              <a:latin typeface="+mn-lt"/>
              <a:ea typeface="Arial"/>
              <a:cs typeface="Arial"/>
              <a:sym typeface="Arial"/>
            </a:endParaRPr>
          </a:p>
        </p:txBody>
      </p:sp>
      <p:sp>
        <p:nvSpPr>
          <p:cNvPr id="112" name="Shape 112"/>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6</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 name="Shape 12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Los corredores</a:t>
            </a:r>
            <a:r>
              <a:rPr lang="es-UY" sz="1200" baseline="0" dirty="0" smtClean="0">
                <a:solidFill>
                  <a:schemeClr val="dk1"/>
                </a:solidFill>
              </a:rPr>
              <a:t> </a:t>
            </a:r>
            <a:r>
              <a:rPr lang="es-UY" sz="1200" dirty="0" smtClean="0">
                <a:solidFill>
                  <a:schemeClr val="dk1"/>
                </a:solidFill>
              </a:rPr>
              <a:t>urbanos</a:t>
            </a:r>
            <a:r>
              <a:rPr lang="es-UY" sz="1200" baseline="0" dirty="0" smtClean="0">
                <a:solidFill>
                  <a:schemeClr val="dk1"/>
                </a:solidFill>
              </a:rPr>
              <a:t> o </a:t>
            </a:r>
            <a:r>
              <a:rPr lang="es-UY" sz="1200" dirty="0" smtClean="0">
                <a:solidFill>
                  <a:schemeClr val="dk1"/>
                </a:solidFill>
              </a:rPr>
              <a:t>también llamado corredores segregados, se caracterizan por una separación física entre el carril de circulación de los ómnibus y los</a:t>
            </a:r>
            <a:r>
              <a:rPr lang="es-UY" sz="1200" baseline="0" dirty="0" smtClean="0">
                <a:solidFill>
                  <a:schemeClr val="dk1"/>
                </a:solidFill>
              </a:rPr>
              <a:t> </a:t>
            </a:r>
            <a:r>
              <a:rPr lang="es-UY" sz="1200" baseline="0" dirty="0" err="1" smtClean="0">
                <a:solidFill>
                  <a:schemeClr val="dk1"/>
                </a:solidFill>
              </a:rPr>
              <a:t>demas</a:t>
            </a:r>
            <a:r>
              <a:rPr lang="es-UY" sz="1200" baseline="0" dirty="0" smtClean="0">
                <a:solidFill>
                  <a:schemeClr val="dk1"/>
                </a:solidFill>
              </a:rPr>
              <a:t> vehículos.</a:t>
            </a:r>
            <a:endParaRPr lang="es-UY" sz="1200" dirty="0" smtClean="0">
              <a:solidFill>
                <a:schemeClr val="dk1"/>
              </a:solidFill>
            </a:endParaRP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Internacionalmente s</a:t>
            </a:r>
            <a:r>
              <a:rPr lang="es-UY" sz="1200" dirty="0" smtClean="0">
                <a:solidFill>
                  <a:schemeClr val="dk1"/>
                </a:solidFill>
              </a:rPr>
              <a:t>e creo</a:t>
            </a:r>
            <a:r>
              <a:rPr lang="es-UY" sz="1200" baseline="0" dirty="0" smtClean="0">
                <a:solidFill>
                  <a:schemeClr val="dk1"/>
                </a:solidFill>
              </a:rPr>
              <a:t> un </a:t>
            </a:r>
            <a:r>
              <a:rPr lang="es-UY" sz="1200" baseline="0" dirty="0" err="1" smtClean="0">
                <a:solidFill>
                  <a:schemeClr val="dk1"/>
                </a:solidFill>
              </a:rPr>
              <a:t>instituo</a:t>
            </a:r>
            <a:r>
              <a:rPr lang="es-UY" sz="1200" dirty="0" smtClean="0">
                <a:solidFill>
                  <a:schemeClr val="dk1"/>
                </a:solidFill>
              </a:rPr>
              <a:t>,</a:t>
            </a:r>
            <a:r>
              <a:rPr lang="es-UY" sz="1200" baseline="0" dirty="0" smtClean="0">
                <a:solidFill>
                  <a:schemeClr val="dk1"/>
                </a:solidFill>
              </a:rPr>
              <a:t> que recopila información sobre las mejores prácticas de los corredores urbanos en todo el mundo, </a:t>
            </a:r>
          </a:p>
          <a:p>
            <a:pPr marL="0" marR="0" lvl="0" indent="0" algn="l" rtl="0">
              <a:spcBef>
                <a:spcPts val="0"/>
              </a:spcBef>
              <a:spcAft>
                <a:spcPts val="0"/>
              </a:spcAft>
              <a:buSzPct val="25000"/>
              <a:buNone/>
            </a:pPr>
            <a:r>
              <a:rPr lang="es-UY" sz="1200" baseline="0" dirty="0" smtClean="0">
                <a:solidFill>
                  <a:schemeClr val="dk1"/>
                </a:solidFill>
              </a:rPr>
              <a:t>Y si uno o mas corredores urbanos cumplen con ciertas características se puede hablar de que ese sistema es un BRT</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BRT  o </a:t>
            </a:r>
            <a:r>
              <a:rPr lang="es-UY" sz="1200" dirty="0" err="1" smtClean="0">
                <a:solidFill>
                  <a:schemeClr val="dk1"/>
                </a:solidFill>
              </a:rPr>
              <a:t>omnibus</a:t>
            </a:r>
            <a:r>
              <a:rPr lang="es-UY" sz="1200" dirty="0" smtClean="0">
                <a:solidFill>
                  <a:schemeClr val="dk1"/>
                </a:solidFill>
              </a:rPr>
              <a:t> de tránsito rápido, es un sistema integrado de transporte  mediante el uso de ómnibus.</a:t>
            </a:r>
            <a:r>
              <a:rPr lang="es-UY" sz="1200" baseline="0" dirty="0" smtClean="0">
                <a:solidFill>
                  <a:schemeClr val="dk1"/>
                </a:solidFill>
              </a:rPr>
              <a:t> Es </a:t>
            </a:r>
            <a:r>
              <a:rPr lang="es-UY" sz="1200" dirty="0" smtClean="0">
                <a:solidFill>
                  <a:schemeClr val="dk1"/>
                </a:solidFill>
              </a:rPr>
              <a:t>una solución innovadora, de alta capacidad</a:t>
            </a:r>
            <a:r>
              <a:rPr lang="es-UY" sz="1200" baseline="0" dirty="0" smtClean="0">
                <a:solidFill>
                  <a:schemeClr val="dk1"/>
                </a:solidFill>
              </a:rPr>
              <a:t>,</a:t>
            </a:r>
            <a:r>
              <a:rPr lang="es-UY" sz="1200" dirty="0" smtClean="0">
                <a:solidFill>
                  <a:schemeClr val="dk1"/>
                </a:solidFill>
              </a:rPr>
              <a:t> y </a:t>
            </a:r>
            <a:r>
              <a:rPr lang="es-UY" sz="1200" baseline="0" dirty="0" smtClean="0">
                <a:solidFill>
                  <a:schemeClr val="dk1"/>
                </a:solidFill>
              </a:rPr>
              <a:t>cuando es aplicada correctamente,</a:t>
            </a:r>
            <a:r>
              <a:rPr lang="es-UY" sz="1200" dirty="0" smtClean="0">
                <a:solidFill>
                  <a:schemeClr val="dk1"/>
                </a:solidFill>
              </a:rPr>
              <a:t> puede alcanzar el rendimiento y los beneficios de sistemas ferroviarios, con un costo significativamente menor</a:t>
            </a:r>
            <a:r>
              <a:rPr lang="es-ES" sz="1200" dirty="0" smtClean="0">
                <a:solidFill>
                  <a:schemeClr val="dk1"/>
                </a:solidFill>
              </a:rPr>
              <a:t>.</a:t>
            </a:r>
            <a:r>
              <a:rPr lang="es-UY" sz="1200" dirty="0" smtClean="0">
                <a:solidFill>
                  <a:schemeClr val="dk1"/>
                </a:solidFill>
              </a:rPr>
              <a:t> </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baseline="0" dirty="0" smtClean="0">
                <a:solidFill>
                  <a:schemeClr val="dk1"/>
                </a:solidFill>
              </a:rPr>
              <a:t>(50s)</a:t>
            </a:r>
            <a:endParaRPr lang="es-UY" sz="1200" dirty="0" smtClean="0">
              <a:solidFill>
                <a:schemeClr val="dk1"/>
              </a:solidFill>
            </a:endParaRPr>
          </a:p>
        </p:txBody>
      </p:sp>
      <p:sp>
        <p:nvSpPr>
          <p:cNvPr id="125" name="Shape 12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7</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El corredor </a:t>
            </a:r>
            <a:r>
              <a:rPr lang="es-UY" sz="1200" dirty="0" err="1" smtClean="0">
                <a:solidFill>
                  <a:schemeClr val="dk1"/>
                </a:solidFill>
              </a:rPr>
              <a:t>Garzon</a:t>
            </a:r>
            <a:r>
              <a:rPr lang="es-UY" sz="1200" dirty="0" smtClean="0">
                <a:solidFill>
                  <a:schemeClr val="dk1"/>
                </a:solidFill>
              </a:rPr>
              <a:t> es un corredor urbano de </a:t>
            </a:r>
            <a:r>
              <a:rPr lang="es-UY" sz="1200" dirty="0" err="1" smtClean="0">
                <a:solidFill>
                  <a:schemeClr val="dk1"/>
                </a:solidFill>
              </a:rPr>
              <a:t>tráfico,Tiene</a:t>
            </a:r>
            <a:r>
              <a:rPr lang="es-UY" sz="1200" dirty="0" smtClean="0">
                <a:solidFill>
                  <a:schemeClr val="dk1"/>
                </a:solidFill>
              </a:rPr>
              <a:t> una extensión de 6.5 km con 24 cruces semaforizados, y como vemos en la imagen,</a:t>
            </a:r>
            <a:r>
              <a:rPr lang="es-UY" sz="1200" baseline="0" dirty="0" smtClean="0">
                <a:solidFill>
                  <a:schemeClr val="dk1"/>
                </a:solidFill>
              </a:rPr>
              <a:t> </a:t>
            </a:r>
            <a:r>
              <a:rPr lang="es-UY" sz="1200" dirty="0" smtClean="0">
                <a:solidFill>
                  <a:schemeClr val="dk1"/>
                </a:solidFill>
              </a:rPr>
              <a:t>cruza con calles importantes como agraciada, Millán</a:t>
            </a:r>
            <a:r>
              <a:rPr lang="es-UY" sz="1200" baseline="0" dirty="0" smtClean="0">
                <a:solidFill>
                  <a:schemeClr val="dk1"/>
                </a:solidFill>
              </a:rPr>
              <a:t>, </a:t>
            </a:r>
            <a:r>
              <a:rPr lang="es-UY" sz="1200" dirty="0" smtClean="0">
                <a:solidFill>
                  <a:schemeClr val="dk1"/>
                </a:solidFill>
              </a:rPr>
              <a:t>Bulevar Batlle y Ordoñez y </a:t>
            </a:r>
            <a:r>
              <a:rPr lang="es-UY" sz="1200" dirty="0" err="1" smtClean="0">
                <a:solidFill>
                  <a:schemeClr val="dk1"/>
                </a:solidFill>
              </a:rPr>
              <a:t>bulevard</a:t>
            </a:r>
            <a:r>
              <a:rPr lang="es-UY" sz="1200" baseline="0" dirty="0" smtClean="0">
                <a:solidFill>
                  <a:schemeClr val="dk1"/>
                </a:solidFill>
              </a:rPr>
              <a:t> </a:t>
            </a:r>
            <a:r>
              <a:rPr lang="es-UY" sz="1200" baseline="0" dirty="0" err="1" smtClean="0">
                <a:solidFill>
                  <a:schemeClr val="dk1"/>
                </a:solidFill>
              </a:rPr>
              <a:t>aparicio</a:t>
            </a:r>
            <a:r>
              <a:rPr lang="es-UY" sz="1200" baseline="0" dirty="0" smtClean="0">
                <a:solidFill>
                  <a:schemeClr val="dk1"/>
                </a:solidFill>
              </a:rPr>
              <a:t> </a:t>
            </a:r>
            <a:r>
              <a:rPr lang="es-UY" sz="1200" baseline="0" dirty="0" err="1" smtClean="0">
                <a:solidFill>
                  <a:schemeClr val="dk1"/>
                </a:solidFill>
              </a:rPr>
              <a:t>saravia</a:t>
            </a:r>
            <a:r>
              <a:rPr lang="es-UY" sz="1200" baseline="0" dirty="0" smtClean="0">
                <a:solidFill>
                  <a:schemeClr val="dk1"/>
                </a:solidFill>
              </a:rPr>
              <a:t>. </a:t>
            </a:r>
          </a:p>
          <a:p>
            <a:pPr marL="0" marR="0" lvl="0" indent="0" algn="l" rtl="0">
              <a:spcBef>
                <a:spcPts val="0"/>
              </a:spcBef>
              <a:spcAft>
                <a:spcPts val="0"/>
              </a:spcAft>
              <a:buSzPct val="25000"/>
              <a:buNone/>
            </a:pPr>
            <a:r>
              <a:rPr lang="es-UY" sz="1200" baseline="0" dirty="0" smtClean="0">
                <a:solidFill>
                  <a:schemeClr val="dk1"/>
                </a:solidFill>
              </a:rPr>
              <a:t>Normalmente un corredor es una conexión de extremo a extremo</a:t>
            </a:r>
            <a:r>
              <a:rPr lang="es-UY" sz="1200" dirty="0" smtClean="0">
                <a:solidFill>
                  <a:schemeClr val="dk1"/>
                </a:solidFill>
              </a:rPr>
              <a:t>, pero a lo largo del</a:t>
            </a:r>
            <a:r>
              <a:rPr lang="es-UY" sz="1200" baseline="0" dirty="0" smtClean="0">
                <a:solidFill>
                  <a:schemeClr val="dk1"/>
                </a:solidFill>
              </a:rPr>
              <a:t> corredor </a:t>
            </a:r>
            <a:r>
              <a:rPr lang="es-UY" sz="1200" baseline="0" dirty="0" err="1" smtClean="0">
                <a:solidFill>
                  <a:schemeClr val="dk1"/>
                </a:solidFill>
              </a:rPr>
              <a:t>garzon</a:t>
            </a:r>
            <a:r>
              <a:rPr lang="es-UY" sz="1200" baseline="0" dirty="0" smtClean="0">
                <a:solidFill>
                  <a:schemeClr val="dk1"/>
                </a:solidFill>
              </a:rPr>
              <a:t> </a:t>
            </a:r>
            <a:r>
              <a:rPr lang="es-UY" sz="1200" dirty="0" smtClean="0">
                <a:solidFill>
                  <a:schemeClr val="dk1"/>
                </a:solidFill>
              </a:rPr>
              <a:t>hay muchos</a:t>
            </a:r>
            <a:r>
              <a:rPr lang="es-UY" sz="1200" baseline="0" dirty="0" smtClean="0">
                <a:solidFill>
                  <a:schemeClr val="dk1"/>
                </a:solidFill>
              </a:rPr>
              <a:t> </a:t>
            </a:r>
            <a:r>
              <a:rPr lang="es-UY" sz="1200" dirty="0" smtClean="0">
                <a:solidFill>
                  <a:schemeClr val="dk1"/>
                </a:solidFill>
              </a:rPr>
              <a:t>barrios densamente poblados, tienen al corredor como la principal vía de movilidad. (26s)</a:t>
            </a:r>
          </a:p>
          <a:p>
            <a:pPr marL="0" marR="0" lvl="0" indent="0" algn="l" rtl="0">
              <a:spcBef>
                <a:spcPts val="0"/>
              </a:spcBef>
              <a:spcAft>
                <a:spcPts val="0"/>
              </a:spcAft>
              <a:buSzPct val="25000"/>
              <a:buNone/>
            </a:pPr>
            <a:endParaRPr lang="es-UY" sz="120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El Corredor Garzón cumple </a:t>
            </a:r>
            <a:r>
              <a:rPr lang="es-UY" sz="1200" dirty="0" err="1" smtClean="0">
                <a:solidFill>
                  <a:schemeClr val="dk1"/>
                </a:solidFill>
              </a:rPr>
              <a:t>minimamente</a:t>
            </a:r>
            <a:r>
              <a:rPr lang="es-UY" sz="1200" dirty="0" smtClean="0">
                <a:solidFill>
                  <a:schemeClr val="dk1"/>
                </a:solidFill>
              </a:rPr>
              <a:t> con la definición de</a:t>
            </a:r>
            <a:r>
              <a:rPr lang="es-UY" sz="1200" baseline="0" dirty="0" smtClean="0">
                <a:solidFill>
                  <a:schemeClr val="dk1"/>
                </a:solidFill>
              </a:rPr>
              <a:t> BRT, pero no cumple con muchas de las mejores practicas recomendadas como: Cobrar el boleto fuera del </a:t>
            </a:r>
            <a:r>
              <a:rPr lang="es-UY" sz="1200" baseline="0" dirty="0" err="1" smtClean="0">
                <a:solidFill>
                  <a:schemeClr val="dk1"/>
                </a:solidFill>
              </a:rPr>
              <a:t>omnibus</a:t>
            </a:r>
            <a:r>
              <a:rPr lang="es-UY" sz="1200" baseline="0" dirty="0" smtClean="0">
                <a:solidFill>
                  <a:schemeClr val="dk1"/>
                </a:solidFill>
              </a:rPr>
              <a:t>, que puedas ascender/descender por todas las puertas, y no se Ofrecen líneas que no paren en todas las paradas o servicios expresos.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s-UY" sz="12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s-UY" sz="1200" dirty="0" smtClean="0">
                <a:solidFill>
                  <a:schemeClr val="dk1"/>
                </a:solidFill>
              </a:rPr>
              <a:t>Finalmente vemos el perfil del corredor, el mismo consiste de tres calles, paralelas e independientes de dos </a:t>
            </a:r>
            <a:r>
              <a:rPr lang="es-UY" sz="1200" dirty="0" err="1" smtClean="0">
                <a:solidFill>
                  <a:schemeClr val="dk1"/>
                </a:solidFill>
              </a:rPr>
              <a:t>carrilles</a:t>
            </a:r>
            <a:r>
              <a:rPr lang="es-UY" sz="1200" dirty="0" smtClean="0">
                <a:solidFill>
                  <a:schemeClr val="dk1"/>
                </a:solidFill>
              </a:rPr>
              <a:t> cada una. Las dos de los extremos</a:t>
            </a:r>
            <a:r>
              <a:rPr lang="es-UY" sz="1200" baseline="0" dirty="0" smtClean="0">
                <a:solidFill>
                  <a:schemeClr val="dk1"/>
                </a:solidFill>
              </a:rPr>
              <a:t> </a:t>
            </a:r>
            <a:r>
              <a:rPr lang="es-UY" sz="1200" dirty="0" smtClean="0">
                <a:solidFill>
                  <a:schemeClr val="dk1"/>
                </a:solidFill>
              </a:rPr>
              <a:t>son de una sola mano y entre medio de éstas se encuentra una calle de doble vía que es exclusivamente usado por</a:t>
            </a:r>
            <a:r>
              <a:rPr lang="es-UY" sz="1200" baseline="0" dirty="0" smtClean="0">
                <a:solidFill>
                  <a:schemeClr val="dk1"/>
                </a:solidFill>
              </a:rPr>
              <a:t> </a:t>
            </a:r>
            <a:r>
              <a:rPr lang="es-UY" sz="1200" baseline="0" dirty="0" err="1" smtClean="0">
                <a:solidFill>
                  <a:schemeClr val="dk1"/>
                </a:solidFill>
              </a:rPr>
              <a:t>óminbus</a:t>
            </a:r>
            <a:r>
              <a:rPr lang="es-UY" sz="1200" dirty="0" smtClean="0">
                <a:solidFill>
                  <a:schemeClr val="dk1"/>
                </a:solidFill>
              </a:rPr>
              <a:t>. </a:t>
            </a:r>
          </a:p>
          <a:p>
            <a:pPr marL="0" marR="0" lvl="0" indent="0" algn="l" rtl="0">
              <a:spcBef>
                <a:spcPts val="0"/>
              </a:spcBef>
              <a:spcAft>
                <a:spcPts val="0"/>
              </a:spcAft>
              <a:buSzPct val="25000"/>
              <a:buNone/>
            </a:pPr>
            <a:endParaRPr lang="es-UY" sz="1200" baseline="0" dirty="0" smtClean="0">
              <a:solidFill>
                <a:schemeClr val="dk1"/>
              </a:solidFill>
            </a:endParaRPr>
          </a:p>
          <a:p>
            <a:pPr marL="0" marR="0" lvl="0" indent="0" algn="l" rtl="0">
              <a:spcBef>
                <a:spcPts val="0"/>
              </a:spcBef>
              <a:spcAft>
                <a:spcPts val="0"/>
              </a:spcAft>
              <a:buSzPct val="25000"/>
              <a:buNone/>
            </a:pPr>
            <a:r>
              <a:rPr lang="es-UY" sz="1200" dirty="0" smtClean="0">
                <a:solidFill>
                  <a:schemeClr val="dk1"/>
                </a:solidFill>
              </a:rPr>
              <a:t>1m 20s</a:t>
            </a:r>
          </a:p>
        </p:txBody>
      </p:sp>
      <p:sp>
        <p:nvSpPr>
          <p:cNvPr id="139" name="Shape 139"/>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8</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917575" y="746125"/>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06462" y="4716462"/>
            <a:ext cx="4984749" cy="4465636"/>
          </a:xfrm>
          <a:prstGeom prst="rect">
            <a:avLst/>
          </a:prstGeom>
          <a:noFill/>
          <a:ln>
            <a:noFill/>
          </a:ln>
        </p:spPr>
        <p:txBody>
          <a:bodyPr lIns="93250" tIns="46625" rIns="93250" bIns="46625" anchor="t" anchorCtr="0">
            <a:noAutofit/>
          </a:bodyPr>
          <a:lstStyle/>
          <a:p>
            <a:pPr marL="0" marR="0" lvl="0" indent="0" algn="l" rtl="0">
              <a:spcBef>
                <a:spcPts val="0"/>
              </a:spcBef>
              <a:spcAft>
                <a:spcPts val="0"/>
              </a:spcAft>
              <a:buSzPct val="25000"/>
              <a:buNone/>
            </a:pPr>
            <a:r>
              <a:rPr lang="es-UY" sz="1200" dirty="0" smtClean="0">
                <a:solidFill>
                  <a:schemeClr val="dk1"/>
                </a:solidFill>
              </a:rPr>
              <a:t>Necesitamos poder determinar si nuestras soluciones son realmente aplicables, por lo que una de las herramientas que utilizamos fue un simulador de tráfico</a:t>
            </a:r>
          </a:p>
          <a:p>
            <a:pPr marL="0" marR="0" lvl="0" indent="0" algn="l" rtl="0">
              <a:spcBef>
                <a:spcPts val="0"/>
              </a:spcBef>
              <a:spcAft>
                <a:spcPts val="0"/>
              </a:spcAft>
              <a:buSzPct val="25000"/>
              <a:buNone/>
            </a:pPr>
            <a:r>
              <a:rPr lang="es-UY" sz="1200" dirty="0" smtClean="0">
                <a:solidFill>
                  <a:schemeClr val="dk1"/>
                </a:solidFill>
              </a:rPr>
              <a:t>Los simuladores de tráfico son programas que simulan el movimiento del flujo vehicular sobre una red terrestre, marítima o aérea. Son usados en proyectos de investigación, estudio de congestiones y análisis de impacto de obras.</a:t>
            </a:r>
          </a:p>
          <a:p>
            <a:pPr marL="0" marR="0" lvl="0" indent="0" algn="l" rtl="0">
              <a:spcBef>
                <a:spcPts val="0"/>
              </a:spcBef>
              <a:spcAft>
                <a:spcPts val="0"/>
              </a:spcAft>
              <a:buSzPct val="25000"/>
              <a:buNone/>
            </a:pPr>
            <a:r>
              <a:rPr lang="es-UY" sz="1200" dirty="0" smtClean="0">
                <a:solidFill>
                  <a:schemeClr val="dk1"/>
                </a:solidFill>
              </a:rPr>
              <a:t>En la actualidad existe una gran variedad de simuladores disponibles y en</a:t>
            </a:r>
            <a:r>
              <a:rPr lang="es-UY" sz="1200" baseline="0" dirty="0" smtClean="0">
                <a:solidFill>
                  <a:schemeClr val="dk1"/>
                </a:solidFill>
              </a:rPr>
              <a:t> esta figura podemos ver algunos de ellos</a:t>
            </a:r>
            <a:r>
              <a:rPr lang="es-UY" sz="1200" dirty="0" smtClean="0">
                <a:solidFill>
                  <a:schemeClr val="dk1"/>
                </a:solidFill>
              </a:rPr>
              <a:t>. El simulador utilizado</a:t>
            </a:r>
            <a:r>
              <a:rPr lang="es-UY" sz="1200" baseline="0" dirty="0" smtClean="0">
                <a:solidFill>
                  <a:schemeClr val="dk1"/>
                </a:solidFill>
              </a:rPr>
              <a:t> en el proyecto fue el de la imagen A, el simulador SUMO, que es abierto y gratuito,  a demás de portable y diseñado para soportar grandes redes de tránsito.</a:t>
            </a:r>
          </a:p>
          <a:p>
            <a:pPr marL="0" marR="0" lvl="0" indent="0" algn="l" rtl="0">
              <a:spcBef>
                <a:spcPts val="0"/>
              </a:spcBef>
              <a:spcAft>
                <a:spcPts val="0"/>
              </a:spcAft>
              <a:buSzPct val="25000"/>
              <a:buNone/>
            </a:pPr>
            <a:r>
              <a:rPr lang="es-UY" sz="1200" baseline="0" dirty="0" smtClean="0">
                <a:solidFill>
                  <a:schemeClr val="dk1"/>
                </a:solidFill>
              </a:rPr>
              <a:t>Los </a:t>
            </a:r>
            <a:r>
              <a:rPr lang="es-UY" sz="1200" baseline="0" dirty="0" err="1" smtClean="0">
                <a:solidFill>
                  <a:schemeClr val="dk1"/>
                </a:solidFill>
              </a:rPr>
              <a:t>demas</a:t>
            </a:r>
            <a:r>
              <a:rPr lang="es-UY" sz="1200" baseline="0" dirty="0" smtClean="0">
                <a:solidFill>
                  <a:schemeClr val="dk1"/>
                </a:solidFill>
              </a:rPr>
              <a:t> simuladores eran propietarios.</a:t>
            </a:r>
          </a:p>
          <a:p>
            <a:pPr marL="0" marR="0" lvl="0" indent="0" algn="l" rtl="0">
              <a:spcBef>
                <a:spcPts val="0"/>
              </a:spcBef>
              <a:spcAft>
                <a:spcPts val="0"/>
              </a:spcAft>
              <a:buSzPct val="25000"/>
              <a:buNone/>
            </a:pPr>
            <a:r>
              <a:rPr lang="es-UY" sz="1200" baseline="0" dirty="0" smtClean="0">
                <a:solidFill>
                  <a:schemeClr val="dk1"/>
                </a:solidFill>
              </a:rPr>
              <a:t>30s</a:t>
            </a:r>
            <a:endParaRPr lang="es-ES" sz="1200" dirty="0">
              <a:solidFill>
                <a:schemeClr val="dk1"/>
              </a:solidFill>
            </a:endParaRPr>
          </a:p>
        </p:txBody>
      </p:sp>
      <p:sp>
        <p:nvSpPr>
          <p:cNvPr id="175" name="Shape 175"/>
          <p:cNvSpPr txBox="1">
            <a:spLocks noGrp="1"/>
          </p:cNvSpPr>
          <p:nvPr>
            <p:ph type="sldNum" idx="12"/>
          </p:nvPr>
        </p:nvSpPr>
        <p:spPr>
          <a:xfrm>
            <a:off x="3851275" y="9432925"/>
            <a:ext cx="2946399" cy="495299"/>
          </a:xfrm>
          <a:prstGeom prst="rect">
            <a:avLst/>
          </a:prstGeom>
          <a:noFill/>
          <a:ln>
            <a:noFill/>
          </a:ln>
        </p:spPr>
        <p:txBody>
          <a:bodyPr lIns="93250" tIns="46625" rIns="93250" bIns="46625" anchor="b" anchorCtr="0">
            <a:noAutofit/>
          </a:bodyPr>
          <a:lstStyle/>
          <a:p>
            <a:pPr marL="0" marR="0" lvl="0" indent="0" algn="r" rtl="0">
              <a:spcBef>
                <a:spcPts val="0"/>
              </a:spcBef>
              <a:spcAft>
                <a:spcPts val="0"/>
              </a:spcAft>
              <a:buSzPct val="25000"/>
              <a:buNone/>
            </a:pPr>
            <a:fld id="{00000000-1234-1234-1234-123412341234}" type="slidenum">
              <a:rPr lang="es-ES" sz="13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9</a:t>
            </a:fld>
            <a:endParaRPr lang="es-ES" sz="13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28600"/>
            <a:ext cx="8153399" cy="487363"/>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4" name="Shape 4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03200" algn="l" rtl="0">
              <a:spcBef>
                <a:spcPts val="440"/>
              </a:spcBef>
              <a:spcAft>
                <a:spcPts val="0"/>
              </a:spcAft>
              <a:buClr>
                <a:srgbClr val="003399"/>
              </a:buClr>
              <a:buFont typeface="Courier New"/>
              <a:buChar char="•"/>
              <a:defRPr/>
            </a:lvl1pPr>
            <a:lvl2pPr marL="742950" indent="-158750" algn="l" rtl="0">
              <a:spcBef>
                <a:spcPts val="400"/>
              </a:spcBef>
              <a:spcAft>
                <a:spcPts val="0"/>
              </a:spcAft>
              <a:buClr>
                <a:srgbClr val="003399"/>
              </a:buClr>
              <a:buFont typeface="Courier New"/>
              <a:buChar char="–"/>
              <a:defRPr/>
            </a:lvl2pPr>
            <a:lvl3pPr marL="1143000" indent="-114300" algn="l" rtl="0">
              <a:spcBef>
                <a:spcPts val="360"/>
              </a:spcBef>
              <a:spcAft>
                <a:spcPts val="0"/>
              </a:spcAft>
              <a:buClr>
                <a:srgbClr val="003399"/>
              </a:buClr>
              <a:buFont typeface="Courier New"/>
              <a:buChar char="•"/>
              <a:defRPr/>
            </a:lvl3pPr>
            <a:lvl4pPr marL="1600200" indent="-127000" algn="l" rtl="0">
              <a:spcBef>
                <a:spcPts val="320"/>
              </a:spcBef>
              <a:spcAft>
                <a:spcPts val="0"/>
              </a:spcAft>
              <a:buClr>
                <a:srgbClr val="003399"/>
              </a:buClr>
              <a:buFont typeface="Courier New"/>
              <a:buChar char="–"/>
              <a:defRPr/>
            </a:lvl4pPr>
            <a:lvl5pPr marL="2057400" indent="-127000" algn="l" rtl="0">
              <a:spcBef>
                <a:spcPts val="320"/>
              </a:spcBef>
              <a:spcAft>
                <a:spcPts val="0"/>
              </a:spcAft>
              <a:buClr>
                <a:srgbClr val="003399"/>
              </a:buClr>
              <a:buFont typeface="Courier New"/>
              <a:buChar char="»"/>
              <a:defRPr/>
            </a:lvl5pPr>
            <a:lvl6pPr marL="2514600" indent="-127000" algn="l" rtl="0">
              <a:spcBef>
                <a:spcPts val="320"/>
              </a:spcBef>
              <a:spcAft>
                <a:spcPts val="0"/>
              </a:spcAft>
              <a:buClr>
                <a:srgbClr val="003399"/>
              </a:buClr>
              <a:buFont typeface="Courier New"/>
              <a:buChar char="»"/>
              <a:defRPr/>
            </a:lvl6pPr>
            <a:lvl7pPr marL="2971800" indent="-127000" algn="l" rtl="0">
              <a:spcBef>
                <a:spcPts val="320"/>
              </a:spcBef>
              <a:spcAft>
                <a:spcPts val="0"/>
              </a:spcAft>
              <a:buClr>
                <a:srgbClr val="003399"/>
              </a:buClr>
              <a:buFont typeface="Courier New"/>
              <a:buChar char="»"/>
              <a:defRPr/>
            </a:lvl7pPr>
            <a:lvl8pPr marL="3429000" indent="-127000" algn="l" rtl="0">
              <a:spcBef>
                <a:spcPts val="320"/>
              </a:spcBef>
              <a:spcAft>
                <a:spcPts val="0"/>
              </a:spcAft>
              <a:buClr>
                <a:srgbClr val="003399"/>
              </a:buClr>
              <a:buFont typeface="Courier New"/>
              <a:buChar char="»"/>
              <a:defRPr/>
            </a:lvl8pPr>
            <a:lvl9pPr marL="3886200" indent="-127000" algn="l" rtl="0">
              <a:spcBef>
                <a:spcPts val="320"/>
              </a:spcBef>
              <a:spcAft>
                <a:spcPts val="0"/>
              </a:spcAft>
              <a:buClr>
                <a:srgbClr val="003399"/>
              </a:buClr>
              <a:buFont typeface="Courier New"/>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709318" y="2148681"/>
            <a:ext cx="5897562"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7" name="Shape 47"/>
          <p:cNvSpPr txBox="1">
            <a:spLocks noGrp="1"/>
          </p:cNvSpPr>
          <p:nvPr>
            <p:ph type="body" idx="1"/>
          </p:nvPr>
        </p:nvSpPr>
        <p:spPr>
          <a:xfrm rot="5400000">
            <a:off x="518318" y="167481"/>
            <a:ext cx="5897562" cy="6019799"/>
          </a:xfrm>
          <a:prstGeom prst="rect">
            <a:avLst/>
          </a:prstGeom>
          <a:noFill/>
          <a:ln>
            <a:noFill/>
          </a:ln>
        </p:spPr>
        <p:txBody>
          <a:bodyPr lIns="91425" tIns="91425" rIns="91425" bIns="91425" anchor="t" anchorCtr="0"/>
          <a:lstStyle>
            <a:lvl1pPr marL="342900" indent="-203200" algn="l" rtl="0">
              <a:spcBef>
                <a:spcPts val="440"/>
              </a:spcBef>
              <a:spcAft>
                <a:spcPts val="0"/>
              </a:spcAft>
              <a:buClr>
                <a:srgbClr val="003399"/>
              </a:buClr>
              <a:buFont typeface="Courier New"/>
              <a:buChar char="•"/>
              <a:defRPr/>
            </a:lvl1pPr>
            <a:lvl2pPr marL="742950" indent="-158750" algn="l" rtl="0">
              <a:spcBef>
                <a:spcPts val="400"/>
              </a:spcBef>
              <a:spcAft>
                <a:spcPts val="0"/>
              </a:spcAft>
              <a:buClr>
                <a:srgbClr val="003399"/>
              </a:buClr>
              <a:buFont typeface="Courier New"/>
              <a:buChar char="–"/>
              <a:defRPr/>
            </a:lvl2pPr>
            <a:lvl3pPr marL="1143000" indent="-114300" algn="l" rtl="0">
              <a:spcBef>
                <a:spcPts val="360"/>
              </a:spcBef>
              <a:spcAft>
                <a:spcPts val="0"/>
              </a:spcAft>
              <a:buClr>
                <a:srgbClr val="003399"/>
              </a:buClr>
              <a:buFont typeface="Courier New"/>
              <a:buChar char="•"/>
              <a:defRPr/>
            </a:lvl3pPr>
            <a:lvl4pPr marL="1600200" indent="-127000" algn="l" rtl="0">
              <a:spcBef>
                <a:spcPts val="320"/>
              </a:spcBef>
              <a:spcAft>
                <a:spcPts val="0"/>
              </a:spcAft>
              <a:buClr>
                <a:srgbClr val="003399"/>
              </a:buClr>
              <a:buFont typeface="Courier New"/>
              <a:buChar char="–"/>
              <a:defRPr/>
            </a:lvl4pPr>
            <a:lvl5pPr marL="2057400" indent="-127000" algn="l" rtl="0">
              <a:spcBef>
                <a:spcPts val="320"/>
              </a:spcBef>
              <a:spcAft>
                <a:spcPts val="0"/>
              </a:spcAft>
              <a:buClr>
                <a:srgbClr val="003399"/>
              </a:buClr>
              <a:buFont typeface="Courier New"/>
              <a:buChar char="»"/>
              <a:defRPr/>
            </a:lvl5pPr>
            <a:lvl6pPr marL="2514600" indent="-127000" algn="l" rtl="0">
              <a:spcBef>
                <a:spcPts val="320"/>
              </a:spcBef>
              <a:spcAft>
                <a:spcPts val="0"/>
              </a:spcAft>
              <a:buClr>
                <a:srgbClr val="003399"/>
              </a:buClr>
              <a:buFont typeface="Courier New"/>
              <a:buChar char="»"/>
              <a:defRPr/>
            </a:lvl6pPr>
            <a:lvl7pPr marL="2971800" indent="-127000" algn="l" rtl="0">
              <a:spcBef>
                <a:spcPts val="320"/>
              </a:spcBef>
              <a:spcAft>
                <a:spcPts val="0"/>
              </a:spcAft>
              <a:buClr>
                <a:srgbClr val="003399"/>
              </a:buClr>
              <a:buFont typeface="Courier New"/>
              <a:buChar char="»"/>
              <a:defRPr/>
            </a:lvl7pPr>
            <a:lvl8pPr marL="3429000" indent="-127000" algn="l" rtl="0">
              <a:spcBef>
                <a:spcPts val="320"/>
              </a:spcBef>
              <a:spcAft>
                <a:spcPts val="0"/>
              </a:spcAft>
              <a:buClr>
                <a:srgbClr val="003399"/>
              </a:buClr>
              <a:buFont typeface="Courier New"/>
              <a:buChar char="»"/>
              <a:defRPr/>
            </a:lvl8pPr>
            <a:lvl9pPr marL="3886200" indent="-127000" algn="l" rtl="0">
              <a:spcBef>
                <a:spcPts val="320"/>
              </a:spcBef>
              <a:spcAft>
                <a:spcPts val="0"/>
              </a:spcAft>
              <a:buClr>
                <a:srgbClr val="003399"/>
              </a:buClr>
              <a:buFont typeface="Courier New"/>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28600"/>
            <a:ext cx="8153399" cy="487363"/>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03200" algn="l" rtl="0">
              <a:spcBef>
                <a:spcPts val="440"/>
              </a:spcBef>
              <a:spcAft>
                <a:spcPts val="0"/>
              </a:spcAft>
              <a:buClr>
                <a:srgbClr val="003399"/>
              </a:buClr>
              <a:buFont typeface="Courier New"/>
              <a:buChar char="•"/>
              <a:defRPr/>
            </a:lvl1pPr>
            <a:lvl2pPr marL="742950" indent="-158750" algn="l" rtl="0">
              <a:spcBef>
                <a:spcPts val="400"/>
              </a:spcBef>
              <a:spcAft>
                <a:spcPts val="0"/>
              </a:spcAft>
              <a:buClr>
                <a:srgbClr val="003399"/>
              </a:buClr>
              <a:buFont typeface="Courier New"/>
              <a:buChar char="–"/>
              <a:defRPr/>
            </a:lvl2pPr>
            <a:lvl3pPr marL="1143000" indent="-114300" algn="l" rtl="0">
              <a:spcBef>
                <a:spcPts val="360"/>
              </a:spcBef>
              <a:spcAft>
                <a:spcPts val="0"/>
              </a:spcAft>
              <a:buClr>
                <a:srgbClr val="003399"/>
              </a:buClr>
              <a:buFont typeface="Courier New"/>
              <a:buChar char="•"/>
              <a:defRPr/>
            </a:lvl3pPr>
            <a:lvl4pPr marL="1600200" indent="-127000" algn="l" rtl="0">
              <a:spcBef>
                <a:spcPts val="320"/>
              </a:spcBef>
              <a:spcAft>
                <a:spcPts val="0"/>
              </a:spcAft>
              <a:buClr>
                <a:srgbClr val="003399"/>
              </a:buClr>
              <a:buFont typeface="Courier New"/>
              <a:buChar char="–"/>
              <a:defRPr/>
            </a:lvl4pPr>
            <a:lvl5pPr marL="2057400" indent="-127000" algn="l" rtl="0">
              <a:spcBef>
                <a:spcPts val="320"/>
              </a:spcBef>
              <a:spcAft>
                <a:spcPts val="0"/>
              </a:spcAft>
              <a:buClr>
                <a:srgbClr val="003399"/>
              </a:buClr>
              <a:buFont typeface="Courier New"/>
              <a:buChar char="»"/>
              <a:defRPr/>
            </a:lvl5pPr>
            <a:lvl6pPr marL="2514600" indent="-127000" algn="l" rtl="0">
              <a:spcBef>
                <a:spcPts val="320"/>
              </a:spcBef>
              <a:spcAft>
                <a:spcPts val="0"/>
              </a:spcAft>
              <a:buClr>
                <a:srgbClr val="003399"/>
              </a:buClr>
              <a:buFont typeface="Courier New"/>
              <a:buChar char="»"/>
              <a:defRPr/>
            </a:lvl6pPr>
            <a:lvl7pPr marL="2971800" indent="-127000" algn="l" rtl="0">
              <a:spcBef>
                <a:spcPts val="320"/>
              </a:spcBef>
              <a:spcAft>
                <a:spcPts val="0"/>
              </a:spcAft>
              <a:buClr>
                <a:srgbClr val="003399"/>
              </a:buClr>
              <a:buFont typeface="Courier New"/>
              <a:buChar char="»"/>
              <a:defRPr/>
            </a:lvl7pPr>
            <a:lvl8pPr marL="3429000" indent="-127000" algn="l" rtl="0">
              <a:spcBef>
                <a:spcPts val="320"/>
              </a:spcBef>
              <a:spcAft>
                <a:spcPts val="0"/>
              </a:spcAft>
              <a:buClr>
                <a:srgbClr val="003399"/>
              </a:buClr>
              <a:buFont typeface="Courier New"/>
              <a:buChar char="»"/>
              <a:defRPr/>
            </a:lvl8pPr>
            <a:lvl9pPr marL="3886200" indent="-127000" algn="l" rtl="0">
              <a:spcBef>
                <a:spcPts val="320"/>
              </a:spcBef>
              <a:spcAft>
                <a:spcPts val="0"/>
              </a:spcAft>
              <a:buClr>
                <a:srgbClr val="003399"/>
              </a:buClr>
              <a:buFont typeface="Courier New"/>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40"/>
              </a:spcBef>
              <a:spcAft>
                <a:spcPts val="0"/>
              </a:spcAft>
              <a:buClr>
                <a:srgbClr val="003399"/>
              </a:buClr>
              <a:buFont typeface="Courier New"/>
              <a:buNone/>
              <a:defRPr/>
            </a:lvl1pPr>
            <a:lvl2pPr marL="457200" marR="0" indent="0" algn="ctr" rtl="0">
              <a:spcBef>
                <a:spcPts val="400"/>
              </a:spcBef>
              <a:spcAft>
                <a:spcPts val="0"/>
              </a:spcAft>
              <a:buClr>
                <a:srgbClr val="003399"/>
              </a:buClr>
              <a:buFont typeface="Courier New"/>
              <a:buNone/>
              <a:defRPr/>
            </a:lvl2pPr>
            <a:lvl3pPr marL="914400" marR="0" indent="0" algn="ctr" rtl="0">
              <a:spcBef>
                <a:spcPts val="360"/>
              </a:spcBef>
              <a:spcAft>
                <a:spcPts val="0"/>
              </a:spcAft>
              <a:buClr>
                <a:srgbClr val="003399"/>
              </a:buClr>
              <a:buFont typeface="Courier New"/>
              <a:buNone/>
              <a:defRPr/>
            </a:lvl3pPr>
            <a:lvl4pPr marL="1371600" marR="0" indent="0" algn="ctr" rtl="0">
              <a:spcBef>
                <a:spcPts val="320"/>
              </a:spcBef>
              <a:spcAft>
                <a:spcPts val="0"/>
              </a:spcAft>
              <a:buClr>
                <a:srgbClr val="003399"/>
              </a:buClr>
              <a:buFont typeface="Courier New"/>
              <a:buNone/>
              <a:defRPr/>
            </a:lvl4pPr>
            <a:lvl5pPr marL="1828800" marR="0" indent="0" algn="ctr" rtl="0">
              <a:spcBef>
                <a:spcPts val="320"/>
              </a:spcBef>
              <a:spcAft>
                <a:spcPts val="0"/>
              </a:spcAft>
              <a:buClr>
                <a:srgbClr val="003399"/>
              </a:buClr>
              <a:buFont typeface="Courier New"/>
              <a:buNone/>
              <a:defRPr/>
            </a:lvl5pPr>
            <a:lvl6pPr marL="2286000" marR="0" indent="0" algn="ctr" rtl="0">
              <a:spcBef>
                <a:spcPts val="320"/>
              </a:spcBef>
              <a:spcAft>
                <a:spcPts val="0"/>
              </a:spcAft>
              <a:buClr>
                <a:srgbClr val="003399"/>
              </a:buClr>
              <a:buFont typeface="Courier New"/>
              <a:buNone/>
              <a:defRPr/>
            </a:lvl6pPr>
            <a:lvl7pPr marL="2743200" marR="0" indent="0" algn="ctr" rtl="0">
              <a:spcBef>
                <a:spcPts val="320"/>
              </a:spcBef>
              <a:spcAft>
                <a:spcPts val="0"/>
              </a:spcAft>
              <a:buClr>
                <a:srgbClr val="003399"/>
              </a:buClr>
              <a:buFont typeface="Courier New"/>
              <a:buNone/>
              <a:defRPr/>
            </a:lvl7pPr>
            <a:lvl8pPr marL="3200400" marR="0" indent="0" algn="ctr" rtl="0">
              <a:spcBef>
                <a:spcPts val="320"/>
              </a:spcBef>
              <a:spcAft>
                <a:spcPts val="0"/>
              </a:spcAft>
              <a:buClr>
                <a:srgbClr val="003399"/>
              </a:buClr>
              <a:buFont typeface="Courier New"/>
              <a:buNone/>
              <a:defRPr/>
            </a:lvl8pPr>
            <a:lvl9pPr marL="3657600" marR="0" indent="0" algn="ctr" rtl="0">
              <a:spcBef>
                <a:spcPts val="320"/>
              </a:spcBef>
              <a:spcAft>
                <a:spcPts val="0"/>
              </a:spcAft>
              <a:buClr>
                <a:srgbClr val="003399"/>
              </a:buClr>
              <a:buFont typeface="Courier New"/>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Courier New"/>
              <a:buNone/>
              <a:defRPr/>
            </a:lvl1pPr>
            <a:lvl2pPr marL="457200" indent="0" rtl="0">
              <a:spcBef>
                <a:spcPts val="0"/>
              </a:spcBef>
              <a:buFont typeface="Courier New"/>
              <a:buNone/>
              <a:defRPr/>
            </a:lvl2pPr>
            <a:lvl3pPr marL="914400" indent="0" rtl="0">
              <a:spcBef>
                <a:spcPts val="0"/>
              </a:spcBef>
              <a:buFont typeface="Courier New"/>
              <a:buNone/>
              <a:defRPr/>
            </a:lvl3pPr>
            <a:lvl4pPr marL="1371600" indent="0" rtl="0">
              <a:spcBef>
                <a:spcPts val="0"/>
              </a:spcBef>
              <a:buFont typeface="Courier New"/>
              <a:buNone/>
              <a:defRPr/>
            </a:lvl4pPr>
            <a:lvl5pPr marL="1828800" indent="0" rtl="0">
              <a:spcBef>
                <a:spcPts val="0"/>
              </a:spcBef>
              <a:buFont typeface="Courier New"/>
              <a:buNone/>
              <a:defRPr/>
            </a:lvl5pPr>
            <a:lvl6pPr marL="2286000" indent="0" rtl="0">
              <a:spcBef>
                <a:spcPts val="0"/>
              </a:spcBef>
              <a:buFont typeface="Courier New"/>
              <a:buNone/>
              <a:defRPr/>
            </a:lvl6pPr>
            <a:lvl7pPr marL="2743200" indent="0" rtl="0">
              <a:spcBef>
                <a:spcPts val="0"/>
              </a:spcBef>
              <a:buFont typeface="Courier New"/>
              <a:buNone/>
              <a:defRPr/>
            </a:lvl7pPr>
            <a:lvl8pPr marL="3200400" indent="0" rtl="0">
              <a:spcBef>
                <a:spcPts val="0"/>
              </a:spcBef>
              <a:buFont typeface="Courier New"/>
              <a:buNone/>
              <a:defRPr/>
            </a:lvl8pPr>
            <a:lvl9pPr marL="3657600" indent="0" rtl="0">
              <a:spcBef>
                <a:spcPts val="0"/>
              </a:spcBef>
              <a:buFont typeface="Courier New"/>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28600"/>
            <a:ext cx="8153399" cy="487363"/>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 name="Shape 2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ourier New"/>
              <a:buNone/>
              <a:defRPr/>
            </a:lvl1pPr>
            <a:lvl2pPr marL="457200" indent="0" rtl="0">
              <a:spcBef>
                <a:spcPts val="0"/>
              </a:spcBef>
              <a:buFont typeface="Courier New"/>
              <a:buNone/>
              <a:defRPr/>
            </a:lvl2pPr>
            <a:lvl3pPr marL="914400" indent="0" rtl="0">
              <a:spcBef>
                <a:spcPts val="0"/>
              </a:spcBef>
              <a:buFont typeface="Courier New"/>
              <a:buNone/>
              <a:defRPr/>
            </a:lvl3pPr>
            <a:lvl4pPr marL="1371600" indent="0" rtl="0">
              <a:spcBef>
                <a:spcPts val="0"/>
              </a:spcBef>
              <a:buFont typeface="Courier New"/>
              <a:buNone/>
              <a:defRPr/>
            </a:lvl4pPr>
            <a:lvl5pPr marL="1828800" indent="0" rtl="0">
              <a:spcBef>
                <a:spcPts val="0"/>
              </a:spcBef>
              <a:buFont typeface="Courier New"/>
              <a:buNone/>
              <a:defRPr/>
            </a:lvl5pPr>
            <a:lvl6pPr marL="2286000" indent="0" rtl="0">
              <a:spcBef>
                <a:spcPts val="0"/>
              </a:spcBef>
              <a:buFont typeface="Courier New"/>
              <a:buNone/>
              <a:defRPr/>
            </a:lvl6pPr>
            <a:lvl7pPr marL="2743200" indent="0" rtl="0">
              <a:spcBef>
                <a:spcPts val="0"/>
              </a:spcBef>
              <a:buFont typeface="Courier New"/>
              <a:buNone/>
              <a:defRPr/>
            </a:lvl7pPr>
            <a:lvl8pPr marL="3200400" indent="0" rtl="0">
              <a:spcBef>
                <a:spcPts val="0"/>
              </a:spcBef>
              <a:buFont typeface="Courier New"/>
              <a:buNone/>
              <a:defRPr/>
            </a:lvl8pPr>
            <a:lvl9pPr marL="3657600" indent="0" rtl="0">
              <a:spcBef>
                <a:spcPts val="0"/>
              </a:spcBef>
              <a:buFont typeface="Courier New"/>
              <a:buNone/>
              <a:defRPr/>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ourier New"/>
              <a:buNone/>
              <a:defRPr/>
            </a:lvl1pPr>
            <a:lvl2pPr marL="457200" indent="0" rtl="0">
              <a:spcBef>
                <a:spcPts val="0"/>
              </a:spcBef>
              <a:buFont typeface="Courier New"/>
              <a:buNone/>
              <a:defRPr/>
            </a:lvl2pPr>
            <a:lvl3pPr marL="914400" indent="0" rtl="0">
              <a:spcBef>
                <a:spcPts val="0"/>
              </a:spcBef>
              <a:buFont typeface="Courier New"/>
              <a:buNone/>
              <a:defRPr/>
            </a:lvl3pPr>
            <a:lvl4pPr marL="1371600" indent="0" rtl="0">
              <a:spcBef>
                <a:spcPts val="0"/>
              </a:spcBef>
              <a:buFont typeface="Courier New"/>
              <a:buNone/>
              <a:defRPr/>
            </a:lvl4pPr>
            <a:lvl5pPr marL="1828800" indent="0" rtl="0">
              <a:spcBef>
                <a:spcPts val="0"/>
              </a:spcBef>
              <a:buFont typeface="Courier New"/>
              <a:buNone/>
              <a:defRPr/>
            </a:lvl5pPr>
            <a:lvl6pPr marL="2286000" indent="0" rtl="0">
              <a:spcBef>
                <a:spcPts val="0"/>
              </a:spcBef>
              <a:buFont typeface="Courier New"/>
              <a:buNone/>
              <a:defRPr/>
            </a:lvl6pPr>
            <a:lvl7pPr marL="2743200" indent="0" rtl="0">
              <a:spcBef>
                <a:spcPts val="0"/>
              </a:spcBef>
              <a:buFont typeface="Courier New"/>
              <a:buNone/>
              <a:defRPr/>
            </a:lvl7pPr>
            <a:lvl8pPr marL="3200400" indent="0" rtl="0">
              <a:spcBef>
                <a:spcPts val="0"/>
              </a:spcBef>
              <a:buFont typeface="Courier New"/>
              <a:buNone/>
              <a:defRPr/>
            </a:lvl8pPr>
            <a:lvl9pPr marL="3657600" indent="0" rtl="0">
              <a:spcBef>
                <a:spcPts val="0"/>
              </a:spcBef>
              <a:buFont typeface="Courier New"/>
              <a:buNone/>
              <a:defRPr/>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ourier New"/>
              <a:buNone/>
              <a:defRPr/>
            </a:lvl1pPr>
            <a:lvl2pPr marL="457200" indent="0" rtl="0">
              <a:spcBef>
                <a:spcPts val="0"/>
              </a:spcBef>
              <a:buFont typeface="Courier New"/>
              <a:buNone/>
              <a:defRPr/>
            </a:lvl2pPr>
            <a:lvl3pPr marL="914400" indent="0" rtl="0">
              <a:spcBef>
                <a:spcPts val="0"/>
              </a:spcBef>
              <a:buFont typeface="Courier New"/>
              <a:buNone/>
              <a:defRPr/>
            </a:lvl3pPr>
            <a:lvl4pPr marL="1371600" indent="0" rtl="0">
              <a:spcBef>
                <a:spcPts val="0"/>
              </a:spcBef>
              <a:buFont typeface="Courier New"/>
              <a:buNone/>
              <a:defRPr/>
            </a:lvl4pPr>
            <a:lvl5pPr marL="1828800" indent="0" rtl="0">
              <a:spcBef>
                <a:spcPts val="0"/>
              </a:spcBef>
              <a:buFont typeface="Courier New"/>
              <a:buNone/>
              <a:defRPr/>
            </a:lvl5pPr>
            <a:lvl6pPr marL="2286000" indent="0" rtl="0">
              <a:spcBef>
                <a:spcPts val="0"/>
              </a:spcBef>
              <a:buFont typeface="Courier New"/>
              <a:buNone/>
              <a:defRPr/>
            </a:lvl6pPr>
            <a:lvl7pPr marL="2743200" indent="0" rtl="0">
              <a:spcBef>
                <a:spcPts val="0"/>
              </a:spcBef>
              <a:buFont typeface="Courier New"/>
              <a:buNone/>
              <a:defRPr/>
            </a:lvl7pPr>
            <a:lvl8pPr marL="3200400" indent="0" rtl="0">
              <a:spcBef>
                <a:spcPts val="0"/>
              </a:spcBef>
              <a:buFont typeface="Courier New"/>
              <a:buNone/>
              <a:defRPr/>
            </a:lvl8pPr>
            <a:lvl9pPr marL="3657600" indent="0" rtl="0">
              <a:spcBef>
                <a:spcPts val="0"/>
              </a:spcBef>
              <a:buFont typeface="Courier New"/>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ourier New"/>
              <a:buNone/>
              <a:defRPr/>
            </a:lvl1pPr>
            <a:lvl2pPr marL="457200" indent="0" rtl="0">
              <a:spcBef>
                <a:spcPts val="0"/>
              </a:spcBef>
              <a:buFont typeface="Courier New"/>
              <a:buNone/>
              <a:defRPr/>
            </a:lvl2pPr>
            <a:lvl3pPr marL="914400" indent="0" rtl="0">
              <a:spcBef>
                <a:spcPts val="0"/>
              </a:spcBef>
              <a:buFont typeface="Courier New"/>
              <a:buNone/>
              <a:defRPr/>
            </a:lvl3pPr>
            <a:lvl4pPr marL="1371600" indent="0" rtl="0">
              <a:spcBef>
                <a:spcPts val="0"/>
              </a:spcBef>
              <a:buFont typeface="Courier New"/>
              <a:buNone/>
              <a:defRPr/>
            </a:lvl4pPr>
            <a:lvl5pPr marL="1828800" indent="0" rtl="0">
              <a:spcBef>
                <a:spcPts val="0"/>
              </a:spcBef>
              <a:buFont typeface="Courier New"/>
              <a:buNone/>
              <a:defRPr/>
            </a:lvl5pPr>
            <a:lvl6pPr marL="2286000" indent="0" rtl="0">
              <a:spcBef>
                <a:spcPts val="0"/>
              </a:spcBef>
              <a:buFont typeface="Courier New"/>
              <a:buNone/>
              <a:defRPr/>
            </a:lvl6pPr>
            <a:lvl7pPr marL="2743200" indent="0" rtl="0">
              <a:spcBef>
                <a:spcPts val="0"/>
              </a:spcBef>
              <a:buFont typeface="Courier New"/>
              <a:buNone/>
              <a:defRPr/>
            </a:lvl7pPr>
            <a:lvl8pPr marL="3200400" indent="0" rtl="0">
              <a:spcBef>
                <a:spcPts val="0"/>
              </a:spcBef>
              <a:buFont typeface="Courier New"/>
              <a:buNone/>
              <a:defRPr/>
            </a:lvl8pPr>
            <a:lvl9pPr marL="3657600" indent="0" rtl="0">
              <a:spcBef>
                <a:spcPts val="0"/>
              </a:spcBef>
              <a:buFont typeface="Courier New"/>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28600"/>
            <a:ext cx="8153399" cy="487363"/>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03200" algn="l" rtl="0">
              <a:spcBef>
                <a:spcPts val="440"/>
              </a:spcBef>
              <a:spcAft>
                <a:spcPts val="0"/>
              </a:spcAft>
              <a:buClr>
                <a:srgbClr val="003399"/>
              </a:buClr>
              <a:buFont typeface="Courier New"/>
              <a:buChar char="•"/>
              <a:defRPr/>
            </a:lvl1pPr>
            <a:lvl2pPr marL="742950" marR="0" indent="-158750" algn="l" rtl="0">
              <a:spcBef>
                <a:spcPts val="400"/>
              </a:spcBef>
              <a:spcAft>
                <a:spcPts val="0"/>
              </a:spcAft>
              <a:buClr>
                <a:srgbClr val="003399"/>
              </a:buClr>
              <a:buFont typeface="Courier New"/>
              <a:buChar char="–"/>
              <a:defRPr/>
            </a:lvl2pPr>
            <a:lvl3pPr marL="1143000" marR="0" indent="-114300" algn="l" rtl="0">
              <a:spcBef>
                <a:spcPts val="360"/>
              </a:spcBef>
              <a:spcAft>
                <a:spcPts val="0"/>
              </a:spcAft>
              <a:buClr>
                <a:srgbClr val="003399"/>
              </a:buClr>
              <a:buFont typeface="Courier New"/>
              <a:buChar char="•"/>
              <a:defRPr/>
            </a:lvl3pPr>
            <a:lvl4pPr marL="1600200" marR="0" indent="-127000" algn="l" rtl="0">
              <a:spcBef>
                <a:spcPts val="320"/>
              </a:spcBef>
              <a:spcAft>
                <a:spcPts val="0"/>
              </a:spcAft>
              <a:buClr>
                <a:srgbClr val="003399"/>
              </a:buClr>
              <a:buFont typeface="Courier New"/>
              <a:buChar char="–"/>
              <a:defRPr/>
            </a:lvl4pPr>
            <a:lvl5pPr marL="2057400" marR="0" indent="-127000" algn="l" rtl="0">
              <a:spcBef>
                <a:spcPts val="320"/>
              </a:spcBef>
              <a:spcAft>
                <a:spcPts val="0"/>
              </a:spcAft>
              <a:buClr>
                <a:srgbClr val="003399"/>
              </a:buClr>
              <a:buFont typeface="Courier New"/>
              <a:buChar char="»"/>
              <a:defRPr/>
            </a:lvl5pPr>
            <a:lvl6pPr marL="2514600" marR="0" indent="-127000" algn="l" rtl="0">
              <a:spcBef>
                <a:spcPts val="320"/>
              </a:spcBef>
              <a:spcAft>
                <a:spcPts val="0"/>
              </a:spcAft>
              <a:buClr>
                <a:srgbClr val="003399"/>
              </a:buClr>
              <a:buFont typeface="Courier New"/>
              <a:buChar char="»"/>
              <a:defRPr/>
            </a:lvl6pPr>
            <a:lvl7pPr marL="2971800" marR="0" indent="-127000" algn="l" rtl="0">
              <a:spcBef>
                <a:spcPts val="320"/>
              </a:spcBef>
              <a:spcAft>
                <a:spcPts val="0"/>
              </a:spcAft>
              <a:buClr>
                <a:srgbClr val="003399"/>
              </a:buClr>
              <a:buFont typeface="Courier New"/>
              <a:buChar char="»"/>
              <a:defRPr/>
            </a:lvl7pPr>
            <a:lvl8pPr marL="3429000" marR="0" indent="-127000" algn="l" rtl="0">
              <a:spcBef>
                <a:spcPts val="320"/>
              </a:spcBef>
              <a:spcAft>
                <a:spcPts val="0"/>
              </a:spcAft>
              <a:buClr>
                <a:srgbClr val="003399"/>
              </a:buClr>
              <a:buFont typeface="Courier New"/>
              <a:buChar char="»"/>
              <a:defRPr/>
            </a:lvl8pPr>
            <a:lvl9pPr marL="3886200" marR="0" indent="-127000" algn="l" rtl="0">
              <a:spcBef>
                <a:spcPts val="320"/>
              </a:spcBef>
              <a:spcAft>
                <a:spcPts val="0"/>
              </a:spcAft>
              <a:buClr>
                <a:srgbClr val="003399"/>
              </a:buClr>
              <a:buFont typeface="Courier New"/>
              <a:buChar char="»"/>
              <a:defRPr/>
            </a:lvl9pPr>
          </a:lstStyle>
          <a:p>
            <a:endParaRPr/>
          </a:p>
        </p:txBody>
      </p:sp>
      <p:sp>
        <p:nvSpPr>
          <p:cNvPr id="11" name="Shape 11"/>
          <p:cNvSpPr txBox="1"/>
          <p:nvPr/>
        </p:nvSpPr>
        <p:spPr>
          <a:xfrm>
            <a:off x="0" y="6581388"/>
            <a:ext cx="9144000" cy="276998"/>
          </a:xfrm>
          <a:prstGeom prst="rect">
            <a:avLst/>
          </a:prstGeom>
          <a:solidFill>
            <a:srgbClr val="19194C"/>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 sz="1200" b="0" i="0" u="none" strike="noStrike" cap="none" baseline="0">
                <a:solidFill>
                  <a:schemeClr val="lt1"/>
                </a:solidFill>
                <a:latin typeface="Calibri"/>
                <a:ea typeface="Calibri"/>
                <a:cs typeface="Calibri"/>
                <a:sym typeface="Calibri"/>
              </a:rPr>
              <a:t>Algoritmos Evolutivos </a:t>
            </a:r>
            <a:r>
              <a:rPr lang="es-ES" sz="1200">
                <a:solidFill>
                  <a:schemeClr val="lt1"/>
                </a:solidFill>
                <a:latin typeface="Calibri"/>
                <a:ea typeface="Calibri"/>
                <a:cs typeface="Calibri"/>
                <a:sym typeface="Calibri"/>
              </a:rPr>
              <a:t>aplicados a la </a:t>
            </a:r>
            <a:r>
              <a:rPr lang="es-ES" sz="1200" b="0" i="0" u="none" strike="noStrike" cap="none" baseline="0">
                <a:solidFill>
                  <a:schemeClr val="lt1"/>
                </a:solidFill>
                <a:latin typeface="Calibri"/>
                <a:ea typeface="Calibri"/>
                <a:cs typeface="Calibri"/>
                <a:sym typeface="Calibri"/>
              </a:rPr>
              <a:t>sincronización de semáforos en Corredor Garzón</a:t>
            </a:r>
          </a:p>
        </p:txBody>
      </p:sp>
      <p:sp>
        <p:nvSpPr>
          <p:cNvPr id="12" name="Shape 12"/>
          <p:cNvSpPr txBox="1"/>
          <p:nvPr/>
        </p:nvSpPr>
        <p:spPr>
          <a:xfrm>
            <a:off x="8585200" y="6578600"/>
            <a:ext cx="569912" cy="2619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fld id="{00000000-1234-1234-1234-123412341234}" type="slidenum">
              <a:rPr lang="es-ES" sz="1100" b="1" i="0" u="none" strike="noStrike" cap="none" baseline="0">
                <a:solidFill>
                  <a:schemeClr val="lt1"/>
                </a:solidFill>
                <a:latin typeface="Galdeano"/>
                <a:ea typeface="Galdeano"/>
                <a:cs typeface="Galdeano"/>
                <a:sym typeface="Galdeano"/>
              </a:rPr>
              <a:pPr marL="0" marR="0" lvl="0" indent="0" algn="ctr" rtl="0">
                <a:spcBef>
                  <a:spcPts val="0"/>
                </a:spcBef>
                <a:spcAft>
                  <a:spcPts val="0"/>
                </a:spcAft>
                <a:buSzPct val="25000"/>
                <a:buNone/>
              </a:pPr>
              <a:t>‹Nº›</a:t>
            </a:fld>
            <a:r>
              <a:rPr lang="es-ES" sz="1100" b="1" i="0" u="none" strike="noStrike" cap="none" baseline="0">
                <a:solidFill>
                  <a:schemeClr val="lt1"/>
                </a:solidFill>
                <a:latin typeface="Galdeano"/>
                <a:ea typeface="Galdeano"/>
                <a:cs typeface="Galdeano"/>
                <a:sym typeface="Galdeano"/>
              </a:rPr>
              <a:t>/3</a:t>
            </a:r>
            <a:r>
              <a:rPr lang="es-ES" sz="1100" b="1">
                <a:solidFill>
                  <a:schemeClr val="lt1"/>
                </a:solidFill>
                <a:latin typeface="Galdeano"/>
                <a:ea typeface="Galdeano"/>
                <a:cs typeface="Galdeano"/>
                <a:sym typeface="Galdeano"/>
              </a:rPr>
              <a:t>6</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omments" Target="../comments/comment5.xml"/><Relationship Id="rId5" Type="http://schemas.openxmlformats.org/officeDocument/2006/relationships/image" Target="../media/image1.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0.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omments" Target="../comments/comment6.xml"/><Relationship Id="rId5" Type="http://schemas.openxmlformats.org/officeDocument/2006/relationships/image" Target="../media/image33.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notesSlide" Target="../notesSlides/notesSlide32.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www.fing.edu.uy/inco/grupos/cecal/hpc/AEC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Efra\Desktop\IMM\carrera%201m.wmv" TargetMode="Externa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p:nvPr/>
        </p:nvSpPr>
        <p:spPr>
          <a:xfrm>
            <a:off x="0" y="5619750"/>
            <a:ext cx="9144000" cy="1143000"/>
          </a:xfrm>
          <a:prstGeom prst="rect">
            <a:avLst/>
          </a:prstGeom>
          <a:solidFill>
            <a:schemeClr val="lt1"/>
          </a:solidFill>
          <a:ln>
            <a:noFill/>
          </a:ln>
        </p:spPr>
        <p:txBody>
          <a:bodyPr lIns="91425" tIns="45700" rIns="91425" bIns="45700" anchor="t" anchorCtr="0">
            <a:noAutofit/>
          </a:bodyPr>
          <a:lstStyle/>
          <a:p>
            <a:pPr marL="342900" marR="0" lvl="0" indent="-342900" algn="ctr" rtl="0">
              <a:spcBef>
                <a:spcPts val="0"/>
              </a:spcBef>
              <a:spcAft>
                <a:spcPts val="0"/>
              </a:spcAft>
              <a:buNone/>
            </a:pPr>
            <a:endParaRPr sz="2000" b="1" i="0" u="none" strike="noStrike" cap="none" baseline="0">
              <a:solidFill>
                <a:srgbClr val="003399"/>
              </a:solidFill>
              <a:latin typeface="Galdeano"/>
              <a:ea typeface="Galdeano"/>
              <a:cs typeface="Galdeano"/>
              <a:sym typeface="Galdeano"/>
            </a:endParaRPr>
          </a:p>
        </p:txBody>
      </p:sp>
      <p:sp>
        <p:nvSpPr>
          <p:cNvPr id="50" name="Shape 50"/>
          <p:cNvSpPr txBox="1"/>
          <p:nvPr/>
        </p:nvSpPr>
        <p:spPr>
          <a:xfrm>
            <a:off x="0" y="874712"/>
            <a:ext cx="9144000" cy="163647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 sz="3400" b="0" i="0" u="none" strike="noStrike" cap="none" baseline="0" dirty="0">
                <a:solidFill>
                  <a:srgbClr val="002060"/>
                </a:solidFill>
                <a:latin typeface="Calibri"/>
                <a:ea typeface="Calibri"/>
                <a:cs typeface="Calibri"/>
                <a:sym typeface="Calibri"/>
              </a:rPr>
              <a:t>Algoritmos Evolutivos aplicados a la sincronización de semáforos en el Corredor Garzón</a:t>
            </a:r>
          </a:p>
          <a:p>
            <a:pPr marL="0" marR="0" lvl="0" indent="0" algn="ctr" rtl="0">
              <a:spcBef>
                <a:spcPts val="0"/>
              </a:spcBef>
              <a:spcAft>
                <a:spcPts val="0"/>
              </a:spcAft>
              <a:buNone/>
            </a:pPr>
            <a:endParaRPr sz="100" b="0" i="0" u="none" strike="noStrike" cap="none" baseline="0" dirty="0">
              <a:solidFill>
                <a:srgbClr val="002060"/>
              </a:solidFill>
              <a:latin typeface="Calibri"/>
              <a:ea typeface="Calibri"/>
              <a:cs typeface="Calibri"/>
              <a:sym typeface="Calibri"/>
            </a:endParaRPr>
          </a:p>
        </p:txBody>
      </p:sp>
      <p:sp>
        <p:nvSpPr>
          <p:cNvPr id="51" name="Shape 51"/>
          <p:cNvSpPr txBox="1"/>
          <p:nvPr/>
        </p:nvSpPr>
        <p:spPr>
          <a:xfrm>
            <a:off x="613414" y="2622313"/>
            <a:ext cx="7889875" cy="7667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es-ES" sz="2800" b="0" i="0" u="none" strike="noStrike" cap="none" baseline="0">
                <a:solidFill>
                  <a:srgbClr val="19194C"/>
                </a:solidFill>
                <a:latin typeface="Calibri"/>
                <a:ea typeface="Calibri"/>
                <a:cs typeface="Calibri"/>
                <a:sym typeface="Calibri"/>
              </a:rPr>
              <a:t>Alvaro Acuña</a:t>
            </a:r>
          </a:p>
          <a:p>
            <a:pPr marL="342900" marR="0" lvl="0" indent="-342900" algn="ctr" rtl="0">
              <a:spcBef>
                <a:spcPts val="560"/>
              </a:spcBef>
              <a:spcAft>
                <a:spcPts val="0"/>
              </a:spcAft>
              <a:buSzPct val="25000"/>
              <a:buNone/>
            </a:pPr>
            <a:r>
              <a:rPr lang="es-ES" sz="2800" b="0" i="0" u="none" strike="noStrike" cap="none" baseline="0">
                <a:solidFill>
                  <a:srgbClr val="19194C"/>
                </a:solidFill>
                <a:latin typeface="Calibri"/>
                <a:ea typeface="Calibri"/>
                <a:cs typeface="Calibri"/>
                <a:sym typeface="Calibri"/>
              </a:rPr>
              <a:t>Efrain Arreche</a:t>
            </a:r>
          </a:p>
          <a:p>
            <a:pPr marL="342900" marR="0" lvl="0" indent="-342900" algn="ctr" rtl="0">
              <a:spcBef>
                <a:spcPts val="560"/>
              </a:spcBef>
              <a:spcAft>
                <a:spcPts val="0"/>
              </a:spcAft>
              <a:buSzPct val="25000"/>
              <a:buNone/>
            </a:pPr>
            <a:r>
              <a:rPr lang="es-ES" sz="2800" b="0" i="0" u="none" strike="noStrike" cap="none" baseline="0">
                <a:solidFill>
                  <a:srgbClr val="19194C"/>
                </a:solidFill>
                <a:latin typeface="Calibri"/>
                <a:ea typeface="Calibri"/>
                <a:cs typeface="Calibri"/>
                <a:sym typeface="Calibri"/>
              </a:rPr>
              <a:t>Facultad de Ingeniería, Universidad de la República</a:t>
            </a:r>
          </a:p>
        </p:txBody>
      </p:sp>
      <p:sp>
        <p:nvSpPr>
          <p:cNvPr id="52" name="Shape 52"/>
          <p:cNvSpPr/>
          <p:nvPr/>
        </p:nvSpPr>
        <p:spPr>
          <a:xfrm>
            <a:off x="0" y="0"/>
            <a:ext cx="9144000" cy="841374"/>
          </a:xfrm>
          <a:prstGeom prst="rect">
            <a:avLst/>
          </a:prstGeom>
          <a:solidFill>
            <a:srgbClr val="262672"/>
          </a:solidFill>
          <a:ln w="9525"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endParaRPr lang="es-ES" sz="3200" b="0" i="0" u="none" strike="noStrike" cap="none" baseline="0" dirty="0">
              <a:solidFill>
                <a:schemeClr val="lt1"/>
              </a:solidFill>
              <a:latin typeface="Verdana"/>
              <a:ea typeface="Verdana"/>
              <a:cs typeface="Verdana"/>
              <a:sym typeface="Verdana"/>
            </a:endParaRPr>
          </a:p>
        </p:txBody>
      </p:sp>
      <p:pic>
        <p:nvPicPr>
          <p:cNvPr id="53" name="Shape 53"/>
          <p:cNvPicPr preferRelativeResize="0"/>
          <p:nvPr/>
        </p:nvPicPr>
        <p:blipFill rotWithShape="1">
          <a:blip r:embed="rId3">
            <a:alphaModFix/>
          </a:blip>
          <a:srcRect/>
          <a:stretch/>
        </p:blipFill>
        <p:spPr>
          <a:xfrm>
            <a:off x="3656012" y="4230687"/>
            <a:ext cx="1804987" cy="2151062"/>
          </a:xfrm>
          <a:prstGeom prst="rect">
            <a:avLst/>
          </a:prstGeom>
          <a:noFill/>
          <a:ln>
            <a:noFill/>
          </a:ln>
        </p:spPr>
      </p:pic>
      <p:sp>
        <p:nvSpPr>
          <p:cNvPr id="54" name="Shape 54"/>
          <p:cNvSpPr/>
          <p:nvPr/>
        </p:nvSpPr>
        <p:spPr>
          <a:xfrm>
            <a:off x="-11112" y="6430962"/>
            <a:ext cx="9144001" cy="420687"/>
          </a:xfrm>
          <a:prstGeom prst="rect">
            <a:avLst/>
          </a:prstGeom>
          <a:solidFill>
            <a:srgbClr val="262672"/>
          </a:solidFill>
          <a:ln w="9525"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s-ES" sz="1400" b="0" i="0" u="none" strike="noStrike" cap="none" baseline="0">
                <a:solidFill>
                  <a:schemeClr val="lt1"/>
                </a:solidFill>
                <a:latin typeface="Verdana"/>
                <a:ea typeface="Verdana"/>
                <a:cs typeface="Verdana"/>
                <a:sym typeface="Verdana"/>
              </a:rPr>
              <a:t>Montevideo - 2015</a:t>
            </a:r>
          </a:p>
        </p:txBody>
      </p:sp>
    </p:spTree>
  </p:cSld>
  <p:clrMapOvr>
    <a:masterClrMapping/>
  </p:clrMapOvr>
  <p:transition spd="slow" advTm="21247">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0" y="1105477"/>
            <a:ext cx="8516100" cy="3312600"/>
          </a:xfrm>
          <a:prstGeom prst="rect">
            <a:avLst/>
          </a:prstGeom>
          <a:noFill/>
          <a:ln>
            <a:noFill/>
          </a:ln>
        </p:spPr>
        <p:txBody>
          <a:bodyPr lIns="91425" tIns="45700" rIns="91425" bIns="45700" anchor="t" anchorCtr="0">
            <a:noAutofit/>
          </a:bodyPr>
          <a:lstStyle/>
          <a:p>
            <a:pPr marL="342900" marR="0" lvl="0" indent="-203200" algn="just" rtl="0">
              <a:spcBef>
                <a:spcPts val="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342900" algn="just" rtl="0">
              <a:spcBef>
                <a:spcPts val="120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Los </a:t>
            </a:r>
            <a:r>
              <a:rPr lang="es-ES" sz="2200" dirty="0">
                <a:solidFill>
                  <a:srgbClr val="003399"/>
                </a:solidFill>
                <a:latin typeface="Calibri"/>
                <a:ea typeface="Calibri"/>
                <a:cs typeface="Calibri"/>
                <a:sym typeface="Calibri"/>
              </a:rPr>
              <a:t>métodos</a:t>
            </a:r>
            <a:r>
              <a:rPr lang="es-ES" sz="2200" b="0" i="0" u="none" strike="noStrike" cap="none" baseline="0" dirty="0">
                <a:solidFill>
                  <a:srgbClr val="003399"/>
                </a:solidFill>
                <a:latin typeface="Calibri"/>
                <a:ea typeface="Calibri"/>
                <a:cs typeface="Calibri"/>
                <a:sym typeface="Calibri"/>
              </a:rPr>
              <a:t> para optimizar el </a:t>
            </a:r>
            <a:r>
              <a:rPr lang="es-ES" sz="2200" dirty="0">
                <a:solidFill>
                  <a:srgbClr val="003399"/>
                </a:solidFill>
                <a:latin typeface="Calibri"/>
                <a:ea typeface="Calibri"/>
                <a:cs typeface="Calibri"/>
                <a:sym typeface="Calibri"/>
              </a:rPr>
              <a:t>tráfico</a:t>
            </a:r>
            <a:r>
              <a:rPr lang="es-ES" sz="2200" b="0" i="0" u="none" strike="noStrike" cap="none" baseline="0" dirty="0">
                <a:solidFill>
                  <a:srgbClr val="003399"/>
                </a:solidFill>
                <a:latin typeface="Calibri"/>
                <a:ea typeface="Calibri"/>
                <a:cs typeface="Calibri"/>
                <a:sym typeface="Calibri"/>
              </a:rPr>
              <a:t> tienen como objetivo </a:t>
            </a:r>
            <a:r>
              <a:rPr lang="es-ES" sz="2200" b="1" i="0" u="none" strike="noStrike" cap="none" baseline="0" dirty="0">
                <a:solidFill>
                  <a:srgbClr val="003399"/>
                </a:solidFill>
                <a:latin typeface="Calibri"/>
                <a:ea typeface="Calibri"/>
                <a:cs typeface="Calibri"/>
                <a:sym typeface="Calibri"/>
              </a:rPr>
              <a:t>mejorar el flujo</a:t>
            </a:r>
            <a:r>
              <a:rPr lang="es-ES" sz="2200" b="0" i="0" u="none" strike="noStrike" cap="none" baseline="0" dirty="0">
                <a:solidFill>
                  <a:srgbClr val="003399"/>
                </a:solidFill>
                <a:latin typeface="Calibri"/>
                <a:ea typeface="Calibri"/>
                <a:cs typeface="Calibri"/>
                <a:sym typeface="Calibri"/>
              </a:rPr>
              <a:t> de </a:t>
            </a:r>
            <a:r>
              <a:rPr lang="es-ES" sz="2200" dirty="0">
                <a:solidFill>
                  <a:srgbClr val="003399"/>
                </a:solidFill>
                <a:latin typeface="Calibri"/>
                <a:ea typeface="Calibri"/>
                <a:cs typeface="Calibri"/>
                <a:sym typeface="Calibri"/>
              </a:rPr>
              <a:t>vehículos</a:t>
            </a:r>
            <a:r>
              <a:rPr lang="es-ES" sz="2200" b="0" i="0" u="none" strike="noStrike" cap="none" baseline="0" dirty="0">
                <a:solidFill>
                  <a:srgbClr val="003399"/>
                </a:solidFill>
                <a:latin typeface="Calibri"/>
                <a:ea typeface="Calibri"/>
                <a:cs typeface="Calibri"/>
                <a:sym typeface="Calibri"/>
              </a:rPr>
              <a:t> en una red vial. Se clasifican en dos </a:t>
            </a:r>
            <a:r>
              <a:rPr lang="es-ES" sz="2200" dirty="0">
                <a:solidFill>
                  <a:srgbClr val="003399"/>
                </a:solidFill>
                <a:latin typeface="Calibri"/>
                <a:ea typeface="Calibri"/>
                <a:cs typeface="Calibri"/>
                <a:sym typeface="Calibri"/>
              </a:rPr>
              <a:t>categorías</a:t>
            </a:r>
            <a:r>
              <a:rPr lang="es-ES" sz="2200" b="0" i="0" u="none" strike="noStrike" cap="none" baseline="0" dirty="0">
                <a:solidFill>
                  <a:srgbClr val="003399"/>
                </a:solidFill>
                <a:latin typeface="Calibri"/>
                <a:ea typeface="Calibri"/>
                <a:cs typeface="Calibri"/>
                <a:sym typeface="Calibri"/>
              </a:rPr>
              <a:t>:</a:t>
            </a:r>
          </a:p>
          <a:p>
            <a:pPr marL="742950" marR="0" lvl="1" indent="-285750" algn="just" rtl="0">
              <a:spcBef>
                <a:spcPts val="1200"/>
              </a:spcBef>
              <a:spcAft>
                <a:spcPts val="0"/>
              </a:spcAft>
              <a:buClr>
                <a:srgbClr val="003399"/>
              </a:buClr>
              <a:buSzPct val="100000"/>
              <a:buFont typeface="Calibri"/>
              <a:buChar char="–"/>
            </a:pPr>
            <a:r>
              <a:rPr lang="es-ES" sz="2000" b="0" i="0" u="none" strike="noStrike" cap="none" baseline="0" dirty="0" smtClean="0">
                <a:solidFill>
                  <a:srgbClr val="003399"/>
                </a:solidFill>
                <a:latin typeface="Calibri"/>
                <a:ea typeface="Calibri"/>
                <a:cs typeface="Calibri"/>
                <a:sym typeface="Calibri"/>
              </a:rPr>
              <a:t>Modificaciones en </a:t>
            </a:r>
            <a:r>
              <a:rPr lang="es-ES" sz="2000" b="0" i="0" u="none" strike="noStrike" cap="none" baseline="0" smtClean="0">
                <a:solidFill>
                  <a:srgbClr val="003399"/>
                </a:solidFill>
                <a:latin typeface="Calibri"/>
                <a:ea typeface="Calibri"/>
                <a:cs typeface="Calibri"/>
                <a:sym typeface="Calibri"/>
              </a:rPr>
              <a:t>la infraestructura</a:t>
            </a:r>
            <a:endParaRPr lang="es-ES" sz="2000" b="0" i="0" u="none" strike="noStrike" cap="none" baseline="0" dirty="0" smtClean="0">
              <a:solidFill>
                <a:srgbClr val="003399"/>
              </a:solidFill>
              <a:latin typeface="Calibri"/>
              <a:ea typeface="Calibri"/>
              <a:cs typeface="Calibri"/>
              <a:sym typeface="Calibri"/>
            </a:endParaRPr>
          </a:p>
          <a:p>
            <a:pPr marL="742950" marR="0" lvl="1" indent="-285750" algn="just" rtl="0">
              <a:spcBef>
                <a:spcPts val="1200"/>
              </a:spcBef>
              <a:spcAft>
                <a:spcPts val="0"/>
              </a:spcAft>
              <a:buClr>
                <a:srgbClr val="003399"/>
              </a:buClr>
              <a:buSzPct val="100000"/>
              <a:buFont typeface="Calibri"/>
              <a:buChar char="–"/>
            </a:pPr>
            <a:r>
              <a:rPr lang="es-ES" sz="2000" dirty="0" smtClean="0">
                <a:solidFill>
                  <a:srgbClr val="003399"/>
                </a:solidFill>
                <a:latin typeface="Calibri"/>
                <a:ea typeface="Calibri"/>
                <a:cs typeface="Calibri"/>
                <a:sym typeface="Calibri"/>
              </a:rPr>
              <a:t>Métodos </a:t>
            </a:r>
            <a:r>
              <a:rPr lang="es-ES" sz="2000" dirty="0">
                <a:solidFill>
                  <a:srgbClr val="003399"/>
                </a:solidFill>
                <a:latin typeface="Calibri"/>
                <a:ea typeface="Calibri"/>
                <a:cs typeface="Calibri"/>
                <a:sym typeface="Calibri"/>
              </a:rPr>
              <a:t>para influir en el comportamiento de los conductores (configuración de semáforos, </a:t>
            </a:r>
            <a:r>
              <a:rPr lang="es-ES" sz="2000">
                <a:solidFill>
                  <a:srgbClr val="003399"/>
                </a:solidFill>
                <a:latin typeface="Calibri"/>
                <a:ea typeface="Calibri"/>
                <a:cs typeface="Calibri"/>
                <a:sym typeface="Calibri"/>
              </a:rPr>
              <a:t>señalizaciones</a:t>
            </a:r>
            <a:r>
              <a:rPr lang="es-ES" sz="2000" smtClean="0">
                <a:solidFill>
                  <a:srgbClr val="003399"/>
                </a:solidFill>
                <a:latin typeface="Calibri"/>
                <a:ea typeface="Calibri"/>
                <a:cs typeface="Calibri"/>
                <a:sym typeface="Calibri"/>
              </a:rPr>
              <a:t>)</a:t>
            </a:r>
            <a:endParaRPr lang="es-ES" sz="2000" dirty="0" smtClean="0">
              <a:solidFill>
                <a:srgbClr val="003399"/>
              </a:solidFill>
              <a:latin typeface="Calibri"/>
              <a:ea typeface="Calibri"/>
              <a:cs typeface="Calibri"/>
              <a:sym typeface="Calibri"/>
            </a:endParaRPr>
          </a:p>
          <a:p>
            <a:pPr marL="342900" marR="0" lvl="0" indent="-342900" algn="just" rtl="0">
              <a:spcBef>
                <a:spcPts val="1200"/>
              </a:spcBef>
              <a:spcAft>
                <a:spcPts val="0"/>
              </a:spcAft>
              <a:buClr>
                <a:srgbClr val="003399"/>
              </a:buClr>
              <a:buSzPct val="100000"/>
              <a:buFont typeface="Calibri"/>
              <a:buChar char="•"/>
            </a:pPr>
            <a:r>
              <a:rPr lang="es-ES" sz="2200" b="0" i="0" u="none" strike="noStrike" cap="none" baseline="0" dirty="0" smtClean="0">
                <a:solidFill>
                  <a:srgbClr val="003399"/>
                </a:solidFill>
                <a:latin typeface="Calibri"/>
                <a:ea typeface="Calibri"/>
                <a:cs typeface="Calibri"/>
                <a:sym typeface="Calibri"/>
              </a:rPr>
              <a:t>La </a:t>
            </a:r>
            <a:r>
              <a:rPr lang="es-ES" sz="2200" b="0" i="0" u="none" strike="noStrike" cap="none" baseline="0" dirty="0">
                <a:solidFill>
                  <a:srgbClr val="003399"/>
                </a:solidFill>
                <a:latin typeface="Calibri"/>
                <a:ea typeface="Calibri"/>
                <a:cs typeface="Calibri"/>
                <a:sym typeface="Calibri"/>
              </a:rPr>
              <a:t>sincronización de semáforos es un </a:t>
            </a:r>
            <a:r>
              <a:rPr lang="es-ES" sz="2200" b="1" i="0" u="none" strike="noStrike" cap="none" baseline="0" dirty="0">
                <a:solidFill>
                  <a:srgbClr val="003399"/>
                </a:solidFill>
                <a:latin typeface="Calibri"/>
                <a:ea typeface="Calibri"/>
                <a:cs typeface="Calibri"/>
                <a:sym typeface="Calibri"/>
              </a:rPr>
              <a:t>problema </a:t>
            </a:r>
            <a:r>
              <a:rPr lang="es-ES" sz="2200" b="1" dirty="0">
                <a:solidFill>
                  <a:srgbClr val="003399"/>
                </a:solidFill>
                <a:latin typeface="Calibri"/>
                <a:ea typeface="Calibri"/>
                <a:cs typeface="Calibri"/>
                <a:sym typeface="Calibri"/>
              </a:rPr>
              <a:t>NP</a:t>
            </a:r>
            <a:r>
              <a:rPr lang="es-ES" sz="2200" b="1" i="0" u="none" strike="noStrike" cap="none" baseline="0" dirty="0">
                <a:solidFill>
                  <a:srgbClr val="003399"/>
                </a:solidFill>
                <a:latin typeface="Calibri"/>
                <a:ea typeface="Calibri"/>
                <a:cs typeface="Calibri"/>
                <a:sym typeface="Calibri"/>
              </a:rPr>
              <a:t>-</a:t>
            </a:r>
            <a:r>
              <a:rPr lang="es-ES" sz="2200" b="1" dirty="0">
                <a:solidFill>
                  <a:srgbClr val="003399"/>
                </a:solidFill>
                <a:latin typeface="Calibri"/>
                <a:ea typeface="Calibri"/>
                <a:cs typeface="Calibri"/>
                <a:sym typeface="Calibri"/>
              </a:rPr>
              <a:t>difícil. </a:t>
            </a:r>
            <a:r>
              <a:rPr lang="es-ES" sz="2200" dirty="0">
                <a:solidFill>
                  <a:srgbClr val="003399"/>
                </a:solidFill>
                <a:latin typeface="Calibri"/>
                <a:ea typeface="Calibri"/>
                <a:cs typeface="Calibri"/>
                <a:sym typeface="Calibri"/>
              </a:rPr>
              <a:t>En instancias realistas se utilizan heurísticas </a:t>
            </a:r>
            <a:r>
              <a:rPr lang="es-ES" sz="2200">
                <a:solidFill>
                  <a:srgbClr val="003399"/>
                </a:solidFill>
                <a:latin typeface="Calibri"/>
                <a:ea typeface="Calibri"/>
                <a:cs typeface="Calibri"/>
                <a:sym typeface="Calibri"/>
              </a:rPr>
              <a:t>o </a:t>
            </a:r>
            <a:r>
              <a:rPr lang="es-ES" sz="2200" smtClean="0">
                <a:solidFill>
                  <a:srgbClr val="003399"/>
                </a:solidFill>
                <a:latin typeface="Calibri"/>
                <a:ea typeface="Calibri"/>
                <a:cs typeface="Calibri"/>
                <a:sym typeface="Calibri"/>
              </a:rPr>
              <a:t>metaheurísticas</a:t>
            </a:r>
            <a:endParaRPr lang="es-ES" sz="2200" dirty="0">
              <a:solidFill>
                <a:srgbClr val="003399"/>
              </a:solidFill>
              <a:latin typeface="Calibri"/>
              <a:ea typeface="Calibri"/>
              <a:cs typeface="Calibri"/>
              <a:sym typeface="Calibri"/>
            </a:endParaRPr>
          </a:p>
        </p:txBody>
      </p:sp>
      <p:sp>
        <p:nvSpPr>
          <p:cNvPr id="142" name="Shape 142"/>
          <p:cNvSpPr/>
          <p:nvPr/>
        </p:nvSpPr>
        <p:spPr>
          <a:xfrm>
            <a:off x="0" y="3175"/>
            <a:ext cx="9144000" cy="85725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None/>
            </a:pPr>
            <a:endParaRPr sz="3200" b="0" i="0" u="none" strike="noStrike" cap="none" baseline="0">
              <a:solidFill>
                <a:schemeClr val="lt1"/>
              </a:solidFill>
              <a:latin typeface="Calibri"/>
              <a:ea typeface="Calibri"/>
              <a:cs typeface="Calibri"/>
              <a:sym typeface="Calibri"/>
            </a:endParaRPr>
          </a:p>
        </p:txBody>
      </p:sp>
      <p:pic>
        <p:nvPicPr>
          <p:cNvPr id="143" name="Shape 143"/>
          <p:cNvPicPr preferRelativeResize="0"/>
          <p:nvPr/>
        </p:nvPicPr>
        <p:blipFill rotWithShape="1">
          <a:blip r:embed="rId3">
            <a:alphaModFix/>
          </a:blip>
          <a:srcRect/>
          <a:stretch/>
        </p:blipFill>
        <p:spPr>
          <a:xfrm>
            <a:off x="5551714" y="4418057"/>
            <a:ext cx="2884715" cy="2067532"/>
          </a:xfrm>
          <a:prstGeom prst="rect">
            <a:avLst/>
          </a:prstGeom>
          <a:noFill/>
          <a:ln>
            <a:noFill/>
          </a:ln>
        </p:spPr>
      </p:pic>
      <p:sp>
        <p:nvSpPr>
          <p:cNvPr id="144" name="Shape 144"/>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45" name="Shape 145"/>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46" name="Shape 146"/>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Marco Teórico</a:t>
            </a:r>
          </a:p>
        </p:txBody>
      </p:sp>
      <p:sp>
        <p:nvSpPr>
          <p:cNvPr id="147" name="Shape 147"/>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Sincronización</a:t>
            </a:r>
            <a:r>
              <a:rPr lang="es-ES" sz="2600" b="0" i="0" u="none" strike="noStrike" cap="none" baseline="0">
                <a:solidFill>
                  <a:schemeClr val="lt1"/>
                </a:solidFill>
                <a:latin typeface="Calibri"/>
                <a:ea typeface="Calibri"/>
                <a:cs typeface="Calibri"/>
                <a:sym typeface="Calibri"/>
              </a:rPr>
              <a:t> de </a:t>
            </a:r>
            <a:r>
              <a:rPr lang="es-ES" sz="2600">
                <a:solidFill>
                  <a:schemeClr val="lt1"/>
                </a:solidFill>
                <a:latin typeface="Calibri"/>
                <a:ea typeface="Calibri"/>
                <a:cs typeface="Calibri"/>
                <a:sym typeface="Calibri"/>
              </a:rPr>
              <a:t>semáforos</a:t>
            </a:r>
          </a:p>
        </p:txBody>
      </p:sp>
      <p:pic>
        <p:nvPicPr>
          <p:cNvPr id="148" name="Shape 148"/>
          <p:cNvPicPr preferRelativeResize="0"/>
          <p:nvPr/>
        </p:nvPicPr>
        <p:blipFill rotWithShape="1">
          <a:blip r:embed="rId4">
            <a:alphaModFix/>
          </a:blip>
          <a:srcRect/>
          <a:stretch/>
        </p:blipFill>
        <p:spPr>
          <a:xfrm>
            <a:off x="8096250" y="0"/>
            <a:ext cx="1047749" cy="1250950"/>
          </a:xfrm>
          <a:prstGeom prst="rect">
            <a:avLst/>
          </a:prstGeom>
          <a:noFill/>
          <a:ln>
            <a:noFill/>
          </a:ln>
        </p:spPr>
      </p:pic>
    </p:spTree>
  </p:cSld>
  <p:clrMapOvr>
    <a:masterClrMapping/>
  </p:clrMapOvr>
  <p:transition spd="slow" advTm="85941">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Marco Teórico</a:t>
            </a:r>
          </a:p>
        </p:txBody>
      </p:sp>
      <p:sp>
        <p:nvSpPr>
          <p:cNvPr id="155" name="Shape 155"/>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dirty="0">
                <a:solidFill>
                  <a:schemeClr val="lt1"/>
                </a:solidFill>
                <a:latin typeface="Calibri"/>
                <a:ea typeface="Calibri"/>
                <a:cs typeface="Calibri"/>
                <a:sym typeface="Calibri"/>
              </a:rPr>
              <a:t>Algoritmos Evolutivos </a:t>
            </a:r>
          </a:p>
        </p:txBody>
      </p:sp>
      <p:pic>
        <p:nvPicPr>
          <p:cNvPr id="156" name="Shape 156"/>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157" name="Shape 157"/>
          <p:cNvSpPr txBox="1"/>
          <p:nvPr/>
        </p:nvSpPr>
        <p:spPr>
          <a:xfrm>
            <a:off x="0" y="1343825"/>
            <a:ext cx="8237400" cy="867000"/>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Técnicas </a:t>
            </a:r>
            <a:r>
              <a:rPr lang="es-ES" sz="2200" dirty="0" err="1">
                <a:solidFill>
                  <a:srgbClr val="003399"/>
                </a:solidFill>
                <a:latin typeface="Calibri"/>
                <a:ea typeface="Calibri"/>
                <a:cs typeface="Calibri"/>
                <a:sym typeface="Calibri"/>
              </a:rPr>
              <a:t>metaheurísticas</a:t>
            </a:r>
            <a:r>
              <a:rPr lang="es-ES" sz="2200" dirty="0">
                <a:solidFill>
                  <a:srgbClr val="003399"/>
                </a:solidFill>
                <a:latin typeface="Calibri"/>
                <a:ea typeface="Calibri"/>
                <a:cs typeface="Calibri"/>
                <a:sym typeface="Calibri"/>
              </a:rPr>
              <a:t> para </a:t>
            </a:r>
            <a:r>
              <a:rPr lang="es-ES" sz="2200" b="1" dirty="0">
                <a:solidFill>
                  <a:srgbClr val="003399"/>
                </a:solidFill>
                <a:latin typeface="Calibri"/>
                <a:ea typeface="Calibri"/>
                <a:cs typeface="Calibri"/>
                <a:sym typeface="Calibri"/>
              </a:rPr>
              <a:t>resolver problemas complejos</a:t>
            </a:r>
            <a:r>
              <a:rPr lang="es-ES" sz="2200" dirty="0">
                <a:solidFill>
                  <a:srgbClr val="003399"/>
                </a:solidFill>
                <a:latin typeface="Calibri"/>
                <a:ea typeface="Calibri"/>
                <a:cs typeface="Calibri"/>
                <a:sym typeface="Calibri"/>
              </a:rPr>
              <a:t> (optimización y búsqueda) que se inspiran en la evolución </a:t>
            </a:r>
            <a:r>
              <a:rPr lang="es-ES" sz="2200" dirty="0" smtClean="0">
                <a:solidFill>
                  <a:srgbClr val="003399"/>
                </a:solidFill>
                <a:latin typeface="Calibri"/>
                <a:ea typeface="Calibri"/>
                <a:cs typeface="Calibri"/>
                <a:sym typeface="Calibri"/>
              </a:rPr>
              <a:t>natural</a:t>
            </a:r>
            <a:endParaRPr lang="es-ES" sz="2200" dirty="0">
              <a:solidFill>
                <a:srgbClr val="003399"/>
              </a:solidFill>
              <a:latin typeface="Calibri"/>
              <a:ea typeface="Calibri"/>
              <a:cs typeface="Calibri"/>
              <a:sym typeface="Calibri"/>
            </a:endParaRPr>
          </a:p>
          <a:p>
            <a:pPr marR="0" algn="just" rtl="0">
              <a:lnSpc>
                <a:spcPct val="100000"/>
              </a:lnSpc>
              <a:spcBef>
                <a:spcPts val="0"/>
              </a:spcBef>
              <a:spcAft>
                <a:spcPts val="0"/>
              </a:spcAft>
              <a:buNone/>
            </a:pPr>
            <a:endParaRPr sz="2200" b="1" dirty="0">
              <a:solidFill>
                <a:srgbClr val="003399"/>
              </a:solidFill>
              <a:latin typeface="Calibri"/>
              <a:ea typeface="Calibri"/>
              <a:cs typeface="Calibri"/>
              <a:sym typeface="Calibri"/>
            </a:endParaRPr>
          </a:p>
          <a:p>
            <a:pPr marR="0" lvl="0" algn="just" rtl="0">
              <a:lnSpc>
                <a:spcPct val="100000"/>
              </a:lnSpc>
              <a:spcBef>
                <a:spcPts val="0"/>
              </a:spcBef>
              <a:spcAft>
                <a:spcPts val="0"/>
              </a:spcAft>
              <a:buNone/>
            </a:pPr>
            <a:endParaRPr sz="2200" b="1" dirty="0">
              <a:solidFill>
                <a:srgbClr val="003399"/>
              </a:solidFill>
              <a:latin typeface="Calibri"/>
              <a:ea typeface="Calibri"/>
              <a:cs typeface="Calibri"/>
              <a:sym typeface="Calibri"/>
            </a:endParaRPr>
          </a:p>
          <a:p>
            <a:pPr marR="0" lvl="0" algn="just" rtl="0">
              <a:spcBef>
                <a:spcPts val="0"/>
              </a:spcBef>
              <a:spcAft>
                <a:spcPts val="0"/>
              </a:spcAft>
              <a:buNone/>
            </a:pPr>
            <a:endParaRPr sz="2200" dirty="0">
              <a:solidFill>
                <a:srgbClr val="003399"/>
              </a:solidFill>
              <a:latin typeface="Calibri"/>
              <a:ea typeface="Calibri"/>
              <a:cs typeface="Calibri"/>
              <a:sym typeface="Calibri"/>
            </a:endParaRPr>
          </a:p>
        </p:txBody>
      </p:sp>
      <p:pic>
        <p:nvPicPr>
          <p:cNvPr id="158" name="Shape 158"/>
          <p:cNvPicPr preferRelativeResize="0"/>
          <p:nvPr/>
        </p:nvPicPr>
        <p:blipFill>
          <a:blip r:embed="rId5">
            <a:alphaModFix/>
          </a:blip>
          <a:stretch>
            <a:fillRect/>
          </a:stretch>
        </p:blipFill>
        <p:spPr>
          <a:xfrm>
            <a:off x="341725" y="2211925"/>
            <a:ext cx="4429325" cy="2752850"/>
          </a:xfrm>
          <a:prstGeom prst="rect">
            <a:avLst/>
          </a:prstGeom>
          <a:noFill/>
          <a:ln>
            <a:noFill/>
          </a:ln>
        </p:spPr>
      </p:pic>
      <p:sp>
        <p:nvSpPr>
          <p:cNvPr id="159" name="Shape 159"/>
          <p:cNvSpPr txBox="1"/>
          <p:nvPr/>
        </p:nvSpPr>
        <p:spPr>
          <a:xfrm>
            <a:off x="-40800" y="4812375"/>
            <a:ext cx="9009899" cy="867000"/>
          </a:xfrm>
          <a:prstGeom prst="rect">
            <a:avLst/>
          </a:prstGeom>
          <a:noFill/>
          <a:ln>
            <a:noFill/>
          </a:ln>
        </p:spPr>
        <p:txBody>
          <a:bodyPr lIns="91425" tIns="91425" rIns="91425" bIns="91425" anchor="ctr" anchorCtr="0">
            <a:noAutofit/>
          </a:bodyPr>
          <a:lstStyle/>
          <a:p>
            <a:pPr marL="342900" lvl="0" indent="-342900" algn="just" rtl="0">
              <a:spcBef>
                <a:spcPts val="0"/>
              </a:spcBef>
              <a:buClr>
                <a:srgbClr val="003399"/>
              </a:buClr>
              <a:buSzPct val="100000"/>
              <a:buFont typeface="Calibri"/>
              <a:buChar char="•"/>
            </a:pPr>
            <a:r>
              <a:rPr lang="es-ES" sz="2200" b="1">
                <a:solidFill>
                  <a:srgbClr val="003399"/>
                </a:solidFill>
                <a:latin typeface="Calibri"/>
                <a:ea typeface="Calibri"/>
                <a:cs typeface="Calibri"/>
                <a:sym typeface="Calibri"/>
              </a:rPr>
              <a:t>Algoritmo </a:t>
            </a:r>
            <a:r>
              <a:rPr lang="es-ES" sz="2200" b="1" smtClean="0">
                <a:solidFill>
                  <a:srgbClr val="003399"/>
                </a:solidFill>
                <a:latin typeface="Calibri"/>
                <a:ea typeface="Calibri"/>
                <a:cs typeface="Calibri"/>
                <a:sym typeface="Calibri"/>
              </a:rPr>
              <a:t>Genético (AG)</a:t>
            </a:r>
            <a:r>
              <a:rPr lang="es-ES" sz="2200" smtClean="0">
                <a:solidFill>
                  <a:srgbClr val="003399"/>
                </a:solidFill>
                <a:latin typeface="Calibri"/>
                <a:ea typeface="Calibri"/>
                <a:cs typeface="Calibri"/>
                <a:sym typeface="Calibri"/>
              </a:rPr>
              <a:t>: popular y versátil, es utilizado en </a:t>
            </a:r>
            <a:r>
              <a:rPr lang="es-ES" sz="2200">
                <a:solidFill>
                  <a:srgbClr val="003399"/>
                </a:solidFill>
                <a:latin typeface="Calibri"/>
                <a:ea typeface="Calibri"/>
                <a:cs typeface="Calibri"/>
                <a:sym typeface="Calibri"/>
              </a:rPr>
              <a:t>este </a:t>
            </a:r>
            <a:r>
              <a:rPr lang="es-ES" sz="2200" smtClean="0">
                <a:solidFill>
                  <a:srgbClr val="003399"/>
                </a:solidFill>
                <a:latin typeface="Calibri"/>
                <a:ea typeface="Calibri"/>
                <a:cs typeface="Calibri"/>
                <a:sym typeface="Calibri"/>
              </a:rPr>
              <a:t>proyecto</a:t>
            </a:r>
            <a:endParaRPr lang="es-ES" sz="2200" dirty="0">
              <a:solidFill>
                <a:srgbClr val="003399"/>
              </a:solidFill>
              <a:latin typeface="Calibri"/>
              <a:ea typeface="Calibri"/>
              <a:cs typeface="Calibri"/>
              <a:sym typeface="Calibri"/>
            </a:endParaRPr>
          </a:p>
        </p:txBody>
      </p:sp>
      <p:sp>
        <p:nvSpPr>
          <p:cNvPr id="160" name="Shape 160"/>
          <p:cNvSpPr txBox="1"/>
          <p:nvPr/>
        </p:nvSpPr>
        <p:spPr>
          <a:xfrm>
            <a:off x="-81600" y="5462075"/>
            <a:ext cx="9091499" cy="1094099"/>
          </a:xfrm>
          <a:prstGeom prst="rect">
            <a:avLst/>
          </a:prstGeom>
          <a:noFill/>
          <a:ln>
            <a:noFill/>
          </a:ln>
        </p:spPr>
        <p:txBody>
          <a:bodyPr lIns="91425" tIns="91425" rIns="91425" bIns="91425" anchor="ctr" anchorCtr="0">
            <a:noAutofit/>
          </a:bodyPr>
          <a:lstStyle/>
          <a:p>
            <a:pPr marL="342900" lvl="0" indent="-342900" algn="just" rtl="0">
              <a:spcBef>
                <a:spcPts val="0"/>
              </a:spcBef>
              <a:buClr>
                <a:srgbClr val="003399"/>
              </a:buClr>
              <a:buSzPct val="100000"/>
              <a:buFont typeface="Calibri"/>
              <a:buChar char="•"/>
            </a:pPr>
            <a:r>
              <a:rPr lang="es-ES" sz="2200" b="1" dirty="0">
                <a:solidFill>
                  <a:srgbClr val="003399"/>
                </a:solidFill>
                <a:latin typeface="Calibri"/>
                <a:ea typeface="Calibri"/>
                <a:cs typeface="Calibri"/>
                <a:sym typeface="Calibri"/>
              </a:rPr>
              <a:t>MOEA </a:t>
            </a:r>
            <a:r>
              <a:rPr lang="es-ES" sz="2200" dirty="0">
                <a:solidFill>
                  <a:srgbClr val="003399"/>
                </a:solidFill>
                <a:latin typeface="Calibri"/>
                <a:ea typeface="Calibri"/>
                <a:cs typeface="Calibri"/>
                <a:sym typeface="Calibri"/>
              </a:rPr>
              <a:t>(</a:t>
            </a:r>
            <a:r>
              <a:rPr lang="es-ES" sz="2200" dirty="0" err="1">
                <a:solidFill>
                  <a:srgbClr val="003399"/>
                </a:solidFill>
                <a:latin typeface="Calibri"/>
                <a:ea typeface="Calibri"/>
                <a:cs typeface="Calibri"/>
                <a:sym typeface="Calibri"/>
              </a:rPr>
              <a:t>MultiObjetive</a:t>
            </a:r>
            <a:r>
              <a:rPr lang="es-ES" sz="2200" dirty="0">
                <a:solidFill>
                  <a:srgbClr val="003399"/>
                </a:solidFill>
                <a:latin typeface="Calibri"/>
                <a:ea typeface="Calibri"/>
                <a:cs typeface="Calibri"/>
                <a:sym typeface="Calibri"/>
              </a:rPr>
              <a:t> </a:t>
            </a:r>
            <a:r>
              <a:rPr lang="es-ES" sz="2200" dirty="0" err="1">
                <a:solidFill>
                  <a:srgbClr val="003399"/>
                </a:solidFill>
                <a:latin typeface="Calibri"/>
                <a:ea typeface="Calibri"/>
                <a:cs typeface="Calibri"/>
                <a:sym typeface="Calibri"/>
              </a:rPr>
              <a:t>Evolutionary</a:t>
            </a:r>
            <a:r>
              <a:rPr lang="es-ES" sz="2200" dirty="0">
                <a:solidFill>
                  <a:srgbClr val="003399"/>
                </a:solidFill>
                <a:latin typeface="Calibri"/>
                <a:ea typeface="Calibri"/>
                <a:cs typeface="Calibri"/>
                <a:sym typeface="Calibri"/>
              </a:rPr>
              <a:t> </a:t>
            </a:r>
            <a:r>
              <a:rPr lang="es-ES" sz="2200" dirty="0" err="1">
                <a:solidFill>
                  <a:srgbClr val="003399"/>
                </a:solidFill>
                <a:latin typeface="Calibri"/>
                <a:ea typeface="Calibri"/>
                <a:cs typeface="Calibri"/>
                <a:sym typeface="Calibri"/>
              </a:rPr>
              <a:t>Algorithm</a:t>
            </a:r>
            <a:r>
              <a:rPr lang="es-ES" sz="2200" dirty="0">
                <a:solidFill>
                  <a:srgbClr val="003399"/>
                </a:solidFill>
                <a:latin typeface="Calibri"/>
                <a:ea typeface="Calibri"/>
                <a:cs typeface="Calibri"/>
                <a:sym typeface="Calibri"/>
              </a:rPr>
              <a:t>) resuelven problemas de optimización </a:t>
            </a:r>
            <a:r>
              <a:rPr lang="es-ES" sz="2200" dirty="0" err="1">
                <a:solidFill>
                  <a:srgbClr val="003399"/>
                </a:solidFill>
                <a:latin typeface="Calibri"/>
                <a:ea typeface="Calibri"/>
                <a:cs typeface="Calibri"/>
                <a:sym typeface="Calibri"/>
              </a:rPr>
              <a:t>multiobjetivo</a:t>
            </a:r>
            <a:r>
              <a:rPr lang="es-ES" sz="2200" dirty="0">
                <a:solidFill>
                  <a:srgbClr val="003399"/>
                </a:solidFill>
                <a:latin typeface="Calibri"/>
                <a:ea typeface="Calibri"/>
                <a:cs typeface="Calibri"/>
                <a:sym typeface="Calibri"/>
              </a:rPr>
              <a:t>, donde no existe una </a:t>
            </a:r>
            <a:r>
              <a:rPr lang="es-ES" sz="2200">
                <a:solidFill>
                  <a:srgbClr val="003399"/>
                </a:solidFill>
                <a:latin typeface="Calibri"/>
                <a:ea typeface="Calibri"/>
                <a:cs typeface="Calibri"/>
                <a:sym typeface="Calibri"/>
              </a:rPr>
              <a:t>única </a:t>
            </a:r>
            <a:r>
              <a:rPr lang="es-ES" sz="2200" smtClean="0">
                <a:solidFill>
                  <a:srgbClr val="003399"/>
                </a:solidFill>
                <a:latin typeface="Calibri"/>
                <a:ea typeface="Calibri"/>
                <a:cs typeface="Calibri"/>
                <a:sym typeface="Calibri"/>
              </a:rPr>
              <a:t>solución</a:t>
            </a:r>
            <a:endParaRPr lang="es-ES" sz="2200" dirty="0">
              <a:solidFill>
                <a:srgbClr val="003399"/>
              </a:solidFill>
              <a:latin typeface="Calibri"/>
              <a:ea typeface="Calibri"/>
              <a:cs typeface="Calibri"/>
              <a:sym typeface="Calibri"/>
            </a:endParaRPr>
          </a:p>
        </p:txBody>
      </p:sp>
      <p:pic>
        <p:nvPicPr>
          <p:cNvPr id="161" name="Shape 161"/>
          <p:cNvPicPr preferRelativeResize="0"/>
          <p:nvPr/>
        </p:nvPicPr>
        <p:blipFill>
          <a:blip r:embed="rId6">
            <a:alphaModFix/>
          </a:blip>
          <a:stretch>
            <a:fillRect/>
          </a:stretch>
        </p:blipFill>
        <p:spPr>
          <a:xfrm>
            <a:off x="4895443" y="2444925"/>
            <a:ext cx="3865806" cy="2604049"/>
          </a:xfrm>
          <a:prstGeom prst="rect">
            <a:avLst/>
          </a:prstGeom>
          <a:noFill/>
          <a:ln>
            <a:noFill/>
          </a:ln>
        </p:spPr>
      </p:pic>
    </p:spTree>
    <p:custDataLst>
      <p:tags r:id="rId1"/>
    </p:custDataLst>
  </p:cSld>
  <p:clrMapOvr>
    <a:masterClrMapping/>
  </p:clrMapOvr>
  <p:transition spd="slow" advTm="171024">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0" y="1336075"/>
            <a:ext cx="8761500" cy="2986200"/>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Montana et al. (1996): AE híbrido (programación genética + AG)</a:t>
            </a:r>
          </a:p>
          <a:p>
            <a:pPr marR="0" lvl="1" algn="just" rtl="0">
              <a:spcBef>
                <a:spcPts val="0"/>
              </a:spcBef>
              <a:spcAft>
                <a:spcPts val="0"/>
              </a:spcAft>
              <a:buClr>
                <a:srgbClr val="003399"/>
              </a:buClr>
              <a:buSzPct val="100000"/>
              <a:buFont typeface="Calibri"/>
              <a:buChar char="–"/>
            </a:pPr>
            <a:r>
              <a:rPr lang="es-ES" sz="2000" dirty="0">
                <a:solidFill>
                  <a:srgbClr val="003399"/>
                </a:solidFill>
                <a:latin typeface="Calibri"/>
                <a:ea typeface="Calibri"/>
                <a:cs typeface="Calibri"/>
                <a:sym typeface="Calibri"/>
              </a:rPr>
              <a:t>Variante del problema, modificando en tiempo real la configuración de los semáforos según el flujo de tráfico (utilizando </a:t>
            </a:r>
            <a:r>
              <a:rPr lang="es-ES" sz="2000">
                <a:solidFill>
                  <a:srgbClr val="003399"/>
                </a:solidFill>
                <a:latin typeface="Calibri"/>
                <a:ea typeface="Calibri"/>
                <a:cs typeface="Calibri"/>
                <a:sym typeface="Calibri"/>
              </a:rPr>
              <a:t>sensores</a:t>
            </a:r>
            <a:r>
              <a:rPr lang="es-ES" sz="2000" smtClean="0">
                <a:solidFill>
                  <a:srgbClr val="003399"/>
                </a:solidFill>
                <a:latin typeface="Calibri"/>
                <a:ea typeface="Calibri"/>
                <a:cs typeface="Calibri"/>
                <a:sym typeface="Calibri"/>
              </a:rPr>
              <a:t>)</a:t>
            </a:r>
            <a:endParaRPr lang="es-ES" sz="2000" dirty="0">
              <a:solidFill>
                <a:srgbClr val="003399"/>
              </a:solidFill>
              <a:latin typeface="Calibri"/>
              <a:ea typeface="Calibri"/>
              <a:cs typeface="Calibri"/>
              <a:sym typeface="Calibri"/>
            </a:endParaRPr>
          </a:p>
          <a:p>
            <a:pPr marL="342900" marR="0" lvl="0" indent="-342900" algn="just" rtl="0">
              <a:spcBef>
                <a:spcPts val="0"/>
              </a:spcBef>
              <a:spcAft>
                <a:spcPts val="0"/>
              </a:spcAft>
              <a:buClr>
                <a:srgbClr val="003399"/>
              </a:buClr>
              <a:buSzPct val="100000"/>
              <a:buFont typeface="Calibri"/>
              <a:buChar char="•"/>
            </a:pPr>
            <a:r>
              <a:rPr lang="es-ES" sz="2200" dirty="0" err="1">
                <a:solidFill>
                  <a:srgbClr val="003399"/>
                </a:solidFill>
                <a:latin typeface="Calibri"/>
                <a:ea typeface="Calibri"/>
                <a:cs typeface="Calibri"/>
                <a:sym typeface="Calibri"/>
              </a:rPr>
              <a:t>Rouphail</a:t>
            </a:r>
            <a:r>
              <a:rPr lang="es-ES" sz="2200" dirty="0">
                <a:solidFill>
                  <a:srgbClr val="003399"/>
                </a:solidFill>
                <a:latin typeface="Calibri"/>
                <a:ea typeface="Calibri"/>
                <a:cs typeface="Calibri"/>
                <a:sym typeface="Calibri"/>
              </a:rPr>
              <a:t> et al. (2000): AE simple</a:t>
            </a:r>
          </a:p>
          <a:p>
            <a:pPr marR="0" lvl="1" algn="just" rtl="0">
              <a:spcBef>
                <a:spcPts val="0"/>
              </a:spcBef>
              <a:spcAft>
                <a:spcPts val="0"/>
              </a:spcAft>
              <a:buClr>
                <a:srgbClr val="003399"/>
              </a:buClr>
              <a:buSzPct val="100000"/>
              <a:buFont typeface="Calibri"/>
              <a:buChar char="–"/>
            </a:pPr>
            <a:r>
              <a:rPr lang="es-ES" sz="2000" dirty="0">
                <a:solidFill>
                  <a:srgbClr val="003399"/>
                </a:solidFill>
                <a:latin typeface="Calibri"/>
                <a:ea typeface="Calibri"/>
                <a:cs typeface="Calibri"/>
                <a:sym typeface="Calibri"/>
              </a:rPr>
              <a:t>Escenario pequeño en la ciudad de Chicago (</a:t>
            </a:r>
            <a:r>
              <a:rPr lang="es-ES" sz="2000">
                <a:solidFill>
                  <a:srgbClr val="003399"/>
                </a:solidFill>
                <a:latin typeface="Calibri"/>
                <a:ea typeface="Calibri"/>
                <a:cs typeface="Calibri"/>
                <a:sym typeface="Calibri"/>
              </a:rPr>
              <a:t>USA</a:t>
            </a:r>
            <a:r>
              <a:rPr lang="es-ES" sz="2000" smtClean="0">
                <a:solidFill>
                  <a:srgbClr val="003399"/>
                </a:solidFill>
                <a:latin typeface="Calibri"/>
                <a:ea typeface="Calibri"/>
                <a:cs typeface="Calibri"/>
                <a:sym typeface="Calibri"/>
              </a:rPr>
              <a:t>)</a:t>
            </a:r>
            <a:endParaRPr lang="es-ES" sz="2000" dirty="0">
              <a:solidFill>
                <a:srgbClr val="003399"/>
              </a:solidFill>
              <a:latin typeface="Calibri"/>
              <a:ea typeface="Calibri"/>
              <a:cs typeface="Calibri"/>
              <a:sym typeface="Calibri"/>
            </a:endParaRPr>
          </a:p>
          <a:p>
            <a:pPr marR="0" lvl="1" algn="just" rtl="0">
              <a:spcBef>
                <a:spcPts val="0"/>
              </a:spcBef>
              <a:spcAft>
                <a:spcPts val="0"/>
              </a:spcAft>
              <a:buClr>
                <a:srgbClr val="003399"/>
              </a:buClr>
              <a:buSzPct val="100000"/>
              <a:buFont typeface="Calibri"/>
              <a:buChar char="–"/>
            </a:pPr>
            <a:r>
              <a:rPr lang="es-ES" sz="2000" dirty="0">
                <a:solidFill>
                  <a:srgbClr val="003399"/>
                </a:solidFill>
                <a:latin typeface="Calibri"/>
                <a:ea typeface="Calibri"/>
                <a:cs typeface="Calibri"/>
                <a:sym typeface="Calibri"/>
              </a:rPr>
              <a:t>Reducción en las demoras de un </a:t>
            </a:r>
            <a:r>
              <a:rPr lang="es-ES" sz="2000">
                <a:solidFill>
                  <a:srgbClr val="003399"/>
                </a:solidFill>
                <a:latin typeface="Calibri"/>
                <a:ea typeface="Calibri"/>
                <a:cs typeface="Calibri"/>
                <a:sym typeface="Calibri"/>
              </a:rPr>
              <a:t>44</a:t>
            </a:r>
            <a:r>
              <a:rPr lang="es-ES" sz="2000" smtClean="0">
                <a:solidFill>
                  <a:srgbClr val="003399"/>
                </a:solidFill>
                <a:latin typeface="Calibri"/>
                <a:ea typeface="Calibri"/>
                <a:cs typeface="Calibri"/>
                <a:sym typeface="Calibri"/>
              </a:rPr>
              <a:t>%</a:t>
            </a:r>
            <a:endParaRPr lang="es-ES" sz="2000" dirty="0">
              <a:solidFill>
                <a:srgbClr val="003399"/>
              </a:solidFill>
              <a:latin typeface="Calibri"/>
              <a:ea typeface="Calibri"/>
              <a:cs typeface="Calibri"/>
              <a:sym typeface="Calibri"/>
            </a:endParaRPr>
          </a:p>
          <a:p>
            <a:pPr marL="342900" marR="0" lvl="0" indent="-342900" algn="just" rtl="0">
              <a:spcBef>
                <a:spcPts val="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Sánchez et al. (2008): AE paralelo</a:t>
            </a:r>
          </a:p>
          <a:p>
            <a:pPr marR="0" lvl="1" algn="just" rtl="0">
              <a:spcBef>
                <a:spcPts val="0"/>
              </a:spcBef>
              <a:spcAft>
                <a:spcPts val="0"/>
              </a:spcAft>
              <a:buClr>
                <a:srgbClr val="003399"/>
              </a:buClr>
              <a:buSzPct val="100000"/>
              <a:buFont typeface="Calibri"/>
              <a:buChar char="–"/>
            </a:pPr>
            <a:r>
              <a:rPr lang="es-ES" sz="2000" b="0" i="0" u="none" strike="noStrike" cap="none" baseline="0" dirty="0">
                <a:solidFill>
                  <a:srgbClr val="003399"/>
                </a:solidFill>
                <a:latin typeface="Calibri"/>
                <a:ea typeface="Calibri"/>
                <a:cs typeface="Calibri"/>
                <a:sym typeface="Calibri"/>
              </a:rPr>
              <a:t>Escenario real y complejo en Santa Cruz de Tenerife (</a:t>
            </a:r>
            <a:r>
              <a:rPr lang="es-ES" sz="2000" b="0" i="0" u="none" strike="noStrike" cap="none" baseline="0">
                <a:solidFill>
                  <a:srgbClr val="003399"/>
                </a:solidFill>
                <a:latin typeface="Calibri"/>
                <a:ea typeface="Calibri"/>
                <a:cs typeface="Calibri"/>
                <a:sym typeface="Calibri"/>
              </a:rPr>
              <a:t>España</a:t>
            </a:r>
            <a:r>
              <a:rPr lang="es-ES" sz="2000" b="0" i="0" u="none" strike="noStrike" cap="none" baseline="0" smtClean="0">
                <a:solidFill>
                  <a:srgbClr val="003399"/>
                </a:solidFill>
                <a:latin typeface="Calibri"/>
                <a:ea typeface="Calibri"/>
                <a:cs typeface="Calibri"/>
                <a:sym typeface="Calibri"/>
              </a:rPr>
              <a:t>)</a:t>
            </a:r>
            <a:endParaRPr lang="es-ES" sz="2000" b="0" i="0" u="none" strike="noStrike" cap="none" baseline="0" dirty="0">
              <a:solidFill>
                <a:srgbClr val="003399"/>
              </a:solidFill>
              <a:latin typeface="Calibri"/>
              <a:ea typeface="Calibri"/>
              <a:cs typeface="Calibri"/>
              <a:sym typeface="Calibri"/>
            </a:endParaRPr>
          </a:p>
          <a:p>
            <a:pPr marR="0" lvl="1" algn="just" rtl="0">
              <a:spcBef>
                <a:spcPts val="0"/>
              </a:spcBef>
              <a:spcAft>
                <a:spcPts val="0"/>
              </a:spcAft>
              <a:buClr>
                <a:srgbClr val="003399"/>
              </a:buClr>
              <a:buSzPct val="100000"/>
              <a:buFont typeface="Calibri"/>
              <a:buChar char="–"/>
            </a:pPr>
            <a:r>
              <a:rPr lang="es-ES" sz="2000" dirty="0">
                <a:solidFill>
                  <a:srgbClr val="003399"/>
                </a:solidFill>
                <a:latin typeface="Calibri"/>
                <a:ea typeface="Calibri"/>
                <a:cs typeface="Calibri"/>
                <a:sym typeface="Calibri"/>
              </a:rPr>
              <a:t>Mejora 9 soluciones </a:t>
            </a:r>
            <a:r>
              <a:rPr lang="es-ES" sz="2000" dirty="0" smtClean="0">
                <a:solidFill>
                  <a:srgbClr val="003399"/>
                </a:solidFill>
                <a:latin typeface="Calibri"/>
                <a:ea typeface="Calibri"/>
                <a:cs typeface="Calibri"/>
                <a:sym typeface="Calibri"/>
              </a:rPr>
              <a:t>proporcionadas </a:t>
            </a:r>
            <a:r>
              <a:rPr lang="es-ES" sz="2000" dirty="0">
                <a:solidFill>
                  <a:srgbClr val="003399"/>
                </a:solidFill>
                <a:latin typeface="Calibri"/>
                <a:ea typeface="Calibri"/>
                <a:cs typeface="Calibri"/>
                <a:sym typeface="Calibri"/>
              </a:rPr>
              <a:t>por </a:t>
            </a:r>
            <a:r>
              <a:rPr lang="es-ES" sz="2000">
                <a:solidFill>
                  <a:srgbClr val="003399"/>
                </a:solidFill>
                <a:latin typeface="Calibri"/>
                <a:ea typeface="Calibri"/>
                <a:cs typeface="Calibri"/>
                <a:sym typeface="Calibri"/>
              </a:rPr>
              <a:t>la </a:t>
            </a:r>
            <a:r>
              <a:rPr lang="es-ES" sz="2000" smtClean="0">
                <a:solidFill>
                  <a:srgbClr val="003399"/>
                </a:solidFill>
                <a:latin typeface="Calibri"/>
                <a:ea typeface="Calibri"/>
                <a:cs typeface="Calibri"/>
                <a:sym typeface="Calibri"/>
              </a:rPr>
              <a:t>Alcaldía</a:t>
            </a:r>
            <a:endParaRPr lang="es-ES" sz="2000" dirty="0">
              <a:solidFill>
                <a:srgbClr val="003399"/>
              </a:solidFill>
              <a:latin typeface="Calibri"/>
              <a:ea typeface="Calibri"/>
              <a:cs typeface="Calibri"/>
              <a:sym typeface="Calibri"/>
            </a:endParaRPr>
          </a:p>
          <a:p>
            <a:pPr marL="342900" marR="0" lvl="0" indent="-342900" algn="just" rtl="0">
              <a:spcBef>
                <a:spcPts val="1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p:txBody>
      </p:sp>
      <p:sp>
        <p:nvSpPr>
          <p:cNvPr id="178" name="Shape 178"/>
          <p:cNvSpPr/>
          <p:nvPr/>
        </p:nvSpPr>
        <p:spPr>
          <a:xfrm>
            <a:off x="0" y="3175"/>
            <a:ext cx="9144000" cy="85725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None/>
            </a:pPr>
            <a:endParaRPr sz="3200" b="0" i="0" u="none" strike="noStrike" cap="none" baseline="0">
              <a:solidFill>
                <a:schemeClr val="lt1"/>
              </a:solidFill>
              <a:latin typeface="Calibri"/>
              <a:ea typeface="Calibri"/>
              <a:cs typeface="Calibri"/>
              <a:sym typeface="Calibri"/>
            </a:endParaRPr>
          </a:p>
        </p:txBody>
      </p:sp>
      <p:sp>
        <p:nvSpPr>
          <p:cNvPr id="179" name="Shape 179"/>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80" name="Shape 180"/>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81" name="Shape 181"/>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Marco Teórico</a:t>
            </a:r>
          </a:p>
        </p:txBody>
      </p:sp>
      <p:sp>
        <p:nvSpPr>
          <p:cNvPr id="182" name="Shape 182"/>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Trabajos relacionados</a:t>
            </a:r>
          </a:p>
        </p:txBody>
      </p:sp>
      <p:pic>
        <p:nvPicPr>
          <p:cNvPr id="183" name="Shape 183"/>
          <p:cNvPicPr preferRelativeResize="0"/>
          <p:nvPr/>
        </p:nvPicPr>
        <p:blipFill rotWithShape="1">
          <a:blip r:embed="rId3">
            <a:alphaModFix/>
          </a:blip>
          <a:srcRect/>
          <a:stretch/>
        </p:blipFill>
        <p:spPr>
          <a:xfrm>
            <a:off x="8096250" y="0"/>
            <a:ext cx="1047749" cy="1250950"/>
          </a:xfrm>
          <a:prstGeom prst="rect">
            <a:avLst/>
          </a:prstGeom>
          <a:noFill/>
          <a:ln>
            <a:noFill/>
          </a:ln>
        </p:spPr>
      </p:pic>
      <p:sp>
        <p:nvSpPr>
          <p:cNvPr id="184" name="Shape 184"/>
          <p:cNvSpPr/>
          <p:nvPr/>
        </p:nvSpPr>
        <p:spPr>
          <a:xfrm>
            <a:off x="732725" y="4405825"/>
            <a:ext cx="7442700" cy="2102400"/>
          </a:xfrm>
          <a:prstGeom prst="roundRect">
            <a:avLst>
              <a:gd name="adj" fmla="val 16667"/>
            </a:avLst>
          </a:prstGeom>
          <a:solidFill>
            <a:schemeClr val="accent5"/>
          </a:solidFill>
          <a:ln w="38100" cap="flat" cmpd="sng">
            <a:solidFill>
              <a:srgbClr val="19194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s-ES" sz="2400" b="0" i="0" u="none" strike="noStrike" cap="none" baseline="0" dirty="0">
                <a:solidFill>
                  <a:srgbClr val="003399"/>
                </a:solidFill>
                <a:latin typeface="Calibri"/>
                <a:ea typeface="Calibri"/>
                <a:cs typeface="Calibri"/>
                <a:sym typeface="Calibri"/>
              </a:rPr>
              <a:t>Existen divers</a:t>
            </a:r>
            <a:r>
              <a:rPr lang="es-ES" sz="2400" dirty="0">
                <a:solidFill>
                  <a:srgbClr val="003399"/>
                </a:solidFill>
                <a:latin typeface="Calibri"/>
                <a:ea typeface="Calibri"/>
                <a:cs typeface="Calibri"/>
                <a:sym typeface="Calibri"/>
              </a:rPr>
              <a:t>as propuestas para resolver el problema de sincronización de semáforos </a:t>
            </a:r>
            <a:r>
              <a:rPr lang="es-ES" sz="2400">
                <a:solidFill>
                  <a:srgbClr val="003399"/>
                </a:solidFill>
                <a:latin typeface="Calibri"/>
                <a:ea typeface="Calibri"/>
                <a:cs typeface="Calibri"/>
                <a:sym typeface="Calibri"/>
              </a:rPr>
              <a:t>utilizando </a:t>
            </a:r>
            <a:r>
              <a:rPr lang="es-ES" sz="2400" smtClean="0">
                <a:solidFill>
                  <a:srgbClr val="003399"/>
                </a:solidFill>
                <a:latin typeface="Calibri"/>
                <a:ea typeface="Calibri"/>
                <a:cs typeface="Calibri"/>
                <a:sym typeface="Calibri"/>
              </a:rPr>
              <a:t>AEs</a:t>
            </a:r>
            <a:endParaRPr lang="es-ES" sz="2400" dirty="0">
              <a:solidFill>
                <a:srgbClr val="003399"/>
              </a:solidFill>
              <a:latin typeface="Calibri"/>
              <a:ea typeface="Calibri"/>
              <a:cs typeface="Calibri"/>
              <a:sym typeface="Calibri"/>
            </a:endParaRPr>
          </a:p>
          <a:p>
            <a:pPr marL="0" marR="0" lvl="0" indent="0" algn="ctr" rtl="0">
              <a:spcBef>
                <a:spcPts val="0"/>
              </a:spcBef>
              <a:spcAft>
                <a:spcPts val="0"/>
              </a:spcAft>
              <a:buNone/>
            </a:pPr>
            <a:endParaRPr sz="1200" dirty="0">
              <a:solidFill>
                <a:srgbClr val="003399"/>
              </a:solidFill>
              <a:latin typeface="Calibri"/>
              <a:ea typeface="Calibri"/>
              <a:cs typeface="Calibri"/>
              <a:sym typeface="Calibri"/>
            </a:endParaRPr>
          </a:p>
          <a:p>
            <a:pPr marL="0" marR="0" lvl="0" indent="0" algn="ctr" rtl="0">
              <a:spcBef>
                <a:spcPts val="0"/>
              </a:spcBef>
              <a:spcAft>
                <a:spcPts val="0"/>
              </a:spcAft>
              <a:buSzPct val="25000"/>
              <a:buNone/>
            </a:pPr>
            <a:r>
              <a:rPr lang="es-ES" sz="2400" dirty="0">
                <a:solidFill>
                  <a:srgbClr val="660000"/>
                </a:solidFill>
                <a:latin typeface="Calibri"/>
                <a:ea typeface="Calibri"/>
                <a:cs typeface="Calibri"/>
                <a:sym typeface="Calibri"/>
              </a:rPr>
              <a:t>En Uruguay no existen antecedentes relacionados con la optimización de tráfico </a:t>
            </a:r>
            <a:r>
              <a:rPr lang="es-ES" sz="2400">
                <a:solidFill>
                  <a:srgbClr val="660000"/>
                </a:solidFill>
                <a:latin typeface="Calibri"/>
                <a:ea typeface="Calibri"/>
                <a:cs typeface="Calibri"/>
                <a:sym typeface="Calibri"/>
              </a:rPr>
              <a:t>utilizando </a:t>
            </a:r>
            <a:r>
              <a:rPr lang="es-ES" sz="2400" smtClean="0">
                <a:solidFill>
                  <a:srgbClr val="660000"/>
                </a:solidFill>
                <a:latin typeface="Calibri"/>
                <a:ea typeface="Calibri"/>
                <a:cs typeface="Calibri"/>
                <a:sym typeface="Calibri"/>
              </a:rPr>
              <a:t>AEs</a:t>
            </a:r>
            <a:endParaRPr lang="es-ES" sz="2400" dirty="0">
              <a:solidFill>
                <a:srgbClr val="660000"/>
              </a:solidFill>
              <a:latin typeface="Calibri"/>
              <a:ea typeface="Calibri"/>
              <a:cs typeface="Calibri"/>
              <a:sym typeface="Calibri"/>
            </a:endParaRPr>
          </a:p>
        </p:txBody>
      </p:sp>
    </p:spTree>
  </p:cSld>
  <p:clrMapOvr>
    <a:masterClrMapping/>
  </p:clrMapOvr>
  <p:transition spd="slow" advTm="76784">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2054225" y="-125413"/>
            <a:ext cx="5810250" cy="3990976"/>
          </a:xfrm>
          <a:prstGeom prst="rect">
            <a:avLst/>
          </a:prstGeom>
          <a:noFill/>
          <a:ln>
            <a:noFill/>
          </a:ln>
        </p:spPr>
      </p:pic>
      <p:sp>
        <p:nvSpPr>
          <p:cNvPr id="191" name="Shape 191"/>
          <p:cNvSpPr/>
          <p:nvPr/>
        </p:nvSpPr>
        <p:spPr>
          <a:xfrm>
            <a:off x="0" y="0"/>
            <a:ext cx="1997075" cy="326866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92" name="Shape 192"/>
          <p:cNvSpPr/>
          <p:nvPr/>
        </p:nvSpPr>
        <p:spPr>
          <a:xfrm>
            <a:off x="0" y="3503221"/>
            <a:ext cx="9144000" cy="3085469"/>
          </a:xfrm>
          <a:prstGeom prst="rect">
            <a:avLst/>
          </a:prstGeom>
          <a:solidFill>
            <a:srgbClr val="002060"/>
          </a:solidFill>
          <a:ln>
            <a:noFill/>
          </a:ln>
        </p:spPr>
        <p:txBody>
          <a:bodyPr lIns="91425" tIns="45700" rIns="91425" bIns="45700" anchor="t" anchorCtr="0">
            <a:noAutofit/>
          </a:bodyPr>
          <a:lstStyle/>
          <a:p>
            <a:pPr marL="0" marR="0" lvl="0" indent="0" algn="ctr" rtl="0">
              <a:lnSpc>
                <a:spcPct val="90000"/>
              </a:lnSpc>
              <a:spcBef>
                <a:spcPts val="0"/>
              </a:spcBef>
              <a:spcAft>
                <a:spcPts val="0"/>
              </a:spcAft>
              <a:buNone/>
            </a:pPr>
            <a:endParaRPr sz="5400" b="1" i="0" u="none" strike="noStrike" cap="none" baseline="0">
              <a:solidFill>
                <a:srgbClr val="BED7D9"/>
              </a:solidFill>
              <a:latin typeface="Calibri"/>
              <a:ea typeface="Calibri"/>
              <a:cs typeface="Calibri"/>
              <a:sym typeface="Calibri"/>
            </a:endParaRPr>
          </a:p>
          <a:p>
            <a:pPr marL="0" marR="0" lvl="0" indent="0" algn="ctr" rtl="0">
              <a:lnSpc>
                <a:spcPct val="90000"/>
              </a:lnSpc>
              <a:spcBef>
                <a:spcPts val="0"/>
              </a:spcBef>
              <a:spcAft>
                <a:spcPts val="0"/>
              </a:spcAft>
              <a:buSzPct val="25000"/>
              <a:buNone/>
            </a:pPr>
            <a:r>
              <a:rPr lang="es-ES" sz="9600" b="1" i="0" u="none" strike="noStrike" cap="none" baseline="0">
                <a:solidFill>
                  <a:srgbClr val="BED7D9"/>
                </a:solidFill>
                <a:latin typeface="Calibri"/>
                <a:ea typeface="Calibri"/>
                <a:cs typeface="Calibri"/>
                <a:sym typeface="Calibri"/>
              </a:rPr>
              <a:t>METODOLOGÍA</a:t>
            </a:r>
          </a:p>
        </p:txBody>
      </p:sp>
      <p:pic>
        <p:nvPicPr>
          <p:cNvPr id="193" name="Shape 193"/>
          <p:cNvPicPr preferRelativeResize="0"/>
          <p:nvPr/>
        </p:nvPicPr>
        <p:blipFill rotWithShape="1">
          <a:blip r:embed="rId4">
            <a:alphaModFix/>
          </a:blip>
          <a:srcRect/>
          <a:stretch/>
        </p:blipFill>
        <p:spPr>
          <a:xfrm>
            <a:off x="7643813" y="0"/>
            <a:ext cx="1500187" cy="1790699"/>
          </a:xfrm>
          <a:prstGeom prst="rect">
            <a:avLst/>
          </a:prstGeom>
          <a:noFill/>
          <a:ln>
            <a:noFill/>
          </a:ln>
        </p:spPr>
      </p:pic>
      <p:sp>
        <p:nvSpPr>
          <p:cNvPr id="194" name="Shape 194"/>
          <p:cNvSpPr/>
          <p:nvPr/>
        </p:nvSpPr>
        <p:spPr>
          <a:xfrm>
            <a:off x="0" y="-118751"/>
            <a:ext cx="2676525" cy="326929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ES" sz="19900" b="1" i="0" u="none" strike="noStrike" cap="none" baseline="0">
                <a:solidFill>
                  <a:srgbClr val="002060"/>
                </a:solidFill>
                <a:latin typeface="Calibri"/>
                <a:ea typeface="Calibri"/>
                <a:cs typeface="Calibri"/>
                <a:sym typeface="Calibri"/>
              </a:rPr>
              <a:t> 3</a:t>
            </a:r>
          </a:p>
        </p:txBody>
      </p:sp>
    </p:spTree>
  </p:cSld>
  <p:clrMapOvr>
    <a:masterClrMapping/>
  </p:clrMapOvr>
  <p:transition spd="slow" advTm="3697">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Metodología</a:t>
            </a:r>
          </a:p>
        </p:txBody>
      </p:sp>
      <p:sp>
        <p:nvSpPr>
          <p:cNvPr id="202" name="Shape 202"/>
          <p:cNvSpPr txBox="1">
            <a:spLocks noGrp="1"/>
          </p:cNvSpPr>
          <p:nvPr>
            <p:ph type="body" idx="1"/>
          </p:nvPr>
        </p:nvSpPr>
        <p:spPr>
          <a:xfrm>
            <a:off x="251520" y="1916832"/>
            <a:ext cx="4884514" cy="351059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None/>
            </a:pPr>
            <a:endParaRPr sz="2400" dirty="0">
              <a:solidFill>
                <a:srgbClr val="003399"/>
              </a:solidFill>
              <a:latin typeface="Calibri"/>
              <a:ea typeface="Calibri"/>
              <a:cs typeface="Calibri"/>
              <a:sym typeface="Calibri"/>
            </a:endParaRPr>
          </a:p>
          <a:p>
            <a:pPr marL="457200" marR="0" lvl="0" indent="-381000" algn="just" rtl="0">
              <a:lnSpc>
                <a:spcPct val="200000"/>
              </a:lnSpc>
              <a:spcBef>
                <a:spcPts val="0"/>
              </a:spcBef>
              <a:spcAft>
                <a:spcPts val="0"/>
              </a:spcAft>
              <a:buClr>
                <a:srgbClr val="003399"/>
              </a:buClr>
              <a:buSzPct val="100000"/>
              <a:buFont typeface="Calibri"/>
              <a:buAutoNum type="arabicPeriod"/>
            </a:pPr>
            <a:r>
              <a:rPr lang="es-ES" sz="2400" dirty="0">
                <a:solidFill>
                  <a:srgbClr val="003399"/>
                </a:solidFill>
                <a:latin typeface="Calibri"/>
                <a:ea typeface="Calibri"/>
                <a:cs typeface="Calibri"/>
                <a:sym typeface="Calibri"/>
              </a:rPr>
              <a:t>Diseño de un mapa de la zona</a:t>
            </a:r>
          </a:p>
          <a:p>
            <a:pPr marL="457200" marR="0" lvl="0" indent="-381000" algn="just" rtl="0">
              <a:lnSpc>
                <a:spcPct val="200000"/>
              </a:lnSpc>
              <a:spcBef>
                <a:spcPts val="0"/>
              </a:spcBef>
              <a:spcAft>
                <a:spcPts val="0"/>
              </a:spcAft>
              <a:buClr>
                <a:srgbClr val="003399"/>
              </a:buClr>
              <a:buSzPct val="100000"/>
              <a:buFont typeface="Calibri"/>
              <a:buAutoNum type="arabicPeriod"/>
            </a:pPr>
            <a:r>
              <a:rPr lang="es-ES" sz="2400" dirty="0">
                <a:solidFill>
                  <a:srgbClr val="003399"/>
                </a:solidFill>
                <a:latin typeface="Calibri"/>
                <a:ea typeface="Calibri"/>
                <a:cs typeface="Calibri"/>
                <a:sym typeface="Calibri"/>
              </a:rPr>
              <a:t>Recolección de datos in situ</a:t>
            </a:r>
          </a:p>
          <a:p>
            <a:pPr marL="457200" marR="0" lvl="0" indent="-381000" algn="just" rtl="0">
              <a:lnSpc>
                <a:spcPct val="200000"/>
              </a:lnSpc>
              <a:spcBef>
                <a:spcPts val="0"/>
              </a:spcBef>
              <a:spcAft>
                <a:spcPts val="0"/>
              </a:spcAft>
              <a:buClr>
                <a:srgbClr val="003399"/>
              </a:buClr>
              <a:buSzPct val="100000"/>
              <a:buFont typeface="Calibri"/>
              <a:buAutoNum type="arabicPeriod"/>
            </a:pPr>
            <a:r>
              <a:rPr lang="es-ES" sz="2400" dirty="0">
                <a:solidFill>
                  <a:srgbClr val="003399"/>
                </a:solidFill>
                <a:latin typeface="Calibri"/>
                <a:ea typeface="Calibri"/>
                <a:cs typeface="Calibri"/>
                <a:sym typeface="Calibri"/>
              </a:rPr>
              <a:t>Desarrollo de instancias realistas</a:t>
            </a:r>
          </a:p>
          <a:p>
            <a:pPr marL="457200" lvl="0" indent="-381000" algn="just" rtl="0">
              <a:lnSpc>
                <a:spcPct val="200000"/>
              </a:lnSpc>
              <a:spcBef>
                <a:spcPts val="0"/>
              </a:spcBef>
              <a:buClr>
                <a:srgbClr val="003399"/>
              </a:buClr>
              <a:buSzPct val="100000"/>
              <a:buFont typeface="Calibri"/>
              <a:buAutoNum type="arabicPeriod"/>
            </a:pPr>
            <a:r>
              <a:rPr lang="es-ES" sz="2400" dirty="0">
                <a:solidFill>
                  <a:srgbClr val="003399"/>
                </a:solidFill>
                <a:latin typeface="Calibri"/>
                <a:ea typeface="Calibri"/>
                <a:cs typeface="Calibri"/>
                <a:sym typeface="Calibri"/>
              </a:rPr>
              <a:t>Simulaciones de tráfico</a:t>
            </a:r>
          </a:p>
          <a:p>
            <a:pPr marL="0" marR="0" lvl="0" indent="0" algn="just" rtl="0">
              <a:spcBef>
                <a:spcPts val="0"/>
              </a:spcBef>
              <a:spcAft>
                <a:spcPts val="0"/>
              </a:spcAft>
              <a:buNone/>
            </a:pPr>
            <a:endParaRPr sz="2400" dirty="0">
              <a:solidFill>
                <a:srgbClr val="003399"/>
              </a:solidFill>
              <a:latin typeface="Calibri"/>
              <a:ea typeface="Calibri"/>
              <a:cs typeface="Calibri"/>
              <a:sym typeface="Calibri"/>
            </a:endParaRPr>
          </a:p>
          <a:p>
            <a:pPr marL="742950" marR="0" lvl="1" indent="-158750" algn="just" rtl="0">
              <a:spcBef>
                <a:spcPts val="400"/>
              </a:spcBef>
              <a:spcAft>
                <a:spcPts val="0"/>
              </a:spcAft>
              <a:buClr>
                <a:srgbClr val="003399"/>
              </a:buClr>
              <a:buFont typeface="Courier New"/>
              <a:buNone/>
            </a:pPr>
            <a:endParaRPr sz="2000" b="0" i="0" u="none" strike="noStrike" cap="none" baseline="0" dirty="0">
              <a:solidFill>
                <a:srgbClr val="003399"/>
              </a:solidFill>
              <a:latin typeface="Calibri"/>
              <a:ea typeface="Calibri"/>
              <a:cs typeface="Calibri"/>
              <a:sym typeface="Calibri"/>
            </a:endParaRPr>
          </a:p>
          <a:p>
            <a:pPr marL="742950" marR="0" lvl="1" indent="-285750" algn="just" rtl="0">
              <a:spcBef>
                <a:spcPts val="400"/>
              </a:spcBef>
              <a:spcAft>
                <a:spcPts val="0"/>
              </a:spcAft>
              <a:buClr>
                <a:srgbClr val="003399"/>
              </a:buClr>
              <a:buFont typeface="Courier New"/>
              <a:buNone/>
            </a:pPr>
            <a:endParaRPr sz="2000" b="0" i="0" u="none" strike="noStrike" cap="none" baseline="0" dirty="0">
              <a:solidFill>
                <a:srgbClr val="003399"/>
              </a:solidFill>
              <a:latin typeface="Calibri"/>
              <a:ea typeface="Calibri"/>
              <a:cs typeface="Calibri"/>
              <a:sym typeface="Calibri"/>
            </a:endParaRPr>
          </a:p>
          <a:p>
            <a:pPr marL="342900" marR="0" lvl="0" indent="-190500" algn="just" rtl="0">
              <a:spcBef>
                <a:spcPts val="200"/>
              </a:spcBef>
              <a:spcAft>
                <a:spcPts val="0"/>
              </a:spcAft>
              <a:buClr>
                <a:srgbClr val="003399"/>
              </a:buClr>
              <a:buFont typeface="Courier New"/>
              <a:buNone/>
            </a:pPr>
            <a:endParaRPr sz="2400" b="0" i="0" u="none" strike="noStrike" cap="none" baseline="0" dirty="0">
              <a:solidFill>
                <a:srgbClr val="003399"/>
              </a:solidFill>
              <a:latin typeface="Calibri"/>
              <a:ea typeface="Calibri"/>
              <a:cs typeface="Calibri"/>
              <a:sym typeface="Calibri"/>
            </a:endParaRPr>
          </a:p>
        </p:txBody>
      </p:sp>
      <p:sp>
        <p:nvSpPr>
          <p:cNvPr id="203" name="Shape 203"/>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Modelado </a:t>
            </a:r>
            <a:r>
              <a:rPr lang="es-ES" sz="2600">
                <a:solidFill>
                  <a:schemeClr val="lt1"/>
                </a:solidFill>
                <a:latin typeface="Calibri"/>
                <a:ea typeface="Calibri"/>
                <a:cs typeface="Calibri"/>
                <a:sym typeface="Calibri"/>
              </a:rPr>
              <a:t>del problema</a:t>
            </a:r>
          </a:p>
        </p:txBody>
      </p:sp>
      <p:pic>
        <p:nvPicPr>
          <p:cNvPr id="204" name="Shape 204"/>
          <p:cNvPicPr preferRelativeResize="0"/>
          <p:nvPr/>
        </p:nvPicPr>
        <p:blipFill rotWithShape="1">
          <a:blip r:embed="rId3">
            <a:alphaModFix/>
          </a:blip>
          <a:srcRect/>
          <a:stretch/>
        </p:blipFill>
        <p:spPr>
          <a:xfrm>
            <a:off x="8096250" y="0"/>
            <a:ext cx="1047749" cy="1250950"/>
          </a:xfrm>
          <a:prstGeom prst="rect">
            <a:avLst/>
          </a:prstGeom>
          <a:noFill/>
          <a:ln>
            <a:noFill/>
          </a:ln>
        </p:spPr>
      </p:pic>
      <p:pic>
        <p:nvPicPr>
          <p:cNvPr id="205" name="Shape 205"/>
          <p:cNvPicPr preferRelativeResize="0"/>
          <p:nvPr/>
        </p:nvPicPr>
        <p:blipFill>
          <a:blip r:embed="rId4">
            <a:alphaModFix/>
          </a:blip>
          <a:stretch>
            <a:fillRect/>
          </a:stretch>
        </p:blipFill>
        <p:spPr>
          <a:xfrm>
            <a:off x="5070700" y="1252550"/>
            <a:ext cx="3785300" cy="5327799"/>
          </a:xfrm>
          <a:prstGeom prst="rect">
            <a:avLst/>
          </a:prstGeom>
          <a:noFill/>
          <a:ln>
            <a:noFill/>
          </a:ln>
        </p:spPr>
      </p:pic>
    </p:spTree>
  </p:cSld>
  <p:clrMapOvr>
    <a:masterClrMapping/>
  </p:clrMapOvr>
  <p:transition spd="slow" advTm="52276">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0"/>
            <a:ext cx="9144000" cy="63180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Metodología</a:t>
            </a:r>
          </a:p>
        </p:txBody>
      </p:sp>
      <p:sp>
        <p:nvSpPr>
          <p:cNvPr id="212" name="Shape 212"/>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Diseño de mapa de la zona de estudio</a:t>
            </a:r>
          </a:p>
        </p:txBody>
      </p:sp>
      <p:pic>
        <p:nvPicPr>
          <p:cNvPr id="213" name="Shape 213"/>
          <p:cNvPicPr preferRelativeResize="0"/>
          <p:nvPr/>
        </p:nvPicPr>
        <p:blipFill rotWithShape="1">
          <a:blip r:embed="rId3">
            <a:alphaModFix/>
          </a:blip>
          <a:srcRect/>
          <a:stretch/>
        </p:blipFill>
        <p:spPr>
          <a:xfrm>
            <a:off x="8096250" y="0"/>
            <a:ext cx="1047600" cy="1250999"/>
          </a:xfrm>
          <a:prstGeom prst="rect">
            <a:avLst/>
          </a:prstGeom>
          <a:noFill/>
          <a:ln>
            <a:noFill/>
          </a:ln>
        </p:spPr>
      </p:pic>
      <p:sp>
        <p:nvSpPr>
          <p:cNvPr id="214" name="Shape 214"/>
          <p:cNvSpPr txBox="1"/>
          <p:nvPr/>
        </p:nvSpPr>
        <p:spPr>
          <a:xfrm>
            <a:off x="122238" y="4478337"/>
            <a:ext cx="5486399" cy="1227000"/>
          </a:xfrm>
          <a:prstGeom prst="rect">
            <a:avLst/>
          </a:prstGeom>
          <a:noFill/>
          <a:ln>
            <a:noFill/>
          </a:ln>
        </p:spPr>
        <p:txBody>
          <a:bodyPr lIns="91425" tIns="45700" rIns="91425" bIns="45700" anchor="t" anchorCtr="0">
            <a:noAutofit/>
          </a:bodyPr>
          <a:lstStyle/>
          <a:p>
            <a:pPr marL="342900" marR="0" lvl="0" indent="-203200" algn="just" rtl="0">
              <a:spcBef>
                <a:spcPts val="0"/>
              </a:spcBef>
              <a:spcAft>
                <a:spcPts val="0"/>
              </a:spcAft>
              <a:buClr>
                <a:srgbClr val="003399"/>
              </a:buClr>
              <a:buFont typeface="Courier New"/>
              <a:buNone/>
            </a:pPr>
            <a:endParaRPr sz="2200" b="0" i="0" u="none" strike="noStrike" cap="none" baseline="0">
              <a:solidFill>
                <a:srgbClr val="003399"/>
              </a:solidFill>
              <a:latin typeface="Calibri"/>
              <a:ea typeface="Calibri"/>
              <a:cs typeface="Calibri"/>
              <a:sym typeface="Calibri"/>
            </a:endParaRPr>
          </a:p>
        </p:txBody>
      </p:sp>
      <p:sp>
        <p:nvSpPr>
          <p:cNvPr id="215" name="Shape 215"/>
          <p:cNvSpPr txBox="1">
            <a:spLocks noGrp="1"/>
          </p:cNvSpPr>
          <p:nvPr>
            <p:ph type="body" idx="1"/>
          </p:nvPr>
        </p:nvSpPr>
        <p:spPr>
          <a:xfrm>
            <a:off x="-88900" y="1228725"/>
            <a:ext cx="8480400" cy="103439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None/>
            </a:pPr>
            <a:r>
              <a:rPr lang="es-ES" sz="2200">
                <a:solidFill>
                  <a:srgbClr val="003399"/>
                </a:solidFill>
                <a:latin typeface="Calibri"/>
                <a:ea typeface="Calibri"/>
                <a:cs typeface="Calibri"/>
                <a:sym typeface="Calibri"/>
              </a:rPr>
              <a:t>                      mapa original                        mapa compatible con SUMO</a:t>
            </a:r>
          </a:p>
          <a:p>
            <a:pPr marL="457200" marR="0" lvl="1" indent="0" algn="just" rtl="0">
              <a:spcBef>
                <a:spcPts val="400"/>
              </a:spcBef>
              <a:spcAft>
                <a:spcPts val="0"/>
              </a:spcAft>
              <a:buClr>
                <a:srgbClr val="003399"/>
              </a:buClr>
              <a:buFont typeface="Courier New"/>
              <a:buNone/>
            </a:pPr>
            <a:endParaRPr sz="2000" b="1" i="0" u="none" strike="noStrike" cap="none" baseline="0">
              <a:solidFill>
                <a:srgbClr val="003399"/>
              </a:solidFill>
              <a:latin typeface="Calibri"/>
              <a:ea typeface="Calibri"/>
              <a:cs typeface="Calibri"/>
              <a:sym typeface="Calibri"/>
            </a:endParaRPr>
          </a:p>
        </p:txBody>
      </p:sp>
      <p:pic>
        <p:nvPicPr>
          <p:cNvPr id="216" name="Shape 216"/>
          <p:cNvPicPr preferRelativeResize="0"/>
          <p:nvPr/>
        </p:nvPicPr>
        <p:blipFill>
          <a:blip r:embed="rId4">
            <a:alphaModFix/>
          </a:blip>
          <a:stretch>
            <a:fillRect/>
          </a:stretch>
        </p:blipFill>
        <p:spPr>
          <a:xfrm>
            <a:off x="1086750" y="1588425"/>
            <a:ext cx="6933000" cy="4939925"/>
          </a:xfrm>
          <a:prstGeom prst="rect">
            <a:avLst/>
          </a:prstGeom>
          <a:noFill/>
          <a:ln>
            <a:noFill/>
          </a:ln>
        </p:spPr>
      </p:pic>
    </p:spTree>
  </p:cSld>
  <p:clrMapOvr>
    <a:masterClrMapping/>
  </p:clrMapOvr>
  <p:transition spd="slow" advTm="50279">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Metodología</a:t>
            </a:r>
          </a:p>
        </p:txBody>
      </p:sp>
      <p:sp>
        <p:nvSpPr>
          <p:cNvPr id="223" name="Shape 223"/>
          <p:cNvSpPr txBox="1">
            <a:spLocks noGrp="1"/>
          </p:cNvSpPr>
          <p:nvPr>
            <p:ph type="body" idx="1"/>
          </p:nvPr>
        </p:nvSpPr>
        <p:spPr>
          <a:xfrm>
            <a:off x="139700" y="1381125"/>
            <a:ext cx="8480424" cy="1034529"/>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Análisis de </a:t>
            </a:r>
            <a:r>
              <a:rPr lang="es-ES" sz="2200" b="1" i="0" u="none" strike="noStrike" cap="none" baseline="0" dirty="0">
                <a:solidFill>
                  <a:srgbClr val="003399"/>
                </a:solidFill>
                <a:latin typeface="Calibri"/>
                <a:ea typeface="Calibri"/>
                <a:cs typeface="Calibri"/>
                <a:sym typeface="Calibri"/>
              </a:rPr>
              <a:t>datos de GPS </a:t>
            </a:r>
            <a:r>
              <a:rPr lang="es-ES" sz="2200" i="0" u="none" strike="noStrike" cap="none" baseline="0" dirty="0">
                <a:solidFill>
                  <a:srgbClr val="003399"/>
                </a:solidFill>
                <a:latin typeface="Calibri"/>
                <a:ea typeface="Calibri"/>
                <a:cs typeface="Calibri"/>
                <a:sym typeface="Calibri"/>
              </a:rPr>
              <a:t>de la </a:t>
            </a:r>
            <a:r>
              <a:rPr lang="es-ES" sz="2200" i="0" u="none" strike="noStrike" cap="none" baseline="0" dirty="0" smtClean="0">
                <a:solidFill>
                  <a:srgbClr val="003399"/>
                </a:solidFill>
                <a:latin typeface="Calibri"/>
                <a:ea typeface="Calibri"/>
                <a:cs typeface="Calibri"/>
                <a:sym typeface="Calibri"/>
              </a:rPr>
              <a:t>IMM</a:t>
            </a:r>
            <a:r>
              <a:rPr lang="es-ES" sz="2200" b="1" i="0" u="none" strike="noStrike" cap="none" baseline="0" dirty="0" smtClean="0">
                <a:solidFill>
                  <a:srgbClr val="003399"/>
                </a:solidFill>
                <a:latin typeface="Calibri"/>
                <a:ea typeface="Calibri"/>
                <a:cs typeface="Calibri"/>
                <a:sym typeface="Calibri"/>
              </a:rPr>
              <a:t> </a:t>
            </a:r>
            <a:r>
              <a:rPr lang="es-ES" sz="2200" b="0" i="0" u="none" strike="noStrike" cap="none" baseline="0" dirty="0">
                <a:solidFill>
                  <a:srgbClr val="003399"/>
                </a:solidFill>
                <a:latin typeface="Calibri"/>
                <a:ea typeface="Calibri"/>
                <a:cs typeface="Calibri"/>
                <a:sym typeface="Calibri"/>
              </a:rPr>
              <a:t>para obtener la velocidad media de los ómnibus</a:t>
            </a:r>
            <a:r>
              <a:rPr lang="es-ES" sz="2200" dirty="0">
                <a:solidFill>
                  <a:srgbClr val="003399"/>
                </a:solidFill>
                <a:latin typeface="Calibri"/>
                <a:ea typeface="Calibri"/>
                <a:cs typeface="Calibri"/>
                <a:sym typeface="Calibri"/>
              </a:rPr>
              <a:t> y</a:t>
            </a:r>
            <a:r>
              <a:rPr lang="es-ES" sz="2200" b="0" i="0" u="none" strike="noStrike" cap="none" baseline="0" dirty="0">
                <a:solidFill>
                  <a:srgbClr val="003399"/>
                </a:solidFill>
                <a:latin typeface="Calibri"/>
                <a:ea typeface="Calibri"/>
                <a:cs typeface="Calibri"/>
                <a:sym typeface="Calibri"/>
              </a:rPr>
              <a:t> ajustar </a:t>
            </a:r>
            <a:r>
              <a:rPr lang="es-ES" sz="2200" b="0" i="0" u="none" strike="noStrike" cap="none" baseline="0">
                <a:solidFill>
                  <a:srgbClr val="003399"/>
                </a:solidFill>
                <a:latin typeface="Calibri"/>
                <a:ea typeface="Calibri"/>
                <a:cs typeface="Calibri"/>
                <a:sym typeface="Calibri"/>
              </a:rPr>
              <a:t>el </a:t>
            </a:r>
            <a:r>
              <a:rPr lang="es-ES" sz="2200" b="0" i="0" u="none" strike="noStrike" cap="none" baseline="0" smtClean="0">
                <a:solidFill>
                  <a:srgbClr val="003399"/>
                </a:solidFill>
                <a:latin typeface="Calibri"/>
                <a:ea typeface="Calibri"/>
                <a:cs typeface="Calibri"/>
                <a:sym typeface="Calibri"/>
              </a:rPr>
              <a:t>modelo</a:t>
            </a:r>
            <a:endParaRPr lang="es-ES" sz="2200" dirty="0">
              <a:solidFill>
                <a:srgbClr val="003399"/>
              </a:solidFill>
              <a:latin typeface="Calibri"/>
              <a:ea typeface="Calibri"/>
              <a:cs typeface="Calibri"/>
              <a:sym typeface="Calibri"/>
            </a:endParaRPr>
          </a:p>
          <a:p>
            <a:pPr marL="342900" marR="0" lvl="0" indent="-342900" algn="just" rtl="0">
              <a:spcBef>
                <a:spcPts val="44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Frecuencia de ómnibus obtenid</a:t>
            </a:r>
            <a:r>
              <a:rPr lang="es-ES" sz="2200" dirty="0">
                <a:solidFill>
                  <a:srgbClr val="003399"/>
                </a:solidFill>
                <a:latin typeface="Calibri"/>
                <a:ea typeface="Calibri"/>
                <a:cs typeface="Calibri"/>
                <a:sym typeface="Calibri"/>
              </a:rPr>
              <a:t>a</a:t>
            </a:r>
            <a:r>
              <a:rPr lang="es-ES" sz="2200" b="0" i="0" u="none" strike="noStrike" cap="none" baseline="0" dirty="0">
                <a:solidFill>
                  <a:srgbClr val="003399"/>
                </a:solidFill>
                <a:latin typeface="Calibri"/>
                <a:ea typeface="Calibri"/>
                <a:cs typeface="Calibri"/>
                <a:sym typeface="Calibri"/>
              </a:rPr>
              <a:t>s de datos </a:t>
            </a:r>
            <a:r>
              <a:rPr lang="es-ES" sz="2200" dirty="0">
                <a:solidFill>
                  <a:srgbClr val="003399"/>
                </a:solidFill>
                <a:latin typeface="Calibri"/>
                <a:ea typeface="Calibri"/>
                <a:cs typeface="Calibri"/>
                <a:sym typeface="Calibri"/>
              </a:rPr>
              <a:t>públicos de </a:t>
            </a:r>
            <a:r>
              <a:rPr lang="es-ES" sz="2200">
                <a:solidFill>
                  <a:srgbClr val="003399"/>
                </a:solidFill>
                <a:latin typeface="Calibri"/>
                <a:ea typeface="Calibri"/>
                <a:cs typeface="Calibri"/>
                <a:sym typeface="Calibri"/>
              </a:rPr>
              <a:t>la </a:t>
            </a:r>
            <a:r>
              <a:rPr lang="es-ES" sz="2200" smtClean="0">
                <a:solidFill>
                  <a:srgbClr val="003399"/>
                </a:solidFill>
                <a:latin typeface="Calibri"/>
                <a:ea typeface="Calibri"/>
                <a:cs typeface="Calibri"/>
                <a:sym typeface="Calibri"/>
              </a:rPr>
              <a:t>IMM</a:t>
            </a:r>
            <a:endParaRPr lang="es-ES" sz="2200" b="0" i="0" u="none" strike="noStrike" cap="none" baseline="0" dirty="0">
              <a:solidFill>
                <a:srgbClr val="003399"/>
              </a:solidFill>
              <a:latin typeface="Calibri"/>
              <a:ea typeface="Calibri"/>
              <a:cs typeface="Calibri"/>
              <a:sym typeface="Calibri"/>
            </a:endParaRPr>
          </a:p>
          <a:p>
            <a:pPr marL="457200" marR="0" lvl="1" indent="0" algn="just" rtl="0">
              <a:spcBef>
                <a:spcPts val="400"/>
              </a:spcBef>
              <a:spcAft>
                <a:spcPts val="0"/>
              </a:spcAft>
              <a:buClr>
                <a:srgbClr val="003399"/>
              </a:buClr>
              <a:buFont typeface="Courier New"/>
              <a:buNone/>
            </a:pPr>
            <a:endParaRPr sz="2000" b="0" i="0" u="none" strike="noStrike" cap="none" baseline="0" dirty="0">
              <a:solidFill>
                <a:srgbClr val="003399"/>
              </a:solidFill>
              <a:latin typeface="Calibri"/>
              <a:ea typeface="Calibri"/>
              <a:cs typeface="Calibri"/>
              <a:sym typeface="Calibri"/>
            </a:endParaRPr>
          </a:p>
        </p:txBody>
      </p:sp>
      <p:sp>
        <p:nvSpPr>
          <p:cNvPr id="224" name="Shape 224"/>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Relevamiento de datos</a:t>
            </a:r>
          </a:p>
        </p:txBody>
      </p:sp>
      <p:pic>
        <p:nvPicPr>
          <p:cNvPr id="225" name="Shape 225"/>
          <p:cNvPicPr preferRelativeResize="0"/>
          <p:nvPr/>
        </p:nvPicPr>
        <p:blipFill rotWithShape="1">
          <a:blip r:embed="rId3">
            <a:alphaModFix/>
          </a:blip>
          <a:srcRect/>
          <a:stretch/>
        </p:blipFill>
        <p:spPr>
          <a:xfrm>
            <a:off x="8096250" y="0"/>
            <a:ext cx="1047749" cy="1250950"/>
          </a:xfrm>
          <a:prstGeom prst="rect">
            <a:avLst/>
          </a:prstGeom>
          <a:noFill/>
          <a:ln>
            <a:noFill/>
          </a:ln>
        </p:spPr>
      </p:pic>
      <p:pic>
        <p:nvPicPr>
          <p:cNvPr id="226" name="Shape 226"/>
          <p:cNvPicPr preferRelativeResize="0"/>
          <p:nvPr/>
        </p:nvPicPr>
        <p:blipFill rotWithShape="1">
          <a:blip r:embed="rId4">
            <a:alphaModFix/>
          </a:blip>
          <a:srcRect/>
          <a:stretch/>
        </p:blipFill>
        <p:spPr>
          <a:xfrm>
            <a:off x="3988675" y="2616249"/>
            <a:ext cx="5155500" cy="3956699"/>
          </a:xfrm>
          <a:prstGeom prst="rect">
            <a:avLst/>
          </a:prstGeom>
          <a:noFill/>
          <a:ln>
            <a:noFill/>
          </a:ln>
        </p:spPr>
      </p:pic>
      <p:sp>
        <p:nvSpPr>
          <p:cNvPr id="227" name="Shape 227"/>
          <p:cNvSpPr txBox="1"/>
          <p:nvPr/>
        </p:nvSpPr>
        <p:spPr>
          <a:xfrm>
            <a:off x="139700" y="3096174"/>
            <a:ext cx="3911399" cy="347670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003399"/>
              </a:buClr>
              <a:buSzPct val="100000"/>
              <a:buFont typeface="Calibri"/>
              <a:buChar char="•"/>
            </a:pPr>
            <a:r>
              <a:rPr lang="es-ES" sz="2200" b="1" i="0" u="none" strike="noStrike" cap="none" baseline="0">
                <a:solidFill>
                  <a:srgbClr val="003399"/>
                </a:solidFill>
                <a:latin typeface="Calibri"/>
                <a:ea typeface="Calibri"/>
                <a:cs typeface="Calibri"/>
                <a:sym typeface="Calibri"/>
              </a:rPr>
              <a:t>Relevamiento in  situ </a:t>
            </a:r>
          </a:p>
          <a:p>
            <a:pPr marL="800100" marR="0" lvl="1" indent="-342900" algn="just" rtl="0">
              <a:spcBef>
                <a:spcPts val="440"/>
              </a:spcBef>
              <a:spcAft>
                <a:spcPts val="0"/>
              </a:spcAft>
              <a:buClr>
                <a:srgbClr val="003399"/>
              </a:buClr>
              <a:buSzPct val="100000"/>
              <a:buFont typeface="Calibri"/>
              <a:buChar char="•"/>
            </a:pPr>
            <a:r>
              <a:rPr lang="es-ES" sz="2200">
                <a:solidFill>
                  <a:srgbClr val="003399"/>
                </a:solidFill>
                <a:latin typeface="Calibri"/>
                <a:ea typeface="Calibri"/>
                <a:cs typeface="Calibri"/>
                <a:sym typeface="Calibri"/>
              </a:rPr>
              <a:t>Tráfico </a:t>
            </a:r>
            <a:r>
              <a:rPr lang="es-ES" sz="2200" b="0" i="0" u="none" strike="noStrike" cap="none" baseline="0">
                <a:solidFill>
                  <a:srgbClr val="003399"/>
                </a:solidFill>
                <a:latin typeface="Calibri"/>
                <a:ea typeface="Calibri"/>
                <a:cs typeface="Calibri"/>
                <a:sym typeface="Calibri"/>
              </a:rPr>
              <a:t>vehicular en varios </a:t>
            </a:r>
            <a:r>
              <a:rPr lang="es-ES" sz="2200" b="0" i="0" u="none" strike="noStrike" cap="none" baseline="0" smtClean="0">
                <a:solidFill>
                  <a:srgbClr val="003399"/>
                </a:solidFill>
                <a:latin typeface="Calibri"/>
                <a:ea typeface="Calibri"/>
                <a:cs typeface="Calibri"/>
                <a:sym typeface="Calibri"/>
              </a:rPr>
              <a:t>cruces</a:t>
            </a:r>
            <a:endParaRPr lang="es-ES" sz="2200" b="0" i="0" u="none" strike="noStrike" cap="none" baseline="0">
              <a:solidFill>
                <a:srgbClr val="003399"/>
              </a:solidFill>
              <a:latin typeface="Calibri"/>
              <a:ea typeface="Calibri"/>
              <a:cs typeface="Calibri"/>
              <a:sym typeface="Calibri"/>
            </a:endParaRPr>
          </a:p>
          <a:p>
            <a:pPr marL="800100" marR="0" lvl="1" indent="-342900" algn="just" rtl="0">
              <a:spcBef>
                <a:spcPts val="440"/>
              </a:spcBef>
              <a:spcAft>
                <a:spcPts val="0"/>
              </a:spcAft>
              <a:buClr>
                <a:srgbClr val="003399"/>
              </a:buClr>
              <a:buSzPct val="100000"/>
              <a:buFont typeface="Calibri"/>
              <a:buChar char="•"/>
            </a:pPr>
            <a:r>
              <a:rPr lang="es-ES" sz="2200" b="0" i="0" u="none" strike="noStrike" cap="none" baseline="0">
                <a:solidFill>
                  <a:srgbClr val="003399"/>
                </a:solidFill>
                <a:latin typeface="Calibri"/>
                <a:ea typeface="Calibri"/>
                <a:cs typeface="Calibri"/>
                <a:sym typeface="Calibri"/>
              </a:rPr>
              <a:t>Tiempos de </a:t>
            </a:r>
            <a:r>
              <a:rPr lang="es-ES" sz="2200">
                <a:solidFill>
                  <a:srgbClr val="003399"/>
                </a:solidFill>
                <a:latin typeface="Calibri"/>
                <a:ea typeface="Calibri"/>
                <a:cs typeface="Calibri"/>
                <a:sym typeface="Calibri"/>
              </a:rPr>
              <a:t>semáforos</a:t>
            </a:r>
          </a:p>
          <a:p>
            <a:pPr marL="800100" marR="0" lvl="1" indent="-342900" algn="just" rtl="0">
              <a:spcBef>
                <a:spcPts val="440"/>
              </a:spcBef>
              <a:spcAft>
                <a:spcPts val="0"/>
              </a:spcAft>
              <a:buClr>
                <a:srgbClr val="003399"/>
              </a:buClr>
              <a:buSzPct val="100000"/>
              <a:buFont typeface="Calibri"/>
              <a:buChar char="•"/>
            </a:pPr>
            <a:r>
              <a:rPr lang="es-ES" sz="2200" b="0" i="0" u="none" strike="noStrike" cap="none" baseline="0">
                <a:solidFill>
                  <a:srgbClr val="003399"/>
                </a:solidFill>
                <a:latin typeface="Calibri"/>
                <a:ea typeface="Calibri"/>
                <a:cs typeface="Calibri"/>
                <a:sym typeface="Calibri"/>
              </a:rPr>
              <a:t>Densidad de pasajeros en las paradas</a:t>
            </a:r>
          </a:p>
          <a:p>
            <a:pPr marL="800100" marR="0" lvl="1" indent="-203200" algn="just" rtl="0">
              <a:spcBef>
                <a:spcPts val="440"/>
              </a:spcBef>
              <a:spcAft>
                <a:spcPts val="0"/>
              </a:spcAft>
              <a:buClr>
                <a:schemeClr val="dk1"/>
              </a:buClr>
              <a:buFont typeface="Courier New"/>
              <a:buNone/>
            </a:pPr>
            <a:endParaRPr sz="2200" b="0" i="0" u="none" strike="noStrike" cap="none" baseline="0">
              <a:solidFill>
                <a:srgbClr val="003399"/>
              </a:solidFill>
              <a:latin typeface="Calibri"/>
              <a:ea typeface="Calibri"/>
              <a:cs typeface="Calibri"/>
              <a:sym typeface="Calibri"/>
            </a:endParaRPr>
          </a:p>
          <a:p>
            <a:pPr marL="457200" marR="0" lvl="1" indent="0" algn="just" rtl="0">
              <a:lnSpc>
                <a:spcPct val="100000"/>
              </a:lnSpc>
              <a:spcBef>
                <a:spcPts val="400"/>
              </a:spcBef>
              <a:spcAft>
                <a:spcPts val="0"/>
              </a:spcAft>
              <a:buClr>
                <a:schemeClr val="dk1"/>
              </a:buClr>
              <a:buFont typeface="Courier New"/>
              <a:buNone/>
            </a:pPr>
            <a:endParaRPr sz="2000" b="0" i="0" u="none" strike="noStrike" cap="none" baseline="0">
              <a:solidFill>
                <a:srgbClr val="003399"/>
              </a:solidFill>
              <a:latin typeface="Calibri"/>
              <a:ea typeface="Calibri"/>
              <a:cs typeface="Calibri"/>
              <a:sym typeface="Calibri"/>
            </a:endParaRPr>
          </a:p>
        </p:txBody>
      </p:sp>
    </p:spTree>
  </p:cSld>
  <p:clrMapOvr>
    <a:masterClrMapping/>
  </p:clrMapOvr>
  <p:transition spd="slow" advTm="113632">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Metodología</a:t>
            </a:r>
          </a:p>
        </p:txBody>
      </p:sp>
      <p:sp>
        <p:nvSpPr>
          <p:cNvPr id="234" name="Shape 234"/>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lvl="0" rtl="0">
              <a:spcBef>
                <a:spcPts val="0"/>
              </a:spcBef>
              <a:buSzPct val="25000"/>
              <a:buNone/>
            </a:pPr>
            <a:r>
              <a:rPr lang="es-ES" sz="2600">
                <a:solidFill>
                  <a:schemeClr val="lt1"/>
                </a:solidFill>
                <a:latin typeface="Calibri"/>
                <a:ea typeface="Calibri"/>
                <a:cs typeface="Calibri"/>
                <a:sym typeface="Calibri"/>
              </a:rPr>
              <a:t>Desarrollo de instancias realistas</a:t>
            </a:r>
          </a:p>
        </p:txBody>
      </p:sp>
      <p:pic>
        <p:nvPicPr>
          <p:cNvPr id="235" name="Shape 235"/>
          <p:cNvPicPr preferRelativeResize="0"/>
          <p:nvPr/>
        </p:nvPicPr>
        <p:blipFill rotWithShape="1">
          <a:blip r:embed="rId3">
            <a:alphaModFix/>
          </a:blip>
          <a:srcRect/>
          <a:stretch/>
        </p:blipFill>
        <p:spPr>
          <a:xfrm>
            <a:off x="8096250" y="0"/>
            <a:ext cx="1047749" cy="1250950"/>
          </a:xfrm>
          <a:prstGeom prst="rect">
            <a:avLst/>
          </a:prstGeom>
          <a:noFill/>
          <a:ln>
            <a:noFill/>
          </a:ln>
        </p:spPr>
      </p:pic>
      <p:sp>
        <p:nvSpPr>
          <p:cNvPr id="236" name="Shape 236"/>
          <p:cNvSpPr txBox="1">
            <a:spLocks noGrp="1"/>
          </p:cNvSpPr>
          <p:nvPr>
            <p:ph type="body" idx="1"/>
          </p:nvPr>
        </p:nvSpPr>
        <p:spPr>
          <a:xfrm>
            <a:off x="0" y="1648850"/>
            <a:ext cx="9144000" cy="6014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es-ES" sz="2200">
                <a:solidFill>
                  <a:srgbClr val="003399"/>
                </a:solidFill>
                <a:latin typeface="Calibri"/>
                <a:ea typeface="Calibri"/>
                <a:cs typeface="Calibri"/>
                <a:sym typeface="Calibri"/>
              </a:rPr>
              <a:t>El desarrollo de instancias realistas se basa en tres puntos</a:t>
            </a:r>
          </a:p>
          <a:p>
            <a:pPr marL="0" marR="0" indent="0" algn="ctr" rtl="0">
              <a:spcBef>
                <a:spcPts val="0"/>
              </a:spcBef>
              <a:spcAft>
                <a:spcPts val="0"/>
              </a:spcAft>
              <a:buNone/>
            </a:pPr>
            <a:endParaRPr sz="2200" b="1">
              <a:solidFill>
                <a:srgbClr val="003399"/>
              </a:solidFill>
              <a:latin typeface="Calibri"/>
              <a:ea typeface="Calibri"/>
              <a:cs typeface="Calibri"/>
              <a:sym typeface="Calibri"/>
            </a:endParaRPr>
          </a:p>
          <a:p>
            <a:pPr marL="0" marR="0" indent="0" algn="ctr" rtl="0">
              <a:spcBef>
                <a:spcPts val="0"/>
              </a:spcBef>
              <a:spcAft>
                <a:spcPts val="0"/>
              </a:spcAft>
              <a:buNone/>
            </a:pPr>
            <a:endParaRPr sz="2200" b="1">
              <a:solidFill>
                <a:srgbClr val="003399"/>
              </a:solidFill>
              <a:latin typeface="Calibri"/>
              <a:ea typeface="Calibri"/>
              <a:cs typeface="Calibri"/>
              <a:sym typeface="Calibri"/>
            </a:endParaRPr>
          </a:p>
          <a:p>
            <a:pPr marL="0" marR="0" lvl="0" indent="0" algn="ctr" rtl="0">
              <a:spcBef>
                <a:spcPts val="0"/>
              </a:spcBef>
              <a:spcAft>
                <a:spcPts val="0"/>
              </a:spcAft>
              <a:buNone/>
            </a:pPr>
            <a:endParaRPr sz="2200" b="1">
              <a:solidFill>
                <a:srgbClr val="003399"/>
              </a:solidFill>
              <a:latin typeface="Calibri"/>
              <a:ea typeface="Calibri"/>
              <a:cs typeface="Calibri"/>
              <a:sym typeface="Calibri"/>
            </a:endParaRPr>
          </a:p>
          <a:p>
            <a:pPr marL="457200" marR="0" lvl="1" indent="0" algn="ctr" rtl="0">
              <a:spcBef>
                <a:spcPts val="400"/>
              </a:spcBef>
              <a:spcAft>
                <a:spcPts val="0"/>
              </a:spcAft>
              <a:buClr>
                <a:srgbClr val="003399"/>
              </a:buClr>
              <a:buFont typeface="Courier New"/>
              <a:buNone/>
            </a:pPr>
            <a:endParaRPr sz="2000">
              <a:solidFill>
                <a:srgbClr val="003399"/>
              </a:solidFill>
              <a:latin typeface="Calibri"/>
              <a:ea typeface="Calibri"/>
              <a:cs typeface="Calibri"/>
              <a:sym typeface="Calibri"/>
            </a:endParaRPr>
          </a:p>
        </p:txBody>
      </p:sp>
      <p:pic>
        <p:nvPicPr>
          <p:cNvPr id="237" name="Shape 237"/>
          <p:cNvPicPr preferRelativeResize="0"/>
          <p:nvPr/>
        </p:nvPicPr>
        <p:blipFill>
          <a:blip r:embed="rId4">
            <a:alphaModFix/>
          </a:blip>
          <a:stretch>
            <a:fillRect/>
          </a:stretch>
        </p:blipFill>
        <p:spPr>
          <a:xfrm>
            <a:off x="139700" y="2544995"/>
            <a:ext cx="2726622" cy="2051783"/>
          </a:xfrm>
          <a:prstGeom prst="rect">
            <a:avLst/>
          </a:prstGeom>
          <a:noFill/>
          <a:ln>
            <a:noFill/>
          </a:ln>
        </p:spPr>
      </p:pic>
      <p:pic>
        <p:nvPicPr>
          <p:cNvPr id="238" name="Shape 238"/>
          <p:cNvPicPr preferRelativeResize="0"/>
          <p:nvPr/>
        </p:nvPicPr>
        <p:blipFill>
          <a:blip r:embed="rId5">
            <a:alphaModFix/>
          </a:blip>
          <a:stretch>
            <a:fillRect/>
          </a:stretch>
        </p:blipFill>
        <p:spPr>
          <a:xfrm>
            <a:off x="3203848" y="2550156"/>
            <a:ext cx="2520280" cy="2045720"/>
          </a:xfrm>
          <a:prstGeom prst="rect">
            <a:avLst/>
          </a:prstGeom>
          <a:noFill/>
          <a:ln>
            <a:noFill/>
          </a:ln>
        </p:spPr>
      </p:pic>
      <p:sp>
        <p:nvSpPr>
          <p:cNvPr id="240" name="Shape 240"/>
          <p:cNvSpPr txBox="1"/>
          <p:nvPr/>
        </p:nvSpPr>
        <p:spPr>
          <a:xfrm>
            <a:off x="6444208" y="4643900"/>
            <a:ext cx="2304257" cy="526800"/>
          </a:xfrm>
          <a:prstGeom prst="rect">
            <a:avLst/>
          </a:prstGeom>
          <a:noFill/>
          <a:ln>
            <a:noFill/>
          </a:ln>
        </p:spPr>
        <p:txBody>
          <a:bodyPr lIns="91425" tIns="91425" rIns="91425" bIns="91425" anchor="t" anchorCtr="0">
            <a:noAutofit/>
          </a:bodyPr>
          <a:lstStyle/>
          <a:p>
            <a:pPr algn="ctr">
              <a:spcBef>
                <a:spcPts val="0"/>
              </a:spcBef>
              <a:buNone/>
            </a:pPr>
            <a:r>
              <a:rPr lang="es-ES" sz="2200" dirty="0">
                <a:solidFill>
                  <a:srgbClr val="003399"/>
                </a:solidFill>
                <a:latin typeface="Calibri"/>
                <a:ea typeface="Calibri"/>
                <a:cs typeface="Calibri"/>
                <a:sym typeface="Calibri"/>
              </a:rPr>
              <a:t>Tráfico </a:t>
            </a:r>
            <a:r>
              <a:rPr lang="es-ES" sz="2200" dirty="0" smtClean="0">
                <a:solidFill>
                  <a:srgbClr val="003399"/>
                </a:solidFill>
                <a:latin typeface="Calibri"/>
                <a:ea typeface="Calibri"/>
                <a:cs typeface="Calibri"/>
                <a:sym typeface="Calibri"/>
              </a:rPr>
              <a:t>vehicular</a:t>
            </a:r>
          </a:p>
          <a:p>
            <a:pPr algn="ctr">
              <a:spcBef>
                <a:spcPts val="0"/>
              </a:spcBef>
              <a:buNone/>
            </a:pPr>
            <a:r>
              <a:rPr lang="es-ES" sz="2200" dirty="0" smtClean="0">
                <a:solidFill>
                  <a:srgbClr val="003399"/>
                </a:solidFill>
                <a:latin typeface="Calibri"/>
                <a:ea typeface="Calibri"/>
                <a:cs typeface="Calibri"/>
                <a:sym typeface="Calibri"/>
              </a:rPr>
              <a:t>(entre áreas)</a:t>
            </a:r>
            <a:endParaRPr lang="es-ES" sz="2200" dirty="0">
              <a:solidFill>
                <a:srgbClr val="003399"/>
              </a:solidFill>
              <a:latin typeface="Calibri"/>
              <a:ea typeface="Calibri"/>
              <a:cs typeface="Calibri"/>
              <a:sym typeface="Calibri"/>
            </a:endParaRPr>
          </a:p>
        </p:txBody>
      </p:sp>
      <p:sp>
        <p:nvSpPr>
          <p:cNvPr id="241" name="Shape 241"/>
          <p:cNvSpPr txBox="1"/>
          <p:nvPr/>
        </p:nvSpPr>
        <p:spPr>
          <a:xfrm>
            <a:off x="156652" y="4643900"/>
            <a:ext cx="2664296" cy="944700"/>
          </a:xfrm>
          <a:prstGeom prst="rect">
            <a:avLst/>
          </a:prstGeom>
          <a:noFill/>
          <a:ln>
            <a:noFill/>
          </a:ln>
        </p:spPr>
        <p:txBody>
          <a:bodyPr lIns="91425" tIns="91425" rIns="91425" bIns="91425" anchor="t" anchorCtr="0">
            <a:noAutofit/>
          </a:bodyPr>
          <a:lstStyle/>
          <a:p>
            <a:pPr marL="0" lvl="0" indent="0" algn="ctr" rtl="0">
              <a:spcBef>
                <a:spcPts val="0"/>
              </a:spcBef>
              <a:buNone/>
            </a:pPr>
            <a:r>
              <a:rPr lang="es-ES" sz="2200" dirty="0">
                <a:solidFill>
                  <a:srgbClr val="003399"/>
                </a:solidFill>
                <a:latin typeface="Calibri"/>
                <a:ea typeface="Calibri"/>
                <a:cs typeface="Calibri"/>
                <a:sym typeface="Calibri"/>
              </a:rPr>
              <a:t>Recorridos de </a:t>
            </a:r>
            <a:r>
              <a:rPr lang="es-ES" sz="2200" dirty="0" smtClean="0">
                <a:solidFill>
                  <a:srgbClr val="003399"/>
                </a:solidFill>
                <a:latin typeface="Calibri"/>
                <a:ea typeface="Calibri"/>
                <a:cs typeface="Calibri"/>
                <a:sym typeface="Calibri"/>
              </a:rPr>
              <a:t>ómnibus</a:t>
            </a:r>
          </a:p>
          <a:p>
            <a:pPr marL="0" lvl="0" indent="0" algn="ctr" rtl="0">
              <a:spcBef>
                <a:spcPts val="0"/>
              </a:spcBef>
              <a:buNone/>
            </a:pPr>
            <a:r>
              <a:rPr lang="es-ES" sz="2200" dirty="0" smtClean="0">
                <a:solidFill>
                  <a:srgbClr val="003399"/>
                </a:solidFill>
                <a:latin typeface="Calibri"/>
                <a:ea typeface="Calibri"/>
                <a:cs typeface="Calibri"/>
                <a:sym typeface="Calibri"/>
              </a:rPr>
              <a:t>(G, 409, 2, D5, 148)</a:t>
            </a:r>
            <a:endParaRPr lang="es-ES" sz="2200" dirty="0">
              <a:solidFill>
                <a:srgbClr val="003399"/>
              </a:solidFill>
              <a:latin typeface="Calibri"/>
              <a:ea typeface="Calibri"/>
              <a:cs typeface="Calibri"/>
              <a:sym typeface="Calibri"/>
            </a:endParaRPr>
          </a:p>
        </p:txBody>
      </p:sp>
      <p:sp>
        <p:nvSpPr>
          <p:cNvPr id="242" name="Shape 242"/>
          <p:cNvSpPr txBox="1"/>
          <p:nvPr/>
        </p:nvSpPr>
        <p:spPr>
          <a:xfrm>
            <a:off x="3477887" y="4643900"/>
            <a:ext cx="2188199" cy="944700"/>
          </a:xfrm>
          <a:prstGeom prst="rect">
            <a:avLst/>
          </a:prstGeom>
          <a:noFill/>
          <a:ln>
            <a:noFill/>
          </a:ln>
        </p:spPr>
        <p:txBody>
          <a:bodyPr lIns="91425" tIns="91425" rIns="91425" bIns="91425" anchor="t" anchorCtr="0">
            <a:noAutofit/>
          </a:bodyPr>
          <a:lstStyle/>
          <a:p>
            <a:pPr marL="0" lvl="0" indent="0" algn="ctr" rtl="0">
              <a:spcBef>
                <a:spcPts val="0"/>
              </a:spcBef>
              <a:buClr>
                <a:schemeClr val="dk1"/>
              </a:buClr>
              <a:buSzPct val="50000"/>
              <a:buFont typeface="Arial"/>
              <a:buNone/>
            </a:pPr>
            <a:r>
              <a:rPr lang="es-ES" sz="2200" dirty="0">
                <a:solidFill>
                  <a:srgbClr val="003399"/>
                </a:solidFill>
                <a:latin typeface="Calibri"/>
                <a:ea typeface="Calibri"/>
                <a:cs typeface="Calibri"/>
                <a:sym typeface="Calibri"/>
              </a:rPr>
              <a:t>Configuración de semáforos </a:t>
            </a:r>
            <a:endParaRPr lang="es-ES" sz="2200" dirty="0" smtClean="0">
              <a:solidFill>
                <a:srgbClr val="003399"/>
              </a:solidFill>
              <a:latin typeface="Calibri"/>
              <a:ea typeface="Calibri"/>
              <a:cs typeface="Calibri"/>
              <a:sym typeface="Calibri"/>
            </a:endParaRPr>
          </a:p>
          <a:p>
            <a:pPr marL="0" lvl="0" indent="0" algn="ctr" rtl="0">
              <a:spcBef>
                <a:spcPts val="0"/>
              </a:spcBef>
              <a:buClr>
                <a:schemeClr val="dk1"/>
              </a:buClr>
              <a:buSzPct val="50000"/>
              <a:buFont typeface="Arial"/>
              <a:buNone/>
            </a:pPr>
            <a:r>
              <a:rPr lang="es-ES" sz="2200" dirty="0" smtClean="0">
                <a:solidFill>
                  <a:srgbClr val="003399"/>
                </a:solidFill>
                <a:latin typeface="Calibri"/>
                <a:ea typeface="Calibri"/>
                <a:cs typeface="Calibri"/>
                <a:sym typeface="Calibri"/>
              </a:rPr>
              <a:t>(realidad)                             </a:t>
            </a:r>
            <a:endParaRPr lang="es-ES" sz="2200" dirty="0">
              <a:solidFill>
                <a:srgbClr val="003399"/>
              </a:solidFill>
              <a:latin typeface="Calibri"/>
              <a:ea typeface="Calibri"/>
              <a:cs typeface="Calibri"/>
              <a:sym typeface="Calibri"/>
            </a:endParaRPr>
          </a:p>
          <a:p>
            <a:pPr>
              <a:spcBef>
                <a:spcPts val="0"/>
              </a:spcBef>
              <a:buNone/>
            </a:pPr>
            <a:endParaRPr dirty="0"/>
          </a:p>
        </p:txBody>
      </p:sp>
      <p:pic>
        <p:nvPicPr>
          <p:cNvPr id="2051" name="Picture 3"/>
          <p:cNvPicPr>
            <a:picLocks noChangeAspect="1" noChangeArrowheads="1"/>
          </p:cNvPicPr>
          <p:nvPr/>
        </p:nvPicPr>
        <p:blipFill>
          <a:blip r:embed="rId6"/>
          <a:srcRect/>
          <a:stretch>
            <a:fillRect/>
          </a:stretch>
        </p:blipFill>
        <p:spPr bwMode="auto">
          <a:xfrm>
            <a:off x="5919522" y="2548424"/>
            <a:ext cx="3116974" cy="2060468"/>
          </a:xfrm>
          <a:prstGeom prst="rect">
            <a:avLst/>
          </a:prstGeom>
          <a:noFill/>
          <a:ln w="9525">
            <a:noFill/>
            <a:miter lim="800000"/>
            <a:headEnd/>
            <a:tailEnd/>
          </a:ln>
        </p:spPr>
      </p:pic>
    </p:spTree>
  </p:cSld>
  <p:clrMapOvr>
    <a:masterClrMapping/>
  </p:clrMapOvr>
  <p:transition spd="slow" advTm="59359">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Metodología</a:t>
            </a:r>
          </a:p>
        </p:txBody>
      </p:sp>
      <p:sp>
        <p:nvSpPr>
          <p:cNvPr id="249" name="Shape 249"/>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Arquitectura del sistema</a:t>
            </a:r>
          </a:p>
        </p:txBody>
      </p:sp>
      <p:pic>
        <p:nvPicPr>
          <p:cNvPr id="250" name="Shape 250"/>
          <p:cNvPicPr preferRelativeResize="0"/>
          <p:nvPr/>
        </p:nvPicPr>
        <p:blipFill rotWithShape="1">
          <a:blip r:embed="rId3">
            <a:alphaModFix/>
          </a:blip>
          <a:srcRect/>
          <a:stretch/>
        </p:blipFill>
        <p:spPr>
          <a:xfrm>
            <a:off x="8096250" y="0"/>
            <a:ext cx="1047749" cy="1250950"/>
          </a:xfrm>
          <a:prstGeom prst="rect">
            <a:avLst/>
          </a:prstGeom>
          <a:noFill/>
          <a:ln>
            <a:noFill/>
          </a:ln>
        </p:spPr>
      </p:pic>
      <p:pic>
        <p:nvPicPr>
          <p:cNvPr id="8" name="7 Imagen" descr="arq_avanzado.png"/>
          <p:cNvPicPr>
            <a:picLocks noChangeAspect="1"/>
          </p:cNvPicPr>
          <p:nvPr/>
        </p:nvPicPr>
        <p:blipFill>
          <a:blip r:embed="rId4"/>
          <a:stretch>
            <a:fillRect/>
          </a:stretch>
        </p:blipFill>
        <p:spPr>
          <a:xfrm>
            <a:off x="0" y="1412776"/>
            <a:ext cx="9169023" cy="4619972"/>
          </a:xfrm>
          <a:prstGeom prst="rect">
            <a:avLst/>
          </a:prstGeom>
        </p:spPr>
      </p:pic>
      <p:cxnSp>
        <p:nvCxnSpPr>
          <p:cNvPr id="9" name="8 Conector recto"/>
          <p:cNvCxnSpPr/>
          <p:nvPr/>
        </p:nvCxnSpPr>
        <p:spPr>
          <a:xfrm>
            <a:off x="3851920" y="1268760"/>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3851920" y="2492896"/>
            <a:ext cx="0"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851920" y="4653136"/>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771800" y="6165304"/>
            <a:ext cx="936104" cy="369332"/>
          </a:xfrm>
          <a:prstGeom prst="rect">
            <a:avLst/>
          </a:prstGeom>
          <a:noFill/>
        </p:spPr>
        <p:txBody>
          <a:bodyPr wrap="square" rtlCol="0">
            <a:spAutoFit/>
          </a:bodyPr>
          <a:lstStyle/>
          <a:p>
            <a:pPr algn="ctr"/>
            <a:r>
              <a:rPr lang="es-UY" sz="1800" dirty="0" smtClean="0"/>
              <a:t>Malva</a:t>
            </a:r>
            <a:endParaRPr lang="es-UY" sz="1800" dirty="0"/>
          </a:p>
        </p:txBody>
      </p:sp>
      <p:sp>
        <p:nvSpPr>
          <p:cNvPr id="13" name="12 CuadroTexto"/>
          <p:cNvSpPr txBox="1"/>
          <p:nvPr/>
        </p:nvSpPr>
        <p:spPr>
          <a:xfrm>
            <a:off x="4139952" y="6165304"/>
            <a:ext cx="936104" cy="369332"/>
          </a:xfrm>
          <a:prstGeom prst="rect">
            <a:avLst/>
          </a:prstGeom>
          <a:noFill/>
        </p:spPr>
        <p:txBody>
          <a:bodyPr wrap="square" rtlCol="0">
            <a:spAutoFit/>
          </a:bodyPr>
          <a:lstStyle/>
          <a:p>
            <a:pPr algn="ctr"/>
            <a:r>
              <a:rPr lang="es-UY" sz="1800" dirty="0" smtClean="0"/>
              <a:t>SUMO</a:t>
            </a:r>
            <a:endParaRPr lang="es-UY" sz="1800" dirty="0"/>
          </a:p>
        </p:txBody>
      </p:sp>
    </p:spTree>
  </p:cSld>
  <p:clrMapOvr>
    <a:masterClrMapping/>
  </p:clrMapOvr>
  <p:transition spd="slow" advTm="104552">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9144000" cy="326866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258" name="Shape 258"/>
          <p:cNvSpPr/>
          <p:nvPr/>
        </p:nvSpPr>
        <p:spPr>
          <a:xfrm>
            <a:off x="0" y="3707933"/>
            <a:ext cx="9144000" cy="2880755"/>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spcAft>
                <a:spcPts val="0"/>
              </a:spcAft>
              <a:buNone/>
            </a:pPr>
            <a:endParaRPr sz="2800" b="1" i="0" u="none" strike="noStrike" cap="none" baseline="0">
              <a:solidFill>
                <a:srgbClr val="BED7D9"/>
              </a:solidFill>
              <a:latin typeface="Calibri"/>
              <a:ea typeface="Calibri"/>
              <a:cs typeface="Calibri"/>
              <a:sym typeface="Calibri"/>
            </a:endParaRPr>
          </a:p>
          <a:p>
            <a:pPr marL="0" marR="0" lvl="0" indent="0" algn="ctr" rtl="0">
              <a:spcBef>
                <a:spcPts val="0"/>
              </a:spcBef>
              <a:spcAft>
                <a:spcPts val="0"/>
              </a:spcAft>
              <a:buSzPct val="25000"/>
              <a:buNone/>
            </a:pPr>
            <a:r>
              <a:rPr lang="es-ES" sz="8800" b="1" i="0" u="none" strike="noStrike" cap="none" baseline="0">
                <a:solidFill>
                  <a:srgbClr val="BED7D9"/>
                </a:solidFill>
                <a:latin typeface="Calibri"/>
                <a:ea typeface="Calibri"/>
                <a:cs typeface="Calibri"/>
                <a:sym typeface="Calibri"/>
              </a:rPr>
              <a:t>IMPLEMENTACIÓN</a:t>
            </a:r>
          </a:p>
        </p:txBody>
      </p:sp>
      <p:pic>
        <p:nvPicPr>
          <p:cNvPr id="259" name="Shape 259"/>
          <p:cNvPicPr preferRelativeResize="0"/>
          <p:nvPr/>
        </p:nvPicPr>
        <p:blipFill rotWithShape="1">
          <a:blip r:embed="rId3">
            <a:alphaModFix/>
          </a:blip>
          <a:srcRect/>
          <a:stretch/>
        </p:blipFill>
        <p:spPr>
          <a:xfrm>
            <a:off x="7643813" y="0"/>
            <a:ext cx="1500187" cy="1790699"/>
          </a:xfrm>
          <a:prstGeom prst="rect">
            <a:avLst/>
          </a:prstGeom>
          <a:noFill/>
          <a:ln>
            <a:noFill/>
          </a:ln>
        </p:spPr>
      </p:pic>
      <p:sp>
        <p:nvSpPr>
          <p:cNvPr id="260" name="Shape 260"/>
          <p:cNvSpPr/>
          <p:nvPr/>
        </p:nvSpPr>
        <p:spPr>
          <a:xfrm>
            <a:off x="0" y="0"/>
            <a:ext cx="2676525" cy="326929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ES" sz="19900" b="1" i="0" u="none" strike="noStrike" cap="none" baseline="0">
                <a:solidFill>
                  <a:srgbClr val="002060"/>
                </a:solidFill>
                <a:latin typeface="Calibri"/>
                <a:ea typeface="Calibri"/>
                <a:cs typeface="Calibri"/>
                <a:sym typeface="Calibri"/>
              </a:rPr>
              <a:t> 4</a:t>
            </a:r>
          </a:p>
        </p:txBody>
      </p:sp>
      <p:pic>
        <p:nvPicPr>
          <p:cNvPr id="261" name="Shape 261"/>
          <p:cNvPicPr preferRelativeResize="0"/>
          <p:nvPr/>
        </p:nvPicPr>
        <p:blipFill rotWithShape="1">
          <a:blip r:embed="rId4">
            <a:alphaModFix/>
          </a:blip>
          <a:srcRect/>
          <a:stretch/>
        </p:blipFill>
        <p:spPr>
          <a:xfrm>
            <a:off x="2585114" y="188640"/>
            <a:ext cx="4634552" cy="3475914"/>
          </a:xfrm>
          <a:prstGeom prst="rect">
            <a:avLst/>
          </a:prstGeom>
          <a:noFill/>
          <a:ln>
            <a:noFill/>
          </a:ln>
        </p:spPr>
      </p:pic>
    </p:spTree>
  </p:cSld>
  <p:clrMapOvr>
    <a:masterClrMapping/>
  </p:clrMapOvr>
  <p:transition spd="slow" advTm="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lum bright="-6000" contrast="19000"/>
          </a:blip>
          <a:srcRect/>
          <a:stretch/>
        </p:blipFill>
        <p:spPr>
          <a:xfrm>
            <a:off x="6107941" y="3119223"/>
            <a:ext cx="2749455" cy="2749455"/>
          </a:xfrm>
          <a:prstGeom prst="rect">
            <a:avLst/>
          </a:prstGeom>
          <a:noFill/>
          <a:ln>
            <a:noFill/>
          </a:ln>
        </p:spPr>
      </p:pic>
      <p:sp>
        <p:nvSpPr>
          <p:cNvPr id="62" name="Shape 62"/>
          <p:cNvSpPr txBox="1">
            <a:spLocks noGrp="1"/>
          </p:cNvSpPr>
          <p:nvPr>
            <p:ph type="body" idx="1"/>
          </p:nvPr>
        </p:nvSpPr>
        <p:spPr>
          <a:xfrm>
            <a:off x="304800" y="1428750"/>
            <a:ext cx="8610599" cy="4794599"/>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003399"/>
              </a:buClr>
              <a:buSzPct val="100000"/>
              <a:buFont typeface="Courier New"/>
              <a:buAutoNum type="arabicPeriod"/>
            </a:pPr>
            <a:r>
              <a:rPr lang="es-ES" sz="2400" b="0" i="0" u="none" strike="noStrike" cap="none" baseline="0" dirty="0">
                <a:solidFill>
                  <a:srgbClr val="003399"/>
                </a:solidFill>
                <a:latin typeface="Calibri"/>
                <a:ea typeface="Calibri"/>
                <a:cs typeface="Calibri"/>
                <a:sym typeface="Calibri"/>
              </a:rPr>
              <a:t>Introducción: motivación, contexto y objetivos</a:t>
            </a:r>
          </a:p>
          <a:p>
            <a:pPr marL="457200" marR="0" lvl="0" indent="-457200" algn="l" rtl="0">
              <a:spcBef>
                <a:spcPts val="1200"/>
              </a:spcBef>
              <a:spcAft>
                <a:spcPts val="0"/>
              </a:spcAft>
              <a:buClr>
                <a:srgbClr val="003399"/>
              </a:buClr>
              <a:buSzPct val="100000"/>
              <a:buFont typeface="Courier New"/>
              <a:buAutoNum type="arabicPeriod"/>
            </a:pPr>
            <a:r>
              <a:rPr lang="es-ES" sz="2400" b="0" i="0" u="none" strike="noStrike" cap="none" baseline="0" dirty="0">
                <a:solidFill>
                  <a:srgbClr val="003399"/>
                </a:solidFill>
                <a:latin typeface="Calibri"/>
                <a:ea typeface="Calibri"/>
                <a:cs typeface="Calibri"/>
                <a:sym typeface="Calibri"/>
              </a:rPr>
              <a:t>Marco Teórico:  Corredor Garzón y Algoritmos Evolutivos</a:t>
            </a:r>
          </a:p>
          <a:p>
            <a:pPr marL="457200" marR="0" lvl="0" indent="-457200" algn="l" rtl="0">
              <a:spcBef>
                <a:spcPts val="1200"/>
              </a:spcBef>
              <a:spcAft>
                <a:spcPts val="0"/>
              </a:spcAft>
              <a:buClr>
                <a:srgbClr val="003399"/>
              </a:buClr>
              <a:buSzPct val="100000"/>
              <a:buFont typeface="Courier New"/>
              <a:buAutoNum type="arabicPeriod"/>
            </a:pPr>
            <a:r>
              <a:rPr lang="es-ES" sz="2400" b="0" i="0" u="none" strike="noStrike" cap="none" baseline="0" dirty="0">
                <a:solidFill>
                  <a:srgbClr val="003399"/>
                </a:solidFill>
                <a:latin typeface="Calibri"/>
                <a:ea typeface="Calibri"/>
                <a:cs typeface="Calibri"/>
                <a:sym typeface="Calibri"/>
              </a:rPr>
              <a:t>Metodología:</a:t>
            </a:r>
          </a:p>
          <a:p>
            <a:pPr marL="857250" marR="0" lvl="1" indent="-463550" algn="l" rtl="0">
              <a:spcBef>
                <a:spcPts val="1200"/>
              </a:spcBef>
              <a:spcAft>
                <a:spcPts val="0"/>
              </a:spcAft>
              <a:buClr>
                <a:srgbClr val="003399"/>
              </a:buClr>
              <a:buSzPct val="100000"/>
              <a:buFont typeface="Arial"/>
              <a:buChar char="•"/>
            </a:pPr>
            <a:r>
              <a:rPr lang="es-ES" sz="2200" b="0" i="0" u="none" strike="noStrike" cap="none" baseline="0" dirty="0">
                <a:solidFill>
                  <a:srgbClr val="003399"/>
                </a:solidFill>
                <a:latin typeface="Calibri"/>
                <a:ea typeface="Calibri"/>
                <a:cs typeface="Calibri"/>
                <a:sym typeface="Calibri"/>
              </a:rPr>
              <a:t>Modelado y desarrollo de instancias realistas</a:t>
            </a:r>
          </a:p>
          <a:p>
            <a:pPr marL="857250" marR="0" lvl="1" indent="-463550" algn="l" rtl="0">
              <a:spcBef>
                <a:spcPts val="1200"/>
              </a:spcBef>
              <a:spcAft>
                <a:spcPts val="0"/>
              </a:spcAft>
              <a:buClr>
                <a:srgbClr val="003399"/>
              </a:buClr>
              <a:buSzPct val="100000"/>
              <a:buFont typeface="Arial"/>
              <a:buChar char="•"/>
            </a:pPr>
            <a:r>
              <a:rPr lang="es-ES" sz="2200" b="0" i="0" u="none" strike="noStrike" cap="none" baseline="0" dirty="0">
                <a:solidFill>
                  <a:srgbClr val="003399"/>
                </a:solidFill>
                <a:latin typeface="Calibri"/>
                <a:ea typeface="Calibri"/>
                <a:cs typeface="Calibri"/>
                <a:sym typeface="Calibri"/>
              </a:rPr>
              <a:t>Formulación del problema</a:t>
            </a:r>
          </a:p>
          <a:p>
            <a:pPr marL="857250" marR="0" lvl="1" indent="-463550" algn="l" rtl="0">
              <a:spcBef>
                <a:spcPts val="1200"/>
              </a:spcBef>
              <a:spcAft>
                <a:spcPts val="0"/>
              </a:spcAft>
              <a:buClr>
                <a:srgbClr val="003399"/>
              </a:buClr>
              <a:buSzPct val="100000"/>
              <a:buFont typeface="Arial"/>
              <a:buChar char="•"/>
            </a:pPr>
            <a:r>
              <a:rPr lang="es-ES" sz="2200" b="0" i="0" u="none" strike="noStrike" cap="none" baseline="0" dirty="0">
                <a:solidFill>
                  <a:srgbClr val="003399"/>
                </a:solidFill>
                <a:latin typeface="Calibri"/>
                <a:ea typeface="Calibri"/>
                <a:cs typeface="Calibri"/>
                <a:sym typeface="Calibri"/>
              </a:rPr>
              <a:t>Arquitectura de la solución</a:t>
            </a:r>
          </a:p>
          <a:p>
            <a:pPr marL="457200" marR="0" lvl="0" indent="-457200" algn="l" rtl="0">
              <a:spcBef>
                <a:spcPts val="1200"/>
              </a:spcBef>
              <a:spcAft>
                <a:spcPts val="0"/>
              </a:spcAft>
              <a:buClr>
                <a:srgbClr val="003399"/>
              </a:buClr>
              <a:buSzPct val="100000"/>
              <a:buFont typeface="Courier New"/>
              <a:buAutoNum type="arabicPeriod"/>
            </a:pPr>
            <a:r>
              <a:rPr lang="es-ES" sz="2400" b="0" i="0" u="none" strike="noStrike" cap="none" baseline="0" dirty="0">
                <a:solidFill>
                  <a:srgbClr val="003399"/>
                </a:solidFill>
                <a:latin typeface="Calibri"/>
                <a:ea typeface="Calibri"/>
                <a:cs typeface="Calibri"/>
                <a:sym typeface="Calibri"/>
              </a:rPr>
              <a:t>Implementación de la solución</a:t>
            </a:r>
          </a:p>
          <a:p>
            <a:pPr marL="457200" marR="0" lvl="0" indent="-457200" algn="l" rtl="0">
              <a:spcBef>
                <a:spcPts val="1200"/>
              </a:spcBef>
              <a:spcAft>
                <a:spcPts val="0"/>
              </a:spcAft>
              <a:buClr>
                <a:srgbClr val="003399"/>
              </a:buClr>
              <a:buSzPct val="100000"/>
              <a:buFont typeface="Courier New"/>
              <a:buAutoNum type="arabicPeriod"/>
            </a:pPr>
            <a:r>
              <a:rPr lang="es-ES" sz="2400" b="0" i="0" u="none" strike="noStrike" cap="none" baseline="0" dirty="0">
                <a:solidFill>
                  <a:srgbClr val="003399"/>
                </a:solidFill>
                <a:latin typeface="Calibri"/>
                <a:ea typeface="Calibri"/>
                <a:cs typeface="Calibri"/>
                <a:sym typeface="Calibri"/>
              </a:rPr>
              <a:t>Análisis Experimental</a:t>
            </a:r>
          </a:p>
          <a:p>
            <a:pPr marL="457200" marR="0" lvl="0" indent="-457200" algn="l" rtl="0">
              <a:spcBef>
                <a:spcPts val="1200"/>
              </a:spcBef>
              <a:spcAft>
                <a:spcPts val="0"/>
              </a:spcAft>
              <a:buClr>
                <a:srgbClr val="003399"/>
              </a:buClr>
              <a:buSzPct val="100000"/>
              <a:buFont typeface="Courier New"/>
              <a:buAutoNum type="arabicPeriod"/>
            </a:pPr>
            <a:r>
              <a:rPr lang="es-ES" sz="2400" b="0" i="0" u="none" strike="noStrike" cap="none" baseline="0" dirty="0">
                <a:solidFill>
                  <a:srgbClr val="003399"/>
                </a:solidFill>
                <a:latin typeface="Calibri"/>
                <a:ea typeface="Calibri"/>
                <a:cs typeface="Calibri"/>
                <a:sym typeface="Calibri"/>
              </a:rPr>
              <a:t>Conclusiones y trabajo futuro</a:t>
            </a:r>
          </a:p>
        </p:txBody>
      </p:sp>
      <p:sp>
        <p:nvSpPr>
          <p:cNvPr id="63" name="Shape 63"/>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400" b="0" i="0" u="none" strike="noStrike" cap="none" baseline="0">
                <a:solidFill>
                  <a:schemeClr val="lt1"/>
                </a:solidFill>
                <a:latin typeface="Calibri"/>
                <a:ea typeface="Calibri"/>
                <a:cs typeface="Calibri"/>
                <a:sym typeface="Calibri"/>
              </a:rPr>
              <a:t>Sincronización de semáforos en corredor Garzón</a:t>
            </a:r>
          </a:p>
        </p:txBody>
      </p:sp>
      <p:sp>
        <p:nvSpPr>
          <p:cNvPr id="64" name="Shape 64"/>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800">
                <a:solidFill>
                  <a:schemeClr val="lt1"/>
                </a:solidFill>
                <a:latin typeface="Calibri"/>
                <a:ea typeface="Calibri"/>
                <a:cs typeface="Calibri"/>
                <a:sym typeface="Calibri"/>
              </a:rPr>
              <a:t>Índice</a:t>
            </a:r>
          </a:p>
        </p:txBody>
      </p:sp>
      <p:pic>
        <p:nvPicPr>
          <p:cNvPr id="65" name="Shape 65"/>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66" name="Shape 66"/>
          <p:cNvSpPr txBox="1"/>
          <p:nvPr/>
        </p:nvSpPr>
        <p:spPr>
          <a:xfrm>
            <a:off x="6882100" y="4616200"/>
            <a:ext cx="3000000" cy="3000000"/>
          </a:xfrm>
          <a:prstGeom prst="rect">
            <a:avLst/>
          </a:prstGeom>
          <a:noFill/>
          <a:ln>
            <a:noFill/>
          </a:ln>
        </p:spPr>
        <p:txBody>
          <a:bodyPr lIns="91425" tIns="91425" rIns="91425" bIns="91425" anchor="ctr" anchorCtr="0">
            <a:noAutofit/>
          </a:bodyPr>
          <a:lstStyle/>
          <a:p>
            <a:pPr lvl="0" rtl="0">
              <a:spcBef>
                <a:spcPts val="0"/>
              </a:spcBef>
              <a:buNone/>
            </a:pPr>
            <a:r>
              <a:rPr lang="es-ES" sz="1000">
                <a:solidFill>
                  <a:srgbClr val="333333"/>
                </a:solidFill>
              </a:rPr>
              <a:t> </a:t>
            </a:r>
          </a:p>
        </p:txBody>
      </p:sp>
    </p:spTree>
  </p:cSld>
  <p:clrMapOvr>
    <a:masterClrMapping/>
  </p:clrMapOvr>
  <p:transition spd="slow" advTm="25990">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0" y="0"/>
            <a:ext cx="9144000" cy="63180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Implementación</a:t>
            </a:r>
          </a:p>
        </p:txBody>
      </p:sp>
      <p:sp>
        <p:nvSpPr>
          <p:cNvPr id="269" name="Shape 269"/>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lvl="0" rtl="0">
              <a:spcBef>
                <a:spcPts val="0"/>
              </a:spcBef>
              <a:buSzPct val="25000"/>
              <a:buNone/>
            </a:pPr>
            <a:r>
              <a:rPr lang="es-ES" sz="2600" smtClean="0">
                <a:solidFill>
                  <a:schemeClr val="lt1"/>
                </a:solidFill>
                <a:latin typeface="Calibri"/>
                <a:ea typeface="Calibri"/>
                <a:cs typeface="Calibri"/>
                <a:sym typeface="Calibri"/>
              </a:rPr>
              <a:t>Entorno de desarrollo (</a:t>
            </a:r>
            <a:r>
              <a:rPr lang="es-ES" sz="2600" i="1" smtClean="0">
                <a:solidFill>
                  <a:schemeClr val="lt1"/>
                </a:solidFill>
                <a:latin typeface="Calibri"/>
                <a:ea typeface="Calibri"/>
                <a:cs typeface="Calibri"/>
                <a:sym typeface="Calibri"/>
              </a:rPr>
              <a:t>framework</a:t>
            </a:r>
            <a:r>
              <a:rPr lang="es-ES" sz="2600" smtClean="0">
                <a:solidFill>
                  <a:schemeClr val="lt1"/>
                </a:solidFill>
                <a:latin typeface="Calibri"/>
                <a:ea typeface="Calibri"/>
                <a:cs typeface="Calibri"/>
                <a:sym typeface="Calibri"/>
              </a:rPr>
              <a:t>) y </a:t>
            </a:r>
            <a:r>
              <a:rPr lang="es-ES" sz="2600">
                <a:solidFill>
                  <a:schemeClr val="lt1"/>
                </a:solidFill>
                <a:latin typeface="Calibri"/>
                <a:ea typeface="Calibri"/>
                <a:cs typeface="Calibri"/>
                <a:sym typeface="Calibri"/>
              </a:rPr>
              <a:t>AG utilizado</a:t>
            </a:r>
          </a:p>
        </p:txBody>
      </p:sp>
      <p:pic>
        <p:nvPicPr>
          <p:cNvPr id="270" name="Shape 270"/>
          <p:cNvPicPr preferRelativeResize="0"/>
          <p:nvPr/>
        </p:nvPicPr>
        <p:blipFill rotWithShape="1">
          <a:blip r:embed="rId3">
            <a:alphaModFix/>
          </a:blip>
          <a:srcRect/>
          <a:stretch/>
        </p:blipFill>
        <p:spPr>
          <a:xfrm>
            <a:off x="8096250" y="0"/>
            <a:ext cx="1047600" cy="1250999"/>
          </a:xfrm>
          <a:prstGeom prst="rect">
            <a:avLst/>
          </a:prstGeom>
          <a:noFill/>
          <a:ln>
            <a:noFill/>
          </a:ln>
        </p:spPr>
      </p:pic>
      <p:sp>
        <p:nvSpPr>
          <p:cNvPr id="271" name="Shape 271"/>
          <p:cNvSpPr txBox="1">
            <a:spLocks noGrp="1"/>
          </p:cNvSpPr>
          <p:nvPr>
            <p:ph type="body" idx="1"/>
          </p:nvPr>
        </p:nvSpPr>
        <p:spPr>
          <a:xfrm>
            <a:off x="0" y="1268760"/>
            <a:ext cx="8743200" cy="5155740"/>
          </a:xfrm>
          <a:prstGeom prst="rect">
            <a:avLst/>
          </a:prstGeom>
          <a:noFill/>
          <a:ln>
            <a:noFill/>
          </a:ln>
        </p:spPr>
        <p:txBody>
          <a:bodyPr lIns="91425" tIns="45700" rIns="91425" bIns="45700" anchor="t" anchorCtr="0">
            <a:noAutofit/>
          </a:bodyPr>
          <a:lstStyle/>
          <a:p>
            <a:pPr marL="457200" marR="0" lvl="0" indent="-368300" algn="just" rtl="0">
              <a:spcBef>
                <a:spcPts val="0"/>
              </a:spcBef>
              <a:spcAft>
                <a:spcPts val="0"/>
              </a:spcAft>
              <a:buClr>
                <a:srgbClr val="003399"/>
              </a:buClr>
              <a:buSzPct val="100000"/>
              <a:buFont typeface="Calibri"/>
              <a:buChar char="•"/>
            </a:pPr>
            <a:endParaRPr lang="es-ES" sz="2200" smtClean="0">
              <a:solidFill>
                <a:srgbClr val="003399"/>
              </a:solidFill>
              <a:latin typeface="Calibri"/>
              <a:ea typeface="Calibri"/>
              <a:cs typeface="Calibri"/>
              <a:sym typeface="Calibri"/>
            </a:endParaRPr>
          </a:p>
          <a:p>
            <a:pPr marL="457200" marR="0" lvl="0" indent="-368300" algn="just" rtl="0">
              <a:spcBef>
                <a:spcPts val="0"/>
              </a:spcBef>
              <a:spcAft>
                <a:spcPts val="0"/>
              </a:spcAft>
              <a:buClr>
                <a:srgbClr val="003399"/>
              </a:buClr>
              <a:buSzPct val="100000"/>
              <a:buFont typeface="Calibri"/>
              <a:buChar char="•"/>
            </a:pPr>
            <a:r>
              <a:rPr lang="es-ES" sz="2200" smtClean="0">
                <a:solidFill>
                  <a:srgbClr val="003399"/>
                </a:solidFill>
                <a:latin typeface="Calibri"/>
                <a:ea typeface="Calibri"/>
                <a:cs typeface="Calibri"/>
                <a:sym typeface="Calibri"/>
              </a:rPr>
              <a:t>Dada la complejidad del problema, se utiliza un entorno de desarrollo (</a:t>
            </a:r>
            <a:r>
              <a:rPr lang="es-ES" sz="2200" i="1" smtClean="0">
                <a:solidFill>
                  <a:srgbClr val="003399"/>
                </a:solidFill>
                <a:latin typeface="Calibri"/>
                <a:ea typeface="Calibri"/>
                <a:cs typeface="Calibri"/>
                <a:sym typeface="Calibri"/>
              </a:rPr>
              <a:t>framework</a:t>
            </a:r>
            <a:r>
              <a:rPr lang="es-ES" sz="2200" smtClean="0">
                <a:solidFill>
                  <a:srgbClr val="003399"/>
                </a:solidFill>
                <a:latin typeface="Calibri"/>
                <a:ea typeface="Calibri"/>
                <a:cs typeface="Calibri"/>
                <a:sym typeface="Calibri"/>
              </a:rPr>
              <a:t>) para obtener una </a:t>
            </a:r>
            <a:r>
              <a:rPr lang="es-ES" sz="2200" b="1" smtClean="0">
                <a:solidFill>
                  <a:srgbClr val="003399"/>
                </a:solidFill>
                <a:latin typeface="Calibri"/>
                <a:ea typeface="Calibri"/>
                <a:cs typeface="Calibri"/>
                <a:sym typeface="Calibri"/>
              </a:rPr>
              <a:t>implementación robusta</a:t>
            </a:r>
          </a:p>
          <a:p>
            <a:pPr marL="457200" marR="0" lvl="0" indent="-368300" algn="just" rtl="0">
              <a:spcBef>
                <a:spcPts val="0"/>
              </a:spcBef>
              <a:spcAft>
                <a:spcPts val="0"/>
              </a:spcAft>
              <a:buClr>
                <a:srgbClr val="003399"/>
              </a:buClr>
              <a:buSzPct val="100000"/>
              <a:buFont typeface="Calibri"/>
              <a:buChar char="•"/>
            </a:pPr>
            <a:endParaRPr lang="es-ES" sz="2200" smtClean="0">
              <a:solidFill>
                <a:srgbClr val="003399"/>
              </a:solidFill>
              <a:latin typeface="Calibri"/>
              <a:ea typeface="Calibri"/>
              <a:cs typeface="Calibri"/>
              <a:sym typeface="Calibri"/>
            </a:endParaRPr>
          </a:p>
          <a:p>
            <a:pPr marL="457200" marR="0" lvl="0" indent="-368300" algn="just" rtl="0">
              <a:spcBef>
                <a:spcPts val="0"/>
              </a:spcBef>
              <a:spcAft>
                <a:spcPts val="0"/>
              </a:spcAft>
              <a:buClr>
                <a:srgbClr val="003399"/>
              </a:buClr>
              <a:buSzPct val="100000"/>
              <a:buFont typeface="Calibri"/>
              <a:buChar char="•"/>
            </a:pPr>
            <a:r>
              <a:rPr lang="es-ES" sz="2200" b="1" smtClean="0">
                <a:solidFill>
                  <a:srgbClr val="003399"/>
                </a:solidFill>
                <a:latin typeface="Calibri"/>
                <a:ea typeface="Calibri"/>
                <a:cs typeface="Calibri"/>
                <a:sym typeface="Calibri"/>
              </a:rPr>
              <a:t>Malva</a:t>
            </a:r>
            <a:r>
              <a:rPr lang="es-ES" sz="2200">
                <a:solidFill>
                  <a:srgbClr val="003399"/>
                </a:solidFill>
                <a:latin typeface="Calibri"/>
                <a:ea typeface="Calibri"/>
                <a:cs typeface="Calibri"/>
                <a:sym typeface="Calibri"/>
              </a:rPr>
              <a:t>: </a:t>
            </a:r>
            <a:r>
              <a:rPr lang="es-ES" sz="2200" i="1">
                <a:solidFill>
                  <a:srgbClr val="003399"/>
                </a:solidFill>
                <a:latin typeface="Calibri"/>
                <a:ea typeface="Calibri"/>
                <a:cs typeface="Calibri"/>
                <a:sym typeface="Calibri"/>
              </a:rPr>
              <a:t>framework </a:t>
            </a:r>
            <a:r>
              <a:rPr lang="es-ES" sz="2200">
                <a:solidFill>
                  <a:srgbClr val="003399"/>
                </a:solidFill>
                <a:latin typeface="Calibri"/>
                <a:ea typeface="Calibri"/>
                <a:cs typeface="Calibri"/>
                <a:sym typeface="Calibri"/>
              </a:rPr>
              <a:t>que provee esqueletos de métodos de optimización que pueden ser utilizados y extendidos de manera fácil y </a:t>
            </a:r>
            <a:r>
              <a:rPr lang="es-ES" sz="2200" smtClean="0">
                <a:solidFill>
                  <a:srgbClr val="003399"/>
                </a:solidFill>
                <a:latin typeface="Calibri"/>
                <a:ea typeface="Calibri"/>
                <a:cs typeface="Calibri"/>
                <a:sym typeface="Calibri"/>
              </a:rPr>
              <a:t>eficiente</a:t>
            </a:r>
            <a:endParaRPr lang="es-ES" sz="2200">
              <a:solidFill>
                <a:srgbClr val="003399"/>
              </a:solidFill>
              <a:latin typeface="Calibri"/>
              <a:ea typeface="Calibri"/>
              <a:cs typeface="Calibri"/>
              <a:sym typeface="Calibri"/>
            </a:endParaRPr>
          </a:p>
          <a:p>
            <a:pPr marL="0" marR="0" lvl="0" indent="0" algn="just" rtl="0">
              <a:spcBef>
                <a:spcPts val="0"/>
              </a:spcBef>
              <a:spcAft>
                <a:spcPts val="0"/>
              </a:spcAft>
              <a:buNone/>
            </a:pPr>
            <a:endParaRPr sz="2200">
              <a:solidFill>
                <a:srgbClr val="003399"/>
              </a:solidFill>
              <a:latin typeface="Calibri"/>
              <a:ea typeface="Calibri"/>
              <a:cs typeface="Calibri"/>
              <a:sym typeface="Calibri"/>
            </a:endParaRPr>
          </a:p>
          <a:p>
            <a:pPr marL="457200" marR="0" lvl="0" indent="-368300" algn="just" rtl="0">
              <a:spcBef>
                <a:spcPts val="0"/>
              </a:spcBef>
              <a:spcAft>
                <a:spcPts val="0"/>
              </a:spcAft>
              <a:buClr>
                <a:srgbClr val="003399"/>
              </a:buClr>
              <a:buSzPct val="100000"/>
              <a:buFont typeface="Calibri"/>
              <a:buChar char="•"/>
            </a:pPr>
            <a:r>
              <a:rPr lang="es-ES" sz="2200">
                <a:solidFill>
                  <a:srgbClr val="003399"/>
                </a:solidFill>
                <a:latin typeface="Calibri"/>
                <a:ea typeface="Calibri"/>
                <a:cs typeface="Calibri"/>
                <a:sym typeface="Calibri"/>
              </a:rPr>
              <a:t>En este trabajo se utiliza un </a:t>
            </a:r>
            <a:r>
              <a:rPr lang="es-ES" sz="2200" b="1">
                <a:solidFill>
                  <a:srgbClr val="003399"/>
                </a:solidFill>
                <a:latin typeface="Calibri"/>
                <a:ea typeface="Calibri"/>
                <a:cs typeface="Calibri"/>
                <a:sym typeface="Calibri"/>
              </a:rPr>
              <a:t>AG tradicional </a:t>
            </a:r>
            <a:r>
              <a:rPr lang="es-ES" sz="2200">
                <a:solidFill>
                  <a:srgbClr val="003399"/>
                </a:solidFill>
                <a:latin typeface="Calibri"/>
                <a:ea typeface="Calibri"/>
                <a:cs typeface="Calibri"/>
                <a:sym typeface="Calibri"/>
              </a:rPr>
              <a:t>implementado en </a:t>
            </a:r>
            <a:r>
              <a:rPr lang="es-ES" sz="2200" smtClean="0">
                <a:solidFill>
                  <a:srgbClr val="003399"/>
                </a:solidFill>
                <a:latin typeface="Calibri"/>
                <a:ea typeface="Calibri"/>
                <a:cs typeface="Calibri"/>
                <a:sym typeface="Calibri"/>
              </a:rPr>
              <a:t>Malva que fue </a:t>
            </a:r>
            <a:r>
              <a:rPr lang="es-ES" sz="2200">
                <a:solidFill>
                  <a:srgbClr val="003399"/>
                </a:solidFill>
                <a:latin typeface="Calibri"/>
                <a:ea typeface="Calibri"/>
                <a:cs typeface="Calibri"/>
                <a:sym typeface="Calibri"/>
              </a:rPr>
              <a:t>modificado para soportar la </a:t>
            </a:r>
            <a:r>
              <a:rPr lang="es-ES" sz="2200" b="1">
                <a:solidFill>
                  <a:srgbClr val="003399"/>
                </a:solidFill>
                <a:latin typeface="Calibri"/>
                <a:ea typeface="Calibri"/>
                <a:cs typeface="Calibri"/>
                <a:sym typeface="Calibri"/>
              </a:rPr>
              <a:t>ejecución en </a:t>
            </a:r>
            <a:r>
              <a:rPr lang="es-ES" sz="2200" b="1" smtClean="0">
                <a:solidFill>
                  <a:srgbClr val="003399"/>
                </a:solidFill>
                <a:latin typeface="Calibri"/>
                <a:ea typeface="Calibri"/>
                <a:cs typeface="Calibri"/>
                <a:sym typeface="Calibri"/>
              </a:rPr>
              <a:t>paralelo</a:t>
            </a:r>
            <a:endParaRPr lang="es-ES" sz="2200">
              <a:solidFill>
                <a:srgbClr val="003399"/>
              </a:solidFill>
              <a:latin typeface="Calibri"/>
              <a:ea typeface="Calibri"/>
              <a:cs typeface="Calibri"/>
              <a:sym typeface="Calibri"/>
            </a:endParaRPr>
          </a:p>
          <a:p>
            <a:pPr marL="0" marR="0" lvl="0" indent="0" algn="just" rtl="0">
              <a:spcBef>
                <a:spcPts val="0"/>
              </a:spcBef>
              <a:spcAft>
                <a:spcPts val="0"/>
              </a:spcAft>
              <a:buNone/>
            </a:pPr>
            <a:endParaRPr sz="2200">
              <a:solidFill>
                <a:srgbClr val="003399"/>
              </a:solidFill>
              <a:latin typeface="Calibri"/>
              <a:ea typeface="Calibri"/>
              <a:cs typeface="Calibri"/>
              <a:sym typeface="Calibri"/>
            </a:endParaRPr>
          </a:p>
          <a:p>
            <a:pPr marL="457200" marR="0" lvl="0" indent="-368300" algn="just" rtl="0">
              <a:spcBef>
                <a:spcPts val="0"/>
              </a:spcBef>
              <a:spcAft>
                <a:spcPts val="0"/>
              </a:spcAft>
              <a:buClr>
                <a:srgbClr val="003399"/>
              </a:buClr>
              <a:buSzPct val="100000"/>
              <a:buFont typeface="Calibri"/>
              <a:buChar char="•"/>
            </a:pPr>
            <a:r>
              <a:rPr lang="es-ES" sz="2200">
                <a:solidFill>
                  <a:srgbClr val="003399"/>
                </a:solidFill>
                <a:latin typeface="Calibri"/>
                <a:ea typeface="Calibri"/>
                <a:cs typeface="Calibri"/>
                <a:sym typeface="Calibri"/>
              </a:rPr>
              <a:t>El objetivo del AG es </a:t>
            </a:r>
            <a:r>
              <a:rPr lang="es-ES" sz="2200" b="1">
                <a:solidFill>
                  <a:srgbClr val="003399"/>
                </a:solidFill>
                <a:latin typeface="Calibri"/>
                <a:ea typeface="Calibri"/>
                <a:cs typeface="Calibri"/>
                <a:sym typeface="Calibri"/>
              </a:rPr>
              <a:t>encontrar una configuración eficiente de los semáforos</a:t>
            </a:r>
            <a:r>
              <a:rPr lang="es-ES" sz="2200">
                <a:solidFill>
                  <a:srgbClr val="003399"/>
                </a:solidFill>
                <a:latin typeface="Calibri"/>
                <a:ea typeface="Calibri"/>
                <a:cs typeface="Calibri"/>
                <a:sym typeface="Calibri"/>
              </a:rPr>
              <a:t>, que maximice la velocidad promedio del transporte colectivo y de otros </a:t>
            </a:r>
            <a:r>
              <a:rPr lang="es-ES" sz="2200" smtClean="0">
                <a:solidFill>
                  <a:srgbClr val="003399"/>
                </a:solidFill>
                <a:latin typeface="Calibri"/>
                <a:ea typeface="Calibri"/>
                <a:cs typeface="Calibri"/>
                <a:sym typeface="Calibri"/>
              </a:rPr>
              <a:t>vehículos</a:t>
            </a:r>
            <a:endParaRPr lang="es-ES" sz="2200">
              <a:solidFill>
                <a:srgbClr val="003399"/>
              </a:solidFill>
              <a:latin typeface="Calibri"/>
              <a:ea typeface="Calibri"/>
              <a:cs typeface="Calibri"/>
              <a:sym typeface="Calibri"/>
            </a:endParaRPr>
          </a:p>
          <a:p>
            <a:pPr marL="0" marR="0" indent="0" algn="just" rtl="0">
              <a:spcBef>
                <a:spcPts val="0"/>
              </a:spcBef>
              <a:spcAft>
                <a:spcPts val="0"/>
              </a:spcAft>
              <a:buNone/>
            </a:pPr>
            <a:endParaRPr sz="2200">
              <a:solidFill>
                <a:srgbClr val="003399"/>
              </a:solidFill>
              <a:latin typeface="Calibri"/>
              <a:ea typeface="Calibri"/>
              <a:cs typeface="Calibri"/>
              <a:sym typeface="Calibri"/>
            </a:endParaRPr>
          </a:p>
          <a:p>
            <a:pPr marL="0" marR="0" lvl="0" indent="0" algn="just" rtl="0">
              <a:spcBef>
                <a:spcPts val="0"/>
              </a:spcBef>
              <a:spcAft>
                <a:spcPts val="0"/>
              </a:spcAft>
              <a:buNone/>
            </a:pPr>
            <a:endParaRPr sz="2200" b="1">
              <a:solidFill>
                <a:srgbClr val="003399"/>
              </a:solidFill>
              <a:latin typeface="Calibri"/>
              <a:ea typeface="Calibri"/>
              <a:cs typeface="Calibri"/>
              <a:sym typeface="Calibri"/>
            </a:endParaRPr>
          </a:p>
          <a:p>
            <a:pPr marL="457200" marR="0" lvl="1" indent="0" algn="just" rtl="0">
              <a:spcBef>
                <a:spcPts val="400"/>
              </a:spcBef>
              <a:spcAft>
                <a:spcPts val="0"/>
              </a:spcAft>
              <a:buClr>
                <a:srgbClr val="003399"/>
              </a:buClr>
              <a:buFont typeface="Courier New"/>
              <a:buNone/>
            </a:pPr>
            <a:endParaRPr sz="2000" b="0" i="0" u="none" strike="noStrike" cap="none" baseline="0">
              <a:solidFill>
                <a:srgbClr val="003399"/>
              </a:solidFill>
              <a:latin typeface="Calibri"/>
              <a:ea typeface="Calibri"/>
              <a:cs typeface="Calibri"/>
              <a:sym typeface="Calibri"/>
            </a:endParaRPr>
          </a:p>
        </p:txBody>
      </p:sp>
    </p:spTree>
  </p:cSld>
  <p:clrMapOvr>
    <a:masterClrMapping/>
  </p:clrMapOvr>
  <p:transition spd="slow" advTm="52074">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80" name="Shape 280"/>
          <p:cNvPicPr preferRelativeResize="0"/>
          <p:nvPr/>
        </p:nvPicPr>
        <p:blipFill>
          <a:blip r:embed="rId4">
            <a:alphaModFix/>
          </a:blip>
          <a:stretch>
            <a:fillRect/>
          </a:stretch>
        </p:blipFill>
        <p:spPr>
          <a:xfrm>
            <a:off x="1071410" y="1910550"/>
            <a:ext cx="7172998" cy="4664649"/>
          </a:xfrm>
          <a:prstGeom prst="rect">
            <a:avLst/>
          </a:prstGeom>
          <a:noFill/>
          <a:ln>
            <a:noFill/>
          </a:ln>
        </p:spPr>
      </p:pic>
      <p:pic>
        <p:nvPicPr>
          <p:cNvPr id="8" name="7 Imagen" descr="fases2_diapo.jpg"/>
          <p:cNvPicPr>
            <a:picLocks noChangeAspect="1"/>
          </p:cNvPicPr>
          <p:nvPr/>
        </p:nvPicPr>
        <p:blipFill>
          <a:blip r:embed="rId5"/>
          <a:stretch>
            <a:fillRect/>
          </a:stretch>
        </p:blipFill>
        <p:spPr>
          <a:xfrm>
            <a:off x="4932040" y="4797152"/>
            <a:ext cx="3240360" cy="1746446"/>
          </a:xfrm>
          <a:prstGeom prst="rect">
            <a:avLst/>
          </a:prstGeom>
        </p:spPr>
      </p:pic>
      <p:sp>
        <p:nvSpPr>
          <p:cNvPr id="277" name="Shape 277"/>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Implementación</a:t>
            </a:r>
          </a:p>
        </p:txBody>
      </p:sp>
      <p:sp>
        <p:nvSpPr>
          <p:cNvPr id="278" name="Shape 278"/>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Representación de soluciones</a:t>
            </a:r>
          </a:p>
        </p:txBody>
      </p:sp>
      <p:pic>
        <p:nvPicPr>
          <p:cNvPr id="279" name="Shape 279"/>
          <p:cNvPicPr preferRelativeResize="0"/>
          <p:nvPr/>
        </p:nvPicPr>
        <p:blipFill rotWithShape="1">
          <a:blip r:embed="rId6">
            <a:alphaModFix/>
          </a:blip>
          <a:srcRect/>
          <a:stretch/>
        </p:blipFill>
        <p:spPr>
          <a:xfrm>
            <a:off x="8096250" y="0"/>
            <a:ext cx="1047749" cy="1250950"/>
          </a:xfrm>
          <a:prstGeom prst="rect">
            <a:avLst/>
          </a:prstGeom>
          <a:noFill/>
          <a:ln>
            <a:noFill/>
          </a:ln>
        </p:spPr>
      </p:pic>
      <p:sp>
        <p:nvSpPr>
          <p:cNvPr id="281" name="Shape 281"/>
          <p:cNvSpPr txBox="1"/>
          <p:nvPr/>
        </p:nvSpPr>
        <p:spPr>
          <a:xfrm>
            <a:off x="235397" y="1268760"/>
            <a:ext cx="8585075" cy="720080"/>
          </a:xfrm>
          <a:prstGeom prst="rect">
            <a:avLst/>
          </a:prstGeom>
          <a:noFill/>
          <a:ln>
            <a:noFill/>
          </a:ln>
        </p:spPr>
        <p:txBody>
          <a:bodyPr lIns="91425" tIns="45700" rIns="91425" bIns="45700" anchor="t" anchorCtr="0">
            <a:noAutofit/>
          </a:bodyPr>
          <a:lstStyle/>
          <a:p>
            <a:pPr marL="342900" marR="0" lvl="0" indent="-330200" algn="just" rtl="0">
              <a:lnSpc>
                <a:spcPct val="100000"/>
              </a:lnSpc>
              <a:spcBef>
                <a:spcPts val="440"/>
              </a:spcBef>
              <a:spcAft>
                <a:spcPts val="0"/>
              </a:spcAft>
              <a:buClr>
                <a:srgbClr val="003399"/>
              </a:buClr>
              <a:buSzPct val="100000"/>
              <a:buFont typeface="Calibri"/>
              <a:buChar char="•"/>
            </a:pPr>
            <a:r>
              <a:rPr lang="es-ES" sz="2000" dirty="0">
                <a:solidFill>
                  <a:srgbClr val="003399"/>
                </a:solidFill>
                <a:latin typeface="Calibri"/>
                <a:ea typeface="Calibri"/>
                <a:cs typeface="Calibri"/>
                <a:sym typeface="Calibri"/>
              </a:rPr>
              <a:t>Cada </a:t>
            </a:r>
            <a:r>
              <a:rPr lang="es-ES" sz="2000" dirty="0" smtClean="0">
                <a:solidFill>
                  <a:srgbClr val="003399"/>
                </a:solidFill>
                <a:latin typeface="Calibri"/>
                <a:ea typeface="Calibri"/>
                <a:cs typeface="Calibri"/>
                <a:sym typeface="Calibri"/>
              </a:rPr>
              <a:t>individuo (configuración </a:t>
            </a:r>
            <a:r>
              <a:rPr lang="es-ES" sz="2000" dirty="0">
                <a:solidFill>
                  <a:srgbClr val="003399"/>
                </a:solidFill>
                <a:latin typeface="Calibri"/>
                <a:ea typeface="Calibri"/>
                <a:cs typeface="Calibri"/>
                <a:sym typeface="Calibri"/>
              </a:rPr>
              <a:t>de semáforos) se representa como un vector de números </a:t>
            </a:r>
            <a:r>
              <a:rPr lang="es-ES" sz="2000">
                <a:solidFill>
                  <a:srgbClr val="003399"/>
                </a:solidFill>
                <a:latin typeface="Calibri"/>
                <a:ea typeface="Calibri"/>
                <a:cs typeface="Calibri"/>
                <a:sym typeface="Calibri"/>
              </a:rPr>
              <a:t>naturales </a:t>
            </a:r>
            <a:r>
              <a:rPr lang="es-ES" sz="2000" smtClean="0">
                <a:solidFill>
                  <a:srgbClr val="003399"/>
                </a:solidFill>
                <a:latin typeface="Calibri"/>
                <a:ea typeface="Calibri"/>
                <a:cs typeface="Calibri"/>
                <a:sym typeface="Calibri"/>
              </a:rPr>
              <a:t>(duración </a:t>
            </a:r>
            <a:r>
              <a:rPr lang="es-ES" sz="2000" dirty="0">
                <a:solidFill>
                  <a:srgbClr val="003399"/>
                </a:solidFill>
                <a:latin typeface="Calibri"/>
                <a:ea typeface="Calibri"/>
                <a:cs typeface="Calibri"/>
                <a:sym typeface="Calibri"/>
              </a:rPr>
              <a:t>de las fases y offset de los semáforos</a:t>
            </a:r>
            <a:r>
              <a:rPr lang="es-ES" sz="2000" dirty="0" smtClean="0">
                <a:solidFill>
                  <a:srgbClr val="003399"/>
                </a:solidFill>
                <a:latin typeface="Calibri"/>
                <a:ea typeface="Calibri"/>
                <a:cs typeface="Calibri"/>
                <a:sym typeface="Calibri"/>
              </a:rPr>
              <a:t>)</a:t>
            </a:r>
            <a:endParaRPr lang="es-ES" sz="2000" dirty="0">
              <a:solidFill>
                <a:srgbClr val="003399"/>
              </a:solidFill>
              <a:latin typeface="Calibri"/>
              <a:ea typeface="Calibri"/>
              <a:cs typeface="Calibri"/>
              <a:sym typeface="Calibri"/>
            </a:endParaRPr>
          </a:p>
        </p:txBody>
      </p:sp>
    </p:spTree>
    <p:custDataLst>
      <p:tags r:id="rId1"/>
    </p:custDataLst>
  </p:cSld>
  <p:clrMapOvr>
    <a:masterClrMapping/>
  </p:clrMapOvr>
  <p:transition spd="slow" advTm="135722">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0" y="0"/>
            <a:ext cx="9144000" cy="63180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Implementación</a:t>
            </a:r>
          </a:p>
        </p:txBody>
      </p:sp>
      <p:sp>
        <p:nvSpPr>
          <p:cNvPr id="288" name="Shape 288"/>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Inicialización y función de fitness</a:t>
            </a:r>
          </a:p>
        </p:txBody>
      </p:sp>
      <p:pic>
        <p:nvPicPr>
          <p:cNvPr id="289" name="Shape 289"/>
          <p:cNvPicPr preferRelativeResize="0"/>
          <p:nvPr/>
        </p:nvPicPr>
        <p:blipFill rotWithShape="1">
          <a:blip r:embed="rId3">
            <a:alphaModFix/>
          </a:blip>
          <a:srcRect/>
          <a:stretch/>
        </p:blipFill>
        <p:spPr>
          <a:xfrm>
            <a:off x="8096250" y="0"/>
            <a:ext cx="1047600" cy="1250999"/>
          </a:xfrm>
          <a:prstGeom prst="rect">
            <a:avLst/>
          </a:prstGeom>
          <a:noFill/>
          <a:ln>
            <a:noFill/>
          </a:ln>
        </p:spPr>
      </p:pic>
      <p:sp>
        <p:nvSpPr>
          <p:cNvPr id="290" name="Shape 290"/>
          <p:cNvSpPr txBox="1"/>
          <p:nvPr/>
        </p:nvSpPr>
        <p:spPr>
          <a:xfrm>
            <a:off x="347675" y="1473200"/>
            <a:ext cx="8494500" cy="4935900"/>
          </a:xfrm>
          <a:prstGeom prst="rect">
            <a:avLst/>
          </a:prstGeom>
          <a:noFill/>
          <a:ln>
            <a:noFill/>
          </a:ln>
        </p:spPr>
        <p:txBody>
          <a:bodyPr lIns="91425" tIns="45700" rIns="91425" bIns="45700" anchor="t" anchorCtr="0">
            <a:noAutofit/>
          </a:bodyPr>
          <a:lstStyle/>
          <a:p>
            <a:pPr marL="342900" lvl="0" indent="-342900" algn="just" rtl="0">
              <a:lnSpc>
                <a:spcPct val="115000"/>
              </a:lnSpc>
              <a:spcBef>
                <a:spcPts val="0"/>
              </a:spcBef>
              <a:buClr>
                <a:srgbClr val="003399"/>
              </a:buClr>
              <a:buSzPct val="100000"/>
              <a:buFont typeface="Calibri"/>
              <a:buChar char="•"/>
            </a:pPr>
            <a:r>
              <a:rPr lang="es-ES" sz="2200" b="1">
                <a:solidFill>
                  <a:srgbClr val="003399"/>
                </a:solidFill>
                <a:latin typeface="Calibri"/>
                <a:ea typeface="Calibri"/>
                <a:cs typeface="Calibri"/>
                <a:sym typeface="Calibri"/>
              </a:rPr>
              <a:t>Inicialización de la población: </a:t>
            </a:r>
            <a:r>
              <a:rPr lang="es-ES" sz="2200">
                <a:solidFill>
                  <a:srgbClr val="003399"/>
                </a:solidFill>
                <a:latin typeface="Calibri"/>
                <a:ea typeface="Calibri"/>
                <a:cs typeface="Calibri"/>
                <a:sym typeface="Calibri"/>
              </a:rPr>
              <a:t>se usa como referencia la configuración de semáforos real, recolectada en el relevamiento in </a:t>
            </a:r>
            <a:r>
              <a:rPr lang="es-ES" sz="2200" smtClean="0">
                <a:solidFill>
                  <a:srgbClr val="003399"/>
                </a:solidFill>
                <a:latin typeface="Calibri"/>
                <a:ea typeface="Calibri"/>
                <a:cs typeface="Calibri"/>
                <a:sym typeface="Calibri"/>
              </a:rPr>
              <a:t>situ, variando aleatoriamente los valores en un rango predefinido  </a:t>
            </a:r>
            <a:endParaRPr lang="es-ES" sz="2200">
              <a:solidFill>
                <a:srgbClr val="003399"/>
              </a:solidFill>
              <a:latin typeface="Calibri"/>
              <a:ea typeface="Calibri"/>
              <a:cs typeface="Calibri"/>
              <a:sym typeface="Calibri"/>
            </a:endParaRPr>
          </a:p>
          <a:p>
            <a:pPr marR="0" lvl="0" algn="just" rtl="0">
              <a:lnSpc>
                <a:spcPct val="100000"/>
              </a:lnSpc>
              <a:spcBef>
                <a:spcPts val="0"/>
              </a:spcBef>
              <a:spcAft>
                <a:spcPts val="0"/>
              </a:spcAft>
              <a:buNone/>
            </a:pPr>
            <a:endParaRPr sz="2200">
              <a:solidFill>
                <a:srgbClr val="003399"/>
              </a:solidFill>
              <a:latin typeface="Calibri"/>
              <a:ea typeface="Calibri"/>
              <a:cs typeface="Calibri"/>
              <a:sym typeface="Calibri"/>
            </a:endParaRPr>
          </a:p>
          <a:p>
            <a:pPr marL="342900" marR="0" lvl="0" indent="-342900" algn="just" rtl="0">
              <a:lnSpc>
                <a:spcPct val="100000"/>
              </a:lnSpc>
              <a:spcBef>
                <a:spcPts val="0"/>
              </a:spcBef>
              <a:spcAft>
                <a:spcPts val="0"/>
              </a:spcAft>
              <a:buClr>
                <a:srgbClr val="003399"/>
              </a:buClr>
              <a:buSzPct val="100000"/>
              <a:buFont typeface="Calibri"/>
              <a:buChar char="•"/>
            </a:pPr>
            <a:r>
              <a:rPr lang="es-ES" sz="2200" b="1">
                <a:solidFill>
                  <a:srgbClr val="003399"/>
                </a:solidFill>
                <a:latin typeface="Calibri"/>
                <a:ea typeface="Calibri"/>
                <a:cs typeface="Calibri"/>
                <a:sym typeface="Calibri"/>
              </a:rPr>
              <a:t>Función de evaluación o </a:t>
            </a:r>
            <a:r>
              <a:rPr lang="es-ES" sz="2200" b="1" i="1">
                <a:solidFill>
                  <a:srgbClr val="003399"/>
                </a:solidFill>
                <a:latin typeface="Calibri"/>
                <a:ea typeface="Calibri"/>
                <a:cs typeface="Calibri"/>
                <a:sym typeface="Calibri"/>
              </a:rPr>
              <a:t>fitness</a:t>
            </a:r>
          </a:p>
          <a:p>
            <a:pPr marL="742950" marR="0" lvl="1" indent="-298450" algn="just" rtl="0">
              <a:lnSpc>
                <a:spcPct val="100000"/>
              </a:lnSpc>
              <a:spcBef>
                <a:spcPts val="0"/>
              </a:spcBef>
              <a:spcAft>
                <a:spcPts val="0"/>
              </a:spcAft>
              <a:buClr>
                <a:srgbClr val="003399"/>
              </a:buClr>
              <a:buSzPct val="100000"/>
              <a:buFont typeface="Calibri"/>
              <a:buChar char="–"/>
            </a:pPr>
            <a:r>
              <a:rPr lang="es-ES" sz="2200">
                <a:solidFill>
                  <a:srgbClr val="003399"/>
                </a:solidFill>
                <a:latin typeface="Calibri"/>
                <a:ea typeface="Calibri"/>
                <a:cs typeface="Calibri"/>
                <a:sym typeface="Calibri"/>
              </a:rPr>
              <a:t>Optimización multiobjetivo usando combinación lineal de la velocidad promedio de ómnibus </a:t>
            </a:r>
            <a:r>
              <a:rPr lang="es-ES" sz="2200" i="1">
                <a:solidFill>
                  <a:srgbClr val="003399"/>
                </a:solidFill>
                <a:latin typeface="Calibri"/>
                <a:ea typeface="Calibri"/>
                <a:cs typeface="Calibri"/>
                <a:sym typeface="Calibri"/>
              </a:rPr>
              <a:t>(vpb)</a:t>
            </a:r>
            <a:r>
              <a:rPr lang="es-ES" sz="2200">
                <a:solidFill>
                  <a:srgbClr val="003399"/>
                </a:solidFill>
                <a:latin typeface="Calibri"/>
                <a:ea typeface="Calibri"/>
                <a:cs typeface="Calibri"/>
                <a:sym typeface="Calibri"/>
              </a:rPr>
              <a:t> y velocidad promedio de otros vehículos</a:t>
            </a:r>
            <a:r>
              <a:rPr lang="es-ES" sz="2200" i="1">
                <a:solidFill>
                  <a:srgbClr val="003399"/>
                </a:solidFill>
                <a:latin typeface="Calibri"/>
                <a:ea typeface="Calibri"/>
                <a:cs typeface="Calibri"/>
                <a:sym typeface="Calibri"/>
              </a:rPr>
              <a:t> (vpv</a:t>
            </a:r>
            <a:r>
              <a:rPr lang="es-ES" sz="2200" i="1" smtClean="0">
                <a:solidFill>
                  <a:srgbClr val="003399"/>
                </a:solidFill>
                <a:latin typeface="Calibri"/>
                <a:ea typeface="Calibri"/>
                <a:cs typeface="Calibri"/>
                <a:sym typeface="Calibri"/>
              </a:rPr>
              <a:t>)</a:t>
            </a:r>
            <a:endParaRPr lang="es-ES" sz="2200" i="1">
              <a:solidFill>
                <a:srgbClr val="003399"/>
              </a:solidFill>
              <a:latin typeface="Calibri"/>
              <a:ea typeface="Calibri"/>
              <a:cs typeface="Calibri"/>
              <a:sym typeface="Calibri"/>
            </a:endParaRPr>
          </a:p>
          <a:p>
            <a:pPr marR="0" algn="just" rtl="0">
              <a:lnSpc>
                <a:spcPct val="100000"/>
              </a:lnSpc>
              <a:spcBef>
                <a:spcPts val="0"/>
              </a:spcBef>
              <a:spcAft>
                <a:spcPts val="0"/>
              </a:spcAft>
              <a:buNone/>
            </a:pPr>
            <a:endParaRPr sz="2200" i="1">
              <a:solidFill>
                <a:srgbClr val="003399"/>
              </a:solidFill>
              <a:latin typeface="Calibri"/>
              <a:ea typeface="Calibri"/>
              <a:cs typeface="Calibri"/>
              <a:sym typeface="Calibri"/>
            </a:endParaRPr>
          </a:p>
          <a:p>
            <a:pPr marR="0" algn="just" rtl="0">
              <a:lnSpc>
                <a:spcPct val="100000"/>
              </a:lnSpc>
              <a:spcBef>
                <a:spcPts val="0"/>
              </a:spcBef>
              <a:spcAft>
                <a:spcPts val="0"/>
              </a:spcAft>
              <a:buNone/>
            </a:pPr>
            <a:endParaRPr sz="2200" i="1">
              <a:solidFill>
                <a:srgbClr val="003399"/>
              </a:solidFill>
              <a:latin typeface="Calibri"/>
              <a:ea typeface="Calibri"/>
              <a:cs typeface="Calibri"/>
              <a:sym typeface="Calibri"/>
            </a:endParaRPr>
          </a:p>
          <a:p>
            <a:pPr marR="0" lvl="0" algn="just" rtl="0">
              <a:lnSpc>
                <a:spcPct val="100000"/>
              </a:lnSpc>
              <a:spcBef>
                <a:spcPts val="0"/>
              </a:spcBef>
              <a:spcAft>
                <a:spcPts val="0"/>
              </a:spcAft>
              <a:buNone/>
            </a:pPr>
            <a:endParaRPr sz="1000" i="1">
              <a:solidFill>
                <a:srgbClr val="003399"/>
              </a:solidFill>
              <a:latin typeface="Calibri"/>
              <a:ea typeface="Calibri"/>
              <a:cs typeface="Calibri"/>
              <a:sym typeface="Calibri"/>
            </a:endParaRPr>
          </a:p>
          <a:p>
            <a:pPr marL="742950" marR="0" lvl="1" indent="-298450" algn="just" rtl="0">
              <a:lnSpc>
                <a:spcPct val="100000"/>
              </a:lnSpc>
              <a:spcBef>
                <a:spcPts val="0"/>
              </a:spcBef>
              <a:spcAft>
                <a:spcPts val="0"/>
              </a:spcAft>
              <a:buClr>
                <a:srgbClr val="003399"/>
              </a:buClr>
              <a:buSzPct val="100000"/>
              <a:buFont typeface="Calibri"/>
              <a:buChar char="–"/>
            </a:pPr>
            <a:r>
              <a:rPr lang="es-ES" sz="2200" i="1">
                <a:solidFill>
                  <a:srgbClr val="003399"/>
                </a:solidFill>
                <a:latin typeface="Calibri"/>
                <a:ea typeface="Calibri"/>
                <a:cs typeface="Calibri"/>
                <a:sym typeface="Calibri"/>
              </a:rPr>
              <a:t>w</a:t>
            </a:r>
            <a:r>
              <a:rPr lang="es-ES" sz="2200" baseline="-25000">
                <a:solidFill>
                  <a:srgbClr val="003399"/>
                </a:solidFill>
                <a:latin typeface="Calibri"/>
                <a:ea typeface="Calibri"/>
                <a:cs typeface="Calibri"/>
                <a:sym typeface="Calibri"/>
              </a:rPr>
              <a:t>1</a:t>
            </a:r>
            <a:r>
              <a:rPr lang="es-ES" sz="2200">
                <a:solidFill>
                  <a:srgbClr val="003399"/>
                </a:solidFill>
                <a:latin typeface="Calibri"/>
                <a:ea typeface="Calibri"/>
                <a:cs typeface="Calibri"/>
                <a:sym typeface="Calibri"/>
              </a:rPr>
              <a:t> y </a:t>
            </a:r>
            <a:r>
              <a:rPr lang="es-ES" sz="2200" i="1">
                <a:solidFill>
                  <a:srgbClr val="003399"/>
                </a:solidFill>
                <a:latin typeface="Calibri"/>
                <a:ea typeface="Calibri"/>
                <a:cs typeface="Calibri"/>
                <a:sym typeface="Calibri"/>
              </a:rPr>
              <a:t>w</a:t>
            </a:r>
            <a:r>
              <a:rPr lang="es-ES" sz="2200" baseline="-25000">
                <a:solidFill>
                  <a:srgbClr val="003399"/>
                </a:solidFill>
                <a:latin typeface="Calibri"/>
                <a:ea typeface="Calibri"/>
                <a:cs typeface="Calibri"/>
                <a:sym typeface="Calibri"/>
              </a:rPr>
              <a:t>2</a:t>
            </a:r>
            <a:r>
              <a:rPr lang="es-ES" sz="2200">
                <a:solidFill>
                  <a:srgbClr val="003399"/>
                </a:solidFill>
                <a:latin typeface="Calibri"/>
                <a:ea typeface="Calibri"/>
                <a:cs typeface="Calibri"/>
                <a:sym typeface="Calibri"/>
              </a:rPr>
              <a:t> son pesos que pueden ser utilizados para dar prioridad a un tipo de vehículo sobre </a:t>
            </a:r>
            <a:r>
              <a:rPr lang="es-ES" sz="2200" smtClean="0">
                <a:solidFill>
                  <a:srgbClr val="003399"/>
                </a:solidFill>
                <a:latin typeface="Calibri"/>
                <a:ea typeface="Calibri"/>
                <a:cs typeface="Calibri"/>
                <a:sym typeface="Calibri"/>
              </a:rPr>
              <a:t>otro, en un principio se establecen equilibrados (50%, 50%)</a:t>
            </a:r>
            <a:endParaRPr lang="es-ES" sz="2200">
              <a:solidFill>
                <a:srgbClr val="003399"/>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2200">
              <a:solidFill>
                <a:srgbClr val="003399"/>
              </a:solidFill>
              <a:latin typeface="Calibri"/>
              <a:ea typeface="Calibri"/>
              <a:cs typeface="Calibri"/>
              <a:sym typeface="Calibri"/>
            </a:endParaRPr>
          </a:p>
          <a:p>
            <a:pPr marL="0" marR="0" lvl="0" indent="0" algn="just" rtl="0">
              <a:lnSpc>
                <a:spcPct val="100000"/>
              </a:lnSpc>
              <a:spcBef>
                <a:spcPts val="0"/>
              </a:spcBef>
              <a:spcAft>
                <a:spcPts val="0"/>
              </a:spcAft>
              <a:buNone/>
            </a:pPr>
            <a:endParaRPr sz="2200">
              <a:solidFill>
                <a:srgbClr val="003399"/>
              </a:solidFill>
              <a:latin typeface="Calibri"/>
              <a:ea typeface="Calibri"/>
              <a:cs typeface="Calibri"/>
              <a:sym typeface="Calibri"/>
            </a:endParaRPr>
          </a:p>
        </p:txBody>
      </p:sp>
      <p:pic>
        <p:nvPicPr>
          <p:cNvPr id="291" name="Shape 291"/>
          <p:cNvPicPr preferRelativeResize="0"/>
          <p:nvPr/>
        </p:nvPicPr>
        <p:blipFill>
          <a:blip r:embed="rId4">
            <a:alphaModFix/>
          </a:blip>
          <a:stretch>
            <a:fillRect/>
          </a:stretch>
        </p:blipFill>
        <p:spPr>
          <a:xfrm>
            <a:off x="2987824" y="4509120"/>
            <a:ext cx="3124824" cy="585125"/>
          </a:xfrm>
          <a:prstGeom prst="rect">
            <a:avLst/>
          </a:prstGeom>
          <a:noFill/>
          <a:ln>
            <a:noFill/>
          </a:ln>
        </p:spPr>
      </p:pic>
    </p:spTree>
  </p:cSld>
  <p:clrMapOvr>
    <a:masterClrMapping/>
  </p:clrMapOvr>
  <p:transition spd="slow" advTm="58376">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301" name="Shape 301"/>
          <p:cNvPicPr preferRelativeResize="0"/>
          <p:nvPr/>
        </p:nvPicPr>
        <p:blipFill>
          <a:blip r:embed="rId3">
            <a:alphaModFix/>
          </a:blip>
          <a:stretch>
            <a:fillRect/>
          </a:stretch>
        </p:blipFill>
        <p:spPr>
          <a:xfrm>
            <a:off x="1408750" y="2060848"/>
            <a:ext cx="6617174" cy="4518501"/>
          </a:xfrm>
          <a:prstGeom prst="rect">
            <a:avLst/>
          </a:prstGeom>
          <a:noFill/>
          <a:ln>
            <a:noFill/>
          </a:ln>
        </p:spPr>
      </p:pic>
      <p:sp>
        <p:nvSpPr>
          <p:cNvPr id="297" name="Shape 297"/>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Implementación</a:t>
            </a:r>
          </a:p>
        </p:txBody>
      </p:sp>
      <p:sp>
        <p:nvSpPr>
          <p:cNvPr id="298" name="Shape 298"/>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Operador</a:t>
            </a:r>
            <a:r>
              <a:rPr lang="es-ES" sz="2600">
                <a:solidFill>
                  <a:schemeClr val="lt1"/>
                </a:solidFill>
                <a:latin typeface="Calibri"/>
                <a:ea typeface="Calibri"/>
                <a:cs typeface="Calibri"/>
                <a:sym typeface="Calibri"/>
              </a:rPr>
              <a:t> de cruzamiento</a:t>
            </a:r>
          </a:p>
        </p:txBody>
      </p:sp>
      <p:pic>
        <p:nvPicPr>
          <p:cNvPr id="299" name="Shape 299"/>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300" name="Shape 300"/>
          <p:cNvSpPr txBox="1"/>
          <p:nvPr/>
        </p:nvSpPr>
        <p:spPr>
          <a:xfrm>
            <a:off x="332175" y="1322849"/>
            <a:ext cx="8237400" cy="954024"/>
          </a:xfrm>
          <a:prstGeom prst="rect">
            <a:avLst/>
          </a:prstGeom>
          <a:noFill/>
          <a:ln>
            <a:noFill/>
          </a:ln>
        </p:spPr>
        <p:txBody>
          <a:bodyPr lIns="91425" tIns="45700" rIns="91425" bIns="45700" anchor="t" anchorCtr="0">
            <a:noAutofit/>
          </a:bodyPr>
          <a:lstStyle/>
          <a:p>
            <a:pPr marL="342900" lvl="0" indent="-342900" algn="just">
              <a:spcBef>
                <a:spcPts val="600"/>
              </a:spcBef>
              <a:buClr>
                <a:srgbClr val="003399"/>
              </a:buClr>
              <a:buSzPct val="100000"/>
              <a:buFont typeface="Calibri"/>
              <a:buChar char="•"/>
            </a:pPr>
            <a:r>
              <a:rPr lang="es-ES" sz="2200" smtClean="0">
                <a:solidFill>
                  <a:srgbClr val="003399"/>
                </a:solidFill>
                <a:latin typeface="Calibri"/>
                <a:ea typeface="Calibri"/>
                <a:cs typeface="Calibri"/>
                <a:sym typeface="Calibri"/>
              </a:rPr>
              <a:t>El objetivo es preservar las mejores características de los padres </a:t>
            </a:r>
            <a:endParaRPr lang="es-ES" sz="2200" b="0" i="0" u="none" strike="noStrike" cap="none" baseline="0" smtClean="0">
              <a:solidFill>
                <a:srgbClr val="003399"/>
              </a:solidFill>
              <a:latin typeface="Calibri"/>
              <a:ea typeface="Calibri"/>
              <a:cs typeface="Calibri"/>
              <a:sym typeface="Calibri"/>
            </a:endParaRPr>
          </a:p>
          <a:p>
            <a:pPr marL="342900" lvl="0" indent="-342900" algn="just">
              <a:spcBef>
                <a:spcPts val="600"/>
              </a:spcBef>
              <a:buClr>
                <a:srgbClr val="003399"/>
              </a:buClr>
              <a:buSzPct val="100000"/>
              <a:buFont typeface="Calibri"/>
              <a:buChar char="•"/>
            </a:pPr>
            <a:r>
              <a:rPr lang="es-ES" sz="2200" b="0" i="0" u="none" strike="noStrike" cap="none" baseline="0" smtClean="0">
                <a:solidFill>
                  <a:srgbClr val="003399"/>
                </a:solidFill>
                <a:latin typeface="Calibri"/>
                <a:ea typeface="Calibri"/>
                <a:cs typeface="Calibri"/>
                <a:sym typeface="Calibri"/>
              </a:rPr>
              <a:t>Cruzamiento </a:t>
            </a:r>
            <a:r>
              <a:rPr lang="es-ES" sz="2200" b="0" i="0" u="none" strike="noStrike" cap="none" baseline="0" dirty="0">
                <a:solidFill>
                  <a:srgbClr val="003399"/>
                </a:solidFill>
                <a:latin typeface="Calibri"/>
                <a:ea typeface="Calibri"/>
                <a:cs typeface="Calibri"/>
                <a:sym typeface="Calibri"/>
              </a:rPr>
              <a:t>de un </a:t>
            </a:r>
            <a:r>
              <a:rPr lang="es-ES" sz="2200" b="0" i="0" u="none" strike="noStrike" cap="none" baseline="0">
                <a:solidFill>
                  <a:srgbClr val="003399"/>
                </a:solidFill>
                <a:latin typeface="Calibri"/>
                <a:ea typeface="Calibri"/>
                <a:cs typeface="Calibri"/>
                <a:sym typeface="Calibri"/>
              </a:rPr>
              <a:t>punto</a:t>
            </a:r>
            <a:r>
              <a:rPr lang="es-ES" sz="2200" b="0" i="0" u="none" strike="noStrike" cap="none" baseline="0" smtClean="0">
                <a:solidFill>
                  <a:srgbClr val="003399"/>
                </a:solidFill>
                <a:latin typeface="Calibri"/>
                <a:ea typeface="Calibri"/>
                <a:cs typeface="Calibri"/>
                <a:sym typeface="Calibri"/>
              </a:rPr>
              <a:t>:</a:t>
            </a:r>
            <a:endParaRPr lang="es-ES" sz="2200" b="0" i="0" u="none" strike="noStrike" cap="none" baseline="0" dirty="0">
              <a:solidFill>
                <a:srgbClr val="003399"/>
              </a:solidFill>
              <a:latin typeface="Calibri"/>
              <a:ea typeface="Calibri"/>
              <a:cs typeface="Calibri"/>
              <a:sym typeface="Calibri"/>
            </a:endParaRPr>
          </a:p>
        </p:txBody>
      </p:sp>
    </p:spTree>
  </p:cSld>
  <p:clrMapOvr>
    <a:masterClrMapping/>
  </p:clrMapOvr>
  <p:transition spd="slow" advTm="44398">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0" y="0"/>
            <a:ext cx="9144000" cy="63180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a:solidFill>
                  <a:schemeClr val="lt1"/>
                </a:solidFill>
                <a:latin typeface="Calibri"/>
                <a:ea typeface="Calibri"/>
                <a:cs typeface="Calibri"/>
                <a:sym typeface="Calibri"/>
              </a:rPr>
              <a:t>Implementación</a:t>
            </a:r>
          </a:p>
        </p:txBody>
      </p:sp>
      <p:sp>
        <p:nvSpPr>
          <p:cNvPr id="308" name="Shape 308"/>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Operador</a:t>
            </a:r>
            <a:r>
              <a:rPr lang="es-ES" sz="2600">
                <a:solidFill>
                  <a:schemeClr val="lt1"/>
                </a:solidFill>
                <a:latin typeface="Calibri"/>
                <a:ea typeface="Calibri"/>
                <a:cs typeface="Calibri"/>
                <a:sym typeface="Calibri"/>
              </a:rPr>
              <a:t> de mutación</a:t>
            </a:r>
          </a:p>
        </p:txBody>
      </p:sp>
      <p:pic>
        <p:nvPicPr>
          <p:cNvPr id="309" name="Shape 309"/>
          <p:cNvPicPr preferRelativeResize="0"/>
          <p:nvPr/>
        </p:nvPicPr>
        <p:blipFill rotWithShape="1">
          <a:blip r:embed="rId3">
            <a:alphaModFix/>
          </a:blip>
          <a:srcRect/>
          <a:stretch/>
        </p:blipFill>
        <p:spPr>
          <a:xfrm>
            <a:off x="8096250" y="0"/>
            <a:ext cx="1047600" cy="1250999"/>
          </a:xfrm>
          <a:prstGeom prst="rect">
            <a:avLst/>
          </a:prstGeom>
          <a:noFill/>
          <a:ln>
            <a:noFill/>
          </a:ln>
        </p:spPr>
      </p:pic>
      <p:sp>
        <p:nvSpPr>
          <p:cNvPr id="310" name="Shape 310"/>
          <p:cNvSpPr txBox="1"/>
          <p:nvPr/>
        </p:nvSpPr>
        <p:spPr>
          <a:xfrm>
            <a:off x="271475" y="1473199"/>
            <a:ext cx="8693014" cy="2531865"/>
          </a:xfrm>
          <a:prstGeom prst="rect">
            <a:avLst/>
          </a:prstGeom>
          <a:noFill/>
          <a:ln>
            <a:noFill/>
          </a:ln>
        </p:spPr>
        <p:txBody>
          <a:bodyPr lIns="91425" tIns="45700" rIns="91425" bIns="45700" anchor="t" anchorCtr="0">
            <a:noAutofit/>
          </a:bodyPr>
          <a:lstStyle/>
          <a:p>
            <a:pPr marL="342900" marR="0" lvl="0" indent="-342900" algn="just" rtl="0">
              <a:spcBef>
                <a:spcPts val="60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El objetivo es aportar diversidad en </a:t>
            </a:r>
            <a:r>
              <a:rPr lang="es-ES" sz="2200">
                <a:solidFill>
                  <a:srgbClr val="003399"/>
                </a:solidFill>
                <a:latin typeface="Calibri"/>
                <a:ea typeface="Calibri"/>
                <a:cs typeface="Calibri"/>
                <a:sym typeface="Calibri"/>
              </a:rPr>
              <a:t>la </a:t>
            </a:r>
            <a:r>
              <a:rPr lang="es-ES" sz="2200" smtClean="0">
                <a:solidFill>
                  <a:srgbClr val="003399"/>
                </a:solidFill>
                <a:latin typeface="Calibri"/>
                <a:ea typeface="Calibri"/>
                <a:cs typeface="Calibri"/>
                <a:sym typeface="Calibri"/>
              </a:rPr>
              <a:t>población</a:t>
            </a:r>
            <a:endParaRPr lang="es-ES" sz="2200" dirty="0">
              <a:solidFill>
                <a:srgbClr val="003399"/>
              </a:solidFill>
              <a:latin typeface="Calibri"/>
              <a:ea typeface="Calibri"/>
              <a:cs typeface="Calibri"/>
              <a:sym typeface="Calibri"/>
            </a:endParaRPr>
          </a:p>
          <a:p>
            <a:pPr marL="342900" marR="0" lvl="0" indent="-342900" algn="just" rtl="0">
              <a:spcBef>
                <a:spcPts val="60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Dos tipos de mutación, aplicadas probabilísticamente: </a:t>
            </a:r>
          </a:p>
          <a:p>
            <a:pPr marL="914400" marR="0" lvl="1" indent="-368300" algn="just" rtl="0">
              <a:spcBef>
                <a:spcPts val="600"/>
              </a:spcBef>
              <a:spcAft>
                <a:spcPts val="0"/>
              </a:spcAft>
              <a:buClr>
                <a:srgbClr val="003399"/>
              </a:buClr>
              <a:buSzPct val="100000"/>
              <a:buFont typeface="Courier New"/>
              <a:buChar char="o"/>
            </a:pPr>
            <a:r>
              <a:rPr lang="es-ES" sz="2200" i="1" dirty="0">
                <a:solidFill>
                  <a:srgbClr val="C00000"/>
                </a:solidFill>
                <a:latin typeface="Calibri"/>
                <a:ea typeface="Calibri"/>
                <a:cs typeface="Calibri"/>
                <a:sym typeface="Calibri"/>
              </a:rPr>
              <a:t>Duración de fase</a:t>
            </a:r>
            <a:r>
              <a:rPr lang="es-ES" sz="2200" dirty="0">
                <a:solidFill>
                  <a:srgbClr val="003399"/>
                </a:solidFill>
                <a:latin typeface="Calibri"/>
                <a:ea typeface="Calibri"/>
                <a:cs typeface="Calibri"/>
                <a:sym typeface="Calibri"/>
              </a:rPr>
              <a:t>: </a:t>
            </a:r>
            <a:r>
              <a:rPr lang="es-ES" sz="2200" dirty="0" smtClean="0">
                <a:solidFill>
                  <a:srgbClr val="003399"/>
                </a:solidFill>
                <a:latin typeface="Calibri"/>
                <a:ea typeface="Calibri"/>
                <a:cs typeface="Calibri"/>
                <a:sym typeface="Calibri"/>
              </a:rPr>
              <a:t>se </a:t>
            </a:r>
            <a:r>
              <a:rPr lang="es-ES" sz="2200" dirty="0">
                <a:solidFill>
                  <a:srgbClr val="003399"/>
                </a:solidFill>
                <a:latin typeface="Calibri"/>
                <a:ea typeface="Calibri"/>
                <a:cs typeface="Calibri"/>
                <a:sym typeface="Calibri"/>
              </a:rPr>
              <a:t>modifica </a:t>
            </a:r>
            <a:r>
              <a:rPr lang="es-ES" sz="2200" dirty="0" smtClean="0">
                <a:solidFill>
                  <a:srgbClr val="003399"/>
                </a:solidFill>
                <a:latin typeface="Calibri"/>
                <a:ea typeface="Calibri"/>
                <a:cs typeface="Calibri"/>
                <a:sym typeface="Calibri"/>
              </a:rPr>
              <a:t>la duración de una fase </a:t>
            </a:r>
            <a:r>
              <a:rPr lang="es-ES" sz="2200" dirty="0">
                <a:solidFill>
                  <a:srgbClr val="003399"/>
                </a:solidFill>
                <a:latin typeface="Calibri"/>
                <a:ea typeface="Calibri"/>
                <a:cs typeface="Calibri"/>
                <a:sym typeface="Calibri"/>
              </a:rPr>
              <a:t>sumando o restando </a:t>
            </a:r>
            <a:r>
              <a:rPr lang="es-ES" sz="2200" dirty="0" smtClean="0">
                <a:solidFill>
                  <a:srgbClr val="003399"/>
                </a:solidFill>
                <a:latin typeface="Calibri"/>
                <a:ea typeface="Calibri"/>
                <a:cs typeface="Calibri"/>
                <a:sym typeface="Calibri"/>
              </a:rPr>
              <a:t>un valor aleatorio de segundos (en un rango)</a:t>
            </a:r>
          </a:p>
          <a:p>
            <a:pPr marL="914400" marR="0" lvl="1" indent="-368300" algn="just" rtl="0">
              <a:spcBef>
                <a:spcPts val="600"/>
              </a:spcBef>
              <a:spcAft>
                <a:spcPts val="0"/>
              </a:spcAft>
              <a:buClr>
                <a:srgbClr val="003399"/>
              </a:buClr>
              <a:buSzPct val="100000"/>
              <a:buFont typeface="Courier New"/>
              <a:buChar char="o"/>
            </a:pPr>
            <a:endParaRPr lang="es-ES" sz="2200" dirty="0" smtClean="0">
              <a:solidFill>
                <a:srgbClr val="003399"/>
              </a:solidFill>
              <a:latin typeface="Calibri"/>
              <a:ea typeface="Calibri"/>
              <a:cs typeface="Calibri"/>
              <a:sym typeface="Calibri"/>
            </a:endParaRPr>
          </a:p>
          <a:p>
            <a:pPr marL="914400" marR="0" lvl="1" indent="-368300" algn="just" rtl="0">
              <a:spcBef>
                <a:spcPts val="600"/>
              </a:spcBef>
              <a:spcAft>
                <a:spcPts val="0"/>
              </a:spcAft>
              <a:buClr>
                <a:srgbClr val="003399"/>
              </a:buClr>
              <a:buSzPct val="100000"/>
              <a:buFont typeface="Courier New"/>
              <a:buChar char="o"/>
            </a:pPr>
            <a:endParaRPr lang="es-ES" sz="2200" dirty="0" smtClean="0">
              <a:solidFill>
                <a:srgbClr val="003399"/>
              </a:solidFill>
              <a:latin typeface="Calibri"/>
              <a:ea typeface="Calibri"/>
              <a:cs typeface="Calibri"/>
              <a:sym typeface="Calibri"/>
            </a:endParaRPr>
          </a:p>
          <a:p>
            <a:pPr marL="914400" marR="0" lvl="1" indent="-368300" algn="just" rtl="0">
              <a:spcBef>
                <a:spcPts val="600"/>
              </a:spcBef>
              <a:spcAft>
                <a:spcPts val="0"/>
              </a:spcAft>
              <a:buClr>
                <a:srgbClr val="003399"/>
              </a:buClr>
              <a:buSzPct val="100000"/>
            </a:pPr>
            <a:endParaRPr lang="es-ES" sz="2200" i="1" dirty="0" smtClean="0">
              <a:solidFill>
                <a:srgbClr val="C00000"/>
              </a:solidFill>
              <a:latin typeface="Calibri"/>
              <a:ea typeface="Calibri"/>
              <a:cs typeface="Calibri"/>
              <a:sym typeface="Calibri"/>
            </a:endParaRPr>
          </a:p>
          <a:p>
            <a:pPr marL="914400" marR="0" lvl="1" indent="-368300" algn="just" rtl="0">
              <a:spcBef>
                <a:spcPts val="600"/>
              </a:spcBef>
              <a:spcAft>
                <a:spcPts val="0"/>
              </a:spcAft>
              <a:buClr>
                <a:srgbClr val="003399"/>
              </a:buClr>
              <a:buSzPct val="100000"/>
              <a:buFont typeface="Courier New"/>
              <a:buChar char="o"/>
            </a:pPr>
            <a:r>
              <a:rPr lang="es-ES" sz="2200" i="1" dirty="0" smtClean="0">
                <a:solidFill>
                  <a:srgbClr val="5F9127"/>
                </a:solidFill>
                <a:latin typeface="Calibri"/>
                <a:ea typeface="Calibri"/>
                <a:cs typeface="Calibri"/>
                <a:sym typeface="Calibri"/>
              </a:rPr>
              <a:t>Offset</a:t>
            </a:r>
            <a:r>
              <a:rPr lang="es-ES" sz="2200" dirty="0">
                <a:solidFill>
                  <a:srgbClr val="003399"/>
                </a:solidFill>
                <a:latin typeface="Calibri"/>
                <a:ea typeface="Calibri"/>
                <a:cs typeface="Calibri"/>
                <a:sym typeface="Calibri"/>
              </a:rPr>
              <a:t>: </a:t>
            </a:r>
            <a:r>
              <a:rPr lang="es-ES" sz="2200" dirty="0" smtClean="0">
                <a:solidFill>
                  <a:srgbClr val="003399"/>
                </a:solidFill>
                <a:latin typeface="Calibri"/>
                <a:ea typeface="Calibri"/>
                <a:cs typeface="Calibri"/>
                <a:sym typeface="Calibri"/>
              </a:rPr>
              <a:t>se modifica </a:t>
            </a:r>
            <a:r>
              <a:rPr lang="es-ES" sz="2200" smtClean="0">
                <a:solidFill>
                  <a:srgbClr val="003399"/>
                </a:solidFill>
                <a:latin typeface="Calibri"/>
                <a:ea typeface="Calibri"/>
                <a:cs typeface="Calibri"/>
                <a:sym typeface="Calibri"/>
              </a:rPr>
              <a:t>un offset, </a:t>
            </a:r>
            <a:r>
              <a:rPr lang="es-ES" sz="2200" dirty="0" smtClean="0">
                <a:solidFill>
                  <a:srgbClr val="003399"/>
                </a:solidFill>
                <a:latin typeface="Calibri"/>
                <a:ea typeface="Calibri"/>
                <a:cs typeface="Calibri"/>
                <a:sym typeface="Calibri"/>
              </a:rPr>
              <a:t>asignando un valor aleatorio entre los posibles</a:t>
            </a:r>
            <a:endParaRPr lang="es-ES" sz="2200" dirty="0">
              <a:solidFill>
                <a:srgbClr val="003399"/>
              </a:solidFill>
              <a:latin typeface="Calibri"/>
              <a:ea typeface="Calibri"/>
              <a:cs typeface="Calibri"/>
              <a:sym typeface="Calibri"/>
            </a:endParaRPr>
          </a:p>
          <a:p>
            <a:pPr marR="0" lvl="0" algn="just" rtl="0">
              <a:spcBef>
                <a:spcPts val="600"/>
              </a:spcBef>
              <a:spcAft>
                <a:spcPts val="0"/>
              </a:spcAft>
              <a:buNone/>
            </a:pPr>
            <a:endParaRPr dirty="0">
              <a:solidFill>
                <a:srgbClr val="003399"/>
              </a:solidFill>
              <a:latin typeface="Calibri"/>
              <a:ea typeface="Calibri"/>
              <a:cs typeface="Calibri"/>
              <a:sym typeface="Calibri"/>
            </a:endParaRPr>
          </a:p>
        </p:txBody>
      </p:sp>
      <p:pic>
        <p:nvPicPr>
          <p:cNvPr id="1027" name="Picture 3"/>
          <p:cNvPicPr>
            <a:picLocks noChangeAspect="1" noChangeArrowheads="1"/>
          </p:cNvPicPr>
          <p:nvPr/>
        </p:nvPicPr>
        <p:blipFill>
          <a:blip r:embed="rId4"/>
          <a:srcRect/>
          <a:stretch>
            <a:fillRect/>
          </a:stretch>
        </p:blipFill>
        <p:spPr bwMode="auto">
          <a:xfrm>
            <a:off x="377230" y="3047999"/>
            <a:ext cx="8659266" cy="1317105"/>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395536" y="5067007"/>
            <a:ext cx="8640960" cy="1314321"/>
          </a:xfrm>
          <a:prstGeom prst="rect">
            <a:avLst/>
          </a:prstGeom>
          <a:noFill/>
          <a:ln w="9525">
            <a:noFill/>
            <a:miter lim="800000"/>
            <a:headEnd/>
            <a:tailEnd/>
          </a:ln>
        </p:spPr>
      </p:pic>
    </p:spTree>
  </p:cSld>
  <p:clrMapOvr>
    <a:masterClrMapping/>
  </p:clrMapOvr>
  <p:transition spd="slow" advTm="50669">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p:nvPr/>
        </p:nvSpPr>
        <p:spPr>
          <a:xfrm>
            <a:off x="0" y="0"/>
            <a:ext cx="9144000" cy="260032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318" name="Shape 318"/>
          <p:cNvSpPr/>
          <p:nvPr/>
        </p:nvSpPr>
        <p:spPr>
          <a:xfrm>
            <a:off x="0" y="3506598"/>
            <a:ext cx="9144000" cy="3082092"/>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spcAft>
                <a:spcPts val="0"/>
              </a:spcAft>
              <a:buNone/>
            </a:pPr>
            <a:endParaRPr sz="2400" b="1" i="0" u="none" strike="noStrike" cap="none" baseline="0">
              <a:solidFill>
                <a:srgbClr val="BED7D9"/>
              </a:solidFill>
              <a:latin typeface="Calibri"/>
              <a:ea typeface="Calibri"/>
              <a:cs typeface="Calibri"/>
              <a:sym typeface="Calibri"/>
            </a:endParaRPr>
          </a:p>
          <a:p>
            <a:pPr marL="0" marR="0" lvl="0" indent="0" algn="ctr" rtl="0">
              <a:lnSpc>
                <a:spcPct val="90000"/>
              </a:lnSpc>
              <a:spcBef>
                <a:spcPts val="0"/>
              </a:spcBef>
              <a:spcAft>
                <a:spcPts val="0"/>
              </a:spcAft>
              <a:buSzPct val="25000"/>
              <a:buNone/>
            </a:pPr>
            <a:r>
              <a:rPr lang="es-ES" sz="7200" b="1">
                <a:solidFill>
                  <a:srgbClr val="BED7D9"/>
                </a:solidFill>
                <a:latin typeface="Calibri"/>
                <a:ea typeface="Calibri"/>
                <a:cs typeface="Calibri"/>
                <a:sym typeface="Calibri"/>
              </a:rPr>
              <a:t>ANÁLISIS</a:t>
            </a:r>
          </a:p>
          <a:p>
            <a:pPr marL="0" marR="0" lvl="0" indent="0" algn="ctr" rtl="0">
              <a:lnSpc>
                <a:spcPct val="90000"/>
              </a:lnSpc>
              <a:spcBef>
                <a:spcPts val="0"/>
              </a:spcBef>
              <a:spcAft>
                <a:spcPts val="0"/>
              </a:spcAft>
              <a:buSzPct val="25000"/>
              <a:buNone/>
            </a:pPr>
            <a:r>
              <a:rPr lang="es-ES" sz="7200" b="1" i="0" u="none" strike="noStrike" cap="none" baseline="0">
                <a:solidFill>
                  <a:srgbClr val="BED7D9"/>
                </a:solidFill>
                <a:latin typeface="Calibri"/>
                <a:ea typeface="Calibri"/>
                <a:cs typeface="Calibri"/>
                <a:sym typeface="Calibri"/>
              </a:rPr>
              <a:t>EXPERIMENTAL</a:t>
            </a:r>
          </a:p>
        </p:txBody>
      </p:sp>
      <p:pic>
        <p:nvPicPr>
          <p:cNvPr id="319" name="Shape 319"/>
          <p:cNvPicPr preferRelativeResize="0"/>
          <p:nvPr/>
        </p:nvPicPr>
        <p:blipFill rotWithShape="1">
          <a:blip r:embed="rId3">
            <a:alphaModFix/>
          </a:blip>
          <a:srcRect/>
          <a:stretch/>
        </p:blipFill>
        <p:spPr>
          <a:xfrm>
            <a:off x="7643813" y="0"/>
            <a:ext cx="1500187" cy="1790699"/>
          </a:xfrm>
          <a:prstGeom prst="rect">
            <a:avLst/>
          </a:prstGeom>
          <a:noFill/>
          <a:ln>
            <a:noFill/>
          </a:ln>
        </p:spPr>
      </p:pic>
      <p:sp>
        <p:nvSpPr>
          <p:cNvPr id="320" name="Shape 320"/>
          <p:cNvSpPr/>
          <p:nvPr/>
        </p:nvSpPr>
        <p:spPr>
          <a:xfrm>
            <a:off x="-71251" y="-617500"/>
            <a:ext cx="2676525" cy="326929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ES" sz="19900" b="1" i="0" u="none" strike="noStrike" cap="none" baseline="0">
                <a:solidFill>
                  <a:srgbClr val="002060"/>
                </a:solidFill>
                <a:latin typeface="Calibri"/>
                <a:ea typeface="Calibri"/>
                <a:cs typeface="Calibri"/>
                <a:sym typeface="Calibri"/>
              </a:rPr>
              <a:t> 5</a:t>
            </a:r>
          </a:p>
        </p:txBody>
      </p:sp>
      <p:pic>
        <p:nvPicPr>
          <p:cNvPr id="321" name="Shape 321"/>
          <p:cNvPicPr preferRelativeResize="0"/>
          <p:nvPr/>
        </p:nvPicPr>
        <p:blipFill rotWithShape="1">
          <a:blip r:embed="rId4">
            <a:alphaModFix/>
          </a:blip>
          <a:srcRect/>
          <a:stretch/>
        </p:blipFill>
        <p:spPr>
          <a:xfrm>
            <a:off x="2553647" y="40944"/>
            <a:ext cx="4556836" cy="3416299"/>
          </a:xfrm>
          <a:prstGeom prst="rect">
            <a:avLst/>
          </a:prstGeom>
          <a:noFill/>
          <a:ln>
            <a:noFill/>
          </a:ln>
        </p:spPr>
      </p:pic>
    </p:spTree>
  </p:cSld>
  <p:clrMapOvr>
    <a:masterClrMapping/>
  </p:clrMapOvr>
  <p:transition spd="slow" advTm="5398">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Análisis Experimental</a:t>
            </a:r>
          </a:p>
        </p:txBody>
      </p:sp>
      <p:sp>
        <p:nvSpPr>
          <p:cNvPr id="329" name="Shape 329"/>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Metodología</a:t>
            </a:r>
          </a:p>
        </p:txBody>
      </p:sp>
      <p:pic>
        <p:nvPicPr>
          <p:cNvPr id="330" name="Shape 330"/>
          <p:cNvPicPr preferRelativeResize="0"/>
          <p:nvPr/>
        </p:nvPicPr>
        <p:blipFill rotWithShape="1">
          <a:blip r:embed="rId3">
            <a:alphaModFix/>
          </a:blip>
          <a:srcRect/>
          <a:stretch/>
        </p:blipFill>
        <p:spPr>
          <a:xfrm>
            <a:off x="8096250" y="0"/>
            <a:ext cx="1047749" cy="1250950"/>
          </a:xfrm>
          <a:prstGeom prst="rect">
            <a:avLst/>
          </a:prstGeom>
          <a:noFill/>
          <a:ln>
            <a:noFill/>
          </a:ln>
        </p:spPr>
      </p:pic>
      <p:sp>
        <p:nvSpPr>
          <p:cNvPr id="331" name="Shape 331"/>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332" name="Shape 332"/>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pic>
        <p:nvPicPr>
          <p:cNvPr id="333" name="Shape 333"/>
          <p:cNvPicPr preferRelativeResize="0"/>
          <p:nvPr/>
        </p:nvPicPr>
        <p:blipFill rotWithShape="1">
          <a:blip r:embed="rId4">
            <a:alphaModFix/>
          </a:blip>
          <a:srcRect/>
          <a:stretch/>
        </p:blipFill>
        <p:spPr>
          <a:xfrm>
            <a:off x="373374" y="4200325"/>
            <a:ext cx="8555999" cy="1846799"/>
          </a:xfrm>
          <a:prstGeom prst="rect">
            <a:avLst/>
          </a:prstGeom>
          <a:noFill/>
          <a:ln>
            <a:noFill/>
          </a:ln>
        </p:spPr>
      </p:pic>
      <p:sp>
        <p:nvSpPr>
          <p:cNvPr id="334" name="Shape 334"/>
          <p:cNvSpPr txBox="1"/>
          <p:nvPr/>
        </p:nvSpPr>
        <p:spPr>
          <a:xfrm>
            <a:off x="0" y="2764250"/>
            <a:ext cx="8929500" cy="1119899"/>
          </a:xfrm>
          <a:prstGeom prst="rect">
            <a:avLst/>
          </a:prstGeom>
          <a:noFill/>
          <a:ln>
            <a:noFill/>
          </a:ln>
        </p:spPr>
        <p:txBody>
          <a:bodyPr lIns="91425" tIns="91425" rIns="91425" bIns="91425" anchor="ctr" anchorCtr="0">
            <a:noAutofit/>
          </a:bodyPr>
          <a:lstStyle/>
          <a:p>
            <a:pPr marL="342900" lvl="0" indent="-342900" algn="just" rtl="0">
              <a:spcBef>
                <a:spcPts val="0"/>
              </a:spcBef>
              <a:buClr>
                <a:srgbClr val="003399"/>
              </a:buClr>
              <a:buSzPct val="100000"/>
              <a:buFont typeface="Calibri"/>
              <a:buChar char="•"/>
            </a:pPr>
            <a:r>
              <a:rPr lang="es-ES" sz="2200" b="1" dirty="0">
                <a:solidFill>
                  <a:srgbClr val="003399"/>
                </a:solidFill>
                <a:latin typeface="Calibri"/>
                <a:ea typeface="Calibri"/>
                <a:cs typeface="Calibri"/>
                <a:sym typeface="Calibri"/>
              </a:rPr>
              <a:t>Plataforma de ejecución: </a:t>
            </a:r>
            <a:r>
              <a:rPr lang="es-ES" sz="2200" dirty="0" err="1">
                <a:solidFill>
                  <a:srgbClr val="85200C"/>
                </a:solidFill>
                <a:latin typeface="Calibri"/>
                <a:ea typeface="Calibri"/>
                <a:cs typeface="Calibri"/>
                <a:sym typeface="Calibri"/>
              </a:rPr>
              <a:t>Cluster</a:t>
            </a:r>
            <a:r>
              <a:rPr lang="es-ES" sz="2200" dirty="0">
                <a:solidFill>
                  <a:srgbClr val="85200C"/>
                </a:solidFill>
                <a:latin typeface="Calibri"/>
                <a:ea typeface="Calibri"/>
                <a:cs typeface="Calibri"/>
                <a:sym typeface="Calibri"/>
              </a:rPr>
              <a:t> FING </a:t>
            </a:r>
            <a:r>
              <a:rPr lang="es-ES" sz="2200" dirty="0">
                <a:solidFill>
                  <a:srgbClr val="003399"/>
                </a:solidFill>
                <a:latin typeface="Calibri"/>
                <a:ea typeface="Calibri"/>
                <a:cs typeface="Calibri"/>
                <a:sym typeface="Calibri"/>
              </a:rPr>
              <a:t>(</a:t>
            </a:r>
            <a:r>
              <a:rPr lang="es-ES" sz="2200" u="sng" dirty="0">
                <a:solidFill>
                  <a:srgbClr val="003399"/>
                </a:solidFill>
                <a:latin typeface="Calibri"/>
                <a:ea typeface="Calibri"/>
                <a:cs typeface="Calibri"/>
                <a:sym typeface="Calibri"/>
              </a:rPr>
              <a:t>www.fing.edu.uy/cluster</a:t>
            </a:r>
            <a:r>
              <a:rPr lang="es-ES" sz="2200" dirty="0">
                <a:solidFill>
                  <a:srgbClr val="003399"/>
                </a:solidFill>
                <a:latin typeface="Calibri"/>
                <a:ea typeface="Calibri"/>
                <a:cs typeface="Calibri"/>
                <a:sym typeface="Calibri"/>
              </a:rPr>
              <a:t>): AMD </a:t>
            </a:r>
            <a:r>
              <a:rPr lang="es-ES" sz="2200" dirty="0" err="1">
                <a:solidFill>
                  <a:srgbClr val="003399"/>
                </a:solidFill>
                <a:latin typeface="Calibri"/>
                <a:ea typeface="Calibri"/>
                <a:cs typeface="Calibri"/>
                <a:sym typeface="Calibri"/>
              </a:rPr>
              <a:t>Opteron</a:t>
            </a:r>
            <a:r>
              <a:rPr lang="es-ES" sz="2200" dirty="0">
                <a:solidFill>
                  <a:srgbClr val="003399"/>
                </a:solidFill>
                <a:latin typeface="Calibri"/>
                <a:ea typeface="Calibri"/>
                <a:cs typeface="Calibri"/>
                <a:sym typeface="Calibri"/>
              </a:rPr>
              <a:t> 6272, 2.1GHz, 64 núcleos, 48GB RAM, </a:t>
            </a:r>
            <a:r>
              <a:rPr lang="es-ES" sz="2200" dirty="0" err="1">
                <a:solidFill>
                  <a:srgbClr val="003399"/>
                </a:solidFill>
                <a:latin typeface="Calibri"/>
                <a:ea typeface="Calibri"/>
                <a:cs typeface="Calibri"/>
                <a:sym typeface="Calibri"/>
              </a:rPr>
              <a:t>CentOS</a:t>
            </a:r>
            <a:r>
              <a:rPr lang="es-ES" sz="2200" dirty="0">
                <a:solidFill>
                  <a:srgbClr val="003399"/>
                </a:solidFill>
                <a:latin typeface="Calibri"/>
                <a:ea typeface="Calibri"/>
                <a:cs typeface="Calibri"/>
                <a:sym typeface="Calibri"/>
              </a:rPr>
              <a:t> </a:t>
            </a:r>
            <a:r>
              <a:rPr lang="es-ES" sz="2200">
                <a:solidFill>
                  <a:srgbClr val="003399"/>
                </a:solidFill>
                <a:latin typeface="Calibri"/>
                <a:ea typeface="Calibri"/>
                <a:cs typeface="Calibri"/>
                <a:sym typeface="Calibri"/>
              </a:rPr>
              <a:t>Linux </a:t>
            </a:r>
            <a:r>
              <a:rPr lang="es-ES" sz="2200" smtClean="0">
                <a:solidFill>
                  <a:srgbClr val="003399"/>
                </a:solidFill>
                <a:latin typeface="Calibri"/>
                <a:ea typeface="Calibri"/>
                <a:cs typeface="Calibri"/>
                <a:sym typeface="Calibri"/>
              </a:rPr>
              <a:t>6.5</a:t>
            </a:r>
            <a:endParaRPr lang="es-ES" sz="2200" dirty="0">
              <a:solidFill>
                <a:srgbClr val="003399"/>
              </a:solidFill>
              <a:latin typeface="Calibri"/>
              <a:ea typeface="Calibri"/>
              <a:cs typeface="Calibri"/>
              <a:sym typeface="Calibri"/>
            </a:endParaRPr>
          </a:p>
        </p:txBody>
      </p:sp>
      <p:sp>
        <p:nvSpPr>
          <p:cNvPr id="335" name="Shape 335"/>
          <p:cNvSpPr txBox="1"/>
          <p:nvPr/>
        </p:nvSpPr>
        <p:spPr>
          <a:xfrm>
            <a:off x="0" y="1194425"/>
            <a:ext cx="8929500" cy="1646399"/>
          </a:xfrm>
          <a:prstGeom prst="rect">
            <a:avLst/>
          </a:prstGeom>
          <a:noFill/>
          <a:ln>
            <a:noFill/>
          </a:ln>
        </p:spPr>
        <p:txBody>
          <a:bodyPr lIns="91425" tIns="91425" rIns="91425" bIns="91425" anchor="ctr" anchorCtr="0">
            <a:noAutofit/>
          </a:bodyPr>
          <a:lstStyle/>
          <a:p>
            <a:pPr marL="342900" lvl="0" indent="-342900" algn="just" rtl="0">
              <a:spcBef>
                <a:spcPts val="0"/>
              </a:spcBef>
              <a:buClr>
                <a:srgbClr val="003399"/>
              </a:buClr>
              <a:buSzPct val="100000"/>
              <a:buFont typeface="Calibri"/>
              <a:buChar char="•"/>
            </a:pPr>
            <a:r>
              <a:rPr lang="es-ES" sz="2200" b="1">
                <a:solidFill>
                  <a:srgbClr val="003399"/>
                </a:solidFill>
                <a:latin typeface="Calibri"/>
                <a:ea typeface="Calibri"/>
                <a:cs typeface="Calibri"/>
                <a:sym typeface="Calibri"/>
              </a:rPr>
              <a:t>Metodología:</a:t>
            </a:r>
            <a:r>
              <a:rPr lang="es-ES" sz="2200">
                <a:solidFill>
                  <a:srgbClr val="003399"/>
                </a:solidFill>
                <a:latin typeface="Calibri"/>
                <a:ea typeface="Calibri"/>
                <a:cs typeface="Calibri"/>
                <a:sym typeface="Calibri"/>
              </a:rPr>
              <a:t> ejecuciones independientes por carácter estocástico de AE; aplicación de tests estadísticos para analizar las distribuciones de resultados y determinar si las mejoras son </a:t>
            </a:r>
            <a:r>
              <a:rPr lang="es-ES" sz="2200" smtClean="0">
                <a:solidFill>
                  <a:srgbClr val="003399"/>
                </a:solidFill>
                <a:latin typeface="Calibri"/>
                <a:ea typeface="Calibri"/>
                <a:cs typeface="Calibri"/>
                <a:sym typeface="Calibri"/>
              </a:rPr>
              <a:t>significativas</a:t>
            </a:r>
            <a:endParaRPr lang="es-ES" sz="2200">
              <a:solidFill>
                <a:srgbClr val="003399"/>
              </a:solidFill>
              <a:latin typeface="Calibri"/>
              <a:ea typeface="Calibri"/>
              <a:cs typeface="Calibri"/>
              <a:sym typeface="Calibri"/>
            </a:endParaRPr>
          </a:p>
        </p:txBody>
      </p:sp>
    </p:spTree>
  </p:cSld>
  <p:clrMapOvr>
    <a:masterClrMapping/>
  </p:clrMapOvr>
  <p:transition spd="slow" advTm="34023">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4">
            <a:alphaModFix/>
          </a:blip>
          <a:srcRect l="5811" t="2572"/>
          <a:stretch/>
        </p:blipFill>
        <p:spPr>
          <a:xfrm>
            <a:off x="76200" y="2923412"/>
            <a:ext cx="5054349" cy="3313900"/>
          </a:xfrm>
          <a:prstGeom prst="rect">
            <a:avLst/>
          </a:prstGeom>
          <a:noFill/>
          <a:ln>
            <a:noFill/>
          </a:ln>
        </p:spPr>
      </p:pic>
      <p:sp>
        <p:nvSpPr>
          <p:cNvPr id="342" name="Shape 342"/>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Análisis Experimental</a:t>
            </a:r>
          </a:p>
        </p:txBody>
      </p:sp>
      <p:sp>
        <p:nvSpPr>
          <p:cNvPr id="343" name="Shape 343"/>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Ajuste </a:t>
            </a:r>
            <a:r>
              <a:rPr lang="es-ES" sz="2600">
                <a:solidFill>
                  <a:schemeClr val="lt1"/>
                </a:solidFill>
                <a:latin typeface="Calibri"/>
                <a:ea typeface="Calibri"/>
                <a:cs typeface="Calibri"/>
                <a:sym typeface="Calibri"/>
              </a:rPr>
              <a:t>paramétrico</a:t>
            </a:r>
          </a:p>
        </p:txBody>
      </p:sp>
      <p:pic>
        <p:nvPicPr>
          <p:cNvPr id="344" name="Shape 344"/>
          <p:cNvPicPr preferRelativeResize="0"/>
          <p:nvPr/>
        </p:nvPicPr>
        <p:blipFill rotWithShape="1">
          <a:blip r:embed="rId5">
            <a:alphaModFix/>
          </a:blip>
          <a:srcRect/>
          <a:stretch/>
        </p:blipFill>
        <p:spPr>
          <a:xfrm>
            <a:off x="8096250" y="0"/>
            <a:ext cx="1047749" cy="1250950"/>
          </a:xfrm>
          <a:prstGeom prst="rect">
            <a:avLst/>
          </a:prstGeom>
          <a:noFill/>
          <a:ln>
            <a:noFill/>
          </a:ln>
        </p:spPr>
      </p:pic>
      <p:sp>
        <p:nvSpPr>
          <p:cNvPr id="345" name="Shape 345"/>
          <p:cNvSpPr/>
          <p:nvPr/>
        </p:nvSpPr>
        <p:spPr>
          <a:xfrm>
            <a:off x="0" y="1414493"/>
            <a:ext cx="9144000" cy="790372"/>
          </a:xfrm>
          <a:prstGeom prst="rect">
            <a:avLst/>
          </a:prstGeom>
          <a:noFill/>
          <a:ln>
            <a:noFill/>
          </a:ln>
        </p:spPr>
        <p:txBody>
          <a:bodyPr lIns="91425" tIns="45700" rIns="91425" bIns="45700" anchor="t" anchorCtr="0">
            <a:noAutofit/>
          </a:bodyPr>
          <a:lstStyle/>
          <a:p>
            <a:pPr marL="457200" marR="0" lvl="0" indent="-368300" algn="just" rtl="0">
              <a:spcBef>
                <a:spcPts val="600"/>
              </a:spcBef>
              <a:spcAft>
                <a:spcPts val="0"/>
              </a:spcAft>
              <a:buClr>
                <a:srgbClr val="003399"/>
              </a:buClr>
              <a:buSzPct val="100000"/>
              <a:buFont typeface="Calibri"/>
              <a:buChar char="●"/>
            </a:pPr>
            <a:r>
              <a:rPr lang="es-ES" sz="2200" smtClean="0">
                <a:solidFill>
                  <a:srgbClr val="003399"/>
                </a:solidFill>
                <a:latin typeface="Calibri"/>
                <a:ea typeface="Calibri"/>
                <a:cs typeface="Calibri"/>
                <a:sym typeface="Calibri"/>
              </a:rPr>
              <a:t>Determinar el mejor valor de los parámetros del AE con el  objetivo de obtener una mejor calidad de resultados</a:t>
            </a:r>
          </a:p>
        </p:txBody>
      </p:sp>
      <p:sp>
        <p:nvSpPr>
          <p:cNvPr id="346" name="Shape 346"/>
          <p:cNvSpPr/>
          <p:nvPr/>
        </p:nvSpPr>
        <p:spPr>
          <a:xfrm>
            <a:off x="4940550" y="3193174"/>
            <a:ext cx="4551299" cy="1820002"/>
          </a:xfrm>
          <a:prstGeom prst="rect">
            <a:avLst/>
          </a:prstGeom>
          <a:noFill/>
          <a:ln>
            <a:noFill/>
          </a:ln>
        </p:spPr>
        <p:txBody>
          <a:bodyPr lIns="91425" tIns="45700" rIns="91425" bIns="45700" anchor="t" anchorCtr="0">
            <a:noAutofit/>
          </a:bodyPr>
          <a:lstStyle/>
          <a:p>
            <a:pPr marL="457200" marR="0" lvl="0" indent="-342900" algn="just" rtl="0">
              <a:spcBef>
                <a:spcPts val="600"/>
              </a:spcBef>
              <a:spcAft>
                <a:spcPts val="0"/>
              </a:spcAft>
              <a:buClr>
                <a:srgbClr val="003399"/>
              </a:buClr>
              <a:buSzPct val="100000"/>
              <a:buFont typeface="Calibri"/>
              <a:buChar char="●"/>
            </a:pPr>
            <a:r>
              <a:rPr lang="es-ES" sz="1800" dirty="0">
                <a:solidFill>
                  <a:srgbClr val="003399"/>
                </a:solidFill>
                <a:latin typeface="Calibri"/>
                <a:ea typeface="Calibri"/>
                <a:cs typeface="Calibri"/>
                <a:sym typeface="Calibri"/>
              </a:rPr>
              <a:t>Tiempo de simulación: </a:t>
            </a:r>
            <a:r>
              <a:rPr lang="es-ES" sz="1800" b="1" dirty="0">
                <a:solidFill>
                  <a:srgbClr val="003399"/>
                </a:solidFill>
                <a:latin typeface="Calibri"/>
                <a:ea typeface="Calibri"/>
                <a:cs typeface="Calibri"/>
                <a:sym typeface="Calibri"/>
              </a:rPr>
              <a:t>4000 </a:t>
            </a:r>
            <a:r>
              <a:rPr lang="es-ES" sz="1800" b="1" dirty="0" err="1">
                <a:solidFill>
                  <a:srgbClr val="003399"/>
                </a:solidFill>
                <a:latin typeface="Calibri"/>
                <a:ea typeface="Calibri"/>
                <a:cs typeface="Calibri"/>
                <a:sym typeface="Calibri"/>
              </a:rPr>
              <a:t>steps</a:t>
            </a:r>
            <a:r>
              <a:rPr lang="es-ES" sz="1800" dirty="0">
                <a:solidFill>
                  <a:srgbClr val="003399"/>
                </a:solidFill>
                <a:latin typeface="Calibri"/>
                <a:ea typeface="Calibri"/>
                <a:cs typeface="Calibri"/>
                <a:sym typeface="Calibri"/>
              </a:rPr>
              <a:t> </a:t>
            </a:r>
          </a:p>
          <a:p>
            <a:pPr marL="457200" marR="0" lvl="0" indent="-342900" algn="just" rtl="0">
              <a:spcBef>
                <a:spcPts val="600"/>
              </a:spcBef>
              <a:spcAft>
                <a:spcPts val="0"/>
              </a:spcAft>
              <a:buClr>
                <a:srgbClr val="003399"/>
              </a:buClr>
              <a:buSzPct val="100000"/>
              <a:buFont typeface="Calibri"/>
              <a:buChar char="●"/>
            </a:pPr>
            <a:r>
              <a:rPr lang="es-ES" sz="1800" dirty="0">
                <a:solidFill>
                  <a:srgbClr val="003399"/>
                </a:solidFill>
                <a:latin typeface="Calibri"/>
                <a:ea typeface="Calibri"/>
                <a:cs typeface="Calibri"/>
                <a:sym typeface="Calibri"/>
              </a:rPr>
              <a:t>Criterio de parada: </a:t>
            </a:r>
            <a:r>
              <a:rPr lang="es-ES" sz="1800" b="1" dirty="0">
                <a:solidFill>
                  <a:srgbClr val="003399"/>
                </a:solidFill>
                <a:latin typeface="Calibri"/>
                <a:ea typeface="Calibri"/>
                <a:cs typeface="Calibri"/>
                <a:sym typeface="Calibri"/>
              </a:rPr>
              <a:t>500 generaciones</a:t>
            </a:r>
          </a:p>
          <a:p>
            <a:pPr marL="457200" marR="0" lvl="0" indent="-342900" algn="just" rtl="0">
              <a:spcBef>
                <a:spcPts val="600"/>
              </a:spcBef>
              <a:spcAft>
                <a:spcPts val="0"/>
              </a:spcAft>
              <a:buClr>
                <a:srgbClr val="003399"/>
              </a:buClr>
              <a:buSzPct val="100000"/>
              <a:buFont typeface="Calibri"/>
              <a:buChar char="●"/>
            </a:pPr>
            <a:r>
              <a:rPr lang="es-ES" sz="1800" dirty="0">
                <a:solidFill>
                  <a:srgbClr val="003399"/>
                </a:solidFill>
                <a:latin typeface="Calibri"/>
                <a:ea typeface="Calibri"/>
                <a:cs typeface="Calibri"/>
                <a:sym typeface="Calibri"/>
              </a:rPr>
              <a:t>Tamaño de la población: </a:t>
            </a:r>
            <a:r>
              <a:rPr lang="es-ES" sz="1800" b="1" dirty="0">
                <a:solidFill>
                  <a:srgbClr val="003399"/>
                </a:solidFill>
                <a:latin typeface="Calibri"/>
                <a:ea typeface="Calibri"/>
                <a:cs typeface="Calibri"/>
                <a:sym typeface="Calibri"/>
              </a:rPr>
              <a:t>32</a:t>
            </a:r>
          </a:p>
          <a:p>
            <a:pPr marL="457200" marR="0" lvl="0" indent="-342900" algn="just" rtl="0">
              <a:spcBef>
                <a:spcPts val="600"/>
              </a:spcBef>
              <a:spcAft>
                <a:spcPts val="0"/>
              </a:spcAft>
              <a:buClr>
                <a:srgbClr val="003399"/>
              </a:buClr>
              <a:buSzPct val="100000"/>
              <a:buFont typeface="Calibri"/>
              <a:buChar char="●"/>
            </a:pPr>
            <a:r>
              <a:rPr lang="es-ES" sz="1800" dirty="0">
                <a:solidFill>
                  <a:srgbClr val="003399"/>
                </a:solidFill>
                <a:latin typeface="Calibri"/>
                <a:ea typeface="Calibri"/>
                <a:cs typeface="Calibri"/>
                <a:sym typeface="Calibri"/>
              </a:rPr>
              <a:t>Probabilidad de cruzamiento: </a:t>
            </a:r>
            <a:r>
              <a:rPr lang="es-ES" sz="1800" b="1" dirty="0">
                <a:solidFill>
                  <a:srgbClr val="003399"/>
                </a:solidFill>
                <a:latin typeface="Calibri"/>
                <a:ea typeface="Calibri"/>
                <a:cs typeface="Calibri"/>
                <a:sym typeface="Calibri"/>
              </a:rPr>
              <a:t>0.5</a:t>
            </a:r>
          </a:p>
          <a:p>
            <a:pPr marL="457200" marR="0" lvl="0" indent="-342900" algn="just" rtl="0">
              <a:spcBef>
                <a:spcPts val="600"/>
              </a:spcBef>
              <a:spcAft>
                <a:spcPts val="0"/>
              </a:spcAft>
              <a:buClr>
                <a:srgbClr val="003399"/>
              </a:buClr>
              <a:buSzPct val="100000"/>
              <a:buFont typeface="Calibri"/>
              <a:buChar char="●"/>
            </a:pPr>
            <a:r>
              <a:rPr lang="es-ES" sz="1800" dirty="0">
                <a:solidFill>
                  <a:srgbClr val="003399"/>
                </a:solidFill>
                <a:latin typeface="Calibri"/>
                <a:ea typeface="Calibri"/>
                <a:cs typeface="Calibri"/>
                <a:sym typeface="Calibri"/>
              </a:rPr>
              <a:t>Probabilidad de mutación: </a:t>
            </a:r>
            <a:r>
              <a:rPr lang="es-ES" sz="1800" b="1" dirty="0">
                <a:solidFill>
                  <a:srgbClr val="003399"/>
                </a:solidFill>
                <a:latin typeface="Calibri"/>
                <a:ea typeface="Calibri"/>
                <a:cs typeface="Calibri"/>
                <a:sym typeface="Calibri"/>
              </a:rPr>
              <a:t>0.01</a:t>
            </a:r>
          </a:p>
        </p:txBody>
      </p:sp>
      <p:sp>
        <p:nvSpPr>
          <p:cNvPr id="8" name="Shape 345"/>
          <p:cNvSpPr/>
          <p:nvPr/>
        </p:nvSpPr>
        <p:spPr>
          <a:xfrm>
            <a:off x="0" y="2132856"/>
            <a:ext cx="9144000" cy="432048"/>
          </a:xfrm>
          <a:prstGeom prst="rect">
            <a:avLst/>
          </a:prstGeom>
          <a:noFill/>
          <a:ln>
            <a:noFill/>
          </a:ln>
        </p:spPr>
        <p:txBody>
          <a:bodyPr lIns="91425" tIns="45700" rIns="91425" bIns="45700" anchor="t" anchorCtr="0">
            <a:noAutofit/>
          </a:bodyPr>
          <a:lstStyle/>
          <a:p>
            <a:pPr marL="457200" marR="0" lvl="0" indent="-368300" algn="just" rtl="0">
              <a:spcBef>
                <a:spcPts val="600"/>
              </a:spcBef>
              <a:spcAft>
                <a:spcPts val="0"/>
              </a:spcAft>
              <a:buClr>
                <a:srgbClr val="003399"/>
              </a:buClr>
              <a:buSzPct val="100000"/>
              <a:buFont typeface="Calibri"/>
              <a:buChar char="●"/>
            </a:pPr>
            <a:r>
              <a:rPr lang="es-ES" sz="2200" smtClean="0">
                <a:solidFill>
                  <a:srgbClr val="003399"/>
                </a:solidFill>
                <a:latin typeface="Calibri"/>
                <a:ea typeface="Calibri"/>
                <a:cs typeface="Calibri"/>
                <a:sym typeface="Calibri"/>
              </a:rPr>
              <a:t>Entre 10 y 81 ejecuciones del AE al ajustar cada parámetro</a:t>
            </a:r>
          </a:p>
          <a:p>
            <a:pPr marL="457200" marR="0" lvl="0" indent="-368300" algn="just" rtl="0">
              <a:spcBef>
                <a:spcPts val="600"/>
              </a:spcBef>
              <a:spcAft>
                <a:spcPts val="0"/>
              </a:spcAft>
              <a:buClr>
                <a:srgbClr val="003399"/>
              </a:buClr>
              <a:buSzPct val="100000"/>
              <a:buFont typeface="Calibri"/>
              <a:buChar char="●"/>
            </a:pPr>
            <a:endParaRPr lang="es-ES" sz="2200" dirty="0">
              <a:solidFill>
                <a:srgbClr val="003399"/>
              </a:solidFill>
              <a:latin typeface="Calibri"/>
              <a:ea typeface="Calibri"/>
              <a:cs typeface="Calibri"/>
              <a:sym typeface="Calibri"/>
            </a:endParaRPr>
          </a:p>
        </p:txBody>
      </p:sp>
    </p:spTree>
    <p:custDataLst>
      <p:tags r:id="rId1"/>
    </p:custDataLst>
  </p:cSld>
  <p:clrMapOvr>
    <a:masterClrMapping/>
  </p:clrMapOvr>
  <p:transition spd="slow" advTm="126564">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6">
                                            <p:txEl>
                                              <p:pRg st="0" end="0"/>
                                            </p:txEl>
                                          </p:spTgt>
                                        </p:tgtEl>
                                        <p:attrNameLst>
                                          <p:attrName>style.visibility</p:attrName>
                                        </p:attrNameLst>
                                      </p:cBhvr>
                                      <p:to>
                                        <p:strVal val="visible"/>
                                      </p:to>
                                    </p:set>
                                    <p:animEffect transition="in" filter="fade">
                                      <p:cBhvr>
                                        <p:cTn id="11" dur="1000"/>
                                        <p:tgtEl>
                                          <p:spTgt spid="34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6">
                                            <p:txEl>
                                              <p:pRg st="1" end="1"/>
                                            </p:txEl>
                                          </p:spTgt>
                                        </p:tgtEl>
                                        <p:attrNameLst>
                                          <p:attrName>style.visibility</p:attrName>
                                        </p:attrNameLst>
                                      </p:cBhvr>
                                      <p:to>
                                        <p:strVal val="visible"/>
                                      </p:to>
                                    </p:set>
                                    <p:animEffect transition="in" filter="fade">
                                      <p:cBhvr>
                                        <p:cTn id="16" dur="1000"/>
                                        <p:tgtEl>
                                          <p:spTgt spid="34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6">
                                            <p:txEl>
                                              <p:pRg st="2" end="2"/>
                                            </p:txEl>
                                          </p:spTgt>
                                        </p:tgtEl>
                                        <p:attrNameLst>
                                          <p:attrName>style.visibility</p:attrName>
                                        </p:attrNameLst>
                                      </p:cBhvr>
                                      <p:to>
                                        <p:strVal val="visible"/>
                                      </p:to>
                                    </p:set>
                                    <p:animEffect transition="in" filter="fade">
                                      <p:cBhvr>
                                        <p:cTn id="21" dur="1000"/>
                                        <p:tgtEl>
                                          <p:spTgt spid="34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6">
                                            <p:txEl>
                                              <p:pRg st="3" end="3"/>
                                            </p:txEl>
                                          </p:spTgt>
                                        </p:tgtEl>
                                        <p:attrNameLst>
                                          <p:attrName>style.visibility</p:attrName>
                                        </p:attrNameLst>
                                      </p:cBhvr>
                                      <p:to>
                                        <p:strVal val="visible"/>
                                      </p:to>
                                    </p:set>
                                    <p:animEffect transition="in" filter="fade">
                                      <p:cBhvr>
                                        <p:cTn id="26" dur="1000"/>
                                        <p:tgtEl>
                                          <p:spTgt spid="34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46">
                                            <p:txEl>
                                              <p:pRg st="4" end="4"/>
                                            </p:txEl>
                                          </p:spTgt>
                                        </p:tgtEl>
                                        <p:attrNameLst>
                                          <p:attrName>style.visibility</p:attrName>
                                        </p:attrNameLst>
                                      </p:cBhvr>
                                      <p:to>
                                        <p:strVal val="visible"/>
                                      </p:to>
                                    </p:set>
                                    <p:animEffect transition="in" filter="fade">
                                      <p:cBhvr>
                                        <p:cTn id="29" dur="1000"/>
                                        <p:tgtEl>
                                          <p:spTgt spid="34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46"/>
                                        </p:tgtEl>
                                        <p:attrNameLst>
                                          <p:attrName>style.visibility</p:attrName>
                                        </p:attrNameLst>
                                      </p:cBhvr>
                                      <p:to>
                                        <p:strVal val="visible"/>
                                      </p:to>
                                    </p:set>
                                    <p:animEffect transition="in" filter="fade">
                                      <p:cBhvr>
                                        <p:cTn id="32" dur="1000"/>
                                        <p:tgtEl>
                                          <p:spTgt spid="346"/>
                                        </p:tgtEl>
                                      </p:cBhvr>
                                    </p:animEffect>
                                  </p:childTnLst>
                                </p:cTn>
                              </p:par>
                              <p:par>
                                <p:cTn id="33" presetID="10" presetClass="entr" presetSubtype="0"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Effect transition="in" filter="fade">
                                      <p:cBhvr>
                                        <p:cTn id="35"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Análisis Experimental</a:t>
            </a:r>
          </a:p>
        </p:txBody>
      </p:sp>
      <p:sp>
        <p:nvSpPr>
          <p:cNvPr id="353" name="Shape 353"/>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Descripción de los e</a:t>
            </a:r>
            <a:r>
              <a:rPr lang="es-ES" sz="2600" b="0" i="0" u="none" strike="noStrike" cap="none" baseline="0">
                <a:solidFill>
                  <a:schemeClr val="lt1"/>
                </a:solidFill>
                <a:latin typeface="Calibri"/>
                <a:ea typeface="Calibri"/>
                <a:cs typeface="Calibri"/>
                <a:sym typeface="Calibri"/>
              </a:rPr>
              <a:t>scenarios</a:t>
            </a:r>
          </a:p>
        </p:txBody>
      </p:sp>
      <p:pic>
        <p:nvPicPr>
          <p:cNvPr id="354" name="Shape 354"/>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355" name="Shape 355"/>
          <p:cNvSpPr/>
          <p:nvPr/>
        </p:nvSpPr>
        <p:spPr>
          <a:xfrm>
            <a:off x="136525" y="1397475"/>
            <a:ext cx="8857800" cy="879397"/>
          </a:xfrm>
          <a:prstGeom prst="rect">
            <a:avLst/>
          </a:prstGeom>
          <a:noFill/>
          <a:ln>
            <a:noFill/>
          </a:ln>
        </p:spPr>
        <p:txBody>
          <a:bodyPr lIns="91425" tIns="45700" rIns="91425" bIns="45700" anchor="t" anchorCtr="0">
            <a:noAutofit/>
          </a:bodyPr>
          <a:lstStyle/>
          <a:p>
            <a:pPr marR="0" algn="just" rtl="0">
              <a:spcBef>
                <a:spcPts val="0"/>
              </a:spcBef>
              <a:spcAft>
                <a:spcPts val="0"/>
              </a:spcAft>
              <a:buNone/>
            </a:pPr>
            <a:r>
              <a:rPr lang="es-ES" sz="2200" b="0" i="0" u="none" strike="noStrike" cap="none" baseline="0" dirty="0">
                <a:solidFill>
                  <a:srgbClr val="800000"/>
                </a:solidFill>
                <a:latin typeface="Calibri"/>
                <a:ea typeface="Calibri"/>
                <a:cs typeface="Calibri"/>
                <a:sym typeface="Calibri"/>
              </a:rPr>
              <a:t>Base</a:t>
            </a:r>
            <a:r>
              <a:rPr lang="es-ES" sz="2200" b="0" i="0" u="none" strike="noStrike" cap="none" baseline="0" dirty="0">
                <a:solidFill>
                  <a:srgbClr val="003399"/>
                </a:solidFill>
                <a:latin typeface="Calibri"/>
                <a:ea typeface="Calibri"/>
                <a:cs typeface="Calibri"/>
                <a:sym typeface="Calibri"/>
              </a:rPr>
              <a:t>: Representa la </a:t>
            </a:r>
            <a:r>
              <a:rPr lang="es-ES" sz="2200" dirty="0">
                <a:solidFill>
                  <a:srgbClr val="003399"/>
                </a:solidFill>
                <a:latin typeface="Calibri"/>
                <a:ea typeface="Calibri"/>
                <a:cs typeface="Calibri"/>
                <a:sym typeface="Calibri"/>
              </a:rPr>
              <a:t>situación</a:t>
            </a:r>
            <a:r>
              <a:rPr lang="es-ES" sz="2200" b="0" i="0" u="none" strike="noStrike" cap="none" baseline="0" dirty="0">
                <a:solidFill>
                  <a:srgbClr val="003399"/>
                </a:solidFill>
                <a:latin typeface="Calibri"/>
                <a:ea typeface="Calibri"/>
                <a:cs typeface="Calibri"/>
                <a:sym typeface="Calibri"/>
              </a:rPr>
              <a:t> actual del Corredor </a:t>
            </a:r>
            <a:r>
              <a:rPr lang="es-ES" sz="2200" dirty="0">
                <a:solidFill>
                  <a:srgbClr val="003399"/>
                </a:solidFill>
                <a:latin typeface="Calibri"/>
                <a:ea typeface="Calibri"/>
                <a:cs typeface="Calibri"/>
                <a:sym typeface="Calibri"/>
              </a:rPr>
              <a:t>Garzón</a:t>
            </a:r>
            <a:r>
              <a:rPr lang="es-ES" sz="2200" b="0" i="0" u="none" strike="noStrike" cap="none" baseline="0" dirty="0">
                <a:solidFill>
                  <a:srgbClr val="003399"/>
                </a:solidFill>
                <a:latin typeface="Calibri"/>
                <a:ea typeface="Calibri"/>
                <a:cs typeface="Calibri"/>
                <a:sym typeface="Calibri"/>
              </a:rPr>
              <a:t> en </a:t>
            </a:r>
            <a:r>
              <a:rPr lang="es-ES" sz="2200" dirty="0">
                <a:solidFill>
                  <a:srgbClr val="003399"/>
                </a:solidFill>
                <a:latin typeface="Calibri"/>
                <a:ea typeface="Calibri"/>
                <a:cs typeface="Calibri"/>
                <a:sym typeface="Calibri"/>
              </a:rPr>
              <a:t>términos</a:t>
            </a:r>
            <a:r>
              <a:rPr lang="es-ES" sz="2200" b="0" i="0" u="none" strike="noStrike" cap="none" baseline="0" dirty="0">
                <a:solidFill>
                  <a:srgbClr val="003399"/>
                </a:solidFill>
                <a:latin typeface="Calibri"/>
                <a:ea typeface="Calibri"/>
                <a:cs typeface="Calibri"/>
                <a:sym typeface="Calibri"/>
              </a:rPr>
              <a:t> </a:t>
            </a:r>
            <a:r>
              <a:rPr lang="es-ES" sz="2200" dirty="0">
                <a:solidFill>
                  <a:srgbClr val="003399"/>
                </a:solidFill>
                <a:latin typeface="Calibri"/>
                <a:ea typeface="Calibri"/>
                <a:cs typeface="Calibri"/>
                <a:sym typeface="Calibri"/>
              </a:rPr>
              <a:t>de tráfico, red vial y configuración </a:t>
            </a:r>
            <a:r>
              <a:rPr lang="es-ES" sz="2200">
                <a:solidFill>
                  <a:srgbClr val="003399"/>
                </a:solidFill>
                <a:latin typeface="Calibri"/>
                <a:ea typeface="Calibri"/>
                <a:cs typeface="Calibri"/>
                <a:sym typeface="Calibri"/>
              </a:rPr>
              <a:t>de </a:t>
            </a:r>
            <a:r>
              <a:rPr lang="es-ES" sz="2200" smtClean="0">
                <a:solidFill>
                  <a:srgbClr val="003399"/>
                </a:solidFill>
                <a:latin typeface="Calibri"/>
                <a:ea typeface="Calibri"/>
                <a:cs typeface="Calibri"/>
                <a:sym typeface="Calibri"/>
              </a:rPr>
              <a:t>semáforos</a:t>
            </a:r>
            <a:endParaRPr lang="es-ES" sz="2200" dirty="0">
              <a:solidFill>
                <a:srgbClr val="003399"/>
              </a:solidFill>
              <a:latin typeface="Calibri"/>
              <a:ea typeface="Calibri"/>
              <a:cs typeface="Calibri"/>
              <a:sym typeface="Calibri"/>
            </a:endParaRPr>
          </a:p>
          <a:p>
            <a:pPr marR="0" lvl="0" algn="just" rtl="0">
              <a:spcBef>
                <a:spcPts val="0"/>
              </a:spcBef>
              <a:spcAft>
                <a:spcPts val="0"/>
              </a:spcAft>
              <a:buNone/>
            </a:pPr>
            <a:endParaRPr sz="2200" smtClean="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lvl="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lvl="0" algn="just" rtl="0">
              <a:spcBef>
                <a:spcPts val="200"/>
              </a:spcBef>
              <a:spcAft>
                <a:spcPts val="0"/>
              </a:spcAft>
              <a:buNone/>
            </a:pPr>
            <a:endParaRPr sz="2200" dirty="0">
              <a:solidFill>
                <a:srgbClr val="003399"/>
              </a:solidFill>
              <a:latin typeface="Calibri"/>
              <a:ea typeface="Calibri"/>
              <a:cs typeface="Calibri"/>
              <a:sym typeface="Calibri"/>
            </a:endParaRPr>
          </a:p>
          <a:p>
            <a:pPr marL="457200" marR="0" lvl="1" indent="-317500" algn="just" rtl="0">
              <a:spcBef>
                <a:spcPts val="200"/>
              </a:spcBef>
              <a:spcAft>
                <a:spcPts val="0"/>
              </a:spcAft>
              <a:buClr>
                <a:schemeClr val="dk1"/>
              </a:buClr>
              <a:buFont typeface="Courier New"/>
              <a:buNone/>
            </a:pPr>
            <a:endParaRPr sz="2200" b="0" i="0" u="none" strike="noStrike" cap="none" baseline="0" dirty="0">
              <a:solidFill>
                <a:srgbClr val="003399"/>
              </a:solidFill>
              <a:latin typeface="Calibri"/>
              <a:ea typeface="Calibri"/>
              <a:cs typeface="Calibri"/>
              <a:sym typeface="Calibri"/>
            </a:endParaRPr>
          </a:p>
          <a:p>
            <a:pPr marL="0" marR="0" lvl="1" indent="0" algn="just" rtl="0">
              <a:spcBef>
                <a:spcPts val="200"/>
              </a:spcBef>
              <a:spcAft>
                <a:spcPts val="0"/>
              </a:spcAft>
              <a:buNone/>
            </a:pPr>
            <a:endParaRPr sz="2200" b="0" i="0" u="sng" strike="noStrike" cap="none" baseline="0" dirty="0">
              <a:solidFill>
                <a:srgbClr val="003399"/>
              </a:solidFill>
              <a:latin typeface="Calibri"/>
              <a:ea typeface="Calibri"/>
              <a:cs typeface="Calibri"/>
              <a:sym typeface="Calibri"/>
            </a:endParaRPr>
          </a:p>
        </p:txBody>
      </p:sp>
      <p:sp>
        <p:nvSpPr>
          <p:cNvPr id="356" name="Shape 356"/>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357" name="Shape 357"/>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pic>
        <p:nvPicPr>
          <p:cNvPr id="358" name="Shape 358"/>
          <p:cNvPicPr preferRelativeResize="0"/>
          <p:nvPr/>
        </p:nvPicPr>
        <p:blipFill>
          <a:blip r:embed="rId5">
            <a:alphaModFix/>
          </a:blip>
          <a:srcRect b="18048"/>
          <a:stretch>
            <a:fillRect/>
          </a:stretch>
        </p:blipFill>
        <p:spPr>
          <a:xfrm>
            <a:off x="949137" y="3501008"/>
            <a:ext cx="7245725" cy="2158340"/>
          </a:xfrm>
          <a:prstGeom prst="rect">
            <a:avLst/>
          </a:prstGeom>
          <a:noFill/>
          <a:ln>
            <a:noFill/>
          </a:ln>
        </p:spPr>
      </p:pic>
      <p:sp>
        <p:nvSpPr>
          <p:cNvPr id="359" name="Shape 359"/>
          <p:cNvSpPr txBox="1"/>
          <p:nvPr/>
        </p:nvSpPr>
        <p:spPr>
          <a:xfrm>
            <a:off x="0" y="5805264"/>
            <a:ext cx="9144000" cy="432048"/>
          </a:xfrm>
          <a:prstGeom prst="rect">
            <a:avLst/>
          </a:prstGeom>
          <a:noFill/>
          <a:ln>
            <a:noFill/>
          </a:ln>
        </p:spPr>
        <p:txBody>
          <a:bodyPr lIns="91425" tIns="91425" rIns="91425" bIns="91425" anchor="ctr" anchorCtr="0">
            <a:noAutofit/>
          </a:bodyPr>
          <a:lstStyle/>
          <a:p>
            <a:pPr lvl="0" algn="ctr" rtl="0">
              <a:spcBef>
                <a:spcPts val="200"/>
              </a:spcBef>
              <a:buNone/>
            </a:pPr>
            <a:r>
              <a:rPr lang="es-ES" sz="1800" i="1" dirty="0">
                <a:solidFill>
                  <a:srgbClr val="003399"/>
                </a:solidFill>
                <a:latin typeface="Calibri"/>
                <a:ea typeface="Calibri"/>
                <a:cs typeface="Calibri"/>
                <a:sym typeface="Calibri"/>
              </a:rPr>
              <a:t>Modificaciones y variación de velocidades de ómnibus (</a:t>
            </a:r>
            <a:r>
              <a:rPr lang="es-ES" sz="1800" i="1" dirty="0" err="1">
                <a:solidFill>
                  <a:srgbClr val="003399"/>
                </a:solidFill>
                <a:latin typeface="Calibri"/>
                <a:ea typeface="Calibri"/>
                <a:cs typeface="Calibri"/>
                <a:sym typeface="Calibri"/>
              </a:rPr>
              <a:t>vpb</a:t>
            </a:r>
            <a:r>
              <a:rPr lang="es-ES" sz="1800" i="1" dirty="0">
                <a:solidFill>
                  <a:srgbClr val="003399"/>
                </a:solidFill>
                <a:latin typeface="Calibri"/>
                <a:ea typeface="Calibri"/>
                <a:cs typeface="Calibri"/>
                <a:sym typeface="Calibri"/>
              </a:rPr>
              <a:t>) y otros vehículos (</a:t>
            </a:r>
            <a:r>
              <a:rPr lang="es-ES" sz="1800" i="1" err="1">
                <a:solidFill>
                  <a:srgbClr val="003399"/>
                </a:solidFill>
                <a:latin typeface="Calibri"/>
                <a:ea typeface="Calibri"/>
                <a:cs typeface="Calibri"/>
                <a:sym typeface="Calibri"/>
              </a:rPr>
              <a:t>vpv</a:t>
            </a:r>
            <a:r>
              <a:rPr lang="es-ES" sz="1800" i="1" smtClean="0">
                <a:solidFill>
                  <a:srgbClr val="003399"/>
                </a:solidFill>
                <a:latin typeface="Calibri"/>
                <a:ea typeface="Calibri"/>
                <a:cs typeface="Calibri"/>
                <a:sym typeface="Calibri"/>
              </a:rPr>
              <a:t>) </a:t>
            </a:r>
          </a:p>
          <a:p>
            <a:pPr lvl="0" algn="ctr" rtl="0">
              <a:spcBef>
                <a:spcPts val="200"/>
              </a:spcBef>
              <a:buNone/>
            </a:pPr>
            <a:r>
              <a:rPr lang="es-ES" sz="1800" b="1" i="1" smtClean="0">
                <a:solidFill>
                  <a:srgbClr val="003399"/>
                </a:solidFill>
                <a:latin typeface="Calibri"/>
                <a:ea typeface="Calibri"/>
                <a:cs typeface="Calibri"/>
                <a:sym typeface="Calibri"/>
              </a:rPr>
              <a:t>simulando el trafico (sin aplicar el AE)</a:t>
            </a:r>
            <a:r>
              <a:rPr lang="es-ES" sz="1800" i="1" smtClean="0">
                <a:solidFill>
                  <a:srgbClr val="003399"/>
                </a:solidFill>
                <a:latin typeface="Calibri"/>
                <a:ea typeface="Calibri"/>
                <a:cs typeface="Calibri"/>
                <a:sym typeface="Calibri"/>
              </a:rPr>
              <a:t> </a:t>
            </a:r>
            <a:endParaRPr lang="es-ES" sz="1800" i="1" dirty="0">
              <a:solidFill>
                <a:srgbClr val="003399"/>
              </a:solidFill>
              <a:latin typeface="Calibri"/>
              <a:ea typeface="Calibri"/>
              <a:cs typeface="Calibri"/>
              <a:sym typeface="Calibri"/>
            </a:endParaRPr>
          </a:p>
        </p:txBody>
      </p:sp>
      <p:sp>
        <p:nvSpPr>
          <p:cNvPr id="11" name="Shape 355"/>
          <p:cNvSpPr/>
          <p:nvPr/>
        </p:nvSpPr>
        <p:spPr>
          <a:xfrm>
            <a:off x="179512" y="2348880"/>
            <a:ext cx="8857800" cy="864096"/>
          </a:xfrm>
          <a:prstGeom prst="rect">
            <a:avLst/>
          </a:prstGeom>
          <a:noFill/>
          <a:ln>
            <a:noFill/>
          </a:ln>
        </p:spPr>
        <p:txBody>
          <a:bodyPr lIns="91425" tIns="45700" rIns="91425" bIns="45700" anchor="t" anchorCtr="0">
            <a:noAutofit/>
          </a:bodyPr>
          <a:lstStyle/>
          <a:p>
            <a:pPr lvl="0" algn="just" rtl="0">
              <a:spcBef>
                <a:spcPts val="200"/>
              </a:spcBef>
              <a:buClr>
                <a:schemeClr val="dk1"/>
              </a:buClr>
              <a:buSzPct val="50000"/>
              <a:buFont typeface="Arial"/>
              <a:buNone/>
            </a:pPr>
            <a:r>
              <a:rPr lang="es-ES" sz="2200" smtClean="0">
                <a:solidFill>
                  <a:srgbClr val="800000"/>
                </a:solidFill>
                <a:latin typeface="Calibri"/>
                <a:ea typeface="Calibri"/>
                <a:cs typeface="Calibri"/>
                <a:sym typeface="Calibri"/>
              </a:rPr>
              <a:t>Alternativo</a:t>
            </a:r>
            <a:r>
              <a:rPr lang="es-ES" sz="2200" smtClean="0">
                <a:solidFill>
                  <a:srgbClr val="003399"/>
                </a:solidFill>
                <a:latin typeface="Calibri"/>
                <a:ea typeface="Calibri"/>
                <a:cs typeface="Calibri"/>
                <a:sym typeface="Calibri"/>
              </a:rPr>
              <a:t>: Se modifican aspectos que influyen negativamente en la circulación del tráfico</a:t>
            </a:r>
          </a:p>
          <a:p>
            <a:pPr marR="0" lvl="0" algn="just" rtl="0">
              <a:spcBef>
                <a:spcPts val="0"/>
              </a:spcBef>
              <a:spcAft>
                <a:spcPts val="0"/>
              </a:spcAft>
              <a:buNone/>
            </a:pPr>
            <a:endParaRPr sz="2200" smtClean="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lvl="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algn="just" rtl="0">
              <a:spcBef>
                <a:spcPts val="200"/>
              </a:spcBef>
              <a:spcAft>
                <a:spcPts val="0"/>
              </a:spcAft>
              <a:buNone/>
            </a:pPr>
            <a:endParaRPr sz="2200" dirty="0">
              <a:solidFill>
                <a:srgbClr val="003399"/>
              </a:solidFill>
              <a:latin typeface="Calibri"/>
              <a:ea typeface="Calibri"/>
              <a:cs typeface="Calibri"/>
              <a:sym typeface="Calibri"/>
            </a:endParaRPr>
          </a:p>
          <a:p>
            <a:pPr marR="0" lvl="0" algn="just" rtl="0">
              <a:spcBef>
                <a:spcPts val="200"/>
              </a:spcBef>
              <a:spcAft>
                <a:spcPts val="0"/>
              </a:spcAft>
              <a:buNone/>
            </a:pPr>
            <a:endParaRPr sz="2200" dirty="0">
              <a:solidFill>
                <a:srgbClr val="003399"/>
              </a:solidFill>
              <a:latin typeface="Calibri"/>
              <a:ea typeface="Calibri"/>
              <a:cs typeface="Calibri"/>
              <a:sym typeface="Calibri"/>
            </a:endParaRPr>
          </a:p>
          <a:p>
            <a:pPr marL="457200" marR="0" lvl="1" indent="-317500" algn="just" rtl="0">
              <a:spcBef>
                <a:spcPts val="200"/>
              </a:spcBef>
              <a:spcAft>
                <a:spcPts val="0"/>
              </a:spcAft>
              <a:buClr>
                <a:schemeClr val="dk1"/>
              </a:buClr>
              <a:buFont typeface="Courier New"/>
              <a:buNone/>
            </a:pPr>
            <a:endParaRPr sz="2200" b="0" i="0" u="none" strike="noStrike" cap="none" baseline="0" dirty="0">
              <a:solidFill>
                <a:srgbClr val="003399"/>
              </a:solidFill>
              <a:latin typeface="Calibri"/>
              <a:ea typeface="Calibri"/>
              <a:cs typeface="Calibri"/>
              <a:sym typeface="Calibri"/>
            </a:endParaRPr>
          </a:p>
          <a:p>
            <a:pPr marL="0" marR="0" lvl="1" indent="0" algn="just" rtl="0">
              <a:spcBef>
                <a:spcPts val="200"/>
              </a:spcBef>
              <a:spcAft>
                <a:spcPts val="0"/>
              </a:spcAft>
              <a:buNone/>
            </a:pPr>
            <a:endParaRPr sz="2200" b="0" i="0" u="sng" strike="noStrike" cap="none" baseline="0" dirty="0">
              <a:solidFill>
                <a:srgbClr val="003399"/>
              </a:solidFill>
              <a:latin typeface="Calibri"/>
              <a:ea typeface="Calibri"/>
              <a:cs typeface="Calibri"/>
              <a:sym typeface="Calibri"/>
            </a:endParaRPr>
          </a:p>
        </p:txBody>
      </p:sp>
    </p:spTree>
    <p:custDataLst>
      <p:tags r:id="rId1"/>
    </p:custDataLst>
  </p:cSld>
  <p:clrMapOvr>
    <a:masterClrMapping/>
  </p:clrMapOvr>
  <p:transition spd="slow" advTm="156391">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70" name="Shape 370"/>
          <p:cNvPicPr preferRelativeResize="0"/>
          <p:nvPr/>
        </p:nvPicPr>
        <p:blipFill>
          <a:blip r:embed="rId4">
            <a:alphaModFix/>
          </a:blip>
          <a:stretch>
            <a:fillRect/>
          </a:stretch>
        </p:blipFill>
        <p:spPr>
          <a:xfrm>
            <a:off x="1506500" y="2780928"/>
            <a:ext cx="6016267" cy="3758672"/>
          </a:xfrm>
          <a:prstGeom prst="rect">
            <a:avLst/>
          </a:prstGeom>
          <a:noFill/>
          <a:ln>
            <a:noFill/>
          </a:ln>
        </p:spPr>
      </p:pic>
      <p:sp>
        <p:nvSpPr>
          <p:cNvPr id="365" name="Shape 365"/>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Análisis Experimental</a:t>
            </a:r>
          </a:p>
        </p:txBody>
      </p:sp>
      <p:sp>
        <p:nvSpPr>
          <p:cNvPr id="366" name="Shape 366"/>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lvl="0">
              <a:buSzPct val="25000"/>
            </a:pPr>
            <a:r>
              <a:rPr lang="es-ES" sz="2600" b="0" i="0" u="none" strike="noStrike" cap="none" baseline="0" dirty="0">
                <a:solidFill>
                  <a:schemeClr val="lt1"/>
                </a:solidFill>
                <a:latin typeface="Calibri"/>
                <a:ea typeface="Calibri"/>
                <a:cs typeface="Calibri"/>
                <a:sym typeface="Calibri"/>
              </a:rPr>
              <a:t>Resultados </a:t>
            </a:r>
            <a:r>
              <a:rPr lang="es-ES" sz="2600" dirty="0" smtClean="0">
                <a:solidFill>
                  <a:schemeClr val="lt1"/>
                </a:solidFill>
                <a:latin typeface="Calibri"/>
                <a:ea typeface="Calibri"/>
                <a:cs typeface="Calibri"/>
                <a:sym typeface="Calibri"/>
              </a:rPr>
              <a:t>numéricos</a:t>
            </a:r>
            <a:r>
              <a:rPr lang="es-ES" sz="2600" dirty="0">
                <a:solidFill>
                  <a:schemeClr val="lt1"/>
                </a:solidFill>
                <a:latin typeface="Calibri"/>
                <a:ea typeface="Calibri"/>
                <a:cs typeface="Calibri"/>
                <a:sym typeface="Calibri"/>
              </a:rPr>
              <a:t> </a:t>
            </a:r>
            <a:r>
              <a:rPr lang="es-ES" sz="2600" b="0" i="0" u="none" strike="noStrike" cap="none" baseline="0" dirty="0" smtClean="0">
                <a:solidFill>
                  <a:schemeClr val="lt1"/>
                </a:solidFill>
                <a:latin typeface="Calibri"/>
                <a:ea typeface="Calibri"/>
                <a:cs typeface="Calibri"/>
                <a:sym typeface="Calibri"/>
              </a:rPr>
              <a:t>del AE</a:t>
            </a:r>
            <a:r>
              <a:rPr lang="es-ES" sz="2600" b="0" i="0" u="none" strike="noStrike" cap="none" dirty="0" smtClean="0">
                <a:solidFill>
                  <a:schemeClr val="lt1"/>
                </a:solidFill>
                <a:latin typeface="Calibri"/>
                <a:ea typeface="Calibri"/>
                <a:cs typeface="Calibri"/>
                <a:sym typeface="Calibri"/>
              </a:rPr>
              <a:t> (caso base)</a:t>
            </a:r>
            <a:endParaRPr lang="es-ES" sz="2600" b="0" i="0" u="none" strike="noStrike" cap="none" baseline="0" dirty="0">
              <a:solidFill>
                <a:schemeClr val="lt1"/>
              </a:solidFill>
              <a:latin typeface="Calibri"/>
              <a:ea typeface="Calibri"/>
              <a:cs typeface="Calibri"/>
              <a:sym typeface="Calibri"/>
            </a:endParaRPr>
          </a:p>
        </p:txBody>
      </p:sp>
      <p:pic>
        <p:nvPicPr>
          <p:cNvPr id="367" name="Shape 367"/>
          <p:cNvPicPr preferRelativeResize="0"/>
          <p:nvPr/>
        </p:nvPicPr>
        <p:blipFill rotWithShape="1">
          <a:blip r:embed="rId5">
            <a:alphaModFix/>
          </a:blip>
          <a:srcRect/>
          <a:stretch/>
        </p:blipFill>
        <p:spPr>
          <a:xfrm>
            <a:off x="8096250" y="0"/>
            <a:ext cx="1047749" cy="1250950"/>
          </a:xfrm>
          <a:prstGeom prst="rect">
            <a:avLst/>
          </a:prstGeom>
          <a:noFill/>
          <a:ln>
            <a:noFill/>
          </a:ln>
        </p:spPr>
      </p:pic>
      <p:sp>
        <p:nvSpPr>
          <p:cNvPr id="368" name="Shape 368"/>
          <p:cNvSpPr/>
          <p:nvPr/>
        </p:nvSpPr>
        <p:spPr>
          <a:xfrm>
            <a:off x="355600" y="1414493"/>
            <a:ext cx="8788500" cy="107789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None/>
            </a:pPr>
            <a:endParaRPr sz="2200">
              <a:solidFill>
                <a:srgbClr val="003399"/>
              </a:solidFill>
              <a:latin typeface="Calibri"/>
              <a:ea typeface="Calibri"/>
              <a:cs typeface="Calibri"/>
              <a:sym typeface="Calibri"/>
            </a:endParaRPr>
          </a:p>
        </p:txBody>
      </p:sp>
      <p:sp>
        <p:nvSpPr>
          <p:cNvPr id="369" name="Shape 369"/>
          <p:cNvSpPr/>
          <p:nvPr/>
        </p:nvSpPr>
        <p:spPr>
          <a:xfrm>
            <a:off x="0" y="1196753"/>
            <a:ext cx="8891399" cy="1296144"/>
          </a:xfrm>
          <a:prstGeom prst="rect">
            <a:avLst/>
          </a:prstGeom>
          <a:noFill/>
          <a:ln>
            <a:noFill/>
          </a:ln>
        </p:spPr>
        <p:txBody>
          <a:bodyPr lIns="91425" tIns="45700" rIns="91425" bIns="45700" anchor="t" anchorCtr="0">
            <a:noAutofit/>
          </a:bodyPr>
          <a:lstStyle/>
          <a:p>
            <a:pPr marL="457200" marR="0" lvl="0" indent="-368300" algn="just" rtl="0">
              <a:spcBef>
                <a:spcPts val="0"/>
              </a:spcBef>
              <a:spcAft>
                <a:spcPts val="0"/>
              </a:spcAft>
              <a:buClr>
                <a:srgbClr val="003399"/>
              </a:buClr>
              <a:buSzPct val="100000"/>
              <a:buFont typeface="Calibri"/>
              <a:buChar char="●"/>
            </a:pPr>
            <a:r>
              <a:rPr lang="es-ES" sz="2200" smtClean="0">
                <a:solidFill>
                  <a:srgbClr val="003399"/>
                </a:solidFill>
                <a:latin typeface="Calibri"/>
                <a:ea typeface="Calibri"/>
                <a:cs typeface="Calibri"/>
                <a:sym typeface="Calibri"/>
              </a:rPr>
              <a:t>20 ejecuciones  del AE por cada tipo de tráfico: bajo, medio y alto</a:t>
            </a:r>
          </a:p>
          <a:p>
            <a:pPr marL="457200" marR="0" lvl="0" indent="-368300" algn="just" rtl="0">
              <a:spcBef>
                <a:spcPts val="0"/>
              </a:spcBef>
              <a:spcAft>
                <a:spcPts val="0"/>
              </a:spcAft>
              <a:buClr>
                <a:srgbClr val="003399"/>
              </a:buClr>
              <a:buSzPct val="100000"/>
              <a:buFont typeface="Calibri"/>
              <a:buChar char="●"/>
            </a:pPr>
            <a:r>
              <a:rPr lang="es-ES" sz="2200" b="1" smtClean="0">
                <a:solidFill>
                  <a:srgbClr val="003399"/>
                </a:solidFill>
                <a:latin typeface="Calibri"/>
                <a:ea typeface="Calibri"/>
                <a:cs typeface="Calibri"/>
                <a:sym typeface="Calibri"/>
              </a:rPr>
              <a:t>Mejoras </a:t>
            </a:r>
            <a:r>
              <a:rPr lang="es-ES" sz="2200" b="1" dirty="0">
                <a:solidFill>
                  <a:srgbClr val="003399"/>
                </a:solidFill>
                <a:latin typeface="Calibri"/>
                <a:ea typeface="Calibri"/>
                <a:cs typeface="Calibri"/>
                <a:sym typeface="Calibri"/>
              </a:rPr>
              <a:t>respecto a realidad actual</a:t>
            </a:r>
            <a:r>
              <a:rPr lang="es-ES" sz="2200" dirty="0">
                <a:solidFill>
                  <a:srgbClr val="003399"/>
                </a:solidFill>
                <a:latin typeface="Calibri"/>
                <a:ea typeface="Calibri"/>
                <a:cs typeface="Calibri"/>
                <a:sym typeface="Calibri"/>
              </a:rPr>
              <a:t>: hasta </a:t>
            </a:r>
            <a:r>
              <a:rPr lang="es-ES" sz="2200" b="1" dirty="0">
                <a:solidFill>
                  <a:srgbClr val="003399"/>
                </a:solidFill>
                <a:latin typeface="Calibri"/>
                <a:ea typeface="Calibri"/>
                <a:cs typeface="Calibri"/>
                <a:sym typeface="Calibri"/>
              </a:rPr>
              <a:t>15.3%</a:t>
            </a:r>
            <a:r>
              <a:rPr lang="es-ES" sz="2200" dirty="0">
                <a:solidFill>
                  <a:srgbClr val="003399"/>
                </a:solidFill>
                <a:latin typeface="Calibri"/>
                <a:ea typeface="Calibri"/>
                <a:cs typeface="Calibri"/>
                <a:sym typeface="Calibri"/>
              </a:rPr>
              <a:t> en velocidad promedio de ómnibus y </a:t>
            </a:r>
            <a:r>
              <a:rPr lang="es-ES" sz="2200" b="1" dirty="0">
                <a:solidFill>
                  <a:srgbClr val="003399"/>
                </a:solidFill>
                <a:latin typeface="Calibri"/>
                <a:ea typeface="Calibri"/>
                <a:cs typeface="Calibri"/>
                <a:sym typeface="Calibri"/>
              </a:rPr>
              <a:t>24.8 %</a:t>
            </a:r>
            <a:r>
              <a:rPr lang="es-ES" sz="2200" dirty="0">
                <a:solidFill>
                  <a:srgbClr val="003399"/>
                </a:solidFill>
                <a:latin typeface="Calibri"/>
                <a:ea typeface="Calibri"/>
                <a:cs typeface="Calibri"/>
                <a:sym typeface="Calibri"/>
              </a:rPr>
              <a:t> en velocidad promedio de otros </a:t>
            </a:r>
            <a:r>
              <a:rPr lang="es-ES" sz="2200" dirty="0" smtClean="0">
                <a:solidFill>
                  <a:srgbClr val="003399"/>
                </a:solidFill>
                <a:latin typeface="Calibri"/>
                <a:ea typeface="Calibri"/>
                <a:cs typeface="Calibri"/>
                <a:sym typeface="Calibri"/>
              </a:rPr>
              <a:t>vehículos</a:t>
            </a:r>
            <a:endParaRPr lang="es-ES" sz="2200" dirty="0">
              <a:solidFill>
                <a:srgbClr val="003399"/>
              </a:solidFill>
              <a:latin typeface="Calibri"/>
              <a:ea typeface="Calibri"/>
              <a:cs typeface="Calibri"/>
              <a:sym typeface="Calibri"/>
            </a:endParaRPr>
          </a:p>
          <a:p>
            <a:pPr marL="457200" marR="0" lvl="0" indent="-368300" algn="just" rtl="0">
              <a:spcBef>
                <a:spcPts val="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Duraciones de </a:t>
            </a:r>
            <a:r>
              <a:rPr lang="es-ES" sz="2200">
                <a:solidFill>
                  <a:srgbClr val="003399"/>
                </a:solidFill>
                <a:latin typeface="Calibri"/>
                <a:ea typeface="Calibri"/>
                <a:cs typeface="Calibri"/>
                <a:sym typeface="Calibri"/>
              </a:rPr>
              <a:t>los </a:t>
            </a:r>
            <a:r>
              <a:rPr lang="es-ES" sz="2200" smtClean="0">
                <a:solidFill>
                  <a:srgbClr val="003399"/>
                </a:solidFill>
                <a:latin typeface="Calibri"/>
                <a:ea typeface="Calibri"/>
                <a:cs typeface="Calibri"/>
                <a:sym typeface="Calibri"/>
              </a:rPr>
              <a:t>viajes recorriendo el Corredor Garzón (6.5km):</a:t>
            </a:r>
            <a:endParaRPr lang="es-ES" sz="2200" dirty="0">
              <a:solidFill>
                <a:srgbClr val="003399"/>
              </a:solidFill>
              <a:latin typeface="Calibri"/>
              <a:ea typeface="Calibri"/>
              <a:cs typeface="Calibri"/>
              <a:sym typeface="Calibri"/>
            </a:endParaRPr>
          </a:p>
          <a:p>
            <a:pPr marR="0" lvl="0" algn="just" rtl="0">
              <a:spcBef>
                <a:spcPts val="0"/>
              </a:spcBef>
              <a:spcAft>
                <a:spcPts val="0"/>
              </a:spcAft>
              <a:buNone/>
            </a:pPr>
            <a:endParaRPr sz="2200" dirty="0">
              <a:solidFill>
                <a:srgbClr val="003399"/>
              </a:solidFill>
              <a:latin typeface="Calibri"/>
              <a:ea typeface="Calibri"/>
              <a:cs typeface="Calibri"/>
              <a:sym typeface="Calibri"/>
            </a:endParaRPr>
          </a:p>
        </p:txBody>
      </p:sp>
      <p:cxnSp>
        <p:nvCxnSpPr>
          <p:cNvPr id="8" name="7 Conector recto de flecha"/>
          <p:cNvCxnSpPr/>
          <p:nvPr/>
        </p:nvCxnSpPr>
        <p:spPr>
          <a:xfrm flipV="1">
            <a:off x="1490404" y="2679424"/>
            <a:ext cx="0" cy="345638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899592" y="2852936"/>
            <a:ext cx="492443" cy="3672408"/>
          </a:xfrm>
          <a:prstGeom prst="rect">
            <a:avLst/>
          </a:prstGeom>
          <a:noFill/>
        </p:spPr>
        <p:txBody>
          <a:bodyPr vert="vert270" wrap="square" rtlCol="0">
            <a:spAutoFit/>
          </a:bodyPr>
          <a:lstStyle/>
          <a:p>
            <a:r>
              <a:rPr lang="es-UY" sz="2000" dirty="0" smtClean="0">
                <a:solidFill>
                  <a:schemeClr val="accent6"/>
                </a:solidFill>
                <a:latin typeface="Calibri" pitchFamily="34" charset="0"/>
                <a:cs typeface="Calibri" pitchFamily="34" charset="0"/>
              </a:rPr>
              <a:t>Duración de los viajes en minutos</a:t>
            </a:r>
            <a:endParaRPr lang="es-UY" sz="2000" dirty="0">
              <a:solidFill>
                <a:schemeClr val="accent6"/>
              </a:solidFill>
              <a:latin typeface="Calibri" pitchFamily="34" charset="0"/>
              <a:cs typeface="Calibri" pitchFamily="34" charset="0"/>
            </a:endParaRPr>
          </a:p>
        </p:txBody>
      </p:sp>
      <p:sp>
        <p:nvSpPr>
          <p:cNvPr id="10" name="9 Estrella de 10 puntas"/>
          <p:cNvSpPr/>
          <p:nvPr/>
        </p:nvSpPr>
        <p:spPr>
          <a:xfrm>
            <a:off x="5796136" y="2852936"/>
            <a:ext cx="3347864" cy="2952328"/>
          </a:xfrm>
          <a:prstGeom prst="star10">
            <a:avLst/>
          </a:prstGeom>
          <a:gradFill>
            <a:gsLst>
              <a:gs pos="12000">
                <a:srgbClr val="FF0000"/>
              </a:gs>
              <a:gs pos="100000">
                <a:srgbClr val="FFC000"/>
              </a:gs>
            </a:gsLst>
          </a:gradFill>
          <a:scene3d>
            <a:camera prst="orthographicFront">
              <a:rot lat="0" lon="0" rev="0"/>
            </a:camera>
            <a:lightRig rig="threePt" dir="t">
              <a:rot lat="0" lon="0" rev="1200000"/>
            </a:lightRig>
          </a:scene3d>
          <a:sp3d>
            <a:bevelT w="82550" h="25400"/>
            <a:bevelB w="1905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UY" sz="2800" b="1" dirty="0" smtClean="0">
                <a:solidFill>
                  <a:schemeClr val="tx1"/>
                </a:solidFill>
                <a:latin typeface="Calibri" pitchFamily="34" charset="0"/>
              </a:rPr>
              <a:t>Sin Costos asociados en infraestructura</a:t>
            </a:r>
          </a:p>
          <a:p>
            <a:pPr algn="ctr"/>
            <a:endParaRPr lang="es-UY" dirty="0"/>
          </a:p>
        </p:txBody>
      </p:sp>
    </p:spTree>
    <p:custDataLst>
      <p:tags r:id="rId1"/>
    </p:custDataLst>
  </p:cSld>
  <p:clrMapOvr>
    <a:masterClrMapping/>
  </p:clrMapOvr>
  <p:transition spd="slow" advTm="66191">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p:nvPr/>
        </p:nvSpPr>
        <p:spPr>
          <a:xfrm>
            <a:off x="0" y="0"/>
            <a:ext cx="9144000" cy="326866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73" name="Shape 73"/>
          <p:cNvSpPr/>
          <p:nvPr/>
        </p:nvSpPr>
        <p:spPr>
          <a:xfrm>
            <a:off x="0" y="3720230"/>
            <a:ext cx="9144000" cy="2868459"/>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spcAft>
                <a:spcPts val="0"/>
              </a:spcAft>
              <a:buNone/>
            </a:pPr>
            <a:endParaRPr sz="3200" b="1" i="0" u="none" strike="noStrike" cap="none" baseline="0">
              <a:solidFill>
                <a:srgbClr val="BED7D9"/>
              </a:solidFill>
              <a:latin typeface="Calibri"/>
              <a:ea typeface="Calibri"/>
              <a:cs typeface="Calibri"/>
              <a:sym typeface="Calibri"/>
            </a:endParaRPr>
          </a:p>
          <a:p>
            <a:pPr marL="0" marR="0" lvl="0" indent="0" algn="ctr" rtl="0">
              <a:spcBef>
                <a:spcPts val="0"/>
              </a:spcBef>
              <a:spcAft>
                <a:spcPts val="0"/>
              </a:spcAft>
              <a:buSzPct val="25000"/>
              <a:buNone/>
            </a:pPr>
            <a:r>
              <a:rPr lang="es-ES" sz="9600" b="1" i="0" u="none" strike="noStrike" cap="none" baseline="0">
                <a:solidFill>
                  <a:srgbClr val="BED7D9"/>
                </a:solidFill>
                <a:latin typeface="Calibri"/>
                <a:ea typeface="Calibri"/>
                <a:cs typeface="Calibri"/>
                <a:sym typeface="Calibri"/>
              </a:rPr>
              <a:t>INTRODUCCIÓN</a:t>
            </a:r>
          </a:p>
        </p:txBody>
      </p:sp>
      <p:sp>
        <p:nvSpPr>
          <p:cNvPr id="74" name="Shape 74"/>
          <p:cNvSpPr/>
          <p:nvPr/>
        </p:nvSpPr>
        <p:spPr>
          <a:xfrm>
            <a:off x="0" y="0"/>
            <a:ext cx="2676525" cy="326929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ES" sz="19900" b="1" i="0" u="none" strike="noStrike" cap="none" baseline="0">
                <a:solidFill>
                  <a:srgbClr val="002060"/>
                </a:solidFill>
                <a:latin typeface="Calibri"/>
                <a:ea typeface="Calibri"/>
                <a:cs typeface="Calibri"/>
                <a:sym typeface="Calibri"/>
              </a:rPr>
              <a:t> 1</a:t>
            </a:r>
          </a:p>
        </p:txBody>
      </p:sp>
      <p:sp>
        <p:nvSpPr>
          <p:cNvPr id="75" name="Shape 75"/>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76" name="Shape 76"/>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pic>
        <p:nvPicPr>
          <p:cNvPr id="77" name="Shape 77"/>
          <p:cNvPicPr preferRelativeResize="0"/>
          <p:nvPr/>
        </p:nvPicPr>
        <p:blipFill rotWithShape="1">
          <a:blip r:embed="rId3">
            <a:alphaModFix/>
          </a:blip>
          <a:srcRect/>
          <a:stretch/>
        </p:blipFill>
        <p:spPr>
          <a:xfrm>
            <a:off x="7643813" y="0"/>
            <a:ext cx="1500187" cy="1790699"/>
          </a:xfrm>
          <a:prstGeom prst="rect">
            <a:avLst/>
          </a:prstGeom>
          <a:noFill/>
          <a:ln>
            <a:noFill/>
          </a:ln>
        </p:spPr>
      </p:pic>
      <p:pic>
        <p:nvPicPr>
          <p:cNvPr id="78" name="Shape 78"/>
          <p:cNvPicPr preferRelativeResize="0"/>
          <p:nvPr/>
        </p:nvPicPr>
        <p:blipFill rotWithShape="1">
          <a:blip r:embed="rId4">
            <a:alphaModFix/>
          </a:blip>
          <a:srcRect/>
          <a:stretch/>
        </p:blipFill>
        <p:spPr>
          <a:xfrm>
            <a:off x="2320524" y="136477"/>
            <a:ext cx="5062915" cy="3515485"/>
          </a:xfrm>
          <a:prstGeom prst="rect">
            <a:avLst/>
          </a:prstGeom>
          <a:noFill/>
          <a:ln>
            <a:noFill/>
          </a:ln>
        </p:spPr>
      </p:pic>
    </p:spTree>
  </p:cSld>
  <p:clrMapOvr>
    <a:masterClrMapping/>
  </p:clrMapOvr>
  <p:transition spd="slow" advTm="4165">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0" y="0"/>
            <a:ext cx="9144000" cy="63180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Análisis Experimental</a:t>
            </a:r>
          </a:p>
        </p:txBody>
      </p:sp>
      <p:sp>
        <p:nvSpPr>
          <p:cNvPr id="377" name="Shape 377"/>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lvl="0">
              <a:buSzPct val="25000"/>
            </a:pPr>
            <a:r>
              <a:rPr lang="es-ES" sz="2600" dirty="0">
                <a:solidFill>
                  <a:schemeClr val="lt1"/>
                </a:solidFill>
                <a:latin typeface="Calibri"/>
                <a:ea typeface="Calibri"/>
                <a:cs typeface="Calibri"/>
                <a:sym typeface="Calibri"/>
              </a:rPr>
              <a:t>Resultados </a:t>
            </a:r>
            <a:r>
              <a:rPr lang="es-ES" sz="2600" dirty="0" smtClean="0">
                <a:solidFill>
                  <a:schemeClr val="lt1"/>
                </a:solidFill>
                <a:latin typeface="Calibri"/>
                <a:ea typeface="Calibri"/>
                <a:cs typeface="Calibri"/>
                <a:sym typeface="Calibri"/>
              </a:rPr>
              <a:t>numéricos del AE (caso alternativo)</a:t>
            </a:r>
            <a:endParaRPr lang="es-ES" sz="2600" dirty="0">
              <a:solidFill>
                <a:schemeClr val="lt1"/>
              </a:solidFill>
              <a:latin typeface="Calibri"/>
              <a:ea typeface="Calibri"/>
              <a:cs typeface="Calibri"/>
              <a:sym typeface="Calibri"/>
            </a:endParaRPr>
          </a:p>
        </p:txBody>
      </p:sp>
      <p:pic>
        <p:nvPicPr>
          <p:cNvPr id="378" name="Shape 378"/>
          <p:cNvPicPr preferRelativeResize="0"/>
          <p:nvPr/>
        </p:nvPicPr>
        <p:blipFill rotWithShape="1">
          <a:blip r:embed="rId3">
            <a:alphaModFix/>
          </a:blip>
          <a:srcRect/>
          <a:stretch/>
        </p:blipFill>
        <p:spPr>
          <a:xfrm>
            <a:off x="8096250" y="0"/>
            <a:ext cx="1047600" cy="1250999"/>
          </a:xfrm>
          <a:prstGeom prst="rect">
            <a:avLst/>
          </a:prstGeom>
          <a:noFill/>
          <a:ln>
            <a:noFill/>
          </a:ln>
        </p:spPr>
      </p:pic>
      <p:sp>
        <p:nvSpPr>
          <p:cNvPr id="379" name="Shape 379"/>
          <p:cNvSpPr/>
          <p:nvPr/>
        </p:nvSpPr>
        <p:spPr>
          <a:xfrm>
            <a:off x="355600" y="1414493"/>
            <a:ext cx="8788500" cy="107789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None/>
            </a:pPr>
            <a:endParaRPr sz="2200">
              <a:solidFill>
                <a:srgbClr val="003399"/>
              </a:solidFill>
              <a:latin typeface="Calibri"/>
              <a:ea typeface="Calibri"/>
              <a:cs typeface="Calibri"/>
              <a:sym typeface="Calibri"/>
            </a:endParaRPr>
          </a:p>
        </p:txBody>
      </p:sp>
      <p:sp>
        <p:nvSpPr>
          <p:cNvPr id="380" name="Shape 380"/>
          <p:cNvSpPr/>
          <p:nvPr/>
        </p:nvSpPr>
        <p:spPr>
          <a:xfrm>
            <a:off x="0" y="1343662"/>
            <a:ext cx="8892480" cy="1603199"/>
          </a:xfrm>
          <a:prstGeom prst="rect">
            <a:avLst/>
          </a:prstGeom>
          <a:noFill/>
          <a:ln>
            <a:noFill/>
          </a:ln>
        </p:spPr>
        <p:txBody>
          <a:bodyPr lIns="91425" tIns="45700" rIns="91425" bIns="45700" anchor="t" anchorCtr="0">
            <a:noAutofit/>
          </a:bodyPr>
          <a:lstStyle/>
          <a:p>
            <a:pPr marL="457200" marR="0" lvl="0" indent="-368300" algn="just" rtl="0">
              <a:spcBef>
                <a:spcPts val="0"/>
              </a:spcBef>
              <a:spcAft>
                <a:spcPts val="0"/>
              </a:spcAft>
              <a:buClr>
                <a:srgbClr val="003399"/>
              </a:buClr>
              <a:buSzPct val="100000"/>
              <a:buFont typeface="Calibri"/>
              <a:buChar char="●"/>
            </a:pPr>
            <a:r>
              <a:rPr lang="es-ES" sz="2200" b="1">
                <a:solidFill>
                  <a:srgbClr val="003399"/>
                </a:solidFill>
                <a:latin typeface="Calibri"/>
                <a:ea typeface="Calibri"/>
                <a:cs typeface="Calibri"/>
                <a:sym typeface="Calibri"/>
              </a:rPr>
              <a:t>Mejoras respecto a realidad </a:t>
            </a:r>
            <a:r>
              <a:rPr lang="es-ES" sz="2200" b="1" smtClean="0">
                <a:solidFill>
                  <a:srgbClr val="003399"/>
                </a:solidFill>
                <a:latin typeface="Calibri"/>
                <a:ea typeface="Calibri"/>
                <a:cs typeface="Calibri"/>
                <a:sym typeface="Calibri"/>
              </a:rPr>
              <a:t>actual</a:t>
            </a:r>
            <a:r>
              <a:rPr lang="es-ES" sz="2200" smtClean="0">
                <a:solidFill>
                  <a:srgbClr val="003399"/>
                </a:solidFill>
                <a:latin typeface="Calibri"/>
                <a:ea typeface="Calibri"/>
                <a:cs typeface="Calibri"/>
                <a:sym typeface="Calibri"/>
              </a:rPr>
              <a:t>: hasta </a:t>
            </a:r>
            <a:r>
              <a:rPr lang="es-ES" sz="2200" b="1">
                <a:solidFill>
                  <a:srgbClr val="003399"/>
                </a:solidFill>
                <a:latin typeface="Calibri"/>
                <a:ea typeface="Calibri"/>
                <a:cs typeface="Calibri"/>
                <a:sym typeface="Calibri"/>
              </a:rPr>
              <a:t>49.9%</a:t>
            </a:r>
            <a:r>
              <a:rPr lang="es-ES" sz="2200">
                <a:solidFill>
                  <a:srgbClr val="003399"/>
                </a:solidFill>
                <a:latin typeface="Calibri"/>
                <a:ea typeface="Calibri"/>
                <a:cs typeface="Calibri"/>
                <a:sym typeface="Calibri"/>
              </a:rPr>
              <a:t> en velocidad promedio de ómnibus y </a:t>
            </a:r>
            <a:r>
              <a:rPr lang="es-ES" sz="2200" b="1">
                <a:solidFill>
                  <a:srgbClr val="003399"/>
                </a:solidFill>
                <a:latin typeface="Calibri"/>
                <a:ea typeface="Calibri"/>
                <a:cs typeface="Calibri"/>
                <a:sym typeface="Calibri"/>
              </a:rPr>
              <a:t>26.7 %</a:t>
            </a:r>
            <a:r>
              <a:rPr lang="es-ES" sz="2200">
                <a:solidFill>
                  <a:srgbClr val="003399"/>
                </a:solidFill>
                <a:latin typeface="Calibri"/>
                <a:ea typeface="Calibri"/>
                <a:cs typeface="Calibri"/>
                <a:sym typeface="Calibri"/>
              </a:rPr>
              <a:t> en la velocidad promedio de otros </a:t>
            </a:r>
            <a:r>
              <a:rPr lang="es-ES" sz="2200" smtClean="0">
                <a:solidFill>
                  <a:srgbClr val="003399"/>
                </a:solidFill>
                <a:latin typeface="Calibri"/>
                <a:ea typeface="Calibri"/>
                <a:cs typeface="Calibri"/>
                <a:sym typeface="Calibri"/>
              </a:rPr>
              <a:t>vehículos</a:t>
            </a:r>
            <a:endParaRPr lang="es-ES" sz="2200">
              <a:solidFill>
                <a:srgbClr val="003399"/>
              </a:solidFill>
              <a:latin typeface="Calibri"/>
              <a:ea typeface="Calibri"/>
              <a:cs typeface="Calibri"/>
              <a:sym typeface="Calibri"/>
            </a:endParaRPr>
          </a:p>
          <a:p>
            <a:pPr marL="457200" marR="0" lvl="0" indent="-368300" algn="just" rtl="0">
              <a:spcBef>
                <a:spcPts val="0"/>
              </a:spcBef>
              <a:spcAft>
                <a:spcPts val="0"/>
              </a:spcAft>
              <a:buClr>
                <a:srgbClr val="003399"/>
              </a:buClr>
              <a:buSzPct val="100000"/>
              <a:buFont typeface="Calibri"/>
              <a:buChar char="●"/>
            </a:pPr>
            <a:r>
              <a:rPr lang="es-ES" sz="2200">
                <a:solidFill>
                  <a:srgbClr val="003399"/>
                </a:solidFill>
                <a:latin typeface="Calibri"/>
                <a:ea typeface="Calibri"/>
                <a:cs typeface="Calibri"/>
                <a:sym typeface="Calibri"/>
              </a:rPr>
              <a:t>Duraciones de los viajes:</a:t>
            </a:r>
          </a:p>
          <a:p>
            <a:pPr marR="0" lvl="0" algn="just" rtl="0">
              <a:spcBef>
                <a:spcPts val="0"/>
              </a:spcBef>
              <a:spcAft>
                <a:spcPts val="0"/>
              </a:spcAft>
              <a:buNone/>
            </a:pPr>
            <a:endParaRPr sz="2200">
              <a:solidFill>
                <a:srgbClr val="003399"/>
              </a:solidFill>
              <a:latin typeface="Calibri"/>
              <a:ea typeface="Calibri"/>
              <a:cs typeface="Calibri"/>
              <a:sym typeface="Calibri"/>
            </a:endParaRPr>
          </a:p>
        </p:txBody>
      </p:sp>
      <p:pic>
        <p:nvPicPr>
          <p:cNvPr id="381" name="Shape 381"/>
          <p:cNvPicPr preferRelativeResize="0"/>
          <p:nvPr/>
        </p:nvPicPr>
        <p:blipFill>
          <a:blip r:embed="rId4">
            <a:alphaModFix/>
          </a:blip>
          <a:stretch>
            <a:fillRect/>
          </a:stretch>
        </p:blipFill>
        <p:spPr>
          <a:xfrm>
            <a:off x="1446475" y="2527500"/>
            <a:ext cx="6250250" cy="3981725"/>
          </a:xfrm>
          <a:prstGeom prst="rect">
            <a:avLst/>
          </a:prstGeom>
          <a:noFill/>
          <a:ln>
            <a:noFill/>
          </a:ln>
        </p:spPr>
      </p:pic>
      <p:cxnSp>
        <p:nvCxnSpPr>
          <p:cNvPr id="11" name="10 Conector recto de flecha"/>
          <p:cNvCxnSpPr/>
          <p:nvPr/>
        </p:nvCxnSpPr>
        <p:spPr>
          <a:xfrm flipV="1">
            <a:off x="1446160" y="2636912"/>
            <a:ext cx="0" cy="345638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886576" y="2476416"/>
            <a:ext cx="492443" cy="3672408"/>
          </a:xfrm>
          <a:prstGeom prst="rect">
            <a:avLst/>
          </a:prstGeom>
          <a:noFill/>
        </p:spPr>
        <p:txBody>
          <a:bodyPr vert="vert270" wrap="square" rtlCol="0">
            <a:spAutoFit/>
          </a:bodyPr>
          <a:lstStyle/>
          <a:p>
            <a:r>
              <a:rPr lang="es-UY" sz="2000" dirty="0" smtClean="0">
                <a:solidFill>
                  <a:schemeClr val="accent6"/>
                </a:solidFill>
                <a:latin typeface="Calibri" pitchFamily="34" charset="0"/>
                <a:cs typeface="Calibri" pitchFamily="34" charset="0"/>
              </a:rPr>
              <a:t>Duración de los viajes en minutos</a:t>
            </a:r>
            <a:endParaRPr lang="es-UY" sz="2000" dirty="0">
              <a:solidFill>
                <a:schemeClr val="accent6"/>
              </a:solidFill>
              <a:latin typeface="Calibri" pitchFamily="34" charset="0"/>
              <a:cs typeface="Calibri" pitchFamily="34" charset="0"/>
            </a:endParaRPr>
          </a:p>
        </p:txBody>
      </p:sp>
    </p:spTree>
  </p:cSld>
  <p:clrMapOvr>
    <a:masterClrMapping/>
  </p:clrMapOvr>
  <p:transition spd="slow" advTm="33072">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Análisis Experimental</a:t>
            </a:r>
          </a:p>
        </p:txBody>
      </p:sp>
      <p:sp>
        <p:nvSpPr>
          <p:cNvPr id="388" name="Shape 388"/>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Variaciones</a:t>
            </a:r>
            <a:r>
              <a:rPr lang="es-ES" sz="2600" b="0" i="0" u="none" strike="noStrike" cap="none" baseline="0">
                <a:solidFill>
                  <a:schemeClr val="lt1"/>
                </a:solidFill>
                <a:latin typeface="Calibri"/>
                <a:ea typeface="Calibri"/>
                <a:cs typeface="Calibri"/>
                <a:sym typeface="Calibri"/>
              </a:rPr>
              <a:t> de la </a:t>
            </a:r>
            <a:r>
              <a:rPr lang="es-ES" sz="2600">
                <a:solidFill>
                  <a:schemeClr val="lt1"/>
                </a:solidFill>
                <a:latin typeface="Calibri"/>
                <a:ea typeface="Calibri"/>
                <a:cs typeface="Calibri"/>
                <a:sym typeface="Calibri"/>
              </a:rPr>
              <a:t>función</a:t>
            </a:r>
            <a:r>
              <a:rPr lang="es-ES" sz="2600" b="0" i="0" u="none" strike="noStrike" cap="none" baseline="0">
                <a:solidFill>
                  <a:schemeClr val="lt1"/>
                </a:solidFill>
                <a:latin typeface="Calibri"/>
                <a:ea typeface="Calibri"/>
                <a:cs typeface="Calibri"/>
                <a:sym typeface="Calibri"/>
              </a:rPr>
              <a:t> de fitness</a:t>
            </a:r>
          </a:p>
        </p:txBody>
      </p:sp>
      <p:pic>
        <p:nvPicPr>
          <p:cNvPr id="389" name="Shape 389"/>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390" name="Shape 390"/>
          <p:cNvSpPr/>
          <p:nvPr/>
        </p:nvSpPr>
        <p:spPr>
          <a:xfrm>
            <a:off x="107504" y="1311308"/>
            <a:ext cx="8966250" cy="893556"/>
          </a:xfrm>
          <a:prstGeom prst="rect">
            <a:avLst/>
          </a:prstGeom>
          <a:noFill/>
          <a:ln>
            <a:noFill/>
          </a:ln>
        </p:spPr>
        <p:txBody>
          <a:bodyPr lIns="91425" tIns="45700" rIns="91425" bIns="45700" anchor="t" anchorCtr="0">
            <a:noAutofit/>
          </a:bodyPr>
          <a:lstStyle/>
          <a:p>
            <a:pPr marL="0" marR="0" indent="0" algn="just" rtl="0">
              <a:spcBef>
                <a:spcPts val="0"/>
              </a:spcBef>
              <a:spcAft>
                <a:spcPts val="0"/>
              </a:spcAft>
              <a:buNone/>
            </a:pPr>
            <a:r>
              <a:rPr lang="es-ES" sz="2200" i="0" u="none" strike="noStrike" cap="none" baseline="0" dirty="0">
                <a:solidFill>
                  <a:srgbClr val="800000"/>
                </a:solidFill>
                <a:latin typeface="Calibri"/>
                <a:ea typeface="Calibri"/>
                <a:cs typeface="Calibri"/>
                <a:sym typeface="Calibri"/>
              </a:rPr>
              <a:t>Prioridad para </a:t>
            </a:r>
            <a:r>
              <a:rPr lang="es-ES" sz="2200" i="0" u="none" strike="noStrike" cap="none" baseline="0">
                <a:solidFill>
                  <a:srgbClr val="800000"/>
                </a:solidFill>
                <a:latin typeface="Calibri"/>
                <a:ea typeface="Calibri"/>
                <a:cs typeface="Calibri"/>
                <a:sym typeface="Calibri"/>
              </a:rPr>
              <a:t>los </a:t>
            </a:r>
            <a:r>
              <a:rPr lang="es-ES" sz="2200" smtClean="0">
                <a:solidFill>
                  <a:srgbClr val="800000"/>
                </a:solidFill>
                <a:latin typeface="Calibri"/>
                <a:ea typeface="Calibri"/>
                <a:cs typeface="Calibri"/>
                <a:sym typeface="Calibri"/>
              </a:rPr>
              <a:t>ómnibus</a:t>
            </a:r>
            <a:r>
              <a:rPr lang="es-ES" sz="2200" smtClean="0">
                <a:solidFill>
                  <a:srgbClr val="003399"/>
                </a:solidFill>
                <a:latin typeface="Calibri"/>
                <a:ea typeface="Calibri"/>
                <a:cs typeface="Calibri"/>
                <a:sym typeface="Calibri"/>
              </a:rPr>
              <a:t>: para </a:t>
            </a:r>
            <a:r>
              <a:rPr lang="es-ES" sz="2200" dirty="0">
                <a:solidFill>
                  <a:srgbClr val="003399"/>
                </a:solidFill>
                <a:latin typeface="Calibri"/>
                <a:ea typeface="Calibri"/>
                <a:cs typeface="Calibri"/>
                <a:sym typeface="Calibri"/>
              </a:rPr>
              <a:t>que las personas opten por el </a:t>
            </a:r>
            <a:r>
              <a:rPr lang="es-ES" sz="2200" dirty="0" smtClean="0">
                <a:solidFill>
                  <a:srgbClr val="003399"/>
                </a:solidFill>
                <a:latin typeface="Calibri"/>
                <a:ea typeface="Calibri"/>
                <a:cs typeface="Calibri"/>
                <a:sym typeface="Calibri"/>
              </a:rPr>
              <a:t>transporte colectivo. Mejora </a:t>
            </a:r>
            <a:r>
              <a:rPr lang="es-ES" sz="2200" dirty="0">
                <a:solidFill>
                  <a:srgbClr val="003399"/>
                </a:solidFill>
                <a:latin typeface="Calibri"/>
                <a:ea typeface="Calibri"/>
                <a:cs typeface="Calibri"/>
                <a:sym typeface="Calibri"/>
              </a:rPr>
              <a:t>de hasta </a:t>
            </a:r>
            <a:r>
              <a:rPr lang="es-ES" sz="2200" b="1" dirty="0">
                <a:solidFill>
                  <a:srgbClr val="003399"/>
                </a:solidFill>
                <a:latin typeface="Calibri"/>
                <a:ea typeface="Calibri"/>
                <a:cs typeface="Calibri"/>
                <a:sym typeface="Calibri"/>
              </a:rPr>
              <a:t>2% </a:t>
            </a:r>
            <a:r>
              <a:rPr lang="es-ES" sz="2200" dirty="0">
                <a:solidFill>
                  <a:srgbClr val="003399"/>
                </a:solidFill>
                <a:latin typeface="Calibri"/>
                <a:ea typeface="Calibri"/>
                <a:cs typeface="Calibri"/>
                <a:sym typeface="Calibri"/>
              </a:rPr>
              <a:t>en la velocidad de los ómnibus </a:t>
            </a:r>
            <a:r>
              <a:rPr lang="es-ES" sz="2200" dirty="0" smtClean="0">
                <a:solidFill>
                  <a:srgbClr val="003399"/>
                </a:solidFill>
                <a:latin typeface="Calibri"/>
                <a:ea typeface="Calibri"/>
                <a:cs typeface="Calibri"/>
                <a:sym typeface="Calibri"/>
              </a:rPr>
              <a:t>(tráfico medio)</a:t>
            </a:r>
            <a:endParaRPr lang="es-ES" sz="2200" dirty="0">
              <a:solidFill>
                <a:srgbClr val="003399"/>
              </a:solidFill>
              <a:latin typeface="Calibri"/>
              <a:ea typeface="Calibri"/>
              <a:cs typeface="Calibri"/>
              <a:sym typeface="Calibri"/>
            </a:endParaRPr>
          </a:p>
          <a:p>
            <a:pPr marL="0" marR="0" lvl="0" indent="0" algn="just" rtl="0">
              <a:spcBef>
                <a:spcPts val="0"/>
              </a:spcBef>
              <a:spcAft>
                <a:spcPts val="0"/>
              </a:spcAft>
              <a:buNone/>
            </a:pPr>
            <a:endParaRPr sz="800" dirty="0">
              <a:solidFill>
                <a:srgbClr val="003399"/>
              </a:solidFill>
              <a:latin typeface="Calibri"/>
              <a:ea typeface="Calibri"/>
              <a:cs typeface="Calibri"/>
              <a:sym typeface="Calibri"/>
            </a:endParaRPr>
          </a:p>
        </p:txBody>
      </p:sp>
      <p:pic>
        <p:nvPicPr>
          <p:cNvPr id="391" name="Shape 391"/>
          <p:cNvPicPr preferRelativeResize="0"/>
          <p:nvPr/>
        </p:nvPicPr>
        <p:blipFill>
          <a:blip r:embed="rId5">
            <a:alphaModFix/>
          </a:blip>
          <a:stretch>
            <a:fillRect/>
          </a:stretch>
        </p:blipFill>
        <p:spPr>
          <a:xfrm>
            <a:off x="1403648" y="3212976"/>
            <a:ext cx="6558102" cy="3332948"/>
          </a:xfrm>
          <a:prstGeom prst="rect">
            <a:avLst/>
          </a:prstGeom>
          <a:noFill/>
          <a:ln>
            <a:noFill/>
          </a:ln>
        </p:spPr>
      </p:pic>
      <p:sp>
        <p:nvSpPr>
          <p:cNvPr id="7" name="6 Rectángulo"/>
          <p:cNvSpPr/>
          <p:nvPr/>
        </p:nvSpPr>
        <p:spPr>
          <a:xfrm>
            <a:off x="2339752" y="5013176"/>
            <a:ext cx="5400600"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7 Rectángulo"/>
          <p:cNvSpPr/>
          <p:nvPr/>
        </p:nvSpPr>
        <p:spPr>
          <a:xfrm>
            <a:off x="2339752" y="6165304"/>
            <a:ext cx="5544616" cy="288032"/>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Shape 390"/>
          <p:cNvSpPr/>
          <p:nvPr/>
        </p:nvSpPr>
        <p:spPr>
          <a:xfrm>
            <a:off x="177750" y="2204864"/>
            <a:ext cx="8966250" cy="1080120"/>
          </a:xfrm>
          <a:prstGeom prst="rect">
            <a:avLst/>
          </a:prstGeom>
          <a:noFill/>
          <a:ln>
            <a:noFill/>
          </a:ln>
        </p:spPr>
        <p:txBody>
          <a:bodyPr lIns="91425" tIns="45700" rIns="91425" bIns="45700" anchor="t" anchorCtr="0">
            <a:noAutofit/>
          </a:bodyPr>
          <a:lstStyle/>
          <a:p>
            <a:pPr lvl="0" algn="just"/>
            <a:r>
              <a:rPr lang="es-ES" sz="2200" smtClean="0">
                <a:solidFill>
                  <a:srgbClr val="5F9127"/>
                </a:solidFill>
                <a:latin typeface="Calibri"/>
                <a:ea typeface="Calibri"/>
                <a:cs typeface="Calibri"/>
                <a:sym typeface="Calibri"/>
              </a:rPr>
              <a:t>Prioridad </a:t>
            </a:r>
            <a:r>
              <a:rPr lang="es-ES" sz="2200" dirty="0" smtClean="0">
                <a:solidFill>
                  <a:srgbClr val="5F9127"/>
                </a:solidFill>
                <a:latin typeface="Calibri"/>
                <a:ea typeface="Calibri"/>
                <a:cs typeface="Calibri"/>
                <a:sym typeface="Calibri"/>
              </a:rPr>
              <a:t>otros vehículos</a:t>
            </a:r>
            <a:r>
              <a:rPr lang="es-ES" sz="2200" dirty="0" smtClean="0">
                <a:solidFill>
                  <a:schemeClr val="accent6"/>
                </a:solidFill>
                <a:latin typeface="Calibri"/>
                <a:ea typeface="Calibri"/>
                <a:cs typeface="Calibri"/>
                <a:sym typeface="Calibri"/>
              </a:rPr>
              <a:t>:</a:t>
            </a:r>
            <a:r>
              <a:rPr lang="es-ES" sz="2200" b="1" dirty="0" smtClean="0">
                <a:solidFill>
                  <a:schemeClr val="accent6"/>
                </a:solidFill>
                <a:latin typeface="Calibri"/>
                <a:ea typeface="Calibri"/>
                <a:cs typeface="Calibri"/>
                <a:sym typeface="Calibri"/>
              </a:rPr>
              <a:t> </a:t>
            </a:r>
            <a:r>
              <a:rPr lang="es-ES" sz="2200" dirty="0" smtClean="0">
                <a:solidFill>
                  <a:srgbClr val="003399"/>
                </a:solidFill>
                <a:latin typeface="Calibri"/>
                <a:ea typeface="Calibri"/>
                <a:cs typeface="Calibri"/>
                <a:sym typeface="Calibri"/>
              </a:rPr>
              <a:t>poco </a:t>
            </a:r>
            <a:r>
              <a:rPr lang="es-ES" sz="2200" dirty="0">
                <a:solidFill>
                  <a:srgbClr val="003399"/>
                </a:solidFill>
                <a:latin typeface="Calibri"/>
                <a:ea typeface="Calibri"/>
                <a:cs typeface="Calibri"/>
                <a:sym typeface="Calibri"/>
              </a:rPr>
              <a:t>relevante en </a:t>
            </a:r>
            <a:r>
              <a:rPr lang="es-ES" sz="2200" dirty="0" smtClean="0">
                <a:solidFill>
                  <a:srgbClr val="003399"/>
                </a:solidFill>
                <a:latin typeface="Calibri"/>
                <a:ea typeface="Calibri"/>
                <a:cs typeface="Calibri"/>
                <a:sym typeface="Calibri"/>
              </a:rPr>
              <a:t>Garzón (ómnibus menos veloces que vehículos). </a:t>
            </a:r>
            <a:r>
              <a:rPr lang="es-ES" sz="2200" dirty="0">
                <a:solidFill>
                  <a:srgbClr val="003399"/>
                </a:solidFill>
                <a:latin typeface="Calibri"/>
                <a:ea typeface="Calibri"/>
                <a:cs typeface="Calibri"/>
                <a:sym typeface="Calibri"/>
              </a:rPr>
              <a:t>En tráfico alto se afecta demasiado la velocidad de los ómnibus (-6.23%)</a:t>
            </a:r>
          </a:p>
        </p:txBody>
      </p:sp>
    </p:spTree>
    <p:custDataLst>
      <p:tags r:id="rId1"/>
    </p:custDataLst>
  </p:cSld>
  <p:clrMapOvr>
    <a:masterClrMapping/>
  </p:clrMapOvr>
  <p:transition spd="slow" advTm="33774">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Análisis Experimental</a:t>
            </a:r>
          </a:p>
        </p:txBody>
      </p:sp>
      <p:sp>
        <p:nvSpPr>
          <p:cNvPr id="398" name="Shape 398"/>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Eficiencia computacional</a:t>
            </a:r>
          </a:p>
        </p:txBody>
      </p:sp>
      <p:pic>
        <p:nvPicPr>
          <p:cNvPr id="399" name="Shape 399"/>
          <p:cNvPicPr preferRelativeResize="0"/>
          <p:nvPr/>
        </p:nvPicPr>
        <p:blipFill rotWithShape="1">
          <a:blip r:embed="rId4">
            <a:alphaModFix/>
          </a:blip>
          <a:srcRect/>
          <a:stretch/>
        </p:blipFill>
        <p:spPr>
          <a:xfrm>
            <a:off x="8096250" y="0"/>
            <a:ext cx="1047749" cy="1250950"/>
          </a:xfrm>
          <a:prstGeom prst="rect">
            <a:avLst/>
          </a:prstGeom>
          <a:noFill/>
          <a:ln>
            <a:noFill/>
          </a:ln>
        </p:spPr>
      </p:pic>
      <p:pic>
        <p:nvPicPr>
          <p:cNvPr id="400" name="Shape 400"/>
          <p:cNvPicPr preferRelativeResize="0"/>
          <p:nvPr/>
        </p:nvPicPr>
        <p:blipFill>
          <a:blip r:embed="rId5">
            <a:alphaModFix/>
          </a:blip>
          <a:stretch>
            <a:fillRect/>
          </a:stretch>
        </p:blipFill>
        <p:spPr>
          <a:xfrm>
            <a:off x="4892900" y="2675050"/>
            <a:ext cx="4185524" cy="2869450"/>
          </a:xfrm>
          <a:prstGeom prst="rect">
            <a:avLst/>
          </a:prstGeom>
          <a:noFill/>
          <a:ln>
            <a:noFill/>
          </a:ln>
        </p:spPr>
      </p:pic>
      <p:sp>
        <p:nvSpPr>
          <p:cNvPr id="401" name="Shape 401"/>
          <p:cNvSpPr/>
          <p:nvPr/>
        </p:nvSpPr>
        <p:spPr>
          <a:xfrm>
            <a:off x="127000" y="1338299"/>
            <a:ext cx="8788500" cy="1250999"/>
          </a:xfrm>
          <a:prstGeom prst="rect">
            <a:avLst/>
          </a:prstGeom>
          <a:noFill/>
          <a:ln>
            <a:noFill/>
          </a:ln>
        </p:spPr>
        <p:txBody>
          <a:bodyPr lIns="91425" tIns="45700" rIns="91425" bIns="45700" anchor="t" anchorCtr="0">
            <a:noAutofit/>
          </a:bodyPr>
          <a:lstStyle/>
          <a:p>
            <a:pPr marL="0" lvl="0" indent="0" algn="just" rtl="0">
              <a:spcBef>
                <a:spcPts val="200"/>
              </a:spcBef>
              <a:buNone/>
            </a:pPr>
            <a:r>
              <a:rPr lang="es-ES" sz="2200" smtClean="0">
                <a:solidFill>
                  <a:srgbClr val="800000"/>
                </a:solidFill>
                <a:latin typeface="Calibri"/>
                <a:ea typeface="Calibri"/>
                <a:cs typeface="Calibri"/>
                <a:sym typeface="Calibri"/>
              </a:rPr>
              <a:t>Speedup: </a:t>
            </a:r>
            <a:r>
              <a:rPr lang="es-ES" sz="2000" smtClean="0">
                <a:solidFill>
                  <a:srgbClr val="003399"/>
                </a:solidFill>
                <a:latin typeface="Calibri"/>
                <a:ea typeface="Calibri"/>
                <a:cs typeface="Calibri"/>
                <a:sym typeface="Calibri"/>
              </a:rPr>
              <a:t>Evalúa la aceleración </a:t>
            </a:r>
            <a:r>
              <a:rPr lang="es-ES" sz="2000">
                <a:solidFill>
                  <a:srgbClr val="003399"/>
                </a:solidFill>
                <a:latin typeface="Calibri"/>
                <a:ea typeface="Calibri"/>
                <a:cs typeface="Calibri"/>
                <a:sym typeface="Calibri"/>
              </a:rPr>
              <a:t>al usar paralelismo.</a:t>
            </a:r>
            <a:r>
              <a:rPr lang="es-ES" sz="2000">
                <a:solidFill>
                  <a:schemeClr val="dk1"/>
                </a:solidFill>
              </a:rPr>
              <a:t> </a:t>
            </a:r>
            <a:r>
              <a:rPr lang="es-ES" sz="2000">
                <a:solidFill>
                  <a:srgbClr val="003399"/>
                </a:solidFill>
                <a:latin typeface="Calibri"/>
                <a:ea typeface="Calibri"/>
                <a:cs typeface="Calibri"/>
                <a:sym typeface="Calibri"/>
              </a:rPr>
              <a:t>Ratio entre el tiempo de ejecución del algoritmo secuencial y el paralelo usando </a:t>
            </a:r>
            <a:r>
              <a:rPr lang="es-ES" sz="2000" i="1">
                <a:solidFill>
                  <a:srgbClr val="003399"/>
                </a:solidFill>
                <a:latin typeface="Calibri"/>
                <a:ea typeface="Calibri"/>
                <a:cs typeface="Calibri"/>
                <a:sym typeface="Calibri"/>
              </a:rPr>
              <a:t>N</a:t>
            </a:r>
            <a:r>
              <a:rPr lang="es-ES" sz="2000">
                <a:solidFill>
                  <a:srgbClr val="003399"/>
                </a:solidFill>
                <a:latin typeface="Calibri"/>
                <a:ea typeface="Calibri"/>
                <a:cs typeface="Calibri"/>
                <a:sym typeface="Calibri"/>
              </a:rPr>
              <a:t> </a:t>
            </a:r>
            <a:r>
              <a:rPr lang="es-ES" sz="2000" smtClean="0">
                <a:solidFill>
                  <a:srgbClr val="003399"/>
                </a:solidFill>
                <a:latin typeface="Calibri"/>
                <a:ea typeface="Calibri"/>
                <a:cs typeface="Calibri"/>
                <a:sym typeface="Calibri"/>
              </a:rPr>
              <a:t>procesadores</a:t>
            </a:r>
            <a:r>
              <a:rPr lang="es-ES" sz="2000">
                <a:solidFill>
                  <a:srgbClr val="003399"/>
                </a:solidFill>
                <a:latin typeface="Calibri"/>
                <a:ea typeface="Calibri"/>
                <a:cs typeface="Calibri"/>
                <a:sym typeface="Calibri"/>
              </a:rPr>
              <a:t>		</a:t>
            </a:r>
          </a:p>
          <a:p>
            <a:pPr marL="457200" indent="0" algn="just" rtl="0">
              <a:lnSpc>
                <a:spcPct val="115000"/>
              </a:lnSpc>
              <a:spcBef>
                <a:spcPts val="200"/>
              </a:spcBef>
              <a:buNone/>
            </a:pPr>
            <a:endParaRPr sz="2200">
              <a:solidFill>
                <a:schemeClr val="dk1"/>
              </a:solidFill>
              <a:latin typeface="Courier New"/>
              <a:ea typeface="Courier New"/>
              <a:cs typeface="Courier New"/>
              <a:sym typeface="Courier New"/>
            </a:endParaRPr>
          </a:p>
          <a:p>
            <a:pPr marL="457200" indent="0" algn="just" rtl="0">
              <a:lnSpc>
                <a:spcPct val="115000"/>
              </a:lnSpc>
              <a:spcBef>
                <a:spcPts val="200"/>
              </a:spcBef>
              <a:buNone/>
            </a:pPr>
            <a:endParaRPr sz="2000">
              <a:solidFill>
                <a:srgbClr val="003399"/>
              </a:solidFill>
              <a:latin typeface="Calibri"/>
              <a:ea typeface="Calibri"/>
              <a:cs typeface="Calibri"/>
              <a:sym typeface="Calibri"/>
            </a:endParaRPr>
          </a:p>
          <a:p>
            <a:pPr marL="457200" indent="0" algn="just" rtl="0">
              <a:lnSpc>
                <a:spcPct val="115000"/>
              </a:lnSpc>
              <a:spcBef>
                <a:spcPts val="200"/>
              </a:spcBef>
              <a:buNone/>
            </a:pPr>
            <a:endParaRPr sz="2000">
              <a:solidFill>
                <a:srgbClr val="003399"/>
              </a:solidFill>
              <a:latin typeface="Calibri"/>
              <a:ea typeface="Calibri"/>
              <a:cs typeface="Calibri"/>
              <a:sym typeface="Calibri"/>
            </a:endParaRPr>
          </a:p>
          <a:p>
            <a:pPr marL="457200" indent="0" algn="just" rtl="0">
              <a:lnSpc>
                <a:spcPct val="115000"/>
              </a:lnSpc>
              <a:spcBef>
                <a:spcPts val="200"/>
              </a:spcBef>
              <a:buNone/>
            </a:pPr>
            <a:endParaRPr sz="2000">
              <a:solidFill>
                <a:srgbClr val="003399"/>
              </a:solidFill>
              <a:latin typeface="Calibri"/>
              <a:ea typeface="Calibri"/>
              <a:cs typeface="Calibri"/>
              <a:sym typeface="Calibri"/>
            </a:endParaRPr>
          </a:p>
          <a:p>
            <a:pPr marL="457200" marR="0" lvl="0" indent="0" algn="just" rtl="0">
              <a:spcBef>
                <a:spcPts val="0"/>
              </a:spcBef>
              <a:spcAft>
                <a:spcPts val="0"/>
              </a:spcAft>
              <a:buNone/>
            </a:pPr>
            <a:endParaRPr sz="2200">
              <a:solidFill>
                <a:srgbClr val="003399"/>
              </a:solidFill>
              <a:latin typeface="Calibri"/>
              <a:ea typeface="Calibri"/>
              <a:cs typeface="Calibri"/>
              <a:sym typeface="Calibri"/>
            </a:endParaRPr>
          </a:p>
        </p:txBody>
      </p:sp>
      <p:pic>
        <p:nvPicPr>
          <p:cNvPr id="402" name="Shape 402"/>
          <p:cNvPicPr preferRelativeResize="0"/>
          <p:nvPr/>
        </p:nvPicPr>
        <p:blipFill rotWithShape="1">
          <a:blip r:embed="rId6">
            <a:alphaModFix/>
          </a:blip>
          <a:srcRect/>
          <a:stretch/>
        </p:blipFill>
        <p:spPr>
          <a:xfrm>
            <a:off x="7740352" y="1717080"/>
            <a:ext cx="1170599" cy="631800"/>
          </a:xfrm>
          <a:prstGeom prst="rect">
            <a:avLst/>
          </a:prstGeom>
          <a:noFill/>
          <a:ln>
            <a:noFill/>
          </a:ln>
        </p:spPr>
      </p:pic>
      <p:pic>
        <p:nvPicPr>
          <p:cNvPr id="403" name="Shape 403"/>
          <p:cNvPicPr preferRelativeResize="0"/>
          <p:nvPr/>
        </p:nvPicPr>
        <p:blipFill>
          <a:blip r:embed="rId7">
            <a:alphaModFix/>
          </a:blip>
          <a:stretch>
            <a:fillRect/>
          </a:stretch>
        </p:blipFill>
        <p:spPr>
          <a:xfrm>
            <a:off x="127000" y="2800875"/>
            <a:ext cx="4765888" cy="2617800"/>
          </a:xfrm>
          <a:prstGeom prst="rect">
            <a:avLst/>
          </a:prstGeom>
          <a:noFill/>
          <a:ln>
            <a:noFill/>
          </a:ln>
        </p:spPr>
      </p:pic>
      <p:sp>
        <p:nvSpPr>
          <p:cNvPr id="9" name="8 Rectángulo"/>
          <p:cNvSpPr/>
          <p:nvPr/>
        </p:nvSpPr>
        <p:spPr>
          <a:xfrm>
            <a:off x="1619672" y="3573016"/>
            <a:ext cx="3240360" cy="21602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custDataLst>
      <p:tags r:id="rId1"/>
    </p:custDataLst>
  </p:cSld>
  <p:clrMapOvr>
    <a:masterClrMapping/>
  </p:clrMapOvr>
  <p:transition spd="slow" advTm="67861">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0"/>
            <a:ext cx="9144000" cy="326866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410" name="Shape 410"/>
          <p:cNvSpPr/>
          <p:nvPr/>
        </p:nvSpPr>
        <p:spPr>
          <a:xfrm>
            <a:off x="0" y="3562596"/>
            <a:ext cx="9144000" cy="3026092"/>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spcAft>
                <a:spcPts val="0"/>
              </a:spcAft>
              <a:buNone/>
            </a:pPr>
            <a:endParaRPr sz="2400" b="1" i="0" u="none" strike="noStrike" cap="none" baseline="0">
              <a:solidFill>
                <a:srgbClr val="BED7D9"/>
              </a:solidFill>
              <a:latin typeface="Calibri"/>
              <a:ea typeface="Calibri"/>
              <a:cs typeface="Calibri"/>
              <a:sym typeface="Calibri"/>
            </a:endParaRPr>
          </a:p>
          <a:p>
            <a:pPr marL="0" marR="0" lvl="0" indent="0" algn="ctr" rtl="0">
              <a:spcBef>
                <a:spcPts val="0"/>
              </a:spcBef>
              <a:spcAft>
                <a:spcPts val="0"/>
              </a:spcAft>
              <a:buSzPct val="25000"/>
              <a:buNone/>
            </a:pPr>
            <a:r>
              <a:rPr lang="es-ES" sz="8000" b="1" i="0" u="none" strike="noStrike" cap="none" baseline="0">
                <a:solidFill>
                  <a:srgbClr val="BED7D9"/>
                </a:solidFill>
                <a:latin typeface="Calibri"/>
                <a:ea typeface="Calibri"/>
                <a:cs typeface="Calibri"/>
                <a:sym typeface="Calibri"/>
              </a:rPr>
              <a:t>CONCLUSIONES</a:t>
            </a:r>
          </a:p>
        </p:txBody>
      </p:sp>
      <p:pic>
        <p:nvPicPr>
          <p:cNvPr id="411" name="Shape 411"/>
          <p:cNvPicPr preferRelativeResize="0"/>
          <p:nvPr/>
        </p:nvPicPr>
        <p:blipFill rotWithShape="1">
          <a:blip r:embed="rId3">
            <a:alphaModFix/>
          </a:blip>
          <a:srcRect/>
          <a:stretch/>
        </p:blipFill>
        <p:spPr>
          <a:xfrm>
            <a:off x="7643813" y="0"/>
            <a:ext cx="1500187" cy="1790699"/>
          </a:xfrm>
          <a:prstGeom prst="rect">
            <a:avLst/>
          </a:prstGeom>
          <a:noFill/>
          <a:ln>
            <a:noFill/>
          </a:ln>
        </p:spPr>
      </p:pic>
      <p:sp>
        <p:nvSpPr>
          <p:cNvPr id="412" name="Shape 412"/>
          <p:cNvSpPr/>
          <p:nvPr/>
        </p:nvSpPr>
        <p:spPr>
          <a:xfrm>
            <a:off x="0" y="0"/>
            <a:ext cx="2676525" cy="326929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ES" sz="19900" b="1" i="0" u="none" strike="noStrike" cap="none" baseline="0">
                <a:solidFill>
                  <a:srgbClr val="002060"/>
                </a:solidFill>
                <a:latin typeface="Calibri"/>
                <a:ea typeface="Calibri"/>
                <a:cs typeface="Calibri"/>
                <a:sym typeface="Calibri"/>
              </a:rPr>
              <a:t> 6</a:t>
            </a:r>
          </a:p>
        </p:txBody>
      </p:sp>
      <p:pic>
        <p:nvPicPr>
          <p:cNvPr id="413" name="Shape 413"/>
          <p:cNvPicPr preferRelativeResize="0"/>
          <p:nvPr/>
        </p:nvPicPr>
        <p:blipFill rotWithShape="1">
          <a:blip r:embed="rId4">
            <a:alphaModFix/>
          </a:blip>
          <a:srcRect/>
          <a:stretch/>
        </p:blipFill>
        <p:spPr>
          <a:xfrm>
            <a:off x="3182013" y="250209"/>
            <a:ext cx="3179901" cy="3161731"/>
          </a:xfrm>
          <a:prstGeom prst="rect">
            <a:avLst/>
          </a:prstGeom>
          <a:noFill/>
          <a:ln>
            <a:noFill/>
          </a:ln>
        </p:spPr>
      </p:pic>
    </p:spTree>
  </p:cSld>
  <p:clrMapOvr>
    <a:masterClrMapping/>
  </p:clrMapOvr>
  <p:transition spd="slow" advTm="1576">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p:nvPr/>
        </p:nvSpPr>
        <p:spPr>
          <a:xfrm>
            <a:off x="0" y="620712"/>
            <a:ext cx="9144000" cy="631800"/>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a:solidFill>
                  <a:schemeClr val="lt1"/>
                </a:solidFill>
                <a:latin typeface="Calibri"/>
                <a:ea typeface="Calibri"/>
                <a:cs typeface="Calibri"/>
                <a:sym typeface="Calibri"/>
              </a:rPr>
              <a:t>Contribuciones</a:t>
            </a:r>
          </a:p>
        </p:txBody>
      </p:sp>
      <p:sp>
        <p:nvSpPr>
          <p:cNvPr id="421" name="Shape 421"/>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Conclusiones</a:t>
            </a:r>
          </a:p>
        </p:txBody>
      </p:sp>
      <p:pic>
        <p:nvPicPr>
          <p:cNvPr id="422" name="Shape 422"/>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423" name="Shape 423"/>
          <p:cNvSpPr/>
          <p:nvPr/>
        </p:nvSpPr>
        <p:spPr>
          <a:xfrm>
            <a:off x="228600" y="1517100"/>
            <a:ext cx="8686800" cy="5077800"/>
          </a:xfrm>
          <a:prstGeom prst="rect">
            <a:avLst/>
          </a:prstGeom>
          <a:noFill/>
          <a:ln>
            <a:noFill/>
          </a:ln>
        </p:spPr>
        <p:txBody>
          <a:bodyPr lIns="91425" tIns="45700" rIns="91425" bIns="45700" anchor="t" anchorCtr="0">
            <a:noAutofit/>
          </a:bodyPr>
          <a:lstStyle/>
          <a:p>
            <a:pPr marL="457200" marR="0" lvl="0" indent="-368300" algn="just" rtl="0">
              <a:lnSpc>
                <a:spcPct val="100000"/>
              </a:lnSpc>
              <a:spcBef>
                <a:spcPts val="0"/>
              </a:spcBef>
              <a:spcAft>
                <a:spcPts val="0"/>
              </a:spcAft>
              <a:buClr>
                <a:srgbClr val="003399"/>
              </a:buClr>
              <a:buSzPct val="100000"/>
              <a:buFont typeface="Calibri"/>
              <a:buAutoNum type="arabicPeriod"/>
            </a:pPr>
            <a:r>
              <a:rPr lang="es-ES" sz="2200" dirty="0">
                <a:solidFill>
                  <a:srgbClr val="003399"/>
                </a:solidFill>
                <a:latin typeface="Calibri"/>
                <a:ea typeface="Calibri"/>
                <a:cs typeface="Calibri"/>
                <a:sym typeface="Calibri"/>
              </a:rPr>
              <a:t>Se desarrolló un AE capaz de </a:t>
            </a:r>
            <a:r>
              <a:rPr lang="es-ES" sz="2200" b="1" dirty="0">
                <a:solidFill>
                  <a:srgbClr val="003399"/>
                </a:solidFill>
                <a:latin typeface="Calibri"/>
                <a:ea typeface="Calibri"/>
                <a:cs typeface="Calibri"/>
                <a:sym typeface="Calibri"/>
              </a:rPr>
              <a:t>resolver el problema de sincronización de semáforos</a:t>
            </a:r>
            <a:r>
              <a:rPr lang="es-ES" sz="2200" dirty="0">
                <a:solidFill>
                  <a:srgbClr val="003399"/>
                </a:solidFill>
                <a:latin typeface="Calibri"/>
                <a:ea typeface="Calibri"/>
                <a:cs typeface="Calibri"/>
                <a:sym typeface="Calibri"/>
              </a:rPr>
              <a:t> con alta eficacia numérica y desempeño </a:t>
            </a:r>
            <a:r>
              <a:rPr lang="es-ES" sz="2200" dirty="0" smtClean="0">
                <a:solidFill>
                  <a:srgbClr val="003399"/>
                </a:solidFill>
                <a:latin typeface="Calibri"/>
                <a:ea typeface="Calibri"/>
                <a:cs typeface="Calibri"/>
                <a:sym typeface="Calibri"/>
              </a:rPr>
              <a:t>computacional</a:t>
            </a:r>
          </a:p>
          <a:p>
            <a:pPr marL="457200" marR="0" lvl="0" indent="-368300" algn="just" rtl="0">
              <a:lnSpc>
                <a:spcPct val="100000"/>
              </a:lnSpc>
              <a:spcBef>
                <a:spcPts val="0"/>
              </a:spcBef>
              <a:spcAft>
                <a:spcPts val="0"/>
              </a:spcAft>
              <a:buClr>
                <a:srgbClr val="003399"/>
              </a:buClr>
              <a:buSzPct val="100000"/>
              <a:buFont typeface="Calibri"/>
              <a:buAutoNum type="arabicPeriod"/>
            </a:pPr>
            <a:endParaRPr lang="es-ES" sz="2200" dirty="0" smtClean="0">
              <a:solidFill>
                <a:srgbClr val="003399"/>
              </a:solidFill>
              <a:latin typeface="Calibri"/>
              <a:ea typeface="Calibri"/>
              <a:cs typeface="Calibri"/>
              <a:sym typeface="Calibri"/>
            </a:endParaRPr>
          </a:p>
          <a:p>
            <a:pPr marL="457200" marR="0" lvl="0" indent="-368300" algn="just" rtl="0">
              <a:lnSpc>
                <a:spcPct val="100000"/>
              </a:lnSpc>
              <a:spcBef>
                <a:spcPts val="0"/>
              </a:spcBef>
              <a:spcAft>
                <a:spcPts val="0"/>
              </a:spcAft>
              <a:buClr>
                <a:srgbClr val="003399"/>
              </a:buClr>
              <a:buSzPct val="100000"/>
              <a:buFont typeface="Calibri"/>
              <a:buAutoNum type="arabicPeriod"/>
            </a:pPr>
            <a:r>
              <a:rPr lang="es-ES" sz="2200" dirty="0" smtClean="0">
                <a:solidFill>
                  <a:srgbClr val="003399"/>
                </a:solidFill>
                <a:latin typeface="Calibri"/>
                <a:ea typeface="Calibri"/>
                <a:cs typeface="Calibri"/>
                <a:sym typeface="Calibri"/>
              </a:rPr>
              <a:t>Mejoras </a:t>
            </a:r>
            <a:r>
              <a:rPr lang="es-ES" sz="2200" dirty="0">
                <a:solidFill>
                  <a:srgbClr val="003399"/>
                </a:solidFill>
                <a:latin typeface="Calibri"/>
                <a:ea typeface="Calibri"/>
                <a:cs typeface="Calibri"/>
                <a:sym typeface="Calibri"/>
              </a:rPr>
              <a:t>en la velocidad, al comparar con la realidad actual</a:t>
            </a:r>
          </a:p>
          <a:p>
            <a:pPr marL="1003300" marR="0" lvl="1" indent="-457200" algn="just" rtl="0">
              <a:spcBef>
                <a:spcPts val="600"/>
              </a:spcBef>
              <a:spcAft>
                <a:spcPts val="0"/>
              </a:spcAft>
              <a:buClr>
                <a:srgbClr val="003399"/>
              </a:buClr>
              <a:buSzPct val="100000"/>
              <a:buFont typeface="+mj-lt"/>
              <a:buAutoNum type="arabicPeriod"/>
            </a:pPr>
            <a:r>
              <a:rPr lang="es-ES" sz="2200" b="1" dirty="0">
                <a:solidFill>
                  <a:srgbClr val="003399"/>
                </a:solidFill>
                <a:latin typeface="Calibri"/>
                <a:ea typeface="Calibri"/>
                <a:cs typeface="Calibri"/>
                <a:sym typeface="Calibri"/>
              </a:rPr>
              <a:t>15.3% </a:t>
            </a:r>
            <a:r>
              <a:rPr lang="es-ES" sz="2200" dirty="0">
                <a:solidFill>
                  <a:srgbClr val="003399"/>
                </a:solidFill>
                <a:latin typeface="Calibri"/>
                <a:ea typeface="Calibri"/>
                <a:cs typeface="Calibri"/>
                <a:sym typeface="Calibri"/>
              </a:rPr>
              <a:t>para los ómnibus y </a:t>
            </a:r>
            <a:r>
              <a:rPr lang="es-ES" sz="2200" b="1" dirty="0">
                <a:solidFill>
                  <a:srgbClr val="003399"/>
                </a:solidFill>
                <a:latin typeface="Calibri"/>
                <a:ea typeface="Calibri"/>
                <a:cs typeface="Calibri"/>
                <a:sym typeface="Calibri"/>
              </a:rPr>
              <a:t>24.8% </a:t>
            </a:r>
            <a:r>
              <a:rPr lang="es-ES" sz="2200" dirty="0">
                <a:solidFill>
                  <a:srgbClr val="003399"/>
                </a:solidFill>
                <a:latin typeface="Calibri"/>
                <a:ea typeface="Calibri"/>
                <a:cs typeface="Calibri"/>
                <a:sym typeface="Calibri"/>
              </a:rPr>
              <a:t> para otros </a:t>
            </a:r>
            <a:r>
              <a:rPr lang="es-ES" sz="2200" dirty="0" smtClean="0">
                <a:solidFill>
                  <a:srgbClr val="003399"/>
                </a:solidFill>
                <a:latin typeface="Calibri"/>
                <a:ea typeface="Calibri"/>
                <a:cs typeface="Calibri"/>
                <a:sym typeface="Calibri"/>
              </a:rPr>
              <a:t>vehículos</a:t>
            </a:r>
            <a:endParaRPr lang="es-ES" sz="2200" dirty="0">
              <a:solidFill>
                <a:srgbClr val="003399"/>
              </a:solidFill>
              <a:latin typeface="Calibri"/>
              <a:ea typeface="Calibri"/>
              <a:cs typeface="Calibri"/>
              <a:sym typeface="Calibri"/>
            </a:endParaRPr>
          </a:p>
          <a:p>
            <a:pPr marL="1003300" marR="0" lvl="1" indent="-457200" algn="just" rtl="0">
              <a:spcBef>
                <a:spcPts val="600"/>
              </a:spcBef>
              <a:spcAft>
                <a:spcPts val="0"/>
              </a:spcAft>
              <a:buClr>
                <a:srgbClr val="003399"/>
              </a:buClr>
              <a:buSzPct val="100000"/>
              <a:buFont typeface="+mj-lt"/>
              <a:buAutoNum type="arabicPeriod"/>
            </a:pPr>
            <a:r>
              <a:rPr lang="es-ES" sz="2200" b="1" dirty="0">
                <a:solidFill>
                  <a:srgbClr val="003399"/>
                </a:solidFill>
                <a:latin typeface="Calibri"/>
                <a:ea typeface="Calibri"/>
                <a:cs typeface="Calibri"/>
                <a:sym typeface="Calibri"/>
              </a:rPr>
              <a:t>49.9%</a:t>
            </a:r>
            <a:r>
              <a:rPr lang="es-ES" sz="2200" dirty="0">
                <a:solidFill>
                  <a:srgbClr val="003399"/>
                </a:solidFill>
                <a:latin typeface="Calibri"/>
                <a:ea typeface="Calibri"/>
                <a:cs typeface="Calibri"/>
                <a:sym typeface="Calibri"/>
              </a:rPr>
              <a:t> para los ómnibus y </a:t>
            </a:r>
            <a:r>
              <a:rPr lang="es-ES" sz="2200" b="1" dirty="0">
                <a:solidFill>
                  <a:srgbClr val="003399"/>
                </a:solidFill>
                <a:latin typeface="Calibri"/>
                <a:ea typeface="Calibri"/>
                <a:cs typeface="Calibri"/>
                <a:sym typeface="Calibri"/>
              </a:rPr>
              <a:t>26,7% </a:t>
            </a:r>
            <a:r>
              <a:rPr lang="es-ES" sz="2200" dirty="0">
                <a:solidFill>
                  <a:srgbClr val="003399"/>
                </a:solidFill>
                <a:latin typeface="Calibri"/>
                <a:ea typeface="Calibri"/>
                <a:cs typeface="Calibri"/>
                <a:sym typeface="Calibri"/>
              </a:rPr>
              <a:t>para otros vehículos aplicando el AE sobre el escenario alternativo </a:t>
            </a:r>
            <a:endParaRPr lang="es-ES" sz="2200" dirty="0" smtClean="0">
              <a:solidFill>
                <a:srgbClr val="003399"/>
              </a:solidFill>
              <a:latin typeface="Calibri"/>
              <a:ea typeface="Calibri"/>
              <a:cs typeface="Calibri"/>
              <a:sym typeface="Calibri"/>
            </a:endParaRPr>
          </a:p>
          <a:p>
            <a:pPr marL="1003300" lvl="1" indent="-457200" algn="just">
              <a:spcBef>
                <a:spcPts val="600"/>
              </a:spcBef>
              <a:buClr>
                <a:srgbClr val="003399"/>
              </a:buClr>
              <a:buSzPct val="100000"/>
            </a:pPr>
            <a:endParaRPr lang="es-ES" sz="500" dirty="0" smtClean="0">
              <a:solidFill>
                <a:srgbClr val="FF0000"/>
              </a:solidFill>
              <a:latin typeface="Calibri"/>
              <a:ea typeface="Calibri"/>
              <a:cs typeface="Calibri"/>
              <a:sym typeface="Calibri"/>
            </a:endParaRPr>
          </a:p>
          <a:p>
            <a:pPr marL="1003300" lvl="1" indent="-457200" algn="just">
              <a:spcBef>
                <a:spcPts val="600"/>
              </a:spcBef>
              <a:buClr>
                <a:srgbClr val="003399"/>
              </a:buClr>
              <a:buSzPct val="100000"/>
            </a:pPr>
            <a:r>
              <a:rPr lang="es-ES" sz="2400" dirty="0" smtClean="0">
                <a:solidFill>
                  <a:srgbClr val="FF0000"/>
                </a:solidFill>
                <a:latin typeface="Calibri"/>
                <a:ea typeface="Calibri"/>
                <a:cs typeface="Calibri"/>
                <a:sym typeface="Calibri"/>
              </a:rPr>
              <a:t>SIN COSTOS ASOCIADOS A INVERSIONES DE INFRAESTRUCTURA</a:t>
            </a:r>
          </a:p>
          <a:p>
            <a:pPr marL="546100" marR="0" lvl="0" indent="-457200" algn="just" rtl="0">
              <a:spcBef>
                <a:spcPts val="600"/>
              </a:spcBef>
              <a:spcAft>
                <a:spcPts val="0"/>
              </a:spcAft>
              <a:buClr>
                <a:srgbClr val="003399"/>
              </a:buClr>
              <a:buSzPct val="100000"/>
              <a:buFont typeface="+mj-lt"/>
              <a:buAutoNum type="arabicPeriod" startAt="3"/>
            </a:pPr>
            <a:r>
              <a:rPr lang="es-ES" sz="2200" smtClean="0">
                <a:solidFill>
                  <a:srgbClr val="003399"/>
                </a:solidFill>
                <a:latin typeface="Calibri"/>
                <a:ea typeface="Calibri"/>
                <a:cs typeface="Calibri"/>
                <a:sym typeface="Calibri"/>
              </a:rPr>
              <a:t>El </a:t>
            </a:r>
            <a:r>
              <a:rPr lang="es-ES" sz="2200" dirty="0" smtClean="0">
                <a:solidFill>
                  <a:srgbClr val="003399"/>
                </a:solidFill>
                <a:latin typeface="Calibri"/>
                <a:ea typeface="Calibri"/>
                <a:cs typeface="Calibri"/>
                <a:sym typeface="Calibri"/>
              </a:rPr>
              <a:t>buen </a:t>
            </a:r>
            <a:r>
              <a:rPr lang="es-ES" sz="2200" dirty="0" err="1" smtClean="0">
                <a:solidFill>
                  <a:srgbClr val="003399"/>
                </a:solidFill>
                <a:latin typeface="Calibri"/>
                <a:ea typeface="Calibri"/>
                <a:cs typeface="Calibri"/>
                <a:sym typeface="Calibri"/>
              </a:rPr>
              <a:t>s</a:t>
            </a:r>
            <a:r>
              <a:rPr lang="es-ES" sz="2200" b="0" i="0" u="none" strike="noStrike" cap="none" baseline="0" dirty="0" err="1" smtClean="0">
                <a:solidFill>
                  <a:srgbClr val="003399"/>
                </a:solidFill>
                <a:latin typeface="Calibri"/>
                <a:ea typeface="Calibri"/>
                <a:cs typeface="Calibri"/>
                <a:sym typeface="Calibri"/>
              </a:rPr>
              <a:t>peedup</a:t>
            </a:r>
            <a:r>
              <a:rPr lang="es-ES" sz="2200" b="0" i="0" u="none" strike="noStrike" cap="none" baseline="0" dirty="0" smtClean="0">
                <a:solidFill>
                  <a:srgbClr val="003399"/>
                </a:solidFill>
                <a:latin typeface="Calibri"/>
                <a:ea typeface="Calibri"/>
                <a:cs typeface="Calibri"/>
                <a:sym typeface="Calibri"/>
              </a:rPr>
              <a:t> del AE </a:t>
            </a:r>
            <a:r>
              <a:rPr lang="es-ES" sz="2200" dirty="0" smtClean="0">
                <a:solidFill>
                  <a:srgbClr val="003399"/>
                </a:solidFill>
                <a:latin typeface="Calibri"/>
                <a:ea typeface="Calibri"/>
                <a:cs typeface="Calibri"/>
                <a:sym typeface="Calibri"/>
              </a:rPr>
              <a:t>permitió</a:t>
            </a:r>
            <a:r>
              <a:rPr lang="es-ES" sz="2200" b="0" i="0" u="none" strike="noStrike" cap="none" baseline="0" dirty="0" smtClean="0">
                <a:solidFill>
                  <a:srgbClr val="003399"/>
                </a:solidFill>
                <a:latin typeface="Calibri"/>
                <a:ea typeface="Calibri"/>
                <a:cs typeface="Calibri"/>
                <a:sym typeface="Calibri"/>
              </a:rPr>
              <a:t> </a:t>
            </a:r>
            <a:r>
              <a:rPr lang="es-ES" sz="2200" b="1" i="0" u="none" strike="noStrike" cap="none" baseline="0" dirty="0" smtClean="0">
                <a:solidFill>
                  <a:srgbClr val="003399"/>
                </a:solidFill>
                <a:latin typeface="Calibri"/>
                <a:ea typeface="Calibri"/>
                <a:cs typeface="Calibri"/>
                <a:sym typeface="Calibri"/>
              </a:rPr>
              <a:t>reducir el tiempo de </a:t>
            </a:r>
            <a:r>
              <a:rPr lang="es-ES" sz="2200" b="1" smtClean="0">
                <a:solidFill>
                  <a:srgbClr val="003399"/>
                </a:solidFill>
                <a:latin typeface="Calibri"/>
                <a:ea typeface="Calibri"/>
                <a:cs typeface="Calibri"/>
                <a:sym typeface="Calibri"/>
              </a:rPr>
              <a:t>ejecución</a:t>
            </a:r>
            <a:r>
              <a:rPr lang="es-ES" sz="2200" b="1" i="0" u="none" strike="noStrike" cap="none" baseline="0" smtClean="0">
                <a:solidFill>
                  <a:srgbClr val="003399"/>
                </a:solidFill>
                <a:latin typeface="Calibri"/>
                <a:ea typeface="Calibri"/>
                <a:cs typeface="Calibri"/>
                <a:sym typeface="Calibri"/>
              </a:rPr>
              <a:t> </a:t>
            </a:r>
            <a:r>
              <a:rPr lang="es-ES" sz="2200" b="0" i="0" u="none" strike="noStrike" cap="none" baseline="0" smtClean="0">
                <a:solidFill>
                  <a:srgbClr val="003399"/>
                </a:solidFill>
                <a:latin typeface="Calibri"/>
                <a:ea typeface="Calibri"/>
                <a:cs typeface="Calibri"/>
                <a:sym typeface="Calibri"/>
              </a:rPr>
              <a:t>considerablemente.  Se realizaron más</a:t>
            </a:r>
            <a:r>
              <a:rPr lang="es-ES" sz="2200" b="0" i="0" u="none" strike="noStrike" cap="none" smtClean="0">
                <a:solidFill>
                  <a:srgbClr val="003399"/>
                </a:solidFill>
                <a:latin typeface="Calibri"/>
                <a:ea typeface="Calibri"/>
                <a:cs typeface="Calibri"/>
                <a:sym typeface="Calibri"/>
              </a:rPr>
              <a:t> de 400 ejecuciones del AE: </a:t>
            </a:r>
            <a:r>
              <a:rPr lang="es-ES" sz="2200" b="1" i="0" u="none" strike="noStrike" cap="none" smtClean="0">
                <a:solidFill>
                  <a:srgbClr val="003399"/>
                </a:solidFill>
                <a:latin typeface="Calibri"/>
                <a:ea typeface="Calibri"/>
                <a:cs typeface="Calibri"/>
                <a:sym typeface="Calibri"/>
              </a:rPr>
              <a:t>paralelo (500 h o 21 días) vs  secuencial (520 días o 1,5 años)</a:t>
            </a:r>
            <a:endParaRPr lang="es-ES" sz="2200" b="1" i="0" u="none" strike="noStrike" cap="none" baseline="0" smtClean="0">
              <a:solidFill>
                <a:srgbClr val="003399"/>
              </a:solidFill>
              <a:latin typeface="Calibri"/>
              <a:ea typeface="Calibri"/>
              <a:cs typeface="Calibri"/>
              <a:sym typeface="Calibri"/>
            </a:endParaRPr>
          </a:p>
          <a:p>
            <a:pPr marR="0" lvl="0" algn="just" rtl="0">
              <a:lnSpc>
                <a:spcPct val="100000"/>
              </a:lnSpc>
              <a:spcBef>
                <a:spcPts val="600"/>
              </a:spcBef>
              <a:spcAft>
                <a:spcPts val="0"/>
              </a:spcAft>
              <a:buNone/>
            </a:pPr>
            <a:r>
              <a:rPr lang="es-ES" sz="2200" smtClean="0">
                <a:solidFill>
                  <a:srgbClr val="003399"/>
                </a:solidFill>
                <a:latin typeface="Calibri"/>
                <a:ea typeface="Calibri"/>
                <a:cs typeface="Calibri"/>
                <a:sym typeface="Calibri"/>
              </a:rPr>
              <a:t>	</a:t>
            </a:r>
            <a:endParaRPr sz="2200" dirty="0">
              <a:solidFill>
                <a:srgbClr val="003399"/>
              </a:solidFill>
              <a:latin typeface="Calibri"/>
              <a:ea typeface="Calibri"/>
              <a:cs typeface="Calibri"/>
              <a:sym typeface="Calibri"/>
            </a:endParaRPr>
          </a:p>
          <a:p>
            <a:pPr marL="457200" marR="0" lvl="1" indent="-317500" algn="just" rtl="0">
              <a:spcBef>
                <a:spcPts val="600"/>
              </a:spcBef>
              <a:spcAft>
                <a:spcPts val="0"/>
              </a:spcAft>
              <a:buClr>
                <a:schemeClr val="dk1"/>
              </a:buClr>
              <a:buFont typeface="Courier New"/>
              <a:buNone/>
            </a:pPr>
            <a:endParaRPr sz="2200" b="0" i="0" u="none" strike="noStrike" cap="none" baseline="0" dirty="0">
              <a:solidFill>
                <a:srgbClr val="003399"/>
              </a:solidFill>
              <a:latin typeface="Calibri"/>
              <a:ea typeface="Calibri"/>
              <a:cs typeface="Calibri"/>
              <a:sym typeface="Calibri"/>
            </a:endParaRPr>
          </a:p>
          <a:p>
            <a:pPr marL="457200" marR="0" lvl="1" indent="-317500" algn="just" rtl="0">
              <a:spcBef>
                <a:spcPts val="600"/>
              </a:spcBef>
              <a:spcAft>
                <a:spcPts val="0"/>
              </a:spcAft>
              <a:buClr>
                <a:schemeClr val="dk1"/>
              </a:buClr>
              <a:buFont typeface="Courier New"/>
              <a:buNone/>
            </a:pPr>
            <a:endParaRPr sz="2200" b="0" i="0" u="none" strike="noStrike" cap="none" baseline="0" dirty="0">
              <a:solidFill>
                <a:srgbClr val="003399"/>
              </a:solidFill>
              <a:latin typeface="Calibri"/>
              <a:ea typeface="Calibri"/>
              <a:cs typeface="Calibri"/>
              <a:sym typeface="Calibri"/>
            </a:endParaRPr>
          </a:p>
        </p:txBody>
      </p:sp>
    </p:spTree>
    <p:custDataLst>
      <p:tags r:id="rId1"/>
    </p:custDataLst>
  </p:cSld>
  <p:clrMapOvr>
    <a:masterClrMapping/>
  </p:clrMapOvr>
  <p:transition spd="slow" advTm="38234">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b="5517"/>
          <a:stretch/>
        </p:blipFill>
        <p:spPr>
          <a:xfrm>
            <a:off x="5731525" y="3473575"/>
            <a:ext cx="2515200" cy="3025799"/>
          </a:xfrm>
          <a:prstGeom prst="rect">
            <a:avLst/>
          </a:prstGeom>
          <a:noFill/>
          <a:ln>
            <a:noFill/>
          </a:ln>
        </p:spPr>
      </p:pic>
      <p:sp>
        <p:nvSpPr>
          <p:cNvPr id="430" name="Shape 430"/>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Conclusiones</a:t>
            </a:r>
          </a:p>
        </p:txBody>
      </p:sp>
      <p:sp>
        <p:nvSpPr>
          <p:cNvPr id="431" name="Shape 431"/>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800" b="0" i="0" u="none" strike="noStrike" cap="none" baseline="0">
                <a:solidFill>
                  <a:schemeClr val="lt1"/>
                </a:solidFill>
                <a:latin typeface="Calibri"/>
                <a:ea typeface="Calibri"/>
                <a:cs typeface="Calibri"/>
                <a:sym typeface="Calibri"/>
              </a:rPr>
              <a:t>Trabajo futuro</a:t>
            </a:r>
          </a:p>
        </p:txBody>
      </p:sp>
      <p:pic>
        <p:nvPicPr>
          <p:cNvPr id="432" name="Shape 432"/>
          <p:cNvPicPr preferRelativeResize="0"/>
          <p:nvPr/>
        </p:nvPicPr>
        <p:blipFill rotWithShape="1">
          <a:blip r:embed="rId4">
            <a:alphaModFix/>
          </a:blip>
          <a:srcRect/>
          <a:stretch/>
        </p:blipFill>
        <p:spPr>
          <a:xfrm>
            <a:off x="8096250" y="0"/>
            <a:ext cx="1047749" cy="1250950"/>
          </a:xfrm>
          <a:prstGeom prst="rect">
            <a:avLst/>
          </a:prstGeom>
          <a:noFill/>
          <a:ln>
            <a:noFill/>
          </a:ln>
        </p:spPr>
      </p:pic>
      <p:sp>
        <p:nvSpPr>
          <p:cNvPr id="433" name="Shape 433"/>
          <p:cNvSpPr/>
          <p:nvPr/>
        </p:nvSpPr>
        <p:spPr>
          <a:xfrm>
            <a:off x="243375" y="1458925"/>
            <a:ext cx="8231999" cy="2769900"/>
          </a:xfrm>
          <a:prstGeom prst="rect">
            <a:avLst/>
          </a:prstGeom>
          <a:noFill/>
          <a:ln>
            <a:noFill/>
          </a:ln>
        </p:spPr>
        <p:txBody>
          <a:bodyPr lIns="91425" tIns="45700" rIns="91425" bIns="45700" anchor="t" anchorCtr="0">
            <a:noAutofit/>
          </a:bodyPr>
          <a:lstStyle/>
          <a:p>
            <a:pPr marL="457200" marR="0" lvl="0" indent="-368300" algn="just" rtl="0">
              <a:spcBef>
                <a:spcPts val="0"/>
              </a:spcBef>
              <a:spcAft>
                <a:spcPts val="0"/>
              </a:spcAft>
              <a:buClr>
                <a:srgbClr val="003399"/>
              </a:buClr>
              <a:buSzPct val="100000"/>
              <a:buFont typeface="Calibri"/>
              <a:buAutoNum type="arabicPeriod"/>
            </a:pPr>
            <a:r>
              <a:rPr lang="es-ES" sz="2200" b="0" i="0" u="none" strike="noStrike" cap="none" baseline="0" dirty="0">
                <a:solidFill>
                  <a:srgbClr val="003399"/>
                </a:solidFill>
                <a:latin typeface="Calibri"/>
                <a:ea typeface="Calibri"/>
                <a:cs typeface="Calibri"/>
                <a:sym typeface="Calibri"/>
              </a:rPr>
              <a:t>Desarrollar o investigar herramientas para automatizar el diseño del mapa y la creación de instancias </a:t>
            </a:r>
            <a:r>
              <a:rPr lang="es-ES" sz="2200" b="0" i="0" u="none" strike="noStrike" cap="none" baseline="0" dirty="0" smtClean="0">
                <a:solidFill>
                  <a:srgbClr val="003399"/>
                </a:solidFill>
                <a:latin typeface="Calibri"/>
                <a:ea typeface="Calibri"/>
                <a:cs typeface="Calibri"/>
                <a:sym typeface="Calibri"/>
              </a:rPr>
              <a:t>realistas</a:t>
            </a:r>
            <a:endParaRPr lang="es-ES" sz="2200" b="0" i="0" u="none" strike="noStrike" cap="none" baseline="0" dirty="0">
              <a:solidFill>
                <a:srgbClr val="003399"/>
              </a:solidFill>
              <a:latin typeface="Calibri"/>
              <a:ea typeface="Calibri"/>
              <a:cs typeface="Calibri"/>
              <a:sym typeface="Calibri"/>
            </a:endParaRPr>
          </a:p>
          <a:p>
            <a:pPr marL="457200" marR="0" lvl="0" indent="-368300" algn="just" rtl="0">
              <a:spcBef>
                <a:spcPts val="600"/>
              </a:spcBef>
              <a:spcAft>
                <a:spcPts val="0"/>
              </a:spcAft>
              <a:buClr>
                <a:srgbClr val="003399"/>
              </a:buClr>
              <a:buSzPct val="100000"/>
              <a:buFont typeface="Calibri"/>
              <a:buAutoNum type="arabicPeriod"/>
            </a:pPr>
            <a:r>
              <a:rPr lang="es-ES" sz="2200" b="0" i="0" u="none" strike="noStrike" cap="none" baseline="0" smtClean="0">
                <a:solidFill>
                  <a:srgbClr val="003399"/>
                </a:solidFill>
                <a:latin typeface="Calibri"/>
                <a:ea typeface="Calibri"/>
                <a:cs typeface="Calibri"/>
                <a:sym typeface="Calibri"/>
              </a:rPr>
              <a:t>Evaluar el </a:t>
            </a:r>
            <a:r>
              <a:rPr lang="es-ES" sz="2200" b="0" i="0" u="none" strike="noStrike" cap="none" baseline="0" dirty="0">
                <a:solidFill>
                  <a:srgbClr val="003399"/>
                </a:solidFill>
                <a:latin typeface="Calibri"/>
                <a:ea typeface="Calibri"/>
                <a:cs typeface="Calibri"/>
                <a:sym typeface="Calibri"/>
              </a:rPr>
              <a:t>AE en otras </a:t>
            </a:r>
            <a:r>
              <a:rPr lang="es-ES" sz="2200" b="0" i="0" u="none" strike="noStrike" cap="none" baseline="0" dirty="0" smtClean="0">
                <a:solidFill>
                  <a:srgbClr val="003399"/>
                </a:solidFill>
                <a:latin typeface="Calibri"/>
                <a:ea typeface="Calibri"/>
                <a:cs typeface="Calibri"/>
                <a:sym typeface="Calibri"/>
              </a:rPr>
              <a:t>zonas</a:t>
            </a:r>
            <a:endParaRPr lang="es-ES" sz="2200" b="0" i="0" u="none" strike="noStrike" cap="none" baseline="0" dirty="0">
              <a:solidFill>
                <a:srgbClr val="003399"/>
              </a:solidFill>
              <a:latin typeface="Calibri"/>
              <a:ea typeface="Calibri"/>
              <a:cs typeface="Calibri"/>
              <a:sym typeface="Calibri"/>
            </a:endParaRPr>
          </a:p>
          <a:p>
            <a:pPr marL="457200" marR="0" lvl="0" indent="-368300" algn="just" rtl="0">
              <a:spcBef>
                <a:spcPts val="600"/>
              </a:spcBef>
              <a:spcAft>
                <a:spcPts val="0"/>
              </a:spcAft>
              <a:buClr>
                <a:srgbClr val="003399"/>
              </a:buClr>
              <a:buSzPct val="100000"/>
              <a:buFont typeface="Calibri"/>
              <a:buAutoNum type="arabicPeriod"/>
            </a:pPr>
            <a:r>
              <a:rPr lang="es-ES" sz="2200" b="0" i="0" u="none" strike="noStrike" cap="none" baseline="0" dirty="0">
                <a:solidFill>
                  <a:srgbClr val="003399"/>
                </a:solidFill>
                <a:latin typeface="Calibri"/>
                <a:ea typeface="Calibri"/>
                <a:cs typeface="Calibri"/>
                <a:sym typeface="Calibri"/>
              </a:rPr>
              <a:t>Utilizar un enfoque </a:t>
            </a:r>
            <a:r>
              <a:rPr lang="es-ES" sz="2200" b="0" i="0" u="none" strike="noStrike" cap="none" baseline="0" dirty="0" err="1">
                <a:solidFill>
                  <a:srgbClr val="003399"/>
                </a:solidFill>
                <a:latin typeface="Calibri"/>
                <a:ea typeface="Calibri"/>
                <a:cs typeface="Calibri"/>
                <a:sym typeface="Calibri"/>
              </a:rPr>
              <a:t>multiobjetivo</a:t>
            </a:r>
            <a:r>
              <a:rPr lang="es-ES" sz="2200" b="0" i="0" u="none" strike="noStrike" cap="none" baseline="0" dirty="0">
                <a:solidFill>
                  <a:srgbClr val="003399"/>
                </a:solidFill>
                <a:latin typeface="Calibri"/>
                <a:ea typeface="Calibri"/>
                <a:cs typeface="Calibri"/>
                <a:sym typeface="Calibri"/>
              </a:rPr>
              <a:t> </a:t>
            </a:r>
            <a:r>
              <a:rPr lang="es-ES" sz="2200" dirty="0" smtClean="0">
                <a:solidFill>
                  <a:srgbClr val="003399"/>
                </a:solidFill>
                <a:latin typeface="Calibri"/>
                <a:ea typeface="Calibri"/>
                <a:cs typeface="Calibri"/>
                <a:sym typeface="Calibri"/>
              </a:rPr>
              <a:t>explícito</a:t>
            </a:r>
            <a:endParaRPr lang="es-ES" sz="2200" b="0" i="0" u="none" strike="noStrike" cap="none" baseline="0" dirty="0">
              <a:solidFill>
                <a:srgbClr val="003399"/>
              </a:solidFill>
              <a:latin typeface="Calibri"/>
              <a:ea typeface="Calibri"/>
              <a:cs typeface="Calibri"/>
              <a:sym typeface="Calibri"/>
            </a:endParaRPr>
          </a:p>
          <a:p>
            <a:pPr marL="457200" marR="0" lvl="0" indent="-368300" algn="just" rtl="0">
              <a:spcBef>
                <a:spcPts val="600"/>
              </a:spcBef>
              <a:spcAft>
                <a:spcPts val="0"/>
              </a:spcAft>
              <a:buClr>
                <a:srgbClr val="003399"/>
              </a:buClr>
              <a:buSzPct val="100000"/>
              <a:buFont typeface="Calibri"/>
              <a:buAutoNum type="arabicPeriod"/>
            </a:pPr>
            <a:r>
              <a:rPr lang="es-ES" sz="2200" b="0" i="0" u="none" strike="noStrike" cap="none" baseline="0" dirty="0" smtClean="0">
                <a:solidFill>
                  <a:srgbClr val="003399"/>
                </a:solidFill>
                <a:latin typeface="Calibri"/>
                <a:ea typeface="Calibri"/>
                <a:cs typeface="Calibri"/>
                <a:sym typeface="Calibri"/>
              </a:rPr>
              <a:t>Extender el AE para considerar informaci</a:t>
            </a:r>
            <a:r>
              <a:rPr lang="es-ES" sz="2200" dirty="0" smtClean="0">
                <a:solidFill>
                  <a:srgbClr val="003399"/>
                </a:solidFill>
                <a:latin typeface="Calibri"/>
                <a:ea typeface="Calibri"/>
                <a:cs typeface="Calibri"/>
                <a:sym typeface="Calibri"/>
              </a:rPr>
              <a:t>ó</a:t>
            </a:r>
            <a:r>
              <a:rPr lang="es-ES" sz="2200" b="0" i="0" u="none" strike="noStrike" cap="none" baseline="0" dirty="0" smtClean="0">
                <a:solidFill>
                  <a:srgbClr val="003399"/>
                </a:solidFill>
                <a:latin typeface="Calibri"/>
                <a:ea typeface="Calibri"/>
                <a:cs typeface="Calibri"/>
                <a:sym typeface="Calibri"/>
              </a:rPr>
              <a:t>n en tiempo real</a:t>
            </a:r>
            <a:endParaRPr lang="es-ES" sz="2200" b="0" i="0" u="none" strike="noStrike" cap="none" baseline="0" dirty="0">
              <a:solidFill>
                <a:srgbClr val="003399"/>
              </a:solidFill>
              <a:latin typeface="Calibri"/>
              <a:ea typeface="Calibri"/>
              <a:cs typeface="Calibri"/>
              <a:sym typeface="Calibri"/>
            </a:endParaRPr>
          </a:p>
          <a:p>
            <a:pPr marL="914400" marR="0" lvl="2" indent="-317500" algn="just" rtl="0">
              <a:spcBef>
                <a:spcPts val="600"/>
              </a:spcBef>
              <a:spcAft>
                <a:spcPts val="0"/>
              </a:spcAft>
              <a:buClr>
                <a:schemeClr val="dk1"/>
              </a:buClr>
              <a:buFont typeface="Courier New"/>
              <a:buNone/>
            </a:pPr>
            <a:endParaRPr sz="2200" b="0" i="0" u="none" strike="noStrike" cap="none" baseline="0" dirty="0">
              <a:solidFill>
                <a:srgbClr val="003399"/>
              </a:solidFill>
              <a:latin typeface="Calibri"/>
              <a:ea typeface="Calibri"/>
              <a:cs typeface="Calibri"/>
              <a:sym typeface="Calibri"/>
            </a:endParaRPr>
          </a:p>
        </p:txBody>
      </p:sp>
    </p:spTree>
  </p:cSld>
  <p:clrMapOvr>
    <a:masterClrMapping/>
  </p:clrMapOvr>
  <p:transition spd="slow" advTm="40061">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0" y="-6350"/>
            <a:ext cx="9144000" cy="838199"/>
          </a:xfrm>
          <a:prstGeom prst="rect">
            <a:avLst/>
          </a:prstGeom>
          <a:solidFill>
            <a:srgbClr val="262672"/>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 sz="3400">
                <a:solidFill>
                  <a:schemeClr val="lt1"/>
                </a:solidFill>
                <a:latin typeface="Calibri"/>
                <a:ea typeface="Calibri"/>
                <a:cs typeface="Calibri"/>
                <a:sym typeface="Calibri"/>
              </a:rPr>
              <a:t>GRACIAS POR SU ATENCIÓN</a:t>
            </a:r>
          </a:p>
        </p:txBody>
      </p:sp>
      <p:sp>
        <p:nvSpPr>
          <p:cNvPr id="440" name="Shape 440"/>
          <p:cNvSpPr txBox="1"/>
          <p:nvPr/>
        </p:nvSpPr>
        <p:spPr>
          <a:xfrm>
            <a:off x="-34800" y="777400"/>
            <a:ext cx="4845000" cy="3331199"/>
          </a:xfrm>
          <a:prstGeom prst="rect">
            <a:avLst/>
          </a:prstGeom>
          <a:noFill/>
          <a:ln>
            <a:noFill/>
          </a:ln>
        </p:spPr>
        <p:txBody>
          <a:bodyPr lIns="91425" tIns="91425" rIns="91425" bIns="91425" anchor="ctr" anchorCtr="0">
            <a:noAutofit/>
          </a:bodyPr>
          <a:lstStyle/>
          <a:p>
            <a:pPr marL="342900" lvl="0" indent="-330200" algn="just" rtl="0">
              <a:spcBef>
                <a:spcPts val="200"/>
              </a:spcBef>
              <a:buClr>
                <a:srgbClr val="003399"/>
              </a:buClr>
              <a:buSzPct val="100000"/>
              <a:buFont typeface="Calibri"/>
              <a:buChar char="•"/>
            </a:pPr>
            <a:r>
              <a:rPr lang="es-ES" sz="2000" dirty="0">
                <a:solidFill>
                  <a:srgbClr val="003399"/>
                </a:solidFill>
                <a:latin typeface="Calibri"/>
                <a:ea typeface="Calibri"/>
                <a:cs typeface="Calibri"/>
                <a:sym typeface="Calibri"/>
              </a:rPr>
              <a:t>Publicación generada en el proyecto:</a:t>
            </a:r>
          </a:p>
          <a:p>
            <a:pPr marL="742950" lvl="1" indent="-273050" rtl="0">
              <a:spcBef>
                <a:spcPts val="200"/>
              </a:spcBef>
              <a:buClr>
                <a:srgbClr val="003399"/>
              </a:buClr>
              <a:buSzPct val="100000"/>
              <a:buFont typeface="Calibri"/>
              <a:buChar char="–"/>
            </a:pPr>
            <a:r>
              <a:rPr lang="es-ES" sz="1800" dirty="0">
                <a:solidFill>
                  <a:srgbClr val="003399"/>
                </a:solidFill>
                <a:latin typeface="Calibri"/>
                <a:ea typeface="Calibri"/>
                <a:cs typeface="Calibri"/>
                <a:sym typeface="Calibri"/>
              </a:rPr>
              <a:t>A. Acuña, E. Arreche, S. </a:t>
            </a:r>
            <a:r>
              <a:rPr lang="es-ES" sz="1800" dirty="0" err="1">
                <a:solidFill>
                  <a:srgbClr val="003399"/>
                </a:solidFill>
                <a:latin typeface="Calibri"/>
                <a:ea typeface="Calibri"/>
                <a:cs typeface="Calibri"/>
                <a:sym typeface="Calibri"/>
              </a:rPr>
              <a:t>Nesmachnow</a:t>
            </a:r>
            <a:r>
              <a:rPr lang="es-ES" sz="1800" dirty="0">
                <a:solidFill>
                  <a:srgbClr val="003399"/>
                </a:solidFill>
                <a:latin typeface="Calibri"/>
                <a:ea typeface="Calibri"/>
                <a:cs typeface="Calibri"/>
                <a:sym typeface="Calibri"/>
              </a:rPr>
              <a:t>. </a:t>
            </a:r>
            <a:r>
              <a:rPr lang="es-ES" sz="1800" i="1" dirty="0">
                <a:solidFill>
                  <a:srgbClr val="003399"/>
                </a:solidFill>
                <a:latin typeface="Calibri"/>
                <a:ea typeface="Calibri"/>
                <a:cs typeface="Calibri"/>
                <a:sym typeface="Calibri"/>
              </a:rPr>
              <a:t>Planificación de tráfico y transporte colectivo en el Corredor Garzón utilizando un algoritmo evolutivo</a:t>
            </a:r>
            <a:r>
              <a:rPr lang="es-ES" sz="1800" dirty="0">
                <a:solidFill>
                  <a:srgbClr val="003399"/>
                </a:solidFill>
                <a:latin typeface="Calibri"/>
                <a:ea typeface="Calibri"/>
                <a:cs typeface="Calibri"/>
                <a:sym typeface="Calibri"/>
              </a:rPr>
              <a:t>.                    Congreso Internacional de Cómputo en Optimización y Software, Cuernavaca Morelos, México, </a:t>
            </a:r>
            <a:r>
              <a:rPr lang="es-ES" sz="1800" dirty="0" smtClean="0">
                <a:solidFill>
                  <a:srgbClr val="003399"/>
                </a:solidFill>
                <a:latin typeface="Calibri"/>
                <a:ea typeface="Calibri"/>
                <a:cs typeface="Calibri"/>
                <a:sym typeface="Calibri"/>
              </a:rPr>
              <a:t>2015</a:t>
            </a:r>
            <a:endParaRPr lang="es-ES" sz="1800" dirty="0">
              <a:solidFill>
                <a:srgbClr val="003399"/>
              </a:solidFill>
              <a:latin typeface="Calibri"/>
              <a:ea typeface="Calibri"/>
              <a:cs typeface="Calibri"/>
              <a:sym typeface="Calibri"/>
            </a:endParaRPr>
          </a:p>
          <a:p>
            <a:pPr lvl="0" algn="ctr" rtl="0">
              <a:spcBef>
                <a:spcPts val="0"/>
              </a:spcBef>
              <a:buNone/>
            </a:pPr>
            <a:endParaRPr sz="2200" dirty="0">
              <a:solidFill>
                <a:srgbClr val="003399"/>
              </a:solidFill>
              <a:latin typeface="Calibri"/>
              <a:ea typeface="Calibri"/>
              <a:cs typeface="Calibri"/>
              <a:sym typeface="Calibri"/>
            </a:endParaRPr>
          </a:p>
        </p:txBody>
      </p:sp>
      <p:sp>
        <p:nvSpPr>
          <p:cNvPr id="441" name="Shape 441"/>
          <p:cNvSpPr txBox="1"/>
          <p:nvPr/>
        </p:nvSpPr>
        <p:spPr>
          <a:xfrm>
            <a:off x="6900" y="3867650"/>
            <a:ext cx="4803299" cy="3854699"/>
          </a:xfrm>
          <a:prstGeom prst="rect">
            <a:avLst/>
          </a:prstGeom>
          <a:noFill/>
          <a:ln>
            <a:noFill/>
          </a:ln>
        </p:spPr>
        <p:txBody>
          <a:bodyPr lIns="91425" tIns="91425" rIns="91425" bIns="91425" anchor="t" anchorCtr="0">
            <a:noAutofit/>
          </a:bodyPr>
          <a:lstStyle/>
          <a:p>
            <a:pPr marL="342900" lvl="0" indent="-330200" rtl="0">
              <a:spcBef>
                <a:spcPts val="200"/>
              </a:spcBef>
              <a:buClr>
                <a:srgbClr val="003399"/>
              </a:buClr>
              <a:buSzPct val="100000"/>
              <a:buFont typeface="Calibri"/>
              <a:buChar char="•"/>
            </a:pPr>
            <a:endParaRPr lang="es-ES" sz="2000" dirty="0" smtClean="0">
              <a:solidFill>
                <a:srgbClr val="003399"/>
              </a:solidFill>
              <a:latin typeface="Calibri"/>
              <a:ea typeface="Calibri"/>
              <a:cs typeface="Calibri"/>
              <a:sym typeface="Calibri"/>
            </a:endParaRPr>
          </a:p>
          <a:p>
            <a:pPr marL="342900" lvl="0" indent="-330200" rtl="0">
              <a:spcBef>
                <a:spcPts val="200"/>
              </a:spcBef>
              <a:buClr>
                <a:srgbClr val="003399"/>
              </a:buClr>
              <a:buSzPct val="100000"/>
              <a:buFont typeface="Calibri"/>
              <a:buChar char="•"/>
            </a:pPr>
            <a:r>
              <a:rPr lang="es-ES" sz="2000" dirty="0" smtClean="0">
                <a:solidFill>
                  <a:srgbClr val="003399"/>
                </a:solidFill>
                <a:latin typeface="Calibri"/>
                <a:ea typeface="Calibri"/>
                <a:cs typeface="Calibri"/>
                <a:sym typeface="Calibri"/>
              </a:rPr>
              <a:t>Participación </a:t>
            </a:r>
            <a:r>
              <a:rPr lang="es-ES" sz="2000" dirty="0">
                <a:solidFill>
                  <a:srgbClr val="003399"/>
                </a:solidFill>
                <a:latin typeface="Calibri"/>
                <a:ea typeface="Calibri"/>
                <a:cs typeface="Calibri"/>
                <a:sym typeface="Calibri"/>
              </a:rPr>
              <a:t>en Ingeniería </a:t>
            </a:r>
            <a:r>
              <a:rPr lang="es-ES" sz="2000" dirty="0" err="1">
                <a:solidFill>
                  <a:srgbClr val="003399"/>
                </a:solidFill>
                <a:latin typeface="Calibri"/>
                <a:ea typeface="Calibri"/>
                <a:cs typeface="Calibri"/>
                <a:sym typeface="Calibri"/>
              </a:rPr>
              <a:t>deMuestra</a:t>
            </a:r>
            <a:r>
              <a:rPr lang="es-ES" sz="2000" dirty="0">
                <a:solidFill>
                  <a:srgbClr val="003399"/>
                </a:solidFill>
                <a:latin typeface="Calibri"/>
                <a:ea typeface="Calibri"/>
                <a:cs typeface="Calibri"/>
                <a:sym typeface="Calibri"/>
              </a:rPr>
              <a:t> </a:t>
            </a:r>
            <a:r>
              <a:rPr lang="es-ES" sz="2000" dirty="0" smtClean="0">
                <a:solidFill>
                  <a:srgbClr val="003399"/>
                </a:solidFill>
                <a:latin typeface="Calibri"/>
                <a:ea typeface="Calibri"/>
                <a:cs typeface="Calibri"/>
                <a:sym typeface="Calibri"/>
              </a:rPr>
              <a:t>2015</a:t>
            </a:r>
            <a:endParaRPr lang="es-ES" sz="2000" dirty="0">
              <a:solidFill>
                <a:srgbClr val="003399"/>
              </a:solidFill>
              <a:latin typeface="Calibri"/>
              <a:ea typeface="Calibri"/>
              <a:cs typeface="Calibri"/>
              <a:sym typeface="Calibri"/>
            </a:endParaRPr>
          </a:p>
          <a:p>
            <a:pPr marL="342900" lvl="0" indent="-330200" rtl="0">
              <a:spcBef>
                <a:spcPts val="200"/>
              </a:spcBef>
              <a:buClr>
                <a:srgbClr val="003399"/>
              </a:buClr>
              <a:buSzPct val="100000"/>
              <a:buFont typeface="Calibri"/>
              <a:buChar char="•"/>
            </a:pPr>
            <a:r>
              <a:rPr lang="es-ES" sz="2000" dirty="0">
                <a:solidFill>
                  <a:srgbClr val="003399"/>
                </a:solidFill>
                <a:latin typeface="Calibri"/>
                <a:ea typeface="Calibri"/>
                <a:cs typeface="Calibri"/>
                <a:sym typeface="Calibri"/>
              </a:rPr>
              <a:t>Información del proyecto disponible en:</a:t>
            </a:r>
          </a:p>
          <a:p>
            <a:pPr marL="0" lvl="0" indent="0" algn="ctr" rtl="0">
              <a:spcBef>
                <a:spcPts val="200"/>
              </a:spcBef>
              <a:buNone/>
            </a:pPr>
            <a:r>
              <a:rPr lang="es-ES" sz="1600" u="sng" dirty="0">
                <a:solidFill>
                  <a:schemeClr val="hlink"/>
                </a:solidFill>
                <a:latin typeface="Calibri"/>
                <a:ea typeface="Calibri"/>
                <a:cs typeface="Calibri"/>
                <a:sym typeface="Calibri"/>
                <a:hlinkClick r:id="rId3"/>
              </a:rPr>
              <a:t>http://www.fing.edu.uy/inco/grupos/cecal/hpc/AECG</a:t>
            </a:r>
            <a:r>
              <a:rPr lang="es-ES" sz="1600" dirty="0">
                <a:solidFill>
                  <a:srgbClr val="003399"/>
                </a:solidFill>
                <a:latin typeface="Calibri"/>
                <a:ea typeface="Calibri"/>
                <a:cs typeface="Calibri"/>
                <a:sym typeface="Calibri"/>
              </a:rPr>
              <a:t> </a:t>
            </a:r>
          </a:p>
        </p:txBody>
      </p:sp>
      <p:pic>
        <p:nvPicPr>
          <p:cNvPr id="1026" name="Picture 2" descr="C:\Users\Efra\Downloads\idm2.jpg"/>
          <p:cNvPicPr>
            <a:picLocks noChangeAspect="1" noChangeArrowheads="1"/>
          </p:cNvPicPr>
          <p:nvPr/>
        </p:nvPicPr>
        <p:blipFill>
          <a:blip r:embed="rId4"/>
          <a:srcRect b="75949"/>
          <a:stretch>
            <a:fillRect/>
          </a:stretch>
        </p:blipFill>
        <p:spPr bwMode="auto">
          <a:xfrm>
            <a:off x="4788024" y="4365104"/>
            <a:ext cx="3888432" cy="1368152"/>
          </a:xfrm>
          <a:prstGeom prst="rect">
            <a:avLst/>
          </a:prstGeom>
          <a:noFill/>
        </p:spPr>
      </p:pic>
      <p:pic>
        <p:nvPicPr>
          <p:cNvPr id="1028" name="Picture 4" descr="C:\Users\Efra\Downloads\IMG_4620.JPG"/>
          <p:cNvPicPr>
            <a:picLocks noChangeAspect="1" noChangeArrowheads="1"/>
          </p:cNvPicPr>
          <p:nvPr/>
        </p:nvPicPr>
        <p:blipFill>
          <a:blip r:embed="rId5"/>
          <a:srcRect b="8697"/>
          <a:stretch>
            <a:fillRect/>
          </a:stretch>
        </p:blipFill>
        <p:spPr bwMode="auto">
          <a:xfrm>
            <a:off x="4788024" y="1052736"/>
            <a:ext cx="3995936" cy="2736304"/>
          </a:xfrm>
          <a:prstGeom prst="rect">
            <a:avLst/>
          </a:prstGeom>
          <a:noFill/>
        </p:spPr>
      </p:pic>
    </p:spTree>
  </p:cSld>
  <p:clrMapOvr>
    <a:masterClrMapping/>
  </p:clrMapOvr>
  <p:transition spd="slow" advTm="53680">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arrera 1m.wmv">
            <a:hlinkClick r:id="" action="ppaction://media"/>
          </p:cNvPr>
          <p:cNvPicPr>
            <a:picLocks noRot="1" noChangeAspect="1"/>
          </p:cNvPicPr>
          <p:nvPr>
            <a:videoFile r:link="rId2"/>
          </p:nvPr>
        </p:nvPicPr>
        <p:blipFill>
          <a:blip r:embed="rId5"/>
          <a:stretch>
            <a:fillRect/>
          </a:stretch>
        </p:blipFill>
        <p:spPr>
          <a:xfrm>
            <a:off x="-2196752" y="188640"/>
            <a:ext cx="13465496" cy="6336704"/>
          </a:xfrm>
          <a:prstGeom prst="rect">
            <a:avLst/>
          </a:prstGeom>
        </p:spPr>
      </p:pic>
      <p:sp>
        <p:nvSpPr>
          <p:cNvPr id="231" name="Shape 231"/>
          <p:cNvSpPr/>
          <p:nvPr/>
        </p:nvSpPr>
        <p:spPr>
          <a:xfrm>
            <a:off x="0" y="6021388"/>
            <a:ext cx="1066800" cy="836612"/>
          </a:xfrm>
          <a:prstGeom prst="rect">
            <a:avLst/>
          </a:prstGeom>
          <a:solidFill>
            <a:srgbClr val="FFFFFF"/>
          </a:solidFill>
          <a:ln w="28575">
            <a:solidFill>
              <a:schemeClr val="accent6"/>
            </a:solidFill>
          </a:ln>
        </p:spPr>
        <p:txBody>
          <a:bodyPr lIns="0" tIns="0" rIns="0" bIns="0" anchor="ctr"/>
          <a:lstStyle/>
          <a:p>
            <a:pPr>
              <a:spcBef>
                <a:spcPts val="0"/>
              </a:spcBef>
              <a:spcAft>
                <a:spcPts val="0"/>
              </a:spcAft>
              <a:buClr>
                <a:srgbClr val="000000"/>
              </a:buClr>
              <a:buFont typeface="Arial"/>
              <a:buNone/>
              <a:defRPr/>
            </a:pPr>
            <a:endParaRPr dirty="0">
              <a:solidFill>
                <a:srgbClr val="000000"/>
              </a:solidFill>
              <a:latin typeface="Courier New"/>
              <a:ea typeface="Courier New"/>
              <a:cs typeface="Courier New"/>
              <a:sym typeface="Courier New"/>
            </a:endParaRPr>
          </a:p>
        </p:txBody>
      </p:sp>
      <p:sp>
        <p:nvSpPr>
          <p:cNvPr id="233" name="Shape 233"/>
          <p:cNvSpPr/>
          <p:nvPr/>
        </p:nvSpPr>
        <p:spPr>
          <a:xfrm>
            <a:off x="1042988" y="6021388"/>
            <a:ext cx="8101012" cy="836612"/>
          </a:xfrm>
          <a:prstGeom prst="rect">
            <a:avLst/>
          </a:prstGeom>
          <a:solidFill>
            <a:schemeClr val="accent5"/>
          </a:solidFill>
          <a:ln w="28575">
            <a:solidFill>
              <a:schemeClr val="accent6"/>
            </a:solidFill>
          </a:ln>
        </p:spPr>
        <p:txBody>
          <a:bodyPr lIns="0" tIns="0" rIns="0" bIns="0" anchor="ctr"/>
          <a:lstStyle/>
          <a:p>
            <a:pPr marL="342900" indent="-342900" algn="ctr">
              <a:spcBef>
                <a:spcPts val="0"/>
              </a:spcBef>
              <a:spcAft>
                <a:spcPts val="0"/>
              </a:spcAft>
              <a:buClr>
                <a:srgbClr val="333399"/>
              </a:buClr>
              <a:buSzPct val="25000"/>
              <a:buFont typeface="Galdeano"/>
              <a:buNone/>
              <a:defRPr/>
            </a:pPr>
            <a:r>
              <a:rPr lang="en-US" sz="2000" dirty="0">
                <a:solidFill>
                  <a:srgbClr val="333399"/>
                </a:solidFill>
                <a:latin typeface="Calibri" pitchFamily="34" charset="0"/>
                <a:ea typeface="Galdeano"/>
                <a:cs typeface="Galdeano"/>
                <a:sym typeface="Galdeano"/>
              </a:rPr>
              <a:t>FACULTAD DE INGENIERÍA, UNIVERSIDAD DE LA REPÚBLICA, URUGUAY</a:t>
            </a:r>
          </a:p>
        </p:txBody>
      </p:sp>
      <p:pic>
        <p:nvPicPr>
          <p:cNvPr id="119813" name="Picture 7" descr="http://iie.fing.edu.uy/epim2010/Imagenes/logo_fing.png"/>
          <p:cNvPicPr>
            <a:picLocks noChangeAspect="1" noChangeArrowheads="1"/>
          </p:cNvPicPr>
          <p:nvPr/>
        </p:nvPicPr>
        <p:blipFill>
          <a:blip r:embed="rId6"/>
          <a:srcRect/>
          <a:stretch>
            <a:fillRect/>
          </a:stretch>
        </p:blipFill>
        <p:spPr bwMode="auto">
          <a:xfrm>
            <a:off x="117475" y="6053138"/>
            <a:ext cx="774700" cy="760412"/>
          </a:xfrm>
          <a:prstGeom prst="rect">
            <a:avLst/>
          </a:prstGeom>
          <a:noFill/>
          <a:ln w="9525">
            <a:noFill/>
            <a:miter lim="800000"/>
            <a:headEnd/>
            <a:tailEnd/>
          </a:ln>
        </p:spPr>
      </p:pic>
      <p:sp>
        <p:nvSpPr>
          <p:cNvPr id="6" name="Shape 421"/>
          <p:cNvSpPr txBox="1">
            <a:spLocks/>
          </p:cNvSpPr>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s-ES" sz="3200" b="0" i="0" u="none" strike="noStrike" kern="0" cap="none" spc="0" normalizeH="0" baseline="0" noProof="0" dirty="0" smtClean="0">
                <a:ln>
                  <a:noFill/>
                </a:ln>
                <a:solidFill>
                  <a:schemeClr val="lt1"/>
                </a:solidFill>
                <a:effectLst/>
                <a:uLnTx/>
                <a:uFillTx/>
                <a:latin typeface="Calibri"/>
                <a:ea typeface="Calibri"/>
                <a:cs typeface="Calibri"/>
                <a:sym typeface="Calibri"/>
              </a:rPr>
              <a:t>Gracias por su atención</a:t>
            </a:r>
            <a:endParaRPr kumimoji="0" lang="es-ES" sz="32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Tree>
    <p:custDataLst>
      <p:tags r:id="rId1"/>
    </p:custDataLst>
  </p:cSld>
  <p:clrMapOvr>
    <a:masterClrMapping/>
  </p:clrMapOvr>
  <p:transition spd="slow" advTm="47471">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5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268287" y="1354137"/>
            <a:ext cx="8561812" cy="4746410"/>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El aumento de la </a:t>
            </a:r>
            <a:r>
              <a:rPr lang="es-ES" sz="2200" b="1" i="0" u="none" strike="noStrike" cap="none" baseline="0" dirty="0">
                <a:solidFill>
                  <a:srgbClr val="003399"/>
                </a:solidFill>
                <a:latin typeface="Calibri"/>
                <a:ea typeface="Calibri"/>
                <a:cs typeface="Calibri"/>
                <a:sym typeface="Calibri"/>
              </a:rPr>
              <a:t>congestión vehicular </a:t>
            </a:r>
            <a:r>
              <a:rPr lang="es-ES" sz="2200" b="0" i="0" u="none" strike="noStrike" cap="none" baseline="0" dirty="0">
                <a:solidFill>
                  <a:srgbClr val="003399"/>
                </a:solidFill>
                <a:latin typeface="Calibri"/>
                <a:ea typeface="Calibri"/>
                <a:cs typeface="Calibri"/>
                <a:sym typeface="Calibri"/>
              </a:rPr>
              <a:t>afecta la calidad de vida de las personas, por las demoras en los viajes y la </a:t>
            </a:r>
            <a:r>
              <a:rPr lang="es-ES" sz="2200">
                <a:solidFill>
                  <a:srgbClr val="003399"/>
                </a:solidFill>
                <a:latin typeface="Calibri"/>
                <a:ea typeface="Calibri"/>
                <a:cs typeface="Calibri"/>
                <a:sym typeface="Calibri"/>
              </a:rPr>
              <a:t>contaminación</a:t>
            </a:r>
            <a:r>
              <a:rPr lang="es-ES" sz="2200" b="0" i="0" u="none" strike="noStrike" cap="none" baseline="0">
                <a:solidFill>
                  <a:srgbClr val="003399"/>
                </a:solidFill>
                <a:latin typeface="Calibri"/>
                <a:ea typeface="Calibri"/>
                <a:cs typeface="Calibri"/>
                <a:sym typeface="Calibri"/>
              </a:rPr>
              <a:t> </a:t>
            </a:r>
            <a:r>
              <a:rPr lang="es-ES" sz="2200" b="0" i="0" u="none" strike="noStrike" cap="none" baseline="0" smtClean="0">
                <a:solidFill>
                  <a:srgbClr val="003399"/>
                </a:solidFill>
                <a:latin typeface="Calibri"/>
                <a:ea typeface="Calibri"/>
                <a:cs typeface="Calibri"/>
                <a:sym typeface="Calibri"/>
              </a:rPr>
              <a:t>generada</a:t>
            </a:r>
            <a:endParaRPr lang="es-ES" sz="2200" b="0" i="0" u="none" strike="noStrike" cap="none" baseline="0" dirty="0">
              <a:solidFill>
                <a:srgbClr val="003399"/>
              </a:solidFill>
              <a:latin typeface="Calibri"/>
              <a:ea typeface="Calibri"/>
              <a:cs typeface="Calibri"/>
              <a:sym typeface="Calibri"/>
            </a:endParaRPr>
          </a:p>
          <a:p>
            <a:pPr marL="342900" marR="0" lvl="0" indent="-2032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E</a:t>
            </a:r>
            <a:r>
              <a:rPr lang="es-ES" sz="2200" b="0" i="0" u="none" strike="noStrike" cap="none" baseline="0" dirty="0">
                <a:solidFill>
                  <a:srgbClr val="003399"/>
                </a:solidFill>
                <a:latin typeface="Calibri"/>
                <a:ea typeface="Calibri"/>
                <a:cs typeface="Calibri"/>
                <a:sym typeface="Calibri"/>
              </a:rPr>
              <a:t>l </a:t>
            </a:r>
            <a:r>
              <a:rPr lang="es-ES" sz="2200" b="1" dirty="0">
                <a:solidFill>
                  <a:srgbClr val="C00000"/>
                </a:solidFill>
                <a:latin typeface="Calibri"/>
                <a:ea typeface="Calibri"/>
                <a:cs typeface="Calibri"/>
                <a:sym typeface="Calibri"/>
              </a:rPr>
              <a:t>C</a:t>
            </a:r>
            <a:r>
              <a:rPr lang="es-ES" sz="2200" b="1" i="0" u="none" strike="noStrike" cap="none" baseline="0" dirty="0">
                <a:solidFill>
                  <a:srgbClr val="C00000"/>
                </a:solidFill>
                <a:latin typeface="Calibri"/>
                <a:ea typeface="Calibri"/>
                <a:cs typeface="Calibri"/>
                <a:sym typeface="Calibri"/>
              </a:rPr>
              <a:t>orredor Garzón </a:t>
            </a:r>
            <a:r>
              <a:rPr lang="es-ES" sz="2200" b="0" i="0" u="none" strike="noStrike" cap="none" baseline="0" dirty="0">
                <a:solidFill>
                  <a:srgbClr val="003399"/>
                </a:solidFill>
                <a:latin typeface="Calibri"/>
                <a:ea typeface="Calibri"/>
                <a:cs typeface="Calibri"/>
                <a:sym typeface="Calibri"/>
              </a:rPr>
              <a:t>se destaca por su </a:t>
            </a:r>
            <a:r>
              <a:rPr lang="es-ES" sz="2200" b="1" i="0" u="none" strike="noStrike" cap="none" baseline="0" dirty="0">
                <a:solidFill>
                  <a:srgbClr val="003399"/>
                </a:solidFill>
                <a:latin typeface="Calibri"/>
                <a:ea typeface="Calibri"/>
                <a:cs typeface="Calibri"/>
                <a:sym typeface="Calibri"/>
              </a:rPr>
              <a:t>complejidad,</a:t>
            </a:r>
            <a:r>
              <a:rPr lang="es-ES" sz="2200" b="0" i="0" u="none" strike="noStrike" cap="none" baseline="0" dirty="0">
                <a:solidFill>
                  <a:srgbClr val="003399"/>
                </a:solidFill>
                <a:latin typeface="Calibri"/>
                <a:ea typeface="Calibri"/>
                <a:cs typeface="Calibri"/>
                <a:sym typeface="Calibri"/>
              </a:rPr>
              <a:t> dada su extensión, cantidad de semáforos, cruces y el carril exclusivo </a:t>
            </a:r>
            <a:r>
              <a:rPr lang="es-ES" sz="2200" b="0" i="0" u="none" strike="noStrike" cap="none" baseline="0">
                <a:solidFill>
                  <a:srgbClr val="003399"/>
                </a:solidFill>
                <a:latin typeface="Calibri"/>
                <a:ea typeface="Calibri"/>
                <a:cs typeface="Calibri"/>
                <a:sym typeface="Calibri"/>
              </a:rPr>
              <a:t>para </a:t>
            </a:r>
            <a:r>
              <a:rPr lang="es-ES" sz="2200" smtClean="0">
                <a:solidFill>
                  <a:srgbClr val="003399"/>
                </a:solidFill>
                <a:latin typeface="Calibri"/>
                <a:ea typeface="Calibri"/>
                <a:cs typeface="Calibri"/>
                <a:sym typeface="Calibri"/>
              </a:rPr>
              <a:t>ómnibus</a:t>
            </a:r>
            <a:endParaRPr lang="es-ES" sz="2200" b="0" i="0" u="none" strike="noStrike" cap="none" baseline="0" dirty="0">
              <a:solidFill>
                <a:srgbClr val="003399"/>
              </a:solidFill>
              <a:latin typeface="Calibri"/>
              <a:ea typeface="Calibri"/>
              <a:cs typeface="Calibri"/>
              <a:sym typeface="Calibri"/>
            </a:endParaRPr>
          </a:p>
          <a:p>
            <a:pPr marL="0" marR="0" lvl="0" indent="0" algn="just" rtl="0">
              <a:spcBef>
                <a:spcPts val="200"/>
              </a:spcBef>
              <a:spcAft>
                <a:spcPts val="0"/>
              </a:spcAft>
              <a:buClr>
                <a:srgbClr val="003399"/>
              </a:buClr>
              <a:buSzPct val="25000"/>
              <a:buFont typeface="Calibri"/>
              <a:buNone/>
            </a:pPr>
            <a:r>
              <a:rPr lang="es-ES" sz="2200" b="0" i="0" u="none" strike="noStrike" cap="none" baseline="0" dirty="0">
                <a:solidFill>
                  <a:srgbClr val="003399"/>
                </a:solidFill>
                <a:latin typeface="Calibri"/>
                <a:ea typeface="Calibri"/>
                <a:cs typeface="Calibri"/>
                <a:sym typeface="Calibri"/>
              </a:rPr>
              <a:t>  </a:t>
            </a:r>
          </a:p>
          <a:p>
            <a:pPr marL="342900" marR="0" lvl="0" indent="-342900" algn="just" rtl="0">
              <a:spcBef>
                <a:spcPts val="20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Las autoridades han reconocido que </a:t>
            </a:r>
            <a:r>
              <a:rPr lang="es-ES" sz="2200" b="1" i="0" u="none" strike="noStrike" cap="none" baseline="0" dirty="0">
                <a:solidFill>
                  <a:srgbClr val="003399"/>
                </a:solidFill>
                <a:latin typeface="Calibri"/>
                <a:ea typeface="Calibri"/>
                <a:cs typeface="Calibri"/>
                <a:sym typeface="Calibri"/>
              </a:rPr>
              <a:t>no se cumplió el objetivo </a:t>
            </a:r>
            <a:r>
              <a:rPr lang="es-ES" sz="2200" b="0" i="0" u="none" strike="noStrike" cap="none" baseline="0" dirty="0">
                <a:solidFill>
                  <a:srgbClr val="003399"/>
                </a:solidFill>
                <a:latin typeface="Calibri"/>
                <a:ea typeface="Calibri"/>
                <a:cs typeface="Calibri"/>
                <a:sym typeface="Calibri"/>
              </a:rPr>
              <a:t>que era mejorar los tiempos de circulación en </a:t>
            </a:r>
            <a:r>
              <a:rPr lang="es-ES" sz="2200" b="0" i="0" u="none" strike="noStrike" cap="none" baseline="0">
                <a:solidFill>
                  <a:srgbClr val="003399"/>
                </a:solidFill>
                <a:latin typeface="Calibri"/>
                <a:ea typeface="Calibri"/>
                <a:cs typeface="Calibri"/>
                <a:sym typeface="Calibri"/>
              </a:rPr>
              <a:t>la </a:t>
            </a:r>
            <a:r>
              <a:rPr lang="es-ES" sz="2200" b="0" i="0" u="none" strike="noStrike" cap="none" baseline="0" smtClean="0">
                <a:solidFill>
                  <a:srgbClr val="003399"/>
                </a:solidFill>
                <a:latin typeface="Calibri"/>
                <a:ea typeface="Calibri"/>
                <a:cs typeface="Calibri"/>
                <a:sym typeface="Calibri"/>
              </a:rPr>
              <a:t>zona</a:t>
            </a:r>
            <a:endParaRPr lang="es-ES" sz="2200" b="0" i="0" u="none" strike="noStrike" cap="none" baseline="0" dirty="0">
              <a:solidFill>
                <a:srgbClr val="003399"/>
              </a:solidFill>
              <a:latin typeface="Calibri"/>
              <a:ea typeface="Calibri"/>
              <a:cs typeface="Calibri"/>
              <a:sym typeface="Calibri"/>
            </a:endParaRPr>
          </a:p>
          <a:p>
            <a:pPr marL="342900" marR="0" lvl="0" indent="-2032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Se propone desarrollar un algoritmo que mejore los tiempos de circulación al </a:t>
            </a:r>
            <a:r>
              <a:rPr lang="es-ES" sz="2200" b="1" i="0" u="none" strike="noStrike" cap="none" baseline="0" dirty="0">
                <a:solidFill>
                  <a:srgbClr val="003399"/>
                </a:solidFill>
                <a:latin typeface="Calibri"/>
                <a:ea typeface="Calibri"/>
                <a:cs typeface="Calibri"/>
                <a:sym typeface="Calibri"/>
              </a:rPr>
              <a:t>sincronizar semáforos del </a:t>
            </a:r>
            <a:r>
              <a:rPr lang="es-ES" sz="2200" b="1" i="0" u="none" strike="noStrike" cap="none" baseline="0">
                <a:solidFill>
                  <a:srgbClr val="003399"/>
                </a:solidFill>
                <a:latin typeface="Calibri"/>
                <a:ea typeface="Calibri"/>
                <a:cs typeface="Calibri"/>
                <a:sym typeface="Calibri"/>
              </a:rPr>
              <a:t>Corredor </a:t>
            </a:r>
            <a:r>
              <a:rPr lang="es-ES" sz="2200" b="1" i="0" u="none" strike="noStrike" cap="none" baseline="0" smtClean="0">
                <a:solidFill>
                  <a:srgbClr val="003399"/>
                </a:solidFill>
                <a:latin typeface="Calibri"/>
                <a:ea typeface="Calibri"/>
                <a:cs typeface="Calibri"/>
                <a:sym typeface="Calibri"/>
              </a:rPr>
              <a:t>Garzón</a:t>
            </a:r>
            <a:endParaRPr lang="es-ES" sz="2200" b="0" i="0" u="none" strike="noStrike" cap="none" baseline="0" dirty="0">
              <a:solidFill>
                <a:srgbClr val="003399"/>
              </a:solidFill>
              <a:latin typeface="Calibri"/>
              <a:ea typeface="Calibri"/>
              <a:cs typeface="Calibri"/>
              <a:sym typeface="Calibri"/>
            </a:endParaRPr>
          </a:p>
          <a:p>
            <a:pPr marL="342900" marR="0" lvl="0" indent="-2032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2032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p:txBody>
      </p:sp>
      <p:sp>
        <p:nvSpPr>
          <p:cNvPr id="86" name="Shape 86"/>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dirty="0">
                <a:solidFill>
                  <a:schemeClr val="lt1"/>
                </a:solidFill>
                <a:latin typeface="Calibri"/>
                <a:ea typeface="Calibri"/>
                <a:cs typeface="Calibri"/>
                <a:sym typeface="Calibri"/>
              </a:rPr>
              <a:t>Introducción</a:t>
            </a:r>
          </a:p>
        </p:txBody>
      </p:sp>
      <p:sp>
        <p:nvSpPr>
          <p:cNvPr id="87" name="Shape 87"/>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Motivación y contexto</a:t>
            </a:r>
          </a:p>
        </p:txBody>
      </p:sp>
      <p:pic>
        <p:nvPicPr>
          <p:cNvPr id="88" name="Shape 88"/>
          <p:cNvPicPr preferRelativeResize="0"/>
          <p:nvPr/>
        </p:nvPicPr>
        <p:blipFill rotWithShape="1">
          <a:blip r:embed="rId3">
            <a:alphaModFix/>
          </a:blip>
          <a:srcRect/>
          <a:stretch/>
        </p:blipFill>
        <p:spPr>
          <a:xfrm>
            <a:off x="8096250" y="0"/>
            <a:ext cx="1047749" cy="1250950"/>
          </a:xfrm>
          <a:prstGeom prst="rect">
            <a:avLst/>
          </a:prstGeom>
          <a:noFill/>
          <a:ln>
            <a:noFill/>
          </a:ln>
        </p:spPr>
      </p:pic>
    </p:spTree>
  </p:cSld>
  <p:clrMapOvr>
    <a:masterClrMapping/>
  </p:clrMapOvr>
  <p:transition spd="slow" advTm="107033">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268287" y="1354137"/>
            <a:ext cx="8411687" cy="4336977"/>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Relevar </a:t>
            </a:r>
            <a:r>
              <a:rPr lang="es-ES" sz="2200" b="1" i="0" u="none" strike="noStrike" cap="none" baseline="0" dirty="0">
                <a:solidFill>
                  <a:srgbClr val="003399"/>
                </a:solidFill>
                <a:latin typeface="Calibri"/>
                <a:ea typeface="Calibri"/>
                <a:cs typeface="Calibri"/>
                <a:sym typeface="Calibri"/>
              </a:rPr>
              <a:t>trabajos relacionados </a:t>
            </a:r>
            <a:r>
              <a:rPr lang="es-ES" sz="2200" b="0" i="0" u="none" strike="noStrike" cap="none" baseline="0" dirty="0">
                <a:solidFill>
                  <a:srgbClr val="003399"/>
                </a:solidFill>
                <a:latin typeface="Calibri"/>
                <a:ea typeface="Calibri"/>
                <a:cs typeface="Calibri"/>
                <a:sym typeface="Calibri"/>
              </a:rPr>
              <a:t>para conocer otras soluciones </a:t>
            </a:r>
            <a:r>
              <a:rPr lang="es-ES" sz="2200" b="0" i="0" u="none" strike="noStrike" cap="none" baseline="0">
                <a:solidFill>
                  <a:srgbClr val="003399"/>
                </a:solidFill>
                <a:latin typeface="Calibri"/>
                <a:ea typeface="Calibri"/>
                <a:cs typeface="Calibri"/>
                <a:sym typeface="Calibri"/>
              </a:rPr>
              <a:t>y </a:t>
            </a:r>
            <a:r>
              <a:rPr lang="es-ES" sz="2200" b="0" i="0" u="none" strike="noStrike" cap="none" baseline="0" smtClean="0">
                <a:solidFill>
                  <a:srgbClr val="003399"/>
                </a:solidFill>
                <a:latin typeface="Calibri"/>
                <a:ea typeface="Calibri"/>
                <a:cs typeface="Calibri"/>
                <a:sym typeface="Calibri"/>
              </a:rPr>
              <a:t>herramientas</a:t>
            </a:r>
            <a:endParaRPr lang="es-ES"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Implementar </a:t>
            </a:r>
            <a:r>
              <a:rPr lang="es-ES" sz="2200" b="0" i="0" u="none" strike="noStrike" cap="none" baseline="0" dirty="0">
                <a:solidFill>
                  <a:srgbClr val="003399"/>
                </a:solidFill>
                <a:latin typeface="Calibri"/>
                <a:ea typeface="Calibri"/>
                <a:cs typeface="Calibri"/>
                <a:sym typeface="Calibri"/>
              </a:rPr>
              <a:t>un </a:t>
            </a:r>
            <a:r>
              <a:rPr lang="es-ES" sz="2200" b="1" i="0" u="none" strike="noStrike" cap="none" baseline="0" dirty="0" smtClean="0">
                <a:solidFill>
                  <a:srgbClr val="003399"/>
                </a:solidFill>
                <a:latin typeface="Calibri"/>
                <a:ea typeface="Calibri"/>
                <a:cs typeface="Calibri"/>
                <a:sym typeface="Calibri"/>
              </a:rPr>
              <a:t>Algoritmo Evolutivo (AE) </a:t>
            </a:r>
            <a:r>
              <a:rPr lang="es-ES" sz="2200" b="0" i="0" u="none" strike="noStrike" cap="none" baseline="0" dirty="0" err="1" smtClean="0">
                <a:solidFill>
                  <a:srgbClr val="003399"/>
                </a:solidFill>
                <a:latin typeface="Calibri"/>
                <a:ea typeface="Calibri"/>
                <a:cs typeface="Calibri"/>
                <a:sym typeface="Calibri"/>
              </a:rPr>
              <a:t>multiobjetivo</a:t>
            </a:r>
            <a:r>
              <a:rPr lang="es-ES" sz="2200" b="0" i="0" u="none" strike="noStrike" cap="none" baseline="0" dirty="0" smtClean="0">
                <a:solidFill>
                  <a:srgbClr val="003399"/>
                </a:solidFill>
                <a:latin typeface="Calibri"/>
                <a:ea typeface="Calibri"/>
                <a:cs typeface="Calibri"/>
                <a:sym typeface="Calibri"/>
              </a:rPr>
              <a:t> </a:t>
            </a:r>
            <a:r>
              <a:rPr lang="es-ES" sz="2200" b="0" i="0" u="none" strike="noStrike" cap="none" baseline="0" dirty="0">
                <a:solidFill>
                  <a:srgbClr val="003399"/>
                </a:solidFill>
                <a:latin typeface="Calibri"/>
                <a:ea typeface="Calibri"/>
                <a:cs typeface="Calibri"/>
                <a:sym typeface="Calibri"/>
              </a:rPr>
              <a:t>que resuelva el problema en la zona del corredor Garzón, optimizando la velocidad media de  ómnibus y </a:t>
            </a:r>
            <a:r>
              <a:rPr lang="es-ES" sz="2200" b="0" i="0" u="none" strike="noStrike" cap="none" baseline="0">
                <a:solidFill>
                  <a:srgbClr val="003399"/>
                </a:solidFill>
                <a:latin typeface="Calibri"/>
                <a:ea typeface="Calibri"/>
                <a:cs typeface="Calibri"/>
                <a:sym typeface="Calibri"/>
              </a:rPr>
              <a:t>otros </a:t>
            </a:r>
            <a:r>
              <a:rPr lang="es-ES" sz="2200" b="0" i="0" u="none" strike="noStrike" cap="none" baseline="0" smtClean="0">
                <a:solidFill>
                  <a:srgbClr val="003399"/>
                </a:solidFill>
                <a:latin typeface="Calibri"/>
                <a:ea typeface="Calibri"/>
                <a:cs typeface="Calibri"/>
                <a:sym typeface="Calibri"/>
              </a:rPr>
              <a:t>vehículos</a:t>
            </a:r>
            <a:endParaRPr lang="es-ES"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Crear</a:t>
            </a:r>
            <a:r>
              <a:rPr lang="es-ES" sz="2200" b="0" i="0" u="none" strike="noStrike" cap="none" baseline="0" dirty="0">
                <a:solidFill>
                  <a:srgbClr val="003399"/>
                </a:solidFill>
                <a:latin typeface="Calibri"/>
                <a:ea typeface="Calibri"/>
                <a:cs typeface="Calibri"/>
                <a:sym typeface="Calibri"/>
              </a:rPr>
              <a:t> </a:t>
            </a:r>
            <a:r>
              <a:rPr lang="es-ES" sz="2200" b="1" i="0" u="none" strike="noStrike" cap="none" baseline="0" dirty="0">
                <a:solidFill>
                  <a:srgbClr val="003399"/>
                </a:solidFill>
                <a:latin typeface="Calibri"/>
                <a:ea typeface="Calibri"/>
                <a:cs typeface="Calibri"/>
                <a:sym typeface="Calibri"/>
              </a:rPr>
              <a:t>instancias realistas </a:t>
            </a:r>
            <a:r>
              <a:rPr lang="es-ES" sz="2200" b="0" i="0" u="none" strike="noStrike" cap="none" baseline="0" dirty="0">
                <a:solidFill>
                  <a:srgbClr val="003399"/>
                </a:solidFill>
                <a:latin typeface="Calibri"/>
                <a:ea typeface="Calibri"/>
                <a:cs typeface="Calibri"/>
                <a:sym typeface="Calibri"/>
              </a:rPr>
              <a:t>del problema: mapa y datos precisos sobre </a:t>
            </a:r>
            <a:r>
              <a:rPr lang="es-ES" sz="2200" dirty="0">
                <a:solidFill>
                  <a:srgbClr val="003399"/>
                </a:solidFill>
                <a:latin typeface="Calibri"/>
                <a:ea typeface="Calibri"/>
                <a:cs typeface="Calibri"/>
                <a:sym typeface="Calibri"/>
              </a:rPr>
              <a:t>configuración</a:t>
            </a:r>
            <a:r>
              <a:rPr lang="es-ES" sz="2200" b="0" i="0" u="none" strike="noStrike" cap="none" baseline="0" dirty="0">
                <a:solidFill>
                  <a:srgbClr val="003399"/>
                </a:solidFill>
                <a:latin typeface="Calibri"/>
                <a:ea typeface="Calibri"/>
                <a:cs typeface="Calibri"/>
                <a:sym typeface="Calibri"/>
              </a:rPr>
              <a:t> de </a:t>
            </a:r>
            <a:r>
              <a:rPr lang="es-ES" sz="2200" dirty="0">
                <a:solidFill>
                  <a:srgbClr val="003399"/>
                </a:solidFill>
                <a:latin typeface="Calibri"/>
                <a:ea typeface="Calibri"/>
                <a:cs typeface="Calibri"/>
                <a:sym typeface="Calibri"/>
              </a:rPr>
              <a:t>semáforos</a:t>
            </a:r>
            <a:r>
              <a:rPr lang="es-ES" sz="2200" b="0" i="0" u="none" strike="noStrike" cap="none" baseline="0" dirty="0">
                <a:solidFill>
                  <a:srgbClr val="003399"/>
                </a:solidFill>
                <a:latin typeface="Calibri"/>
                <a:ea typeface="Calibri"/>
                <a:cs typeface="Calibri"/>
                <a:sym typeface="Calibri"/>
              </a:rPr>
              <a:t> y </a:t>
            </a:r>
            <a:r>
              <a:rPr lang="es-ES" sz="2200" dirty="0">
                <a:solidFill>
                  <a:srgbClr val="003399"/>
                </a:solidFill>
                <a:latin typeface="Calibri"/>
                <a:ea typeface="Calibri"/>
                <a:cs typeface="Calibri"/>
                <a:sym typeface="Calibri"/>
              </a:rPr>
              <a:t>tráfico</a:t>
            </a:r>
            <a:r>
              <a:rPr lang="es-ES" sz="2200" b="0" i="0" u="none" strike="noStrike" cap="none" baseline="0" dirty="0">
                <a:solidFill>
                  <a:srgbClr val="003399"/>
                </a:solidFill>
                <a:latin typeface="Calibri"/>
                <a:ea typeface="Calibri"/>
                <a:cs typeface="Calibri"/>
                <a:sym typeface="Calibri"/>
              </a:rPr>
              <a:t> obtenidas </a:t>
            </a:r>
            <a:r>
              <a:rPr lang="es-ES" sz="2200" b="0" i="0" u="none" strike="noStrike" cap="none" baseline="0" dirty="0" smtClean="0">
                <a:solidFill>
                  <a:srgbClr val="003399"/>
                </a:solidFill>
                <a:latin typeface="Calibri"/>
                <a:ea typeface="Calibri"/>
                <a:cs typeface="Calibri"/>
                <a:sym typeface="Calibri"/>
              </a:rPr>
              <a:t>in situ</a:t>
            </a:r>
            <a:endParaRPr lang="es-ES" sz="2200" b="0" i="0" u="none" strike="noStrike" cap="none" baseline="0" dirty="0">
              <a:solidFill>
                <a:srgbClr val="003399"/>
              </a:solidFill>
              <a:latin typeface="Calibri"/>
              <a:ea typeface="Calibri"/>
              <a:cs typeface="Calibri"/>
              <a:sym typeface="Calibri"/>
            </a:endParaRPr>
          </a:p>
          <a:p>
            <a:pPr marL="342900" marR="0" lvl="0" indent="-2032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a:p>
            <a:pPr marL="342900" marR="0" lvl="0" indent="-342900" algn="just" rtl="0">
              <a:spcBef>
                <a:spcPts val="200"/>
              </a:spcBef>
              <a:spcAft>
                <a:spcPts val="0"/>
              </a:spcAft>
              <a:buClr>
                <a:srgbClr val="003399"/>
              </a:buClr>
              <a:buSzPct val="100000"/>
              <a:buFont typeface="Calibri"/>
              <a:buChar char="•"/>
            </a:pPr>
            <a:r>
              <a:rPr lang="es-ES" sz="2200" b="0" i="0" u="none" strike="noStrike" cap="none" baseline="0" dirty="0">
                <a:solidFill>
                  <a:srgbClr val="003399"/>
                </a:solidFill>
                <a:latin typeface="Calibri"/>
                <a:ea typeface="Calibri"/>
                <a:cs typeface="Calibri"/>
                <a:sym typeface="Calibri"/>
              </a:rPr>
              <a:t>Aplicar técnicas de </a:t>
            </a:r>
            <a:r>
              <a:rPr lang="es-ES" sz="2200" b="1" i="0" u="none" strike="noStrike" cap="none" baseline="0" dirty="0">
                <a:solidFill>
                  <a:srgbClr val="003399"/>
                </a:solidFill>
                <a:latin typeface="Calibri"/>
                <a:ea typeface="Calibri"/>
                <a:cs typeface="Calibri"/>
                <a:sym typeface="Calibri"/>
              </a:rPr>
              <a:t>computación de alto desempeño </a:t>
            </a:r>
            <a:r>
              <a:rPr lang="es-ES" sz="2200" b="0" i="0" u="none" strike="noStrike" cap="none" baseline="0" dirty="0">
                <a:solidFill>
                  <a:srgbClr val="003399"/>
                </a:solidFill>
                <a:latin typeface="Calibri"/>
                <a:ea typeface="Calibri"/>
                <a:cs typeface="Calibri"/>
                <a:sym typeface="Calibri"/>
              </a:rPr>
              <a:t>para acelerar los tiempos de </a:t>
            </a:r>
            <a:r>
              <a:rPr lang="es-ES" sz="2200" b="0" i="0" u="none" strike="noStrike" cap="none" baseline="0" dirty="0" smtClean="0">
                <a:solidFill>
                  <a:srgbClr val="003399"/>
                </a:solidFill>
                <a:latin typeface="Calibri"/>
                <a:ea typeface="Calibri"/>
                <a:cs typeface="Calibri"/>
                <a:sym typeface="Calibri"/>
              </a:rPr>
              <a:t>ejecución </a:t>
            </a:r>
            <a:r>
              <a:rPr lang="es-ES" sz="2200" b="0" i="0" u="none" strike="noStrike" cap="none" baseline="0" smtClean="0">
                <a:solidFill>
                  <a:srgbClr val="003399"/>
                </a:solidFill>
                <a:latin typeface="Calibri"/>
                <a:ea typeface="Calibri"/>
                <a:cs typeface="Calibri"/>
                <a:sym typeface="Calibri"/>
              </a:rPr>
              <a:t>del AE</a:t>
            </a:r>
            <a:endParaRPr lang="es-ES" sz="2200" b="0" i="0" u="none" strike="noStrike" cap="none" baseline="0" dirty="0">
              <a:solidFill>
                <a:srgbClr val="003399"/>
              </a:solidFill>
              <a:latin typeface="Calibri"/>
              <a:ea typeface="Calibri"/>
              <a:cs typeface="Calibri"/>
              <a:sym typeface="Calibri"/>
            </a:endParaRPr>
          </a:p>
          <a:p>
            <a:pPr marL="342900" marR="0" lvl="0" indent="-203200" algn="just" rtl="0">
              <a:spcBef>
                <a:spcPts val="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p:txBody>
      </p:sp>
      <p:sp>
        <p:nvSpPr>
          <p:cNvPr id="95" name="Shape 95"/>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Introducción</a:t>
            </a:r>
          </a:p>
        </p:txBody>
      </p:sp>
      <p:sp>
        <p:nvSpPr>
          <p:cNvPr id="96" name="Shape 96"/>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Objetivos</a:t>
            </a:r>
          </a:p>
        </p:txBody>
      </p:sp>
      <p:pic>
        <p:nvPicPr>
          <p:cNvPr id="97" name="Shape 97"/>
          <p:cNvPicPr preferRelativeResize="0"/>
          <p:nvPr/>
        </p:nvPicPr>
        <p:blipFill rotWithShape="1">
          <a:blip r:embed="rId3">
            <a:alphaModFix/>
          </a:blip>
          <a:srcRect/>
          <a:stretch/>
        </p:blipFill>
        <p:spPr>
          <a:xfrm>
            <a:off x="8096250" y="0"/>
            <a:ext cx="1047749" cy="1250950"/>
          </a:xfrm>
          <a:prstGeom prst="rect">
            <a:avLst/>
          </a:prstGeom>
          <a:noFill/>
          <a:ln>
            <a:noFill/>
          </a:ln>
        </p:spPr>
      </p:pic>
    </p:spTree>
  </p:cSld>
  <p:clrMapOvr>
    <a:masterClrMapping/>
  </p:clrMapOvr>
  <p:transition spd="slow" advTm="6396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0" y="0"/>
            <a:ext cx="9144000" cy="326866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04" name="Shape 104"/>
          <p:cNvSpPr/>
          <p:nvPr/>
        </p:nvSpPr>
        <p:spPr>
          <a:xfrm>
            <a:off x="0" y="3720230"/>
            <a:ext cx="9144000" cy="2868459"/>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spcAft>
                <a:spcPts val="0"/>
              </a:spcAft>
              <a:buNone/>
            </a:pPr>
            <a:endParaRPr sz="3200" b="1" i="0" u="none" strike="noStrike" cap="none" baseline="0">
              <a:solidFill>
                <a:srgbClr val="BED7D9"/>
              </a:solidFill>
              <a:latin typeface="Calibri"/>
              <a:ea typeface="Calibri"/>
              <a:cs typeface="Calibri"/>
              <a:sym typeface="Calibri"/>
            </a:endParaRPr>
          </a:p>
          <a:p>
            <a:pPr marL="0" marR="0" lvl="0" indent="0" algn="ctr" rtl="0">
              <a:spcBef>
                <a:spcPts val="0"/>
              </a:spcBef>
              <a:spcAft>
                <a:spcPts val="0"/>
              </a:spcAft>
              <a:buSzPct val="25000"/>
              <a:buNone/>
            </a:pPr>
            <a:r>
              <a:rPr lang="es-ES" sz="9600" b="1" i="0" u="none" strike="noStrike" cap="none" baseline="0">
                <a:solidFill>
                  <a:srgbClr val="BED7D9"/>
                </a:solidFill>
                <a:latin typeface="Calibri"/>
                <a:ea typeface="Calibri"/>
                <a:cs typeface="Calibri"/>
                <a:sym typeface="Calibri"/>
              </a:rPr>
              <a:t>MARCO TEÓRICO</a:t>
            </a:r>
          </a:p>
        </p:txBody>
      </p:sp>
      <p:pic>
        <p:nvPicPr>
          <p:cNvPr id="105" name="Shape 105"/>
          <p:cNvPicPr preferRelativeResize="0"/>
          <p:nvPr/>
        </p:nvPicPr>
        <p:blipFill rotWithShape="1">
          <a:blip r:embed="rId3">
            <a:alphaModFix/>
          </a:blip>
          <a:srcRect/>
          <a:stretch/>
        </p:blipFill>
        <p:spPr>
          <a:xfrm>
            <a:off x="7643813" y="0"/>
            <a:ext cx="1500187" cy="1790699"/>
          </a:xfrm>
          <a:prstGeom prst="rect">
            <a:avLst/>
          </a:prstGeom>
          <a:noFill/>
          <a:ln>
            <a:noFill/>
          </a:ln>
        </p:spPr>
      </p:pic>
      <p:sp>
        <p:nvSpPr>
          <p:cNvPr id="106" name="Shape 106"/>
          <p:cNvSpPr/>
          <p:nvPr/>
        </p:nvSpPr>
        <p:spPr>
          <a:xfrm>
            <a:off x="0" y="0"/>
            <a:ext cx="2676525" cy="326929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s-ES" sz="19900" b="1" i="0" u="none" strike="noStrike" cap="none" baseline="0">
                <a:solidFill>
                  <a:srgbClr val="002060"/>
                </a:solidFill>
                <a:latin typeface="Calibri"/>
                <a:ea typeface="Calibri"/>
                <a:cs typeface="Calibri"/>
                <a:sym typeface="Calibri"/>
              </a:rPr>
              <a:t> 2</a:t>
            </a:r>
          </a:p>
        </p:txBody>
      </p:sp>
      <p:pic>
        <p:nvPicPr>
          <p:cNvPr id="107" name="Shape 107"/>
          <p:cNvPicPr preferRelativeResize="0"/>
          <p:nvPr/>
        </p:nvPicPr>
        <p:blipFill>
          <a:blip r:embed="rId4">
            <a:alphaModFix/>
          </a:blip>
          <a:stretch>
            <a:fillRect/>
          </a:stretch>
        </p:blipFill>
        <p:spPr>
          <a:xfrm>
            <a:off x="3153125" y="0"/>
            <a:ext cx="2913000" cy="3720300"/>
          </a:xfrm>
          <a:prstGeom prst="rect">
            <a:avLst/>
          </a:prstGeom>
          <a:noFill/>
          <a:ln>
            <a:noFill/>
          </a:ln>
        </p:spPr>
      </p:pic>
    </p:spTree>
  </p:cSld>
  <p:clrMapOvr>
    <a:masterClrMapping/>
  </p:clrMapOvr>
  <p:transition spd="slow" advTm="2044">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0" y="1268754"/>
            <a:ext cx="8820472" cy="2333766"/>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S</a:t>
            </a:r>
            <a:r>
              <a:rPr lang="es-ES" sz="2200" b="0" i="0" u="none" strike="noStrike" cap="none" baseline="0" dirty="0">
                <a:solidFill>
                  <a:srgbClr val="003399"/>
                </a:solidFill>
                <a:latin typeface="Calibri"/>
                <a:ea typeface="Calibri"/>
                <a:cs typeface="Calibri"/>
                <a:sym typeface="Calibri"/>
              </a:rPr>
              <a:t>e caracterizan por </a:t>
            </a:r>
            <a:r>
              <a:rPr lang="es-ES" sz="2200" b="0" i="0" u="none" strike="noStrike" cap="none" baseline="0" dirty="0" smtClean="0">
                <a:solidFill>
                  <a:srgbClr val="003399"/>
                </a:solidFill>
                <a:latin typeface="Calibri"/>
                <a:ea typeface="Calibri"/>
                <a:cs typeface="Calibri"/>
                <a:sym typeface="Calibri"/>
              </a:rPr>
              <a:t>la </a:t>
            </a:r>
            <a:r>
              <a:rPr lang="es-ES" sz="2200" dirty="0">
                <a:solidFill>
                  <a:srgbClr val="003399"/>
                </a:solidFill>
                <a:latin typeface="Calibri"/>
                <a:ea typeface="Calibri"/>
                <a:cs typeface="Calibri"/>
                <a:sym typeface="Calibri"/>
              </a:rPr>
              <a:t>separación</a:t>
            </a:r>
            <a:r>
              <a:rPr lang="es-ES" sz="2200" b="0" i="0" u="none" strike="noStrike" cap="none" baseline="0" dirty="0">
                <a:solidFill>
                  <a:srgbClr val="003399"/>
                </a:solidFill>
                <a:latin typeface="Calibri"/>
                <a:ea typeface="Calibri"/>
                <a:cs typeface="Calibri"/>
                <a:sym typeface="Calibri"/>
              </a:rPr>
              <a:t> </a:t>
            </a:r>
            <a:r>
              <a:rPr lang="es-ES" sz="2200" dirty="0" smtClean="0">
                <a:solidFill>
                  <a:srgbClr val="003399"/>
                </a:solidFill>
                <a:latin typeface="Calibri"/>
                <a:ea typeface="Calibri"/>
                <a:cs typeface="Calibri"/>
                <a:sym typeface="Calibri"/>
              </a:rPr>
              <a:t>física</a:t>
            </a:r>
            <a:r>
              <a:rPr lang="es-ES" sz="2200" b="0" i="0" u="none" strike="noStrike" cap="none" baseline="0" dirty="0" smtClean="0">
                <a:solidFill>
                  <a:srgbClr val="003399"/>
                </a:solidFill>
                <a:latin typeface="Calibri"/>
                <a:ea typeface="Calibri"/>
                <a:cs typeface="Calibri"/>
                <a:sym typeface="Calibri"/>
              </a:rPr>
              <a:t> entre </a:t>
            </a:r>
            <a:r>
              <a:rPr lang="es-ES" sz="2200" b="0" i="0" u="none" strike="noStrike" cap="none" baseline="0" dirty="0">
                <a:solidFill>
                  <a:srgbClr val="003399"/>
                </a:solidFill>
                <a:latin typeface="Calibri"/>
                <a:ea typeface="Calibri"/>
                <a:cs typeface="Calibri"/>
                <a:sym typeface="Calibri"/>
              </a:rPr>
              <a:t>el carril de </a:t>
            </a:r>
            <a:r>
              <a:rPr lang="es-ES" sz="2200" dirty="0">
                <a:solidFill>
                  <a:srgbClr val="003399"/>
                </a:solidFill>
                <a:latin typeface="Calibri"/>
                <a:ea typeface="Calibri"/>
                <a:cs typeface="Calibri"/>
                <a:sym typeface="Calibri"/>
              </a:rPr>
              <a:t>circulación</a:t>
            </a:r>
            <a:r>
              <a:rPr lang="es-ES" sz="2200" b="0" i="0" u="none" strike="noStrike" cap="none" baseline="0" dirty="0">
                <a:solidFill>
                  <a:srgbClr val="003399"/>
                </a:solidFill>
                <a:latin typeface="Calibri"/>
                <a:ea typeface="Calibri"/>
                <a:cs typeface="Calibri"/>
                <a:sym typeface="Calibri"/>
              </a:rPr>
              <a:t> del </a:t>
            </a:r>
            <a:r>
              <a:rPr lang="es-ES" sz="2200" dirty="0">
                <a:solidFill>
                  <a:srgbClr val="003399"/>
                </a:solidFill>
                <a:latin typeface="Calibri"/>
                <a:ea typeface="Calibri"/>
                <a:cs typeface="Calibri"/>
                <a:sym typeface="Calibri"/>
              </a:rPr>
              <a:t>ómnibus</a:t>
            </a:r>
            <a:r>
              <a:rPr lang="es-ES" sz="2200" b="0" i="0" u="none" strike="noStrike" cap="none" baseline="0" dirty="0">
                <a:solidFill>
                  <a:srgbClr val="003399"/>
                </a:solidFill>
                <a:latin typeface="Calibri"/>
                <a:ea typeface="Calibri"/>
                <a:cs typeface="Calibri"/>
                <a:sym typeface="Calibri"/>
              </a:rPr>
              <a:t> con el resto de </a:t>
            </a:r>
            <a:r>
              <a:rPr lang="es-ES" sz="2200" b="0" i="0" u="none" strike="noStrike" cap="none" baseline="0">
                <a:solidFill>
                  <a:srgbClr val="003399"/>
                </a:solidFill>
                <a:latin typeface="Calibri"/>
                <a:ea typeface="Calibri"/>
                <a:cs typeface="Calibri"/>
                <a:sym typeface="Calibri"/>
              </a:rPr>
              <a:t>los </a:t>
            </a:r>
            <a:r>
              <a:rPr lang="es-ES" sz="2200" smtClean="0">
                <a:solidFill>
                  <a:srgbClr val="003399"/>
                </a:solidFill>
                <a:latin typeface="Calibri"/>
                <a:ea typeface="Calibri"/>
                <a:cs typeface="Calibri"/>
                <a:sym typeface="Calibri"/>
              </a:rPr>
              <a:t>vehículos</a:t>
            </a:r>
            <a:endParaRPr lang="es-ES" sz="2200" b="0" i="0" u="none" strike="noStrike" cap="none" baseline="0" dirty="0">
              <a:solidFill>
                <a:srgbClr val="003399"/>
              </a:solidFill>
              <a:latin typeface="Calibri"/>
              <a:ea typeface="Calibri"/>
              <a:cs typeface="Calibri"/>
              <a:sym typeface="Calibri"/>
            </a:endParaRPr>
          </a:p>
          <a:p>
            <a:pPr marL="0" marR="0" lvl="0" indent="0" algn="just" rtl="0">
              <a:spcBef>
                <a:spcPts val="0"/>
              </a:spcBef>
              <a:spcAft>
                <a:spcPts val="0"/>
              </a:spcAft>
              <a:buNone/>
            </a:pPr>
            <a:endParaRPr sz="2200" dirty="0">
              <a:solidFill>
                <a:srgbClr val="003399"/>
              </a:solidFill>
              <a:latin typeface="Calibri"/>
              <a:ea typeface="Calibri"/>
              <a:cs typeface="Calibri"/>
              <a:sym typeface="Calibri"/>
            </a:endParaRPr>
          </a:p>
          <a:p>
            <a:pPr indent="-342900" algn="just">
              <a:spcBef>
                <a:spcPts val="0"/>
              </a:spcBef>
              <a:buSzPct val="100000"/>
              <a:buFont typeface="Calibri"/>
              <a:buChar char="•"/>
            </a:pPr>
            <a:r>
              <a:rPr lang="es-ES" sz="2200" b="0" i="0" u="none" strike="noStrike" cap="none" baseline="0" dirty="0">
                <a:solidFill>
                  <a:srgbClr val="800000"/>
                </a:solidFill>
                <a:latin typeface="Calibri"/>
                <a:ea typeface="Calibri"/>
                <a:cs typeface="Calibri"/>
                <a:sym typeface="Calibri"/>
              </a:rPr>
              <a:t>BRT </a:t>
            </a:r>
            <a:r>
              <a:rPr lang="es-ES" sz="2200" b="0" i="0" u="none" strike="noStrike" cap="none" baseline="0" dirty="0">
                <a:solidFill>
                  <a:srgbClr val="003399"/>
                </a:solidFill>
                <a:latin typeface="Calibri"/>
                <a:ea typeface="Calibri"/>
                <a:cs typeface="Calibri"/>
                <a:sym typeface="Calibri"/>
              </a:rPr>
              <a:t>(</a:t>
            </a:r>
            <a:r>
              <a:rPr lang="es-ES" sz="2200" dirty="0">
                <a:solidFill>
                  <a:srgbClr val="003399"/>
                </a:solidFill>
                <a:latin typeface="Calibri"/>
                <a:ea typeface="Calibri"/>
                <a:cs typeface="Calibri"/>
                <a:sym typeface="Calibri"/>
              </a:rPr>
              <a:t>B</a:t>
            </a:r>
            <a:r>
              <a:rPr lang="es-ES" sz="2200" b="0" i="0" u="none" strike="noStrike" cap="none" baseline="0" dirty="0">
                <a:solidFill>
                  <a:srgbClr val="003399"/>
                </a:solidFill>
                <a:latin typeface="Calibri"/>
                <a:ea typeface="Calibri"/>
                <a:cs typeface="Calibri"/>
                <a:sym typeface="Calibri"/>
              </a:rPr>
              <a:t>us </a:t>
            </a:r>
            <a:r>
              <a:rPr lang="es-ES" sz="2200" dirty="0">
                <a:solidFill>
                  <a:srgbClr val="003399"/>
                </a:solidFill>
                <a:latin typeface="Calibri"/>
                <a:ea typeface="Calibri"/>
                <a:cs typeface="Calibri"/>
                <a:sym typeface="Calibri"/>
              </a:rPr>
              <a:t>R</a:t>
            </a:r>
            <a:r>
              <a:rPr lang="es-ES" sz="2200" b="0" i="0" u="none" strike="noStrike" cap="none" baseline="0" dirty="0">
                <a:solidFill>
                  <a:srgbClr val="003399"/>
                </a:solidFill>
                <a:latin typeface="Calibri"/>
                <a:ea typeface="Calibri"/>
                <a:cs typeface="Calibri"/>
                <a:sym typeface="Calibri"/>
              </a:rPr>
              <a:t>apid </a:t>
            </a:r>
            <a:r>
              <a:rPr lang="es-ES" sz="2200" dirty="0" err="1">
                <a:solidFill>
                  <a:srgbClr val="003399"/>
                </a:solidFill>
                <a:latin typeface="Calibri"/>
                <a:ea typeface="Calibri"/>
                <a:cs typeface="Calibri"/>
                <a:sym typeface="Calibri"/>
              </a:rPr>
              <a:t>T</a:t>
            </a:r>
            <a:r>
              <a:rPr lang="es-ES" sz="2200" b="0" i="0" u="none" strike="noStrike" cap="none" baseline="0" dirty="0" err="1">
                <a:solidFill>
                  <a:srgbClr val="003399"/>
                </a:solidFill>
                <a:latin typeface="Calibri"/>
                <a:ea typeface="Calibri"/>
                <a:cs typeface="Calibri"/>
                <a:sym typeface="Calibri"/>
              </a:rPr>
              <a:t>ransit</a:t>
            </a:r>
            <a:r>
              <a:rPr lang="es-ES" sz="2200" b="0" i="0" u="none" strike="noStrike" cap="none" baseline="0" dirty="0">
                <a:solidFill>
                  <a:srgbClr val="003399"/>
                </a:solidFill>
                <a:latin typeface="Calibri"/>
                <a:ea typeface="Calibri"/>
                <a:cs typeface="Calibri"/>
                <a:sym typeface="Calibri"/>
              </a:rPr>
              <a:t>) es una </a:t>
            </a:r>
            <a:r>
              <a:rPr lang="es-ES" sz="2200" dirty="0">
                <a:solidFill>
                  <a:srgbClr val="003399"/>
                </a:solidFill>
                <a:latin typeface="Calibri"/>
                <a:ea typeface="Calibri"/>
                <a:cs typeface="Calibri"/>
                <a:sym typeface="Calibri"/>
              </a:rPr>
              <a:t>solución</a:t>
            </a:r>
            <a:r>
              <a:rPr lang="es-ES" sz="2200" b="0" i="0" u="none" strike="noStrike" cap="none" baseline="0" dirty="0">
                <a:solidFill>
                  <a:srgbClr val="003399"/>
                </a:solidFill>
                <a:latin typeface="Calibri"/>
                <a:ea typeface="Calibri"/>
                <a:cs typeface="Calibri"/>
                <a:sym typeface="Calibri"/>
              </a:rPr>
              <a:t> innovadora, con las ventajas del </a:t>
            </a:r>
            <a:r>
              <a:rPr lang="es-ES" sz="2200" b="0" i="1" u="none" strike="noStrike" cap="none" baseline="0" dirty="0">
                <a:solidFill>
                  <a:srgbClr val="003399"/>
                </a:solidFill>
                <a:latin typeface="Calibri"/>
                <a:ea typeface="Calibri"/>
                <a:cs typeface="Calibri"/>
                <a:sym typeface="Calibri"/>
              </a:rPr>
              <a:t>metro </a:t>
            </a:r>
            <a:r>
              <a:rPr lang="es-ES" sz="2200" b="0" i="0" u="none" strike="noStrike" cap="none" baseline="0" dirty="0">
                <a:solidFill>
                  <a:srgbClr val="003399"/>
                </a:solidFill>
                <a:latin typeface="Calibri"/>
                <a:ea typeface="Calibri"/>
                <a:cs typeface="Calibri"/>
                <a:sym typeface="Calibri"/>
              </a:rPr>
              <a:t>pero </a:t>
            </a:r>
            <a:r>
              <a:rPr lang="es-ES" sz="2200" dirty="0" smtClean="0">
                <a:solidFill>
                  <a:srgbClr val="003399"/>
                </a:solidFill>
                <a:latin typeface="Calibri"/>
                <a:ea typeface="Calibri"/>
                <a:cs typeface="Calibri"/>
                <a:sym typeface="Calibri"/>
              </a:rPr>
              <a:t>con un menor costo</a:t>
            </a:r>
            <a:r>
              <a:rPr lang="es-ES" sz="2200" b="0" i="0" u="none" strike="noStrike" cap="none" baseline="0" dirty="0" smtClean="0">
                <a:solidFill>
                  <a:srgbClr val="003399"/>
                </a:solidFill>
                <a:latin typeface="Calibri"/>
                <a:ea typeface="Calibri"/>
                <a:cs typeface="Calibri"/>
                <a:sym typeface="Calibri"/>
              </a:rPr>
              <a:t>. </a:t>
            </a:r>
            <a:r>
              <a:rPr lang="es-ES" sz="2200" dirty="0" smtClean="0">
                <a:solidFill>
                  <a:srgbClr val="003399"/>
                </a:solidFill>
                <a:latin typeface="Calibri"/>
                <a:ea typeface="Calibri"/>
                <a:cs typeface="Calibri"/>
                <a:sym typeface="Calibri"/>
              </a:rPr>
              <a:t>Se crea el estándar internacional BRT para  calificar los </a:t>
            </a:r>
            <a:r>
              <a:rPr lang="es-ES" sz="2200" smtClean="0">
                <a:solidFill>
                  <a:srgbClr val="003399"/>
                </a:solidFill>
                <a:latin typeface="Calibri"/>
                <a:ea typeface="Calibri"/>
                <a:cs typeface="Calibri"/>
                <a:sym typeface="Calibri"/>
              </a:rPr>
              <a:t>sistemas existentes</a:t>
            </a:r>
            <a:endParaRPr lang="es-ES" sz="2200" dirty="0" smtClean="0">
              <a:solidFill>
                <a:srgbClr val="003399"/>
              </a:solidFill>
              <a:latin typeface="Calibri"/>
              <a:ea typeface="Calibri"/>
              <a:cs typeface="Calibri"/>
              <a:sym typeface="Calibri"/>
            </a:endParaRPr>
          </a:p>
          <a:p>
            <a:pPr marL="342900" marR="0" lvl="0" indent="-342900" algn="just" rtl="0">
              <a:spcBef>
                <a:spcPts val="0"/>
              </a:spcBef>
              <a:spcAft>
                <a:spcPts val="0"/>
              </a:spcAft>
              <a:buClr>
                <a:srgbClr val="003399"/>
              </a:buClr>
              <a:buSzPct val="100000"/>
              <a:buFont typeface="Calibri"/>
              <a:buChar char="•"/>
            </a:pPr>
            <a:endParaRPr lang="es-ES" sz="2200" b="0" i="0" u="none" strike="noStrike" cap="none" baseline="0" dirty="0" smtClean="0">
              <a:solidFill>
                <a:srgbClr val="003399"/>
              </a:solidFill>
              <a:latin typeface="Calibri"/>
              <a:ea typeface="Calibri"/>
              <a:cs typeface="Calibri"/>
              <a:sym typeface="Calibri"/>
            </a:endParaRPr>
          </a:p>
          <a:p>
            <a:pPr marL="342900" marR="0" lvl="0" indent="-342900" algn="just" rtl="0">
              <a:spcBef>
                <a:spcPts val="0"/>
              </a:spcBef>
              <a:spcAft>
                <a:spcPts val="0"/>
              </a:spcAft>
              <a:buClr>
                <a:srgbClr val="003399"/>
              </a:buClr>
              <a:buSzPct val="100000"/>
              <a:buFont typeface="Calibri"/>
              <a:buChar char="•"/>
            </a:pPr>
            <a:endParaRPr lang="es-ES" sz="2200" b="0" i="0" u="none" strike="noStrike" cap="none" baseline="0" dirty="0" smtClean="0">
              <a:solidFill>
                <a:srgbClr val="003399"/>
              </a:solidFill>
              <a:latin typeface="Calibri"/>
              <a:ea typeface="Calibri"/>
              <a:cs typeface="Calibri"/>
              <a:sym typeface="Calibri"/>
            </a:endParaRPr>
          </a:p>
          <a:p>
            <a:pPr marL="0" marR="0" lvl="0" indent="0" algn="just" rtl="0">
              <a:spcBef>
                <a:spcPts val="1200"/>
              </a:spcBef>
              <a:spcAft>
                <a:spcPts val="0"/>
              </a:spcAft>
              <a:buNone/>
            </a:pPr>
            <a:endParaRPr sz="2200" b="0" i="0" u="none" strike="noStrike" cap="none" baseline="0" dirty="0" smtClean="0">
              <a:solidFill>
                <a:srgbClr val="003399"/>
              </a:solidFill>
              <a:latin typeface="Calibri"/>
              <a:ea typeface="Calibri"/>
              <a:cs typeface="Calibri"/>
              <a:sym typeface="Calibri"/>
            </a:endParaRPr>
          </a:p>
          <a:p>
            <a:pPr marL="342900" marR="0" lvl="0" indent="-203200" algn="just" rtl="0">
              <a:spcBef>
                <a:spcPts val="1200"/>
              </a:spcBef>
              <a:spcAft>
                <a:spcPts val="0"/>
              </a:spcAft>
              <a:buClr>
                <a:srgbClr val="003399"/>
              </a:buClr>
              <a:buFont typeface="Courier New"/>
              <a:buNone/>
            </a:pPr>
            <a:endParaRPr sz="2200" b="0" i="0" u="none" strike="noStrike" cap="none" baseline="0" dirty="0">
              <a:solidFill>
                <a:srgbClr val="003399"/>
              </a:solidFill>
              <a:latin typeface="Calibri"/>
              <a:ea typeface="Calibri"/>
              <a:cs typeface="Calibri"/>
              <a:sym typeface="Calibri"/>
            </a:endParaRPr>
          </a:p>
        </p:txBody>
      </p:sp>
      <p:sp>
        <p:nvSpPr>
          <p:cNvPr id="115" name="Shape 115"/>
          <p:cNvSpPr/>
          <p:nvPr/>
        </p:nvSpPr>
        <p:spPr>
          <a:xfrm>
            <a:off x="0" y="3175"/>
            <a:ext cx="9144000" cy="85725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None/>
            </a:pPr>
            <a:endParaRPr sz="3200" b="0" i="0" u="none" strike="noStrike" cap="none" baseline="0">
              <a:solidFill>
                <a:schemeClr val="lt1"/>
              </a:solidFill>
              <a:latin typeface="Calibri"/>
              <a:ea typeface="Calibri"/>
              <a:cs typeface="Calibri"/>
              <a:sym typeface="Calibri"/>
            </a:endParaRPr>
          </a:p>
        </p:txBody>
      </p:sp>
      <p:sp>
        <p:nvSpPr>
          <p:cNvPr id="116" name="Shape 116"/>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17" name="Shape 117"/>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18" name="Shape 118"/>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Marco Teórico</a:t>
            </a:r>
          </a:p>
        </p:txBody>
      </p:sp>
      <p:sp>
        <p:nvSpPr>
          <p:cNvPr id="119" name="Shape 119"/>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Corredores urbanos de </a:t>
            </a:r>
            <a:r>
              <a:rPr lang="es-ES" sz="2600">
                <a:solidFill>
                  <a:schemeClr val="lt1"/>
                </a:solidFill>
                <a:latin typeface="Calibri"/>
                <a:ea typeface="Calibri"/>
                <a:cs typeface="Calibri"/>
                <a:sym typeface="Calibri"/>
              </a:rPr>
              <a:t>tráfico</a:t>
            </a:r>
          </a:p>
        </p:txBody>
      </p:sp>
      <p:pic>
        <p:nvPicPr>
          <p:cNvPr id="120" name="Shape 120"/>
          <p:cNvPicPr preferRelativeResize="0"/>
          <p:nvPr/>
        </p:nvPicPr>
        <p:blipFill rotWithShape="1">
          <a:blip r:embed="rId3">
            <a:alphaModFix/>
          </a:blip>
          <a:srcRect/>
          <a:stretch/>
        </p:blipFill>
        <p:spPr>
          <a:xfrm>
            <a:off x="8096250" y="0"/>
            <a:ext cx="1047749" cy="1250950"/>
          </a:xfrm>
          <a:prstGeom prst="rect">
            <a:avLst/>
          </a:prstGeom>
          <a:noFill/>
          <a:ln>
            <a:noFill/>
          </a:ln>
        </p:spPr>
      </p:pic>
      <p:pic>
        <p:nvPicPr>
          <p:cNvPr id="121" name="Shape 121"/>
          <p:cNvPicPr preferRelativeResize="0"/>
          <p:nvPr/>
        </p:nvPicPr>
        <p:blipFill>
          <a:blip r:embed="rId4">
            <a:alphaModFix/>
          </a:blip>
          <a:stretch>
            <a:fillRect/>
          </a:stretch>
        </p:blipFill>
        <p:spPr>
          <a:xfrm>
            <a:off x="2339752" y="3501008"/>
            <a:ext cx="4536504" cy="2854594"/>
          </a:xfrm>
          <a:prstGeom prst="rect">
            <a:avLst/>
          </a:prstGeom>
          <a:noFill/>
          <a:ln>
            <a:noFill/>
          </a:ln>
        </p:spPr>
      </p:pic>
    </p:spTree>
  </p:cSld>
  <p:clrMapOvr>
    <a:masterClrMapping/>
  </p:clrMapOvr>
  <p:transition spd="slow" advTm="80434">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4">
            <a:alphaModFix/>
          </a:blip>
          <a:srcRect t="1218" b="1302"/>
          <a:stretch>
            <a:fillRect/>
          </a:stretch>
        </p:blipFill>
        <p:spPr>
          <a:xfrm>
            <a:off x="539552" y="836712"/>
            <a:ext cx="8109023" cy="5760640"/>
          </a:xfrm>
          <a:prstGeom prst="rect">
            <a:avLst/>
          </a:prstGeom>
          <a:noFill/>
          <a:ln>
            <a:noFill/>
          </a:ln>
        </p:spPr>
      </p:pic>
      <p:pic>
        <p:nvPicPr>
          <p:cNvPr id="128" name="Shape 128"/>
          <p:cNvPicPr preferRelativeResize="0"/>
          <p:nvPr/>
        </p:nvPicPr>
        <p:blipFill>
          <a:blip r:embed="rId5">
            <a:alphaModFix/>
          </a:blip>
          <a:stretch>
            <a:fillRect/>
          </a:stretch>
        </p:blipFill>
        <p:spPr>
          <a:xfrm>
            <a:off x="504950" y="3034732"/>
            <a:ext cx="8292842" cy="2698524"/>
          </a:xfrm>
          <a:prstGeom prst="rect">
            <a:avLst/>
          </a:prstGeom>
          <a:noFill/>
          <a:ln>
            <a:noFill/>
          </a:ln>
        </p:spPr>
      </p:pic>
      <p:sp>
        <p:nvSpPr>
          <p:cNvPr id="129" name="Shape 129"/>
          <p:cNvSpPr txBox="1">
            <a:spLocks noGrp="1"/>
          </p:cNvSpPr>
          <p:nvPr>
            <p:ph type="body" idx="1"/>
          </p:nvPr>
        </p:nvSpPr>
        <p:spPr>
          <a:xfrm>
            <a:off x="0" y="1447800"/>
            <a:ext cx="8761500" cy="2582699"/>
          </a:xfrm>
          <a:prstGeom prst="rect">
            <a:avLst/>
          </a:prstGeom>
          <a:noFill/>
          <a:ln>
            <a:noFill/>
          </a:ln>
        </p:spPr>
        <p:txBody>
          <a:bodyPr lIns="91425" tIns="45700" rIns="91425" bIns="45700" anchor="t" anchorCtr="0">
            <a:noAutofit/>
          </a:bodyPr>
          <a:lstStyle/>
          <a:p>
            <a:pPr marL="342900" marR="0" lvl="0" indent="-342900" algn="just" rtl="0">
              <a:spcBef>
                <a:spcPts val="1200"/>
              </a:spcBef>
              <a:spcAft>
                <a:spcPts val="0"/>
              </a:spcAft>
              <a:buClr>
                <a:srgbClr val="003399"/>
              </a:buClr>
              <a:buSzPct val="100000"/>
              <a:buFont typeface="Calibri"/>
              <a:buChar char="•"/>
            </a:pPr>
            <a:r>
              <a:rPr lang="es-ES" sz="2200" dirty="0">
                <a:solidFill>
                  <a:srgbClr val="003399"/>
                </a:solidFill>
                <a:latin typeface="Calibri"/>
                <a:ea typeface="Calibri"/>
                <a:cs typeface="Calibri"/>
                <a:sym typeface="Calibri"/>
              </a:rPr>
              <a:t>Extensión</a:t>
            </a:r>
            <a:r>
              <a:rPr lang="es-ES" sz="2200" b="0" i="0" u="none" strike="noStrike" cap="none" baseline="0" dirty="0">
                <a:solidFill>
                  <a:srgbClr val="003399"/>
                </a:solidFill>
                <a:latin typeface="Calibri"/>
                <a:ea typeface="Calibri"/>
                <a:cs typeface="Calibri"/>
                <a:sym typeface="Calibri"/>
              </a:rPr>
              <a:t> de 6.5km, 24 cruces </a:t>
            </a:r>
            <a:r>
              <a:rPr lang="es-ES" sz="2200" b="0" i="0" u="none" strike="noStrike" cap="none" baseline="0" dirty="0" err="1">
                <a:solidFill>
                  <a:srgbClr val="003399"/>
                </a:solidFill>
                <a:latin typeface="Calibri"/>
                <a:ea typeface="Calibri"/>
                <a:cs typeface="Calibri"/>
                <a:sym typeface="Calibri"/>
              </a:rPr>
              <a:t>semaforizados</a:t>
            </a:r>
            <a:r>
              <a:rPr lang="es-ES" sz="2200" b="0" i="0" u="none" strike="noStrike" cap="none" baseline="0" dirty="0">
                <a:solidFill>
                  <a:srgbClr val="003399"/>
                </a:solidFill>
                <a:latin typeface="Calibri"/>
                <a:ea typeface="Calibri"/>
                <a:cs typeface="Calibri"/>
                <a:sym typeface="Calibri"/>
              </a:rPr>
              <a:t>, </a:t>
            </a:r>
            <a:r>
              <a:rPr lang="es-ES" sz="2200" dirty="0">
                <a:solidFill>
                  <a:srgbClr val="003399"/>
                </a:solidFill>
                <a:latin typeface="Calibri"/>
                <a:ea typeface="Calibri"/>
                <a:cs typeface="Calibri"/>
                <a:sym typeface="Calibri"/>
              </a:rPr>
              <a:t>intersección</a:t>
            </a:r>
            <a:r>
              <a:rPr lang="es-ES" sz="2200" b="0" i="0" u="none" strike="noStrike" cap="none" baseline="0" dirty="0">
                <a:solidFill>
                  <a:srgbClr val="003399"/>
                </a:solidFill>
                <a:latin typeface="Calibri"/>
                <a:ea typeface="Calibri"/>
                <a:cs typeface="Calibri"/>
                <a:sym typeface="Calibri"/>
              </a:rPr>
              <a:t> con importantes calles (Bulevar Bat</a:t>
            </a:r>
            <a:r>
              <a:rPr lang="es-ES" sz="2200" dirty="0">
                <a:solidFill>
                  <a:srgbClr val="003399"/>
                </a:solidFill>
                <a:latin typeface="Calibri"/>
                <a:ea typeface="Calibri"/>
                <a:cs typeface="Calibri"/>
                <a:sym typeface="Calibri"/>
              </a:rPr>
              <a:t>l</a:t>
            </a:r>
            <a:r>
              <a:rPr lang="es-ES" sz="2200" b="0" i="0" u="none" strike="noStrike" cap="none" baseline="0" dirty="0">
                <a:solidFill>
                  <a:srgbClr val="003399"/>
                </a:solidFill>
                <a:latin typeface="Calibri"/>
                <a:ea typeface="Calibri"/>
                <a:cs typeface="Calibri"/>
                <a:sym typeface="Calibri"/>
              </a:rPr>
              <a:t>le y Ordoñez, Mill</a:t>
            </a:r>
            <a:r>
              <a:rPr lang="es-ES" sz="2200" dirty="0">
                <a:solidFill>
                  <a:srgbClr val="003399"/>
                </a:solidFill>
                <a:latin typeface="Calibri"/>
                <a:ea typeface="Calibri"/>
                <a:cs typeface="Calibri"/>
                <a:sym typeface="Calibri"/>
              </a:rPr>
              <a:t>á</a:t>
            </a:r>
            <a:r>
              <a:rPr lang="es-ES" sz="2200" b="0" i="0" u="none" strike="noStrike" cap="none" baseline="0" dirty="0">
                <a:solidFill>
                  <a:srgbClr val="003399"/>
                </a:solidFill>
                <a:latin typeface="Calibri"/>
                <a:ea typeface="Calibri"/>
                <a:cs typeface="Calibri"/>
                <a:sym typeface="Calibri"/>
              </a:rPr>
              <a:t>n)</a:t>
            </a:r>
          </a:p>
          <a:p>
            <a:pPr lvl="0" indent="-342900" algn="just">
              <a:spcBef>
                <a:spcPts val="1200"/>
              </a:spcBef>
              <a:buSzPct val="100000"/>
              <a:buFont typeface="Calibri"/>
              <a:buChar char="•"/>
            </a:pPr>
            <a:r>
              <a:rPr lang="es-UY" sz="2200" dirty="0" smtClean="0">
                <a:solidFill>
                  <a:srgbClr val="003399"/>
                </a:solidFill>
                <a:latin typeface="Calibri"/>
                <a:ea typeface="Calibri"/>
                <a:cs typeface="Calibri"/>
                <a:sym typeface="Calibri"/>
              </a:rPr>
              <a:t>Cumple con la definición básica de  </a:t>
            </a:r>
            <a:r>
              <a:rPr lang="es-ES" sz="2200" b="0" i="0" u="none" strike="noStrike" cap="none" baseline="0" dirty="0" smtClean="0">
                <a:solidFill>
                  <a:srgbClr val="003399"/>
                </a:solidFill>
                <a:latin typeface="Calibri"/>
                <a:ea typeface="Calibri"/>
                <a:cs typeface="Calibri"/>
                <a:sym typeface="Calibri"/>
              </a:rPr>
              <a:t>BRT</a:t>
            </a:r>
            <a:endParaRPr sz="2200" dirty="0">
              <a:solidFill>
                <a:srgbClr val="003399"/>
              </a:solidFill>
              <a:latin typeface="Calibri"/>
              <a:ea typeface="Calibri"/>
              <a:cs typeface="Calibri"/>
              <a:sym typeface="Calibri"/>
            </a:endParaRPr>
          </a:p>
          <a:p>
            <a:pPr marL="0" marR="0" indent="0" algn="just" rtl="0">
              <a:spcBef>
                <a:spcPts val="1200"/>
              </a:spcBef>
              <a:spcAft>
                <a:spcPts val="0"/>
              </a:spcAft>
              <a:buNone/>
            </a:pPr>
            <a:endParaRPr sz="2200" dirty="0">
              <a:solidFill>
                <a:srgbClr val="003399"/>
              </a:solidFill>
              <a:latin typeface="Calibri"/>
              <a:ea typeface="Calibri"/>
              <a:cs typeface="Calibri"/>
              <a:sym typeface="Calibri"/>
            </a:endParaRPr>
          </a:p>
          <a:p>
            <a:pPr marL="0" marR="0" lvl="0" indent="0" algn="just" rtl="0">
              <a:spcBef>
                <a:spcPts val="1200"/>
              </a:spcBef>
              <a:spcAft>
                <a:spcPts val="0"/>
              </a:spcAft>
              <a:buNone/>
            </a:pPr>
            <a:endParaRPr sz="2200" dirty="0">
              <a:solidFill>
                <a:srgbClr val="003399"/>
              </a:solidFill>
              <a:latin typeface="Calibri"/>
              <a:ea typeface="Calibri"/>
              <a:cs typeface="Calibri"/>
              <a:sym typeface="Calibri"/>
            </a:endParaRPr>
          </a:p>
        </p:txBody>
      </p:sp>
      <p:sp>
        <p:nvSpPr>
          <p:cNvPr id="130" name="Shape 130"/>
          <p:cNvSpPr/>
          <p:nvPr/>
        </p:nvSpPr>
        <p:spPr>
          <a:xfrm>
            <a:off x="0" y="3175"/>
            <a:ext cx="9144000" cy="857250"/>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None/>
            </a:pPr>
            <a:endParaRPr sz="3200" b="0" i="0" u="none" strike="noStrike" cap="none" baseline="0">
              <a:solidFill>
                <a:schemeClr val="lt1"/>
              </a:solidFill>
              <a:latin typeface="Calibri"/>
              <a:ea typeface="Calibri"/>
              <a:cs typeface="Calibri"/>
              <a:sym typeface="Calibri"/>
            </a:endParaRPr>
          </a:p>
        </p:txBody>
      </p:sp>
      <p:sp>
        <p:nvSpPr>
          <p:cNvPr id="131" name="Shape 131"/>
          <p:cNvSpPr/>
          <p:nvPr/>
        </p:nvSpPr>
        <p:spPr>
          <a:xfrm>
            <a:off x="44989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32" name="Shape 132"/>
          <p:cNvSpPr/>
          <p:nvPr/>
        </p:nvSpPr>
        <p:spPr>
          <a:xfrm>
            <a:off x="4651375" y="7937"/>
            <a:ext cx="30479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Courier New"/>
              <a:ea typeface="Courier New"/>
              <a:cs typeface="Courier New"/>
              <a:sym typeface="Courier New"/>
            </a:endParaRPr>
          </a:p>
        </p:txBody>
      </p:sp>
      <p:sp>
        <p:nvSpPr>
          <p:cNvPr id="133" name="Shape 133"/>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lvl="0" algn="l" rtl="0">
              <a:spcBef>
                <a:spcPts val="0"/>
              </a:spcBef>
              <a:buSzPct val="25000"/>
              <a:buNone/>
            </a:pPr>
            <a:r>
              <a:rPr lang="es-ES" sz="3200">
                <a:solidFill>
                  <a:schemeClr val="lt1"/>
                </a:solidFill>
                <a:latin typeface="Calibri"/>
                <a:ea typeface="Calibri"/>
                <a:cs typeface="Calibri"/>
                <a:sym typeface="Calibri"/>
              </a:rPr>
              <a:t>Marco Teórico</a:t>
            </a:r>
          </a:p>
        </p:txBody>
      </p:sp>
      <p:sp>
        <p:nvSpPr>
          <p:cNvPr id="134" name="Shape 134"/>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dirty="0">
                <a:solidFill>
                  <a:schemeClr val="lt1"/>
                </a:solidFill>
                <a:latin typeface="Calibri"/>
                <a:ea typeface="Calibri"/>
                <a:cs typeface="Calibri"/>
                <a:sym typeface="Calibri"/>
              </a:rPr>
              <a:t>Corredor Garzón</a:t>
            </a:r>
          </a:p>
        </p:txBody>
      </p:sp>
      <p:pic>
        <p:nvPicPr>
          <p:cNvPr id="135" name="Shape 135"/>
          <p:cNvPicPr preferRelativeResize="0"/>
          <p:nvPr/>
        </p:nvPicPr>
        <p:blipFill rotWithShape="1">
          <a:blip r:embed="rId6">
            <a:alphaModFix/>
          </a:blip>
          <a:srcRect/>
          <a:stretch/>
        </p:blipFill>
        <p:spPr>
          <a:xfrm>
            <a:off x="8096250" y="0"/>
            <a:ext cx="1047749" cy="1250950"/>
          </a:xfrm>
          <a:prstGeom prst="rect">
            <a:avLst/>
          </a:prstGeom>
          <a:noFill/>
          <a:ln>
            <a:noFill/>
          </a:ln>
        </p:spPr>
      </p:pic>
    </p:spTree>
    <p:custDataLst>
      <p:tags r:id="rId1"/>
    </p:custDataLst>
  </p:cSld>
  <p:clrMapOvr>
    <a:masterClrMapping/>
  </p:clrMapOvr>
  <p:transition spd="slow" advTm="134568">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animEffect transition="in" filter="fade">
                                      <p:cBhvr>
                                        <p:cTn id="9"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0" y="0"/>
            <a:ext cx="9144000" cy="631825"/>
          </a:xfrm>
          <a:prstGeom prst="rect">
            <a:avLst/>
          </a:prstGeom>
          <a:solidFill>
            <a:srgbClr val="26267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3200" b="0" i="0" u="none" strike="noStrike" cap="none" baseline="0">
                <a:solidFill>
                  <a:schemeClr val="lt1"/>
                </a:solidFill>
                <a:latin typeface="Calibri"/>
                <a:ea typeface="Calibri"/>
                <a:cs typeface="Calibri"/>
                <a:sym typeface="Calibri"/>
              </a:rPr>
              <a:t>Marco Teórico</a:t>
            </a:r>
          </a:p>
        </p:txBody>
      </p:sp>
      <p:sp>
        <p:nvSpPr>
          <p:cNvPr id="168" name="Shape 168"/>
          <p:cNvSpPr txBox="1"/>
          <p:nvPr/>
        </p:nvSpPr>
        <p:spPr>
          <a:xfrm>
            <a:off x="0" y="620712"/>
            <a:ext cx="9144000" cy="631825"/>
          </a:xfrm>
          <a:prstGeom prst="rect">
            <a:avLst/>
          </a:prstGeom>
          <a:solidFill>
            <a:srgbClr val="6898D2"/>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s-ES" sz="2600" b="0" i="0" u="none" strike="noStrike" cap="none" baseline="0">
                <a:solidFill>
                  <a:schemeClr val="lt1"/>
                </a:solidFill>
                <a:latin typeface="Calibri"/>
                <a:ea typeface="Calibri"/>
                <a:cs typeface="Calibri"/>
                <a:sym typeface="Calibri"/>
              </a:rPr>
              <a:t>Simulaci</a:t>
            </a:r>
            <a:r>
              <a:rPr lang="es-ES" sz="2600">
                <a:solidFill>
                  <a:schemeClr val="lt1"/>
                </a:solidFill>
                <a:latin typeface="Calibri"/>
                <a:ea typeface="Calibri"/>
                <a:cs typeface="Calibri"/>
                <a:sym typeface="Calibri"/>
              </a:rPr>
              <a:t>ó</a:t>
            </a:r>
            <a:r>
              <a:rPr lang="es-ES" sz="2600" b="0" i="0" u="none" strike="noStrike" cap="none" baseline="0">
                <a:solidFill>
                  <a:schemeClr val="lt1"/>
                </a:solidFill>
                <a:latin typeface="Calibri"/>
                <a:ea typeface="Calibri"/>
                <a:cs typeface="Calibri"/>
                <a:sym typeface="Calibri"/>
              </a:rPr>
              <a:t>n de tr</a:t>
            </a:r>
            <a:r>
              <a:rPr lang="es-ES" sz="2600">
                <a:solidFill>
                  <a:schemeClr val="lt1"/>
                </a:solidFill>
                <a:latin typeface="Calibri"/>
                <a:ea typeface="Calibri"/>
                <a:cs typeface="Calibri"/>
                <a:sym typeface="Calibri"/>
              </a:rPr>
              <a:t>á</a:t>
            </a:r>
            <a:r>
              <a:rPr lang="es-ES" sz="2600" b="0" i="0" u="none" strike="noStrike" cap="none" baseline="0">
                <a:solidFill>
                  <a:schemeClr val="lt1"/>
                </a:solidFill>
                <a:latin typeface="Calibri"/>
                <a:ea typeface="Calibri"/>
                <a:cs typeface="Calibri"/>
                <a:sym typeface="Calibri"/>
              </a:rPr>
              <a:t>fico</a:t>
            </a:r>
          </a:p>
        </p:txBody>
      </p:sp>
      <p:pic>
        <p:nvPicPr>
          <p:cNvPr id="169" name="Shape 169"/>
          <p:cNvPicPr preferRelativeResize="0"/>
          <p:nvPr/>
        </p:nvPicPr>
        <p:blipFill rotWithShape="1">
          <a:blip r:embed="rId3">
            <a:alphaModFix/>
          </a:blip>
          <a:srcRect/>
          <a:stretch/>
        </p:blipFill>
        <p:spPr>
          <a:xfrm>
            <a:off x="8096250" y="0"/>
            <a:ext cx="1047749" cy="1250950"/>
          </a:xfrm>
          <a:prstGeom prst="rect">
            <a:avLst/>
          </a:prstGeom>
          <a:noFill/>
          <a:ln>
            <a:noFill/>
          </a:ln>
        </p:spPr>
      </p:pic>
      <p:sp>
        <p:nvSpPr>
          <p:cNvPr id="170" name="Shape 170"/>
          <p:cNvSpPr txBox="1"/>
          <p:nvPr/>
        </p:nvSpPr>
        <p:spPr>
          <a:xfrm>
            <a:off x="297362" y="1336374"/>
            <a:ext cx="8237400" cy="3044100"/>
          </a:xfrm>
          <a:prstGeom prst="rect">
            <a:avLst/>
          </a:prstGeom>
          <a:noFill/>
          <a:ln>
            <a:noFill/>
          </a:ln>
        </p:spPr>
        <p:txBody>
          <a:bodyPr lIns="91425" tIns="45700" rIns="91425" bIns="45700" anchor="t" anchorCtr="0">
            <a:noAutofit/>
          </a:bodyPr>
          <a:lstStyle/>
          <a:p>
            <a:pPr marL="342900" marR="0" lvl="0" indent="-342900" algn="just" rtl="0">
              <a:spcBef>
                <a:spcPts val="0"/>
              </a:spcBef>
              <a:spcAft>
                <a:spcPts val="0"/>
              </a:spcAft>
              <a:buClr>
                <a:srgbClr val="003399"/>
              </a:buClr>
              <a:buSzPct val="100000"/>
              <a:buFont typeface="Calibri"/>
              <a:buChar char="•"/>
            </a:pPr>
            <a:r>
              <a:rPr lang="es-ES" sz="2200">
                <a:solidFill>
                  <a:srgbClr val="003399"/>
                </a:solidFill>
                <a:latin typeface="Calibri"/>
                <a:ea typeface="Calibri"/>
                <a:cs typeface="Calibri"/>
                <a:sym typeface="Calibri"/>
              </a:rPr>
              <a:t>Simulador de tráfico: software que simula el movimiento del flujo vehicular sobre una red terrestre, marítima o </a:t>
            </a:r>
            <a:r>
              <a:rPr lang="es-ES" sz="2200" smtClean="0">
                <a:solidFill>
                  <a:srgbClr val="003399"/>
                </a:solidFill>
                <a:latin typeface="Calibri"/>
                <a:ea typeface="Calibri"/>
                <a:cs typeface="Calibri"/>
                <a:sym typeface="Calibri"/>
              </a:rPr>
              <a:t>aérea </a:t>
            </a:r>
            <a:endParaRPr lang="es-ES" sz="2200">
              <a:solidFill>
                <a:srgbClr val="003399"/>
              </a:solidFill>
              <a:latin typeface="Calibri"/>
              <a:ea typeface="Calibri"/>
              <a:cs typeface="Calibri"/>
              <a:sym typeface="Calibri"/>
            </a:endParaRPr>
          </a:p>
          <a:p>
            <a:pPr marR="0" lvl="0" algn="just" rtl="0">
              <a:spcBef>
                <a:spcPts val="600"/>
              </a:spcBef>
              <a:spcAft>
                <a:spcPts val="0"/>
              </a:spcAft>
              <a:buNone/>
            </a:pPr>
            <a:endParaRPr/>
          </a:p>
        </p:txBody>
      </p:sp>
      <p:pic>
        <p:nvPicPr>
          <p:cNvPr id="171" name="Shape 171"/>
          <p:cNvPicPr preferRelativeResize="0"/>
          <p:nvPr/>
        </p:nvPicPr>
        <p:blipFill>
          <a:blip r:embed="rId4">
            <a:alphaModFix/>
          </a:blip>
          <a:stretch>
            <a:fillRect/>
          </a:stretch>
        </p:blipFill>
        <p:spPr>
          <a:xfrm>
            <a:off x="1995350" y="2240275"/>
            <a:ext cx="5665549" cy="4198874"/>
          </a:xfrm>
          <a:prstGeom prst="rect">
            <a:avLst/>
          </a:prstGeom>
          <a:noFill/>
          <a:ln>
            <a:noFill/>
          </a:ln>
        </p:spPr>
      </p:pic>
    </p:spTree>
  </p:cSld>
  <p:clrMapOvr>
    <a:masterClrMapping/>
  </p:clrMapOvr>
  <p:transition spd="slow" advTm="72634">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1"/>
</p:tagLst>
</file>

<file path=ppt/tags/tag10.xml><?xml version="1.0" encoding="utf-8"?>
<p:tagLst xmlns:a="http://schemas.openxmlformats.org/drawingml/2006/main" xmlns:r="http://schemas.openxmlformats.org/officeDocument/2006/relationships" xmlns:p="http://schemas.openxmlformats.org/presentationml/2006/main">
  <p:tag name="TIMING" val="|42.3"/>
</p:tagLst>
</file>

<file path=ppt/tags/tag2.xml><?xml version="1.0" encoding="utf-8"?>
<p:tagLst xmlns:a="http://schemas.openxmlformats.org/drawingml/2006/main" xmlns:r="http://schemas.openxmlformats.org/officeDocument/2006/relationships" xmlns:p="http://schemas.openxmlformats.org/presentationml/2006/main">
  <p:tag name="TIMING" val="|45.6|81.6|21.9|10.2"/>
</p:tagLst>
</file>

<file path=ppt/tags/tag3.xml><?xml version="1.0" encoding="utf-8"?>
<p:tagLst xmlns:a="http://schemas.openxmlformats.org/drawingml/2006/main" xmlns:r="http://schemas.openxmlformats.org/officeDocument/2006/relationships" xmlns:p="http://schemas.openxmlformats.org/presentationml/2006/main">
  <p:tag name="TIMING" val="|22.9"/>
</p:tagLst>
</file>

<file path=ppt/tags/tag4.xml><?xml version="1.0" encoding="utf-8"?>
<p:tagLst xmlns:a="http://schemas.openxmlformats.org/drawingml/2006/main" xmlns:r="http://schemas.openxmlformats.org/officeDocument/2006/relationships" xmlns:p="http://schemas.openxmlformats.org/presentationml/2006/main">
  <p:tag name="TIMING" val="|10.8|7|24.5|20.8|24.8"/>
</p:tagLst>
</file>

<file path=ppt/tags/tag5.xml><?xml version="1.0" encoding="utf-8"?>
<p:tagLst xmlns:a="http://schemas.openxmlformats.org/drawingml/2006/main" xmlns:r="http://schemas.openxmlformats.org/officeDocument/2006/relationships" xmlns:p="http://schemas.openxmlformats.org/presentationml/2006/main">
  <p:tag name="TIMING" val="|35|6.1"/>
</p:tagLst>
</file>

<file path=ppt/tags/tag6.xml><?xml version="1.0" encoding="utf-8"?>
<p:tagLst xmlns:a="http://schemas.openxmlformats.org/drawingml/2006/main" xmlns:r="http://schemas.openxmlformats.org/officeDocument/2006/relationships" xmlns:p="http://schemas.openxmlformats.org/presentationml/2006/main">
  <p:tag name="TIMING" val="|54"/>
</p:tagLst>
</file>

<file path=ppt/tags/tag7.xml><?xml version="1.0" encoding="utf-8"?>
<p:tagLst xmlns:a="http://schemas.openxmlformats.org/drawingml/2006/main" xmlns:r="http://schemas.openxmlformats.org/officeDocument/2006/relationships" xmlns:p="http://schemas.openxmlformats.org/presentationml/2006/main">
  <p:tag name="TIMING" val="|3.4|15.4|8.8"/>
</p:tagLst>
</file>

<file path=ppt/tags/tag8.xml><?xml version="1.0" encoding="utf-8"?>
<p:tagLst xmlns:a="http://schemas.openxmlformats.org/drawingml/2006/main" xmlns:r="http://schemas.openxmlformats.org/officeDocument/2006/relationships" xmlns:p="http://schemas.openxmlformats.org/presentationml/2006/main">
  <p:tag name="TIMING" val="|65.9"/>
</p:tagLst>
</file>

<file path=ppt/tags/tag9.xml><?xml version="1.0" encoding="utf-8"?>
<p:tagLst xmlns:a="http://schemas.openxmlformats.org/drawingml/2006/main" xmlns:r="http://schemas.openxmlformats.org/officeDocument/2006/relationships" xmlns:p="http://schemas.openxmlformats.org/presentationml/2006/main">
  <p:tag name="TIMING" val="|0.3|9.8|9.3|17.4"/>
</p:tagLst>
</file>

<file path=ppt/theme/theme1.xml><?xml version="1.0" encoding="utf-8"?>
<a:theme xmlns:a="http://schemas.openxmlformats.org/drawingml/2006/main" name="formatoAntel">
  <a:themeElements>
    <a:clrScheme name="formatoAn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6128</TotalTime>
  <Words>6408</Words>
  <Application>Microsoft Office PowerPoint</Application>
  <PresentationFormat>Presentación en pantalla (4:3)</PresentationFormat>
  <Paragraphs>562</Paragraphs>
  <Slides>37</Slides>
  <Notes>37</Notes>
  <HiddenSlides>0</HiddenSlides>
  <MMClips>1</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formatoAntel</vt:lpstr>
      <vt:lpstr>Diapositiva 1</vt:lpstr>
      <vt:lpstr>Sincronización de semáforos en corredor Garzón</vt:lpstr>
      <vt:lpstr>Diapositiva 3</vt:lpstr>
      <vt:lpstr>Introducción</vt:lpstr>
      <vt:lpstr>Introducción</vt:lpstr>
      <vt:lpstr>Diapositiva 6</vt:lpstr>
      <vt:lpstr>Marco Teórico</vt:lpstr>
      <vt:lpstr>Marco Teórico</vt:lpstr>
      <vt:lpstr>Marco Teórico</vt:lpstr>
      <vt:lpstr>Marco Teórico</vt:lpstr>
      <vt:lpstr>Marco Teórico</vt:lpstr>
      <vt:lpstr>Marco Teórico</vt:lpstr>
      <vt:lpstr>Diapositiva 13</vt:lpstr>
      <vt:lpstr>Metodología</vt:lpstr>
      <vt:lpstr>Metodología</vt:lpstr>
      <vt:lpstr>Metodología</vt:lpstr>
      <vt:lpstr>Metodología</vt:lpstr>
      <vt:lpstr>Metodología</vt:lpstr>
      <vt:lpstr>Diapositiva 19</vt:lpstr>
      <vt:lpstr>Implementación</vt:lpstr>
      <vt:lpstr>Implementación</vt:lpstr>
      <vt:lpstr>Implementación</vt:lpstr>
      <vt:lpstr>Implementación</vt:lpstr>
      <vt:lpstr>Implementación</vt:lpstr>
      <vt:lpstr>Diapositiva 25</vt:lpstr>
      <vt:lpstr>Análisis Experimental</vt:lpstr>
      <vt:lpstr>Análisis Experimental</vt:lpstr>
      <vt:lpstr>Análisis Experimental</vt:lpstr>
      <vt:lpstr>Análisis Experimental</vt:lpstr>
      <vt:lpstr>Análisis Experimental</vt:lpstr>
      <vt:lpstr>Análisis Experimental</vt:lpstr>
      <vt:lpstr>Análisis Experimental</vt:lpstr>
      <vt:lpstr>Diapositiva 33</vt:lpstr>
      <vt:lpstr>Conclusiones</vt:lpstr>
      <vt:lpstr>Conclusiones</vt:lpstr>
      <vt:lpstr>GRACIAS POR SU ATENCIÓN</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Efra</dc:creator>
  <cp:lastModifiedBy>Efra</cp:lastModifiedBy>
  <cp:revision>567</cp:revision>
  <dcterms:modified xsi:type="dcterms:W3CDTF">2015-11-20T10:39:14Z</dcterms:modified>
</cp:coreProperties>
</file>