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79" r:id="rId2"/>
    <p:sldId id="440" r:id="rId3"/>
    <p:sldId id="441" r:id="rId4"/>
    <p:sldId id="423" r:id="rId5"/>
    <p:sldId id="424" r:id="rId6"/>
    <p:sldId id="425" r:id="rId7"/>
    <p:sldId id="426" r:id="rId8"/>
    <p:sldId id="427" r:id="rId9"/>
    <p:sldId id="428" r:id="rId10"/>
    <p:sldId id="429" r:id="rId11"/>
    <p:sldId id="430" r:id="rId12"/>
    <p:sldId id="443" r:id="rId13"/>
    <p:sldId id="431" r:id="rId14"/>
    <p:sldId id="433" r:id="rId15"/>
    <p:sldId id="442" r:id="rId16"/>
    <p:sldId id="434" r:id="rId17"/>
    <p:sldId id="444" r:id="rId18"/>
    <p:sldId id="432" r:id="rId19"/>
    <p:sldId id="445" r:id="rId20"/>
    <p:sldId id="435" r:id="rId21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Montserrat" panose="00000500000000000000" pitchFamily="2" charset="0"/>
      <p:regular r:id="rId28"/>
      <p:bold r:id="rId29"/>
      <p:italic r:id="rId30"/>
      <p:boldItalic r:id="rId31"/>
    </p:embeddedFont>
    <p:embeddedFont>
      <p:font typeface="Montserrat Black" panose="00000A00000000000000" pitchFamily="2" charset="0"/>
      <p:bold r:id="rId32"/>
      <p:boldItalic r:id="rId33"/>
    </p:embeddedFont>
    <p:embeddedFont>
      <p:font typeface="Montserrat ExtraBold" panose="00000900000000000000" pitchFamily="2" charset="0"/>
      <p:bold r:id="rId34"/>
      <p:boldItalic r:id="rId35"/>
    </p:embeddedFont>
    <p:embeddedFont>
      <p:font typeface="Montserrat ExtraLight" panose="00000300000000000000" pitchFamily="2" charset="0"/>
      <p:regular r:id="rId36"/>
      <p:italic r:id="rId37"/>
    </p:embeddedFont>
    <p:embeddedFont>
      <p:font typeface="Montserrat Light" panose="00000400000000000000" pitchFamily="2" charset="0"/>
      <p:regular r:id="rId38"/>
      <p:italic r:id="rId39"/>
    </p:embeddedFont>
    <p:embeddedFont>
      <p:font typeface="Montserrat Medium" panose="00000600000000000000" pitchFamily="2" charset="0"/>
      <p:regular r:id="rId40"/>
      <p:italic r:id="rId41"/>
    </p:embeddedFont>
    <p:embeddedFont>
      <p:font typeface="Montserrat SemiBold" panose="00000700000000000000" pitchFamily="2" charset="0"/>
      <p:bold r:id="rId42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perez" initials="G" lastIdx="3" clrIdx="0">
    <p:extLst>
      <p:ext uri="{19B8F6BF-5375-455C-9EA6-DF929625EA0E}">
        <p15:presenceInfo xmlns:p15="http://schemas.microsoft.com/office/powerpoint/2012/main" userId="Gper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0A08"/>
    <a:srgbClr val="F9F9F9"/>
    <a:srgbClr val="8E0000"/>
    <a:srgbClr val="B00000"/>
    <a:srgbClr val="B41414"/>
    <a:srgbClr val="CDD0CF"/>
    <a:srgbClr val="FEE6E6"/>
    <a:srgbClr val="000000"/>
    <a:srgbClr val="41CC9C"/>
    <a:srgbClr val="363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6374" autoAdjust="0"/>
  </p:normalViewPr>
  <p:slideViewPr>
    <p:cSldViewPr>
      <p:cViewPr varScale="1">
        <p:scale>
          <a:sx n="67" d="100"/>
          <a:sy n="67" d="100"/>
        </p:scale>
        <p:origin x="651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2E8EF-B78D-4FE9-A655-FE8A2607AACB}" type="datetimeFigureOut">
              <a:rPr lang="es-ES" smtClean="0"/>
              <a:t>08/06/2022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FA581-C16C-4CB4-B2DD-A2774E52CA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73184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3F1FC-5278-4DFA-8804-C92302D885E8}" type="datetimeFigureOut">
              <a:rPr lang="es-ES" smtClean="0"/>
              <a:pPr/>
              <a:t>08/06/2022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78339-7DD4-4A33-85AA-E2CD1D4AAFC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775156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A562-17AA-4F7E-95E3-E7B4954498D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A562-17AA-4F7E-95E3-E7B4954498D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1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A562-17AA-4F7E-95E3-E7B4954498D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3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E5F1-7813-4241-9921-C7DD4369D37D}" type="slidenum">
              <a:rPr lang="es-U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U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5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63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A562-17AA-4F7E-95E3-E7B4954498D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319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A562-17AA-4F7E-95E3-E7B4954498D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16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A562-17AA-4F7E-95E3-E7B4954498D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8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A562-17AA-4F7E-95E3-E7B4954498D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66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A562-17AA-4F7E-95E3-E7B4954498D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5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A562-17AA-4F7E-95E3-E7B4954498D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593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FA562-17AA-4F7E-95E3-E7B4954498D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8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FA562-17AA-4F7E-95E3-E7B4954498D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716199B-3888-4C96-80DD-DF831F524CF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028" y="286032"/>
            <a:ext cx="644743" cy="646331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64EF95B-7B2C-46B1-8010-BE7BC1E57070}"/>
              </a:ext>
            </a:extLst>
          </p:cNvPr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DD0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3C346B6-2D6F-48DF-85C7-FD60C9613122}"/>
              </a:ext>
            </a:extLst>
          </p:cNvPr>
          <p:cNvSpPr txBox="1"/>
          <p:nvPr userDrawn="1"/>
        </p:nvSpPr>
        <p:spPr>
          <a:xfrm>
            <a:off x="8481871" y="6512495"/>
            <a:ext cx="31005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100" dirty="0">
                <a:solidFill>
                  <a:schemeClr val="bg1"/>
                </a:solidFill>
                <a:latin typeface="Montserrat Medium" panose="00000600000000000000" pitchFamily="2" charset="0"/>
                <a:cs typeface="Arial" panose="020B0604020202020204" pitchFamily="34" charset="0"/>
              </a:rPr>
              <a:t>Cuidamos la Energía. Generamos Futuro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55E18F7-9AC3-4E06-A1AA-DC5C704B05EC}"/>
              </a:ext>
            </a:extLst>
          </p:cNvPr>
          <p:cNvCxnSpPr>
            <a:cxnSpLocks/>
          </p:cNvCxnSpPr>
          <p:nvPr userDrawn="1"/>
        </p:nvCxnSpPr>
        <p:spPr>
          <a:xfrm>
            <a:off x="11582400" y="6553200"/>
            <a:ext cx="0" cy="2012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90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alphaess.com/dashboar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670A61-34DA-4566-8E52-DF55850CB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7" y="0"/>
            <a:ext cx="12206377" cy="685800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F6D2E64B-5CA2-4F2B-8E6F-B5465F453324}"/>
              </a:ext>
            </a:extLst>
          </p:cNvPr>
          <p:cNvSpPr txBox="1"/>
          <p:nvPr/>
        </p:nvSpPr>
        <p:spPr>
          <a:xfrm>
            <a:off x="457200" y="3855604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000" dirty="0">
                <a:solidFill>
                  <a:schemeClr val="bg1"/>
                </a:solidFill>
                <a:latin typeface="Montserrat Light" panose="00000400000000000000" pitchFamily="2" charset="0"/>
                <a:cs typeface="Arial" pitchFamily="34" charset="0"/>
              </a:rPr>
              <a:t>Energy Storage</a:t>
            </a:r>
          </a:p>
          <a:p>
            <a:r>
              <a:rPr lang="es-UY" dirty="0">
                <a:solidFill>
                  <a:schemeClr val="bg1"/>
                </a:solidFill>
                <a:latin typeface="Montserrat Light" panose="00000400000000000000" pitchFamily="2" charset="0"/>
                <a:cs typeface="Arial" pitchFamily="34" charset="0"/>
              </a:rPr>
              <a:t>Casos de Éxito en Uruguay</a:t>
            </a:r>
            <a:endParaRPr lang="es-UY" dirty="0">
              <a:solidFill>
                <a:schemeClr val="bg1"/>
              </a:solidFill>
              <a:latin typeface="Montserrat Light" panose="00000400000000000000" pitchFamily="2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FBDD67D-F67C-445D-A4A6-99944CD55334}"/>
              </a:ext>
            </a:extLst>
          </p:cNvPr>
          <p:cNvSpPr txBox="1"/>
          <p:nvPr/>
        </p:nvSpPr>
        <p:spPr>
          <a:xfrm>
            <a:off x="457200" y="2752817"/>
            <a:ext cx="488948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3300" b="1" dirty="0">
                <a:solidFill>
                  <a:schemeClr val="bg1"/>
                </a:solidFill>
                <a:latin typeface="Montserrat ExtraLight" panose="00000300000000000000" pitchFamily="2" charset="0"/>
                <a:cs typeface="Arial" panose="020B0604020202020204" pitchFamily="34" charset="0"/>
              </a:rPr>
              <a:t>GENERAMOS FUTURO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337ADC6-7340-40F5-AD80-1DE2FD7D3699}"/>
              </a:ext>
            </a:extLst>
          </p:cNvPr>
          <p:cNvSpPr txBox="1"/>
          <p:nvPr/>
        </p:nvSpPr>
        <p:spPr>
          <a:xfrm>
            <a:off x="457200" y="1447800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4000" b="1" dirty="0">
                <a:solidFill>
                  <a:schemeClr val="bg1"/>
                </a:solidFill>
                <a:latin typeface="Montserrat ExtraBold" panose="00000900000000000000" pitchFamily="2" charset="0"/>
                <a:cs typeface="Arial" panose="020B0604020202020204" pitchFamily="34" charset="0"/>
              </a:rPr>
              <a:t>CUIDAMOS LA ENERGÍA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E364C4-E210-412E-BCEF-4714F60CA4C7}"/>
              </a:ext>
            </a:extLst>
          </p:cNvPr>
          <p:cNvSpPr txBox="1"/>
          <p:nvPr/>
        </p:nvSpPr>
        <p:spPr>
          <a:xfrm>
            <a:off x="535429" y="6181897"/>
            <a:ext cx="22910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300" dirty="0">
                <a:solidFill>
                  <a:schemeClr val="bg1"/>
                </a:solidFill>
                <a:latin typeface="Montserrat Light" panose="00000400000000000000" pitchFamily="2" charset="0"/>
              </a:rPr>
              <a:t>Presentación I 06.06.2022</a:t>
            </a:r>
          </a:p>
        </p:txBody>
      </p:sp>
    </p:spTree>
    <p:extLst>
      <p:ext uri="{BB962C8B-B14F-4D97-AF65-F5344CB8AC3E}">
        <p14:creationId xmlns:p14="http://schemas.microsoft.com/office/powerpoint/2010/main" val="949383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348365"/>
            <a:ext cx="3281756" cy="21568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3625850"/>
            <a:ext cx="3265154" cy="269875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EEF4638-EA86-4AD4-B94F-59D9BF827760}"/>
              </a:ext>
            </a:extLst>
          </p:cNvPr>
          <p:cNvSpPr txBox="1"/>
          <p:nvPr/>
        </p:nvSpPr>
        <p:spPr>
          <a:xfrm>
            <a:off x="533400" y="36096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Light" panose="00000300000000000000" pitchFamily="2" charset="0"/>
                <a:cs typeface="Arial" panose="020B0604020202020204" pitchFamily="34" charset="0"/>
              </a:rPr>
              <a:t>Plataforma</a:t>
            </a:r>
            <a:endParaRPr lang="es-UY" sz="2500" b="1" dirty="0">
              <a:solidFill>
                <a:schemeClr val="tx1">
                  <a:lumMod val="75000"/>
                  <a:lumOff val="25000"/>
                </a:schemeClr>
              </a:solidFill>
              <a:latin typeface="Montserrat Black" panose="00000A00000000000000" pitchFamily="2" charset="0"/>
              <a:cs typeface="Arial" panose="020B0604020202020204" pitchFamily="34" charset="0"/>
            </a:endParaRPr>
          </a:p>
          <a:p>
            <a:r>
              <a:rPr lang="es-UY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Black" panose="00000A00000000000000" pitchFamily="2" charset="0"/>
                <a:cs typeface="Arial" panose="020B0604020202020204" pitchFamily="34" charset="0"/>
              </a:rPr>
              <a:t>WEB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4B123CC-C142-48C4-B74F-4CE41FC2F9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701" y="1552345"/>
            <a:ext cx="4725059" cy="16480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C0083E8-A2CE-4A93-81FB-018FD59847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27" y="3429000"/>
            <a:ext cx="4896533" cy="27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27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A87D77DC-1AB5-4822-9AD6-1FEC38C67396}"/>
              </a:ext>
            </a:extLst>
          </p:cNvPr>
          <p:cNvSpPr/>
          <p:nvPr/>
        </p:nvSpPr>
        <p:spPr>
          <a:xfrm>
            <a:off x="533400" y="2647363"/>
            <a:ext cx="402213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300" dirty="0">
                <a:solidFill>
                  <a:srgbClr val="DD0A08"/>
                </a:solidFill>
                <a:latin typeface="Montserrat Medium" panose="00000600000000000000" pitchFamily="2" charset="0"/>
              </a:rPr>
              <a:t>Datos del local </a:t>
            </a:r>
            <a:endParaRPr lang="es-UY" sz="1300" dirty="0">
              <a:solidFill>
                <a:srgbClr val="DD0A08"/>
              </a:solidFill>
              <a:latin typeface="Montserrat Medium" panose="00000600000000000000" pitchFamily="2" charset="0"/>
            </a:endParaRPr>
          </a:p>
          <a:p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Potencia contratada (Punta): 300 kW</a:t>
            </a:r>
          </a:p>
          <a:p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Tarifa GC2</a:t>
            </a:r>
          </a:p>
          <a:p>
            <a:endParaRPr lang="es-UY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r>
              <a:rPr lang="es-ES" sz="1300" dirty="0">
                <a:solidFill>
                  <a:srgbClr val="DD0A08"/>
                </a:solidFill>
                <a:latin typeface="Montserrat Medium" panose="00000600000000000000" pitchFamily="2" charset="0"/>
              </a:rPr>
              <a:t>Sistema Storage propuesto</a:t>
            </a:r>
            <a:endParaRPr lang="es-UY" sz="1300" dirty="0">
              <a:solidFill>
                <a:srgbClr val="DD0A08"/>
              </a:solidFill>
              <a:latin typeface="Montserrat Medium" panose="00000600000000000000" pitchFamily="2" charset="0"/>
            </a:endParaRPr>
          </a:p>
          <a:p>
            <a:r>
              <a:rPr lang="es-UY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Inversor 30 kW</a:t>
            </a:r>
          </a:p>
          <a:p>
            <a:r>
              <a:rPr lang="es-UY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12 baterías </a:t>
            </a:r>
            <a:endParaRPr lang="es-ES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Energía nominal: 97 </a:t>
            </a:r>
            <a:r>
              <a:rPr lang="es-ES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kWh</a:t>
            </a:r>
            <a:endParaRPr lang="es-ES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Energía útil: 87.5 </a:t>
            </a:r>
            <a:r>
              <a:rPr lang="es-ES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kWh</a:t>
            </a:r>
            <a:endParaRPr lang="es-UY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Rack de 2x7 para instalación interior (2241mm x 743mm x 602mm)</a:t>
            </a:r>
          </a:p>
          <a:p>
            <a:endParaRPr lang="es-ES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r>
              <a:rPr lang="es-ES" sz="1300" dirty="0">
                <a:solidFill>
                  <a:srgbClr val="DD0A08"/>
                </a:solidFill>
                <a:latin typeface="Montserrat Medium" panose="00000600000000000000" pitchFamily="2" charset="0"/>
              </a:rPr>
              <a:t>Etapa de instalación</a:t>
            </a:r>
          </a:p>
          <a:p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Sistema aprobado por UTE y en funcionamiento desde setiembre 2021.</a:t>
            </a:r>
          </a:p>
          <a:p>
            <a:endParaRPr lang="es-UY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6FF460FA-A99B-4056-94E4-C75FEEF4C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22997"/>
            <a:ext cx="957108" cy="563004"/>
          </a:xfrm>
          <a:prstGeom prst="rect">
            <a:avLst/>
          </a:prstGeom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D89B13F8-B5ED-4736-8D33-520F5B9A1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850038"/>
            <a:ext cx="4022132" cy="274426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623B531-8A71-4DFE-9376-F0F8147CF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2666585"/>
            <a:ext cx="1914792" cy="297221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F81C565-03B9-4734-8F04-C651245B78C0}"/>
              </a:ext>
            </a:extLst>
          </p:cNvPr>
          <p:cNvSpPr txBox="1"/>
          <p:nvPr/>
        </p:nvSpPr>
        <p:spPr>
          <a:xfrm>
            <a:off x="533400" y="36096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Light" panose="00000300000000000000" pitchFamily="2" charset="0"/>
                <a:cs typeface="Arial" panose="020B0604020202020204" pitchFamily="34" charset="0"/>
              </a:rPr>
              <a:t>Sistema 1 Textil La Paz</a:t>
            </a:r>
            <a:endParaRPr lang="es-UY" sz="2500" b="1" dirty="0">
              <a:solidFill>
                <a:schemeClr val="tx1">
                  <a:lumMod val="75000"/>
                  <a:lumOff val="25000"/>
                </a:schemeClr>
              </a:solidFill>
              <a:latin typeface="Montserrat Black" panose="00000A00000000000000" pitchFamily="2" charset="0"/>
              <a:cs typeface="Arial" panose="020B0604020202020204" pitchFamily="34" charset="0"/>
            </a:endParaRPr>
          </a:p>
          <a:p>
            <a:r>
              <a:rPr lang="es-UY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Black" panose="00000A00000000000000" pitchFamily="2" charset="0"/>
                <a:cs typeface="Arial" panose="020B0604020202020204" pitchFamily="34" charset="0"/>
              </a:rPr>
              <a:t>30 kW / 97 kWh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9860150B-CD58-42AF-A046-C99309B2B654}"/>
              </a:ext>
            </a:extLst>
          </p:cNvPr>
          <p:cNvGrpSpPr/>
          <p:nvPr/>
        </p:nvGrpSpPr>
        <p:grpSpPr>
          <a:xfrm>
            <a:off x="10287000" y="1371600"/>
            <a:ext cx="1431470" cy="699951"/>
            <a:chOff x="2399020" y="1752600"/>
            <a:chExt cx="467510" cy="228600"/>
          </a:xfrm>
          <a:solidFill>
            <a:schemeClr val="bg1">
              <a:lumMod val="95000"/>
            </a:schemeClr>
          </a:solidFill>
        </p:grpSpPr>
        <p:sp>
          <p:nvSpPr>
            <p:cNvPr id="15" name="Flecha: cheurón 14">
              <a:extLst>
                <a:ext uri="{FF2B5EF4-FFF2-40B4-BE49-F238E27FC236}">
                  <a16:creationId xmlns:a16="http://schemas.microsoft.com/office/drawing/2014/main" id="{D785BE5F-46DF-41EB-A51D-E92CCA878FC8}"/>
                </a:ext>
              </a:extLst>
            </p:cNvPr>
            <p:cNvSpPr/>
            <p:nvPr/>
          </p:nvSpPr>
          <p:spPr>
            <a:xfrm>
              <a:off x="2399020" y="1752600"/>
              <a:ext cx="115580" cy="2286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  <p:sp>
          <p:nvSpPr>
            <p:cNvPr id="17" name="Flecha: cheurón 16">
              <a:extLst>
                <a:ext uri="{FF2B5EF4-FFF2-40B4-BE49-F238E27FC236}">
                  <a16:creationId xmlns:a16="http://schemas.microsoft.com/office/drawing/2014/main" id="{A0EA79D5-5810-44FD-BE30-9BFDE0A8A88F}"/>
                </a:ext>
              </a:extLst>
            </p:cNvPr>
            <p:cNvSpPr/>
            <p:nvPr/>
          </p:nvSpPr>
          <p:spPr>
            <a:xfrm>
              <a:off x="2519790" y="1752600"/>
              <a:ext cx="115580" cy="2286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  <p:sp>
          <p:nvSpPr>
            <p:cNvPr id="21" name="Flecha: cheurón 20">
              <a:extLst>
                <a:ext uri="{FF2B5EF4-FFF2-40B4-BE49-F238E27FC236}">
                  <a16:creationId xmlns:a16="http://schemas.microsoft.com/office/drawing/2014/main" id="{AD523861-EA07-4DC6-B4B3-9385704F1C51}"/>
                </a:ext>
              </a:extLst>
            </p:cNvPr>
            <p:cNvSpPr/>
            <p:nvPr/>
          </p:nvSpPr>
          <p:spPr>
            <a:xfrm>
              <a:off x="2635370" y="1752600"/>
              <a:ext cx="115580" cy="2286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  <p:sp>
          <p:nvSpPr>
            <p:cNvPr id="22" name="Flecha: cheurón 21">
              <a:extLst>
                <a:ext uri="{FF2B5EF4-FFF2-40B4-BE49-F238E27FC236}">
                  <a16:creationId xmlns:a16="http://schemas.microsoft.com/office/drawing/2014/main" id="{DA850718-20A6-4DB6-8D6E-F8665549A2E6}"/>
                </a:ext>
              </a:extLst>
            </p:cNvPr>
            <p:cNvSpPr/>
            <p:nvPr/>
          </p:nvSpPr>
          <p:spPr>
            <a:xfrm>
              <a:off x="2750950" y="1752600"/>
              <a:ext cx="115580" cy="2286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0154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ED49DC4-32E0-4268-B08C-6EF0A1B7D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057400"/>
            <a:ext cx="3751941" cy="35032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D2CDEF2-F3A8-4DA4-A7D8-67F3FAB6EB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23376" y="2496748"/>
            <a:ext cx="3503274" cy="262745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18781A2-B040-44E5-A6EC-F89E2775903D}"/>
              </a:ext>
            </a:extLst>
          </p:cNvPr>
          <p:cNvSpPr txBox="1"/>
          <p:nvPr/>
        </p:nvSpPr>
        <p:spPr>
          <a:xfrm>
            <a:off x="533400" y="36096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Light" panose="00000300000000000000" pitchFamily="2" charset="0"/>
                <a:cs typeface="Arial" panose="020B0604020202020204" pitchFamily="34" charset="0"/>
              </a:rPr>
              <a:t>Sistema 1 Textil La Paz</a:t>
            </a:r>
            <a:endParaRPr lang="es-UY" sz="2500" b="1" dirty="0">
              <a:solidFill>
                <a:schemeClr val="tx1">
                  <a:lumMod val="75000"/>
                  <a:lumOff val="25000"/>
                </a:schemeClr>
              </a:solidFill>
              <a:latin typeface="Montserrat Black" panose="00000A00000000000000" pitchFamily="2" charset="0"/>
              <a:cs typeface="Arial" panose="020B0604020202020204" pitchFamily="34" charset="0"/>
            </a:endParaRPr>
          </a:p>
          <a:p>
            <a:r>
              <a:rPr lang="es-UY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Black" panose="00000A00000000000000" pitchFamily="2" charset="0"/>
                <a:cs typeface="Arial" panose="020B0604020202020204" pitchFamily="34" charset="0"/>
              </a:rPr>
              <a:t>30 kW / 97 kWh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E4AF29BF-44E1-4685-85C8-7CA3DE918D30}"/>
              </a:ext>
            </a:extLst>
          </p:cNvPr>
          <p:cNvGrpSpPr/>
          <p:nvPr/>
        </p:nvGrpSpPr>
        <p:grpSpPr>
          <a:xfrm>
            <a:off x="10287000" y="4862649"/>
            <a:ext cx="1431470" cy="699951"/>
            <a:chOff x="2399020" y="1752600"/>
            <a:chExt cx="467510" cy="228600"/>
          </a:xfrm>
          <a:solidFill>
            <a:schemeClr val="bg1">
              <a:lumMod val="95000"/>
            </a:schemeClr>
          </a:solidFill>
        </p:grpSpPr>
        <p:sp>
          <p:nvSpPr>
            <p:cNvPr id="11" name="Flecha: cheurón 10">
              <a:extLst>
                <a:ext uri="{FF2B5EF4-FFF2-40B4-BE49-F238E27FC236}">
                  <a16:creationId xmlns:a16="http://schemas.microsoft.com/office/drawing/2014/main" id="{E18BA67A-0051-415B-A5AF-E34E9FC43EDA}"/>
                </a:ext>
              </a:extLst>
            </p:cNvPr>
            <p:cNvSpPr/>
            <p:nvPr/>
          </p:nvSpPr>
          <p:spPr>
            <a:xfrm>
              <a:off x="2399020" y="1752600"/>
              <a:ext cx="115580" cy="2286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  <p:sp>
          <p:nvSpPr>
            <p:cNvPr id="12" name="Flecha: cheurón 11">
              <a:extLst>
                <a:ext uri="{FF2B5EF4-FFF2-40B4-BE49-F238E27FC236}">
                  <a16:creationId xmlns:a16="http://schemas.microsoft.com/office/drawing/2014/main" id="{B1774914-4B85-451D-ABC3-7F02D76A4D7B}"/>
                </a:ext>
              </a:extLst>
            </p:cNvPr>
            <p:cNvSpPr/>
            <p:nvPr/>
          </p:nvSpPr>
          <p:spPr>
            <a:xfrm>
              <a:off x="2519790" y="1752600"/>
              <a:ext cx="115580" cy="2286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  <p:sp>
          <p:nvSpPr>
            <p:cNvPr id="13" name="Flecha: cheurón 12">
              <a:extLst>
                <a:ext uri="{FF2B5EF4-FFF2-40B4-BE49-F238E27FC236}">
                  <a16:creationId xmlns:a16="http://schemas.microsoft.com/office/drawing/2014/main" id="{E8A1F555-1E0A-407B-8020-02740787983A}"/>
                </a:ext>
              </a:extLst>
            </p:cNvPr>
            <p:cNvSpPr/>
            <p:nvPr/>
          </p:nvSpPr>
          <p:spPr>
            <a:xfrm>
              <a:off x="2635370" y="1752600"/>
              <a:ext cx="115580" cy="2286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  <p:sp>
          <p:nvSpPr>
            <p:cNvPr id="14" name="Flecha: cheurón 13">
              <a:extLst>
                <a:ext uri="{FF2B5EF4-FFF2-40B4-BE49-F238E27FC236}">
                  <a16:creationId xmlns:a16="http://schemas.microsoft.com/office/drawing/2014/main" id="{7B9FFF89-E7E8-40C2-97EC-6130569348D4}"/>
                </a:ext>
              </a:extLst>
            </p:cNvPr>
            <p:cNvSpPr/>
            <p:nvPr/>
          </p:nvSpPr>
          <p:spPr>
            <a:xfrm>
              <a:off x="2750950" y="1752600"/>
              <a:ext cx="115580" cy="2286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334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558" y="2028361"/>
            <a:ext cx="4052008" cy="20999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715" y="4495800"/>
            <a:ext cx="4052008" cy="165061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87AD7D9-247D-46AF-93B0-FE5B7916366F}"/>
              </a:ext>
            </a:extLst>
          </p:cNvPr>
          <p:cNvSpPr txBox="1"/>
          <p:nvPr/>
        </p:nvSpPr>
        <p:spPr>
          <a:xfrm>
            <a:off x="533400" y="36096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Light" panose="00000300000000000000" pitchFamily="2" charset="0"/>
                <a:cs typeface="Arial" panose="020B0604020202020204" pitchFamily="34" charset="0"/>
              </a:rPr>
              <a:t>Resultados</a:t>
            </a:r>
            <a:endParaRPr lang="es-UY" sz="2500" b="1" dirty="0">
              <a:solidFill>
                <a:schemeClr val="tx1">
                  <a:lumMod val="75000"/>
                  <a:lumOff val="25000"/>
                </a:schemeClr>
              </a:solidFill>
              <a:latin typeface="Montserrat Black" panose="00000A00000000000000" pitchFamily="2" charset="0"/>
              <a:cs typeface="Arial" panose="020B0604020202020204" pitchFamily="34" charset="0"/>
            </a:endParaRPr>
          </a:p>
          <a:p>
            <a:r>
              <a:rPr lang="es-UY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Black" panose="00000A00000000000000" pitchFamily="2" charset="0"/>
                <a:cs typeface="Arial" panose="020B0604020202020204" pitchFamily="34" charset="0"/>
              </a:rPr>
              <a:t>MENSUALES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149921"/>
            <a:ext cx="3124200" cy="6916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UY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El Storage aportó el 19%</a:t>
            </a:r>
          </a:p>
          <a:p>
            <a:pPr marL="0" indent="0">
              <a:buNone/>
            </a:pPr>
            <a:r>
              <a:rPr lang="es-UY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del consumo en horario de Punta</a:t>
            </a:r>
            <a:endParaRPr lang="es-UY" sz="12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endParaRPr lang="es-UY" sz="12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endParaRPr lang="es-UY" sz="12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endParaRPr lang="es-UY" sz="12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endParaRPr lang="es-UY" sz="15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endParaRPr lang="es-UY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endParaRPr lang="es-UY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6BF3F3C-DF8F-481C-8AD6-195A2983A56A}"/>
              </a:ext>
            </a:extLst>
          </p:cNvPr>
          <p:cNvSpPr txBox="1">
            <a:spLocks/>
          </p:cNvSpPr>
          <p:nvPr/>
        </p:nvSpPr>
        <p:spPr>
          <a:xfrm>
            <a:off x="533400" y="2971800"/>
            <a:ext cx="4648200" cy="1623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UY" sz="1300" dirty="0">
                <a:solidFill>
                  <a:srgbClr val="DD0A08"/>
                </a:solidFill>
                <a:latin typeface="Montserrat Medium" panose="00000600000000000000" pitchFamily="2" charset="0"/>
              </a:rPr>
              <a:t>Energía Carga</a:t>
            </a:r>
          </a:p>
          <a:p>
            <a:pPr marL="0" indent="0">
              <a:buFont typeface="Arial" pitchFamily="34" charset="0"/>
              <a:buNone/>
            </a:pPr>
            <a:r>
              <a:rPr lang="es-UY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2,815 kWh/mes </a:t>
            </a:r>
          </a:p>
          <a:p>
            <a:pPr marL="0" indent="0">
              <a:buFont typeface="Arial" pitchFamily="34" charset="0"/>
              <a:buNone/>
            </a:pPr>
            <a:r>
              <a:rPr lang="es-UY" sz="1300" dirty="0">
                <a:solidFill>
                  <a:srgbClr val="DD0A08"/>
                </a:solidFill>
                <a:latin typeface="Montserrat Medium" panose="00000600000000000000" pitchFamily="2" charset="0"/>
              </a:rPr>
              <a:t>Energía Descarga</a:t>
            </a:r>
          </a:p>
          <a:p>
            <a:pPr marL="0" indent="0">
              <a:buFont typeface="Arial" pitchFamily="34" charset="0"/>
              <a:buNone/>
            </a:pPr>
            <a:r>
              <a:rPr lang="es-UY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2,671 kWh/mes </a:t>
            </a:r>
          </a:p>
          <a:p>
            <a:pPr marL="0" indent="0">
              <a:buFont typeface="Arial" pitchFamily="34" charset="0"/>
              <a:buNone/>
            </a:pPr>
            <a:r>
              <a:rPr lang="es-UY" sz="1300" dirty="0">
                <a:solidFill>
                  <a:srgbClr val="DD0A08"/>
                </a:solidFill>
                <a:latin typeface="Montserrat Medium" panose="00000600000000000000" pitchFamily="2" charset="0"/>
              </a:rPr>
              <a:t>Eficiencia</a:t>
            </a:r>
          </a:p>
          <a:p>
            <a:pPr marL="0" indent="0">
              <a:buFont typeface="Arial" pitchFamily="34" charset="0"/>
              <a:buNone/>
            </a:pPr>
            <a:r>
              <a:rPr lang="es-UY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95%</a:t>
            </a:r>
          </a:p>
          <a:p>
            <a:endParaRPr lang="es-UY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endParaRPr lang="es-UY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endParaRPr lang="es-UY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endParaRPr lang="es-UY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endParaRPr lang="es-UY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132A38B-EE94-4B4E-97B4-CDBD2E4651C3}"/>
              </a:ext>
            </a:extLst>
          </p:cNvPr>
          <p:cNvSpPr txBox="1">
            <a:spLocks/>
          </p:cNvSpPr>
          <p:nvPr/>
        </p:nvSpPr>
        <p:spPr>
          <a:xfrm>
            <a:off x="533400" y="4495800"/>
            <a:ext cx="4648200" cy="738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UY" sz="1300" dirty="0">
                <a:solidFill>
                  <a:srgbClr val="DD0A08"/>
                </a:solidFill>
                <a:latin typeface="Montserrat Medium" panose="00000600000000000000" pitchFamily="2" charset="0"/>
              </a:rPr>
              <a:t>Consumo UTE en horario Punta</a:t>
            </a:r>
          </a:p>
          <a:p>
            <a:pPr marL="0" indent="0">
              <a:buFont typeface="Arial" pitchFamily="34" charset="0"/>
              <a:buNone/>
            </a:pPr>
            <a:r>
              <a:rPr lang="es-UY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11,120 kWh/mes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0BE0903-28A1-4CD3-99F1-6B919A6118BE}"/>
              </a:ext>
            </a:extLst>
          </p:cNvPr>
          <p:cNvSpPr txBox="1"/>
          <p:nvPr/>
        </p:nvSpPr>
        <p:spPr>
          <a:xfrm>
            <a:off x="499353" y="1895527"/>
            <a:ext cx="207460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s-UY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Datos</a:t>
            </a:r>
          </a:p>
          <a:p>
            <a:pPr marL="0" indent="0">
              <a:buNone/>
            </a:pPr>
            <a:r>
              <a:rPr lang="es-UY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Bold" panose="00000900000000000000" pitchFamily="2" charset="0"/>
              </a:rPr>
              <a:t>Mensuales</a:t>
            </a:r>
            <a:endParaRPr lang="es-UY" sz="2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798DC0-867D-49A6-8E39-703BA7F46763}"/>
              </a:ext>
            </a:extLst>
          </p:cNvPr>
          <p:cNvSpPr txBox="1"/>
          <p:nvPr/>
        </p:nvSpPr>
        <p:spPr>
          <a:xfrm>
            <a:off x="533400" y="5943600"/>
            <a:ext cx="280378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3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https://www.alphaess.com/dashboard</a:t>
            </a:r>
            <a:endParaRPr lang="es-UY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2272FB7-A897-427D-975C-93DCD1078651}"/>
              </a:ext>
            </a:extLst>
          </p:cNvPr>
          <p:cNvSpPr txBox="1">
            <a:spLocks/>
          </p:cNvSpPr>
          <p:nvPr/>
        </p:nvSpPr>
        <p:spPr>
          <a:xfrm>
            <a:off x="8928574" y="4612737"/>
            <a:ext cx="2730026" cy="1416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UY" sz="1300" dirty="0">
                <a:solidFill>
                  <a:srgbClr val="DD0A08"/>
                </a:solidFill>
                <a:latin typeface="Montserrat Medium" panose="00000600000000000000" pitchFamily="2" charset="0"/>
              </a:rPr>
              <a:t>Ahorro mensual energía</a:t>
            </a:r>
          </a:p>
          <a:p>
            <a:pPr marL="0" indent="0">
              <a:buFont typeface="Arial" pitchFamily="34" charset="0"/>
              <a:buNone/>
            </a:pPr>
            <a:r>
              <a:rPr lang="es-UY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$ 15.300</a:t>
            </a:r>
          </a:p>
          <a:p>
            <a:pPr marL="0" indent="0">
              <a:buFont typeface="Arial" pitchFamily="34" charset="0"/>
              <a:buNone/>
            </a:pPr>
            <a:r>
              <a:rPr lang="es-UY" sz="1300" dirty="0">
                <a:solidFill>
                  <a:srgbClr val="DD0A08"/>
                </a:solidFill>
                <a:latin typeface="Montserrat Medium" panose="00000600000000000000" pitchFamily="2" charset="0"/>
              </a:rPr>
              <a:t>Ahorro mensual potencia</a:t>
            </a:r>
          </a:p>
          <a:p>
            <a:pPr marL="0" indent="0">
              <a:buFont typeface="Arial" pitchFamily="34" charset="0"/>
              <a:buNone/>
            </a:pPr>
            <a:r>
              <a:rPr lang="es-UY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$ 4.780</a:t>
            </a:r>
            <a:endParaRPr lang="es-UY" sz="12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endParaRPr lang="es-UY" sz="12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endParaRPr lang="es-UY" sz="15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endParaRPr lang="es-UY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endParaRPr lang="es-UY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711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52ACEB7-507C-4B67-BAEB-3FDBB08362E6}"/>
              </a:ext>
            </a:extLst>
          </p:cNvPr>
          <p:cNvSpPr/>
          <p:nvPr/>
        </p:nvSpPr>
        <p:spPr>
          <a:xfrm>
            <a:off x="8746613" y="2418546"/>
            <a:ext cx="2911987" cy="2720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575D43B-E2D6-4192-BDDC-93D9ECEC5E9B}"/>
              </a:ext>
            </a:extLst>
          </p:cNvPr>
          <p:cNvSpPr txBox="1"/>
          <p:nvPr/>
        </p:nvSpPr>
        <p:spPr>
          <a:xfrm>
            <a:off x="533400" y="36096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Light" panose="00000300000000000000" pitchFamily="2" charset="0"/>
                <a:cs typeface="Arial" panose="020B0604020202020204" pitchFamily="34" charset="0"/>
              </a:rPr>
              <a:t>Sistema 2 </a:t>
            </a:r>
            <a:r>
              <a:rPr lang="es-UY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ExtraLight" panose="00000300000000000000" pitchFamily="2" charset="0"/>
                <a:cs typeface="Arial" panose="020B0604020202020204" pitchFamily="34" charset="0"/>
              </a:rPr>
              <a:t>Lestido</a:t>
            </a:r>
            <a:r>
              <a:rPr lang="es-UY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Light" panose="00000300000000000000" pitchFamily="2" charset="0"/>
                <a:cs typeface="Arial" panose="020B0604020202020204" pitchFamily="34" charset="0"/>
              </a:rPr>
              <a:t> (Casa Central)</a:t>
            </a:r>
            <a:endParaRPr lang="es-UY" sz="2500" b="1" dirty="0">
              <a:solidFill>
                <a:schemeClr val="tx1">
                  <a:lumMod val="75000"/>
                  <a:lumOff val="25000"/>
                </a:schemeClr>
              </a:solidFill>
              <a:latin typeface="Montserrat Black" panose="00000A00000000000000" pitchFamily="2" charset="0"/>
              <a:cs typeface="Arial" panose="020B0604020202020204" pitchFamily="34" charset="0"/>
            </a:endParaRPr>
          </a:p>
          <a:p>
            <a:r>
              <a:rPr lang="es-UY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Black" panose="00000A00000000000000" pitchFamily="2" charset="0"/>
                <a:cs typeface="Arial" panose="020B0604020202020204" pitchFamily="34" charset="0"/>
              </a:rPr>
              <a:t>30 kW / 97 kWh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BDDE322F-64FC-49C0-B7F3-06ED4F7CBEF7}"/>
              </a:ext>
            </a:extLst>
          </p:cNvPr>
          <p:cNvSpPr/>
          <p:nvPr/>
        </p:nvSpPr>
        <p:spPr>
          <a:xfrm>
            <a:off x="533400" y="2355026"/>
            <a:ext cx="4022132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300" dirty="0">
                <a:solidFill>
                  <a:srgbClr val="DD0A08"/>
                </a:solidFill>
                <a:latin typeface="Montserrat Medium" panose="00000600000000000000" pitchFamily="2" charset="0"/>
              </a:rPr>
              <a:t>Datos del local </a:t>
            </a:r>
            <a:endParaRPr lang="es-UY" sz="1300" dirty="0">
              <a:solidFill>
                <a:srgbClr val="DD0A08"/>
              </a:solidFill>
              <a:latin typeface="Montserrat Medium" panose="00000600000000000000" pitchFamily="2" charset="0"/>
            </a:endParaRPr>
          </a:p>
          <a:p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Potencia contratada: 150 kW</a:t>
            </a:r>
          </a:p>
          <a:p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Tarifa MC1</a:t>
            </a:r>
          </a:p>
          <a:p>
            <a:endParaRPr lang="es-UY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r>
              <a:rPr lang="es-ES" sz="1300" dirty="0">
                <a:solidFill>
                  <a:srgbClr val="DD0A08"/>
                </a:solidFill>
                <a:latin typeface="Montserrat Medium" panose="00000600000000000000" pitchFamily="2" charset="0"/>
              </a:rPr>
              <a:t>Sistema Storage propuesto</a:t>
            </a:r>
            <a:endParaRPr lang="es-UY" sz="1300" dirty="0">
              <a:solidFill>
                <a:srgbClr val="DD0A08"/>
              </a:solidFill>
              <a:latin typeface="Montserrat Medium" panose="00000600000000000000" pitchFamily="2" charset="0"/>
            </a:endParaRPr>
          </a:p>
          <a:p>
            <a:r>
              <a:rPr lang="es-UY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Inversor 30 kW</a:t>
            </a:r>
          </a:p>
          <a:p>
            <a:r>
              <a:rPr lang="es-UY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12 baterías </a:t>
            </a:r>
            <a:endParaRPr lang="es-ES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Energía nominal: 97 </a:t>
            </a:r>
            <a:r>
              <a:rPr lang="es-ES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kWh</a:t>
            </a:r>
            <a:endParaRPr lang="es-ES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Energía útil: 87.5 </a:t>
            </a:r>
            <a:r>
              <a:rPr lang="es-ES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kWh</a:t>
            </a:r>
            <a:endParaRPr lang="es-UY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Gabinete para exterior (IP 55)</a:t>
            </a:r>
          </a:p>
          <a:p>
            <a:endParaRPr lang="es-ES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r>
              <a:rPr lang="es-ES" sz="1300" dirty="0">
                <a:solidFill>
                  <a:srgbClr val="DD0A08"/>
                </a:solidFill>
                <a:latin typeface="Montserrat Medium" panose="00000600000000000000" pitchFamily="2" charset="0"/>
              </a:rPr>
              <a:t>Ahorro estimado</a:t>
            </a:r>
          </a:p>
          <a:p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5.000 USD/año</a:t>
            </a:r>
          </a:p>
          <a:p>
            <a:endParaRPr lang="es-ES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r>
              <a:rPr lang="es-ES" sz="1300" dirty="0">
                <a:solidFill>
                  <a:srgbClr val="DD0A08"/>
                </a:solidFill>
                <a:latin typeface="Montserrat Medium" panose="00000600000000000000" pitchFamily="2" charset="0"/>
              </a:rPr>
              <a:t>Etapa de instalación</a:t>
            </a:r>
          </a:p>
          <a:p>
            <a:r>
              <a:rPr lang="es-ES" sz="1300" dirty="0">
                <a:latin typeface="Montserrat Medium" panose="00000600000000000000" pitchFamily="2" charset="0"/>
              </a:rPr>
              <a:t>Instalación de los equipos en sitio finalizada. Autorización de UTE para realizar pruebas y ensayos de funcionamiento. </a:t>
            </a:r>
          </a:p>
          <a:p>
            <a:endParaRPr lang="es-UY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4510BCD4-D8C2-42A0-967F-2A0C81ECF8B1}"/>
              </a:ext>
            </a:extLst>
          </p:cNvPr>
          <p:cNvGrpSpPr/>
          <p:nvPr/>
        </p:nvGrpSpPr>
        <p:grpSpPr>
          <a:xfrm>
            <a:off x="10287000" y="5091249"/>
            <a:ext cx="1431470" cy="699951"/>
            <a:chOff x="2399020" y="1752600"/>
            <a:chExt cx="467510" cy="228600"/>
          </a:xfrm>
          <a:solidFill>
            <a:schemeClr val="bg1">
              <a:lumMod val="95000"/>
            </a:schemeClr>
          </a:solidFill>
        </p:grpSpPr>
        <p:sp>
          <p:nvSpPr>
            <p:cNvPr id="27" name="Flecha: cheurón 26">
              <a:extLst>
                <a:ext uri="{FF2B5EF4-FFF2-40B4-BE49-F238E27FC236}">
                  <a16:creationId xmlns:a16="http://schemas.microsoft.com/office/drawing/2014/main" id="{31B7334B-596A-4164-ACC0-F0E47C4406D6}"/>
                </a:ext>
              </a:extLst>
            </p:cNvPr>
            <p:cNvSpPr/>
            <p:nvPr/>
          </p:nvSpPr>
          <p:spPr>
            <a:xfrm>
              <a:off x="2399020" y="1752600"/>
              <a:ext cx="115580" cy="2286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  <p:sp>
          <p:nvSpPr>
            <p:cNvPr id="28" name="Flecha: cheurón 27">
              <a:extLst>
                <a:ext uri="{FF2B5EF4-FFF2-40B4-BE49-F238E27FC236}">
                  <a16:creationId xmlns:a16="http://schemas.microsoft.com/office/drawing/2014/main" id="{42259E95-FB00-4D43-BDFA-7FCFFE649CB5}"/>
                </a:ext>
              </a:extLst>
            </p:cNvPr>
            <p:cNvSpPr/>
            <p:nvPr/>
          </p:nvSpPr>
          <p:spPr>
            <a:xfrm>
              <a:off x="2519790" y="1752600"/>
              <a:ext cx="115580" cy="2286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  <p:sp>
          <p:nvSpPr>
            <p:cNvPr id="29" name="Flecha: cheurón 28">
              <a:extLst>
                <a:ext uri="{FF2B5EF4-FFF2-40B4-BE49-F238E27FC236}">
                  <a16:creationId xmlns:a16="http://schemas.microsoft.com/office/drawing/2014/main" id="{DD6B2BE5-3FC3-4D8A-89EB-A88C39A13246}"/>
                </a:ext>
              </a:extLst>
            </p:cNvPr>
            <p:cNvSpPr/>
            <p:nvPr/>
          </p:nvSpPr>
          <p:spPr>
            <a:xfrm>
              <a:off x="2635370" y="1752600"/>
              <a:ext cx="115580" cy="2286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  <p:sp>
          <p:nvSpPr>
            <p:cNvPr id="30" name="Flecha: cheurón 29">
              <a:extLst>
                <a:ext uri="{FF2B5EF4-FFF2-40B4-BE49-F238E27FC236}">
                  <a16:creationId xmlns:a16="http://schemas.microsoft.com/office/drawing/2014/main" id="{8094E66C-B000-4906-B2DD-2E5DF388B108}"/>
                </a:ext>
              </a:extLst>
            </p:cNvPr>
            <p:cNvSpPr/>
            <p:nvPr/>
          </p:nvSpPr>
          <p:spPr>
            <a:xfrm>
              <a:off x="2750950" y="1752600"/>
              <a:ext cx="115580" cy="2286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B11B9FAE-20CC-41FA-991E-586FA780D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42" y="2489752"/>
            <a:ext cx="3467100" cy="22574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3DFF1ED-6E86-452F-8330-F02922D3C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735" y="2212367"/>
            <a:ext cx="3151905" cy="2603218"/>
          </a:xfrm>
          <a:prstGeom prst="rect">
            <a:avLst/>
          </a:prstGeom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B45D3444-DE4F-4B8A-8726-9C177730FB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3" b="23372"/>
          <a:stretch/>
        </p:blipFill>
        <p:spPr>
          <a:xfrm>
            <a:off x="457200" y="1447801"/>
            <a:ext cx="1371600" cy="74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22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2">
            <a:extLst>
              <a:ext uri="{FF2B5EF4-FFF2-40B4-BE49-F238E27FC236}">
                <a16:creationId xmlns:a16="http://schemas.microsoft.com/office/drawing/2014/main" id="{96CE0120-807C-41C6-B03D-35AFF016F1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85323" y="2465754"/>
            <a:ext cx="3266831" cy="245012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342C419-98FD-4CFF-AEB2-E64CFB390A60}"/>
              </a:ext>
            </a:extLst>
          </p:cNvPr>
          <p:cNvSpPr txBox="1"/>
          <p:nvPr/>
        </p:nvSpPr>
        <p:spPr>
          <a:xfrm>
            <a:off x="533400" y="36096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Light" panose="00000300000000000000" pitchFamily="2" charset="0"/>
                <a:cs typeface="Arial" panose="020B0604020202020204" pitchFamily="34" charset="0"/>
              </a:rPr>
              <a:t>Sistema 2 </a:t>
            </a:r>
            <a:r>
              <a:rPr lang="es-UY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ExtraLight" panose="00000300000000000000" pitchFamily="2" charset="0"/>
                <a:cs typeface="Arial" panose="020B0604020202020204" pitchFamily="34" charset="0"/>
              </a:rPr>
              <a:t>Lestido</a:t>
            </a:r>
            <a:r>
              <a:rPr lang="es-UY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Light" panose="00000300000000000000" pitchFamily="2" charset="0"/>
                <a:cs typeface="Arial" panose="020B0604020202020204" pitchFamily="34" charset="0"/>
              </a:rPr>
              <a:t> (Casa Central)</a:t>
            </a:r>
            <a:endParaRPr lang="es-UY" sz="2500" b="1" dirty="0">
              <a:solidFill>
                <a:schemeClr val="tx1">
                  <a:lumMod val="75000"/>
                  <a:lumOff val="25000"/>
                </a:schemeClr>
              </a:solidFill>
              <a:latin typeface="Montserrat Black" panose="00000A00000000000000" pitchFamily="2" charset="0"/>
              <a:cs typeface="Arial" panose="020B0604020202020204" pitchFamily="34" charset="0"/>
            </a:endParaRPr>
          </a:p>
          <a:p>
            <a:r>
              <a:rPr lang="es-UY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Black" panose="00000A00000000000000" pitchFamily="2" charset="0"/>
                <a:cs typeface="Arial" panose="020B0604020202020204" pitchFamily="34" charset="0"/>
              </a:rPr>
              <a:t>30 kW / 97 kWh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2EB79E89-77DC-41E4-A04D-A59E8AD75B6F}"/>
              </a:ext>
            </a:extLst>
          </p:cNvPr>
          <p:cNvGrpSpPr/>
          <p:nvPr/>
        </p:nvGrpSpPr>
        <p:grpSpPr>
          <a:xfrm>
            <a:off x="10227130" y="5015049"/>
            <a:ext cx="1431470" cy="699951"/>
            <a:chOff x="2399020" y="1752600"/>
            <a:chExt cx="467510" cy="228600"/>
          </a:xfrm>
          <a:noFill/>
        </p:grpSpPr>
        <p:sp>
          <p:nvSpPr>
            <p:cNvPr id="19" name="Flecha: cheurón 18">
              <a:extLst>
                <a:ext uri="{FF2B5EF4-FFF2-40B4-BE49-F238E27FC236}">
                  <a16:creationId xmlns:a16="http://schemas.microsoft.com/office/drawing/2014/main" id="{336D0EED-B544-497B-A2DB-F1C1EAE2B66D}"/>
                </a:ext>
              </a:extLst>
            </p:cNvPr>
            <p:cNvSpPr/>
            <p:nvPr/>
          </p:nvSpPr>
          <p:spPr>
            <a:xfrm>
              <a:off x="2399020" y="1752600"/>
              <a:ext cx="115580" cy="228600"/>
            </a:xfrm>
            <a:prstGeom prst="chevron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  <p:sp>
          <p:nvSpPr>
            <p:cNvPr id="20" name="Flecha: cheurón 19">
              <a:extLst>
                <a:ext uri="{FF2B5EF4-FFF2-40B4-BE49-F238E27FC236}">
                  <a16:creationId xmlns:a16="http://schemas.microsoft.com/office/drawing/2014/main" id="{3CDD6F90-E818-41FF-AE98-89AFAD49D8EA}"/>
                </a:ext>
              </a:extLst>
            </p:cNvPr>
            <p:cNvSpPr/>
            <p:nvPr/>
          </p:nvSpPr>
          <p:spPr>
            <a:xfrm>
              <a:off x="2519790" y="1752600"/>
              <a:ext cx="115580" cy="228600"/>
            </a:xfrm>
            <a:prstGeom prst="chevron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  <p:sp>
          <p:nvSpPr>
            <p:cNvPr id="21" name="Flecha: cheurón 20">
              <a:extLst>
                <a:ext uri="{FF2B5EF4-FFF2-40B4-BE49-F238E27FC236}">
                  <a16:creationId xmlns:a16="http://schemas.microsoft.com/office/drawing/2014/main" id="{CD2E56F8-051A-4A13-AE82-C4D350039D41}"/>
                </a:ext>
              </a:extLst>
            </p:cNvPr>
            <p:cNvSpPr/>
            <p:nvPr/>
          </p:nvSpPr>
          <p:spPr>
            <a:xfrm>
              <a:off x="2635370" y="1752600"/>
              <a:ext cx="115580" cy="228600"/>
            </a:xfrm>
            <a:prstGeom prst="chevron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  <p:sp>
          <p:nvSpPr>
            <p:cNvPr id="22" name="Flecha: cheurón 21">
              <a:extLst>
                <a:ext uri="{FF2B5EF4-FFF2-40B4-BE49-F238E27FC236}">
                  <a16:creationId xmlns:a16="http://schemas.microsoft.com/office/drawing/2014/main" id="{BBA52641-0C01-4110-9CF6-AD34C796A002}"/>
                </a:ext>
              </a:extLst>
            </p:cNvPr>
            <p:cNvSpPr/>
            <p:nvPr/>
          </p:nvSpPr>
          <p:spPr>
            <a:xfrm>
              <a:off x="2750950" y="1752600"/>
              <a:ext cx="115580" cy="228600"/>
            </a:xfrm>
            <a:prstGeom prst="chevron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</p:grpSp>
      <p:pic>
        <p:nvPicPr>
          <p:cNvPr id="24" name="Imagen 23">
            <a:extLst>
              <a:ext uri="{FF2B5EF4-FFF2-40B4-BE49-F238E27FC236}">
                <a16:creationId xmlns:a16="http://schemas.microsoft.com/office/drawing/2014/main" id="{08EDA608-99E1-482F-BA95-C12DCE154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373" y="2057400"/>
            <a:ext cx="2895600" cy="326136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91E1D3D-F96A-47E0-8990-D7CA4B730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540" y="2057400"/>
            <a:ext cx="2139696" cy="32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05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>
            <a:extLst>
              <a:ext uri="{FF2B5EF4-FFF2-40B4-BE49-F238E27FC236}">
                <a16:creationId xmlns:a16="http://schemas.microsoft.com/office/drawing/2014/main" id="{CA646E39-B257-4748-9549-F5CCAAF5E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34" y="2786835"/>
            <a:ext cx="4401566" cy="2312665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E833CCAA-6631-4DBB-80FB-453968592694}"/>
              </a:ext>
            </a:extLst>
          </p:cNvPr>
          <p:cNvSpPr/>
          <p:nvPr/>
        </p:nvSpPr>
        <p:spPr>
          <a:xfrm>
            <a:off x="533400" y="2355026"/>
            <a:ext cx="40221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300" dirty="0">
                <a:solidFill>
                  <a:srgbClr val="DD0A08"/>
                </a:solidFill>
                <a:latin typeface="Montserrat Medium" panose="00000600000000000000" pitchFamily="2" charset="0"/>
              </a:rPr>
              <a:t>Datos del local </a:t>
            </a:r>
            <a:endParaRPr lang="es-UY" sz="1300" dirty="0">
              <a:solidFill>
                <a:srgbClr val="DD0A08"/>
              </a:solidFill>
              <a:latin typeface="Montserrat Medium" panose="00000600000000000000" pitchFamily="2" charset="0"/>
            </a:endParaRPr>
          </a:p>
          <a:p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Potencia contratada: 300 kW</a:t>
            </a:r>
          </a:p>
          <a:p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Tarifa MC1</a:t>
            </a:r>
          </a:p>
          <a:p>
            <a:endParaRPr lang="es-UY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r>
              <a:rPr lang="es-ES" sz="1300" dirty="0">
                <a:solidFill>
                  <a:srgbClr val="DD0A08"/>
                </a:solidFill>
                <a:latin typeface="Montserrat Medium" panose="00000600000000000000" pitchFamily="2" charset="0"/>
              </a:rPr>
              <a:t>Sistema Storage propuesto</a:t>
            </a:r>
            <a:endParaRPr lang="es-UY" sz="1300" dirty="0">
              <a:solidFill>
                <a:srgbClr val="DD0A08"/>
              </a:solidFill>
              <a:latin typeface="Montserrat Medium" panose="00000600000000000000" pitchFamily="2" charset="0"/>
            </a:endParaRPr>
          </a:p>
          <a:p>
            <a:r>
              <a:rPr lang="es-UY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Inversor 30 kW</a:t>
            </a:r>
          </a:p>
          <a:p>
            <a:r>
              <a:rPr lang="es-UY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7 baterías </a:t>
            </a:r>
            <a:endParaRPr lang="es-ES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Energía nominal: 56.7 kWh</a:t>
            </a:r>
          </a:p>
          <a:p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Energía útil: 51 kWh</a:t>
            </a:r>
            <a:endParaRPr lang="es-UY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Gabinete para exterior con espacio para 8 baterías</a:t>
            </a:r>
          </a:p>
          <a:p>
            <a:endParaRPr lang="es-ES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r>
              <a:rPr lang="es-ES" sz="1300" dirty="0">
                <a:solidFill>
                  <a:srgbClr val="DD0A08"/>
                </a:solidFill>
                <a:latin typeface="Montserrat Medium" panose="00000600000000000000" pitchFamily="2" charset="0"/>
              </a:rPr>
              <a:t>Ahorro estimado</a:t>
            </a:r>
          </a:p>
          <a:p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3.700 USD/año</a:t>
            </a:r>
          </a:p>
          <a:p>
            <a:endParaRPr lang="es-ES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r>
              <a:rPr lang="es-ES" sz="1300" dirty="0">
                <a:solidFill>
                  <a:srgbClr val="DD0A08"/>
                </a:solidFill>
                <a:latin typeface="Montserrat Medium" panose="00000600000000000000" pitchFamily="2" charset="0"/>
              </a:rPr>
              <a:t>Etapa de instalación</a:t>
            </a:r>
          </a:p>
          <a:p>
            <a:r>
              <a:rPr lang="es-ES" sz="1300" dirty="0">
                <a:latin typeface="Montserrat Medium" panose="00000600000000000000" pitchFamily="2" charset="0"/>
              </a:rPr>
              <a:t>Instalación de los equipos en sitio finalizada. En gestiones para realizar la firma del Convenio de Conexión con UTE.</a:t>
            </a:r>
          </a:p>
          <a:p>
            <a:endParaRPr lang="es-UY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71D0867-7AFF-4437-A45F-E90ADAE7B93A}"/>
              </a:ext>
            </a:extLst>
          </p:cNvPr>
          <p:cNvSpPr txBox="1"/>
          <p:nvPr/>
        </p:nvSpPr>
        <p:spPr>
          <a:xfrm>
            <a:off x="533400" y="36096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Light" panose="00000300000000000000" pitchFamily="2" charset="0"/>
                <a:cs typeface="Arial" panose="020B0604020202020204" pitchFamily="34" charset="0"/>
              </a:rPr>
              <a:t>Sistema 3 </a:t>
            </a:r>
            <a:r>
              <a:rPr lang="es-UY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ExtraLight" panose="00000300000000000000" pitchFamily="2" charset="0"/>
                <a:cs typeface="Arial" panose="020B0604020202020204" pitchFamily="34" charset="0"/>
              </a:rPr>
              <a:t>Lestido</a:t>
            </a:r>
            <a:r>
              <a:rPr lang="es-UY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Light" panose="00000300000000000000" pitchFamily="2" charset="0"/>
                <a:cs typeface="Arial" panose="020B0604020202020204" pitchFamily="34" charset="0"/>
              </a:rPr>
              <a:t> (</a:t>
            </a:r>
            <a:r>
              <a:rPr lang="es-UY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ExtraLight" panose="00000300000000000000" pitchFamily="2" charset="0"/>
                <a:cs typeface="Arial" panose="020B0604020202020204" pitchFamily="34" charset="0"/>
              </a:rPr>
              <a:t>Veracierto</a:t>
            </a:r>
            <a:r>
              <a:rPr lang="es-UY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Light" panose="00000300000000000000" pitchFamily="2" charset="0"/>
                <a:cs typeface="Arial" panose="020B0604020202020204" pitchFamily="34" charset="0"/>
              </a:rPr>
              <a:t>)</a:t>
            </a:r>
            <a:endParaRPr lang="es-UY" sz="2500" b="1" dirty="0">
              <a:solidFill>
                <a:schemeClr val="tx1">
                  <a:lumMod val="75000"/>
                  <a:lumOff val="25000"/>
                </a:schemeClr>
              </a:solidFill>
              <a:latin typeface="Montserrat Black" panose="00000A00000000000000" pitchFamily="2" charset="0"/>
              <a:cs typeface="Arial" panose="020B0604020202020204" pitchFamily="34" charset="0"/>
            </a:endParaRPr>
          </a:p>
          <a:p>
            <a:r>
              <a:rPr lang="es-UY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Black" panose="00000A00000000000000" pitchFamily="2" charset="0"/>
                <a:cs typeface="Arial" panose="020B0604020202020204" pitchFamily="34" charset="0"/>
              </a:rPr>
              <a:t>30 kW / 57 kWh</a:t>
            </a: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44E46167-6759-41F2-95BF-BC51187EBC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3" b="23372"/>
          <a:stretch/>
        </p:blipFill>
        <p:spPr>
          <a:xfrm>
            <a:off x="457200" y="1447801"/>
            <a:ext cx="1371600" cy="74017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04EF8D2-A108-4AF2-A0AE-E44D19DE9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2628533"/>
            <a:ext cx="2676899" cy="2629267"/>
          </a:xfrm>
          <a:prstGeom prst="rect">
            <a:avLst/>
          </a:prstGeom>
        </p:spPr>
      </p:pic>
      <p:grpSp>
        <p:nvGrpSpPr>
          <p:cNvPr id="31" name="Grupo 30">
            <a:extLst>
              <a:ext uri="{FF2B5EF4-FFF2-40B4-BE49-F238E27FC236}">
                <a16:creationId xmlns:a16="http://schemas.microsoft.com/office/drawing/2014/main" id="{F3C30E6C-4D8F-460C-8917-075BB7D2B585}"/>
              </a:ext>
            </a:extLst>
          </p:cNvPr>
          <p:cNvGrpSpPr/>
          <p:nvPr/>
        </p:nvGrpSpPr>
        <p:grpSpPr>
          <a:xfrm>
            <a:off x="10227130" y="1295400"/>
            <a:ext cx="1431470" cy="699951"/>
            <a:chOff x="2399020" y="1752600"/>
            <a:chExt cx="467510" cy="228600"/>
          </a:xfrm>
          <a:noFill/>
        </p:grpSpPr>
        <p:sp>
          <p:nvSpPr>
            <p:cNvPr id="32" name="Flecha: cheurón 31">
              <a:extLst>
                <a:ext uri="{FF2B5EF4-FFF2-40B4-BE49-F238E27FC236}">
                  <a16:creationId xmlns:a16="http://schemas.microsoft.com/office/drawing/2014/main" id="{4AC8BEF8-37E9-487A-9327-4ED0379FD0E4}"/>
                </a:ext>
              </a:extLst>
            </p:cNvPr>
            <p:cNvSpPr/>
            <p:nvPr/>
          </p:nvSpPr>
          <p:spPr>
            <a:xfrm>
              <a:off x="2399020" y="1752600"/>
              <a:ext cx="115580" cy="228600"/>
            </a:xfrm>
            <a:prstGeom prst="chevron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  <p:sp>
          <p:nvSpPr>
            <p:cNvPr id="33" name="Flecha: cheurón 32">
              <a:extLst>
                <a:ext uri="{FF2B5EF4-FFF2-40B4-BE49-F238E27FC236}">
                  <a16:creationId xmlns:a16="http://schemas.microsoft.com/office/drawing/2014/main" id="{A8787CD9-17B3-4EFB-A1D9-9A76587D106C}"/>
                </a:ext>
              </a:extLst>
            </p:cNvPr>
            <p:cNvSpPr/>
            <p:nvPr/>
          </p:nvSpPr>
          <p:spPr>
            <a:xfrm>
              <a:off x="2519790" y="1752600"/>
              <a:ext cx="115580" cy="228600"/>
            </a:xfrm>
            <a:prstGeom prst="chevron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  <p:sp>
          <p:nvSpPr>
            <p:cNvPr id="34" name="Flecha: cheurón 33">
              <a:extLst>
                <a:ext uri="{FF2B5EF4-FFF2-40B4-BE49-F238E27FC236}">
                  <a16:creationId xmlns:a16="http://schemas.microsoft.com/office/drawing/2014/main" id="{208C8984-6C71-4B73-8351-53A7027DE45F}"/>
                </a:ext>
              </a:extLst>
            </p:cNvPr>
            <p:cNvSpPr/>
            <p:nvPr/>
          </p:nvSpPr>
          <p:spPr>
            <a:xfrm>
              <a:off x="2635370" y="1752600"/>
              <a:ext cx="115580" cy="228600"/>
            </a:xfrm>
            <a:prstGeom prst="chevron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  <p:sp>
          <p:nvSpPr>
            <p:cNvPr id="35" name="Flecha: cheurón 34">
              <a:extLst>
                <a:ext uri="{FF2B5EF4-FFF2-40B4-BE49-F238E27FC236}">
                  <a16:creationId xmlns:a16="http://schemas.microsoft.com/office/drawing/2014/main" id="{A44F0A7B-52AE-4D47-BCFA-7A434699111C}"/>
                </a:ext>
              </a:extLst>
            </p:cNvPr>
            <p:cNvSpPr/>
            <p:nvPr/>
          </p:nvSpPr>
          <p:spPr>
            <a:xfrm>
              <a:off x="2750950" y="1752600"/>
              <a:ext cx="115580" cy="228600"/>
            </a:xfrm>
            <a:prstGeom prst="chevron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4525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>
            <a:extLst>
              <a:ext uri="{FF2B5EF4-FFF2-40B4-BE49-F238E27FC236}">
                <a16:creationId xmlns:a16="http://schemas.microsoft.com/office/drawing/2014/main" id="{8A7B01F5-6A7E-4C88-9879-9E7C3DD99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54494" y="2475615"/>
            <a:ext cx="3345720" cy="250929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E5E3A88-7C9C-40D6-87F8-59DB6F4FAF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21493" y="2475615"/>
            <a:ext cx="3345722" cy="250929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A343AC8-AAF2-45B3-A516-3CD79191DFC1}"/>
              </a:ext>
            </a:extLst>
          </p:cNvPr>
          <p:cNvSpPr txBox="1"/>
          <p:nvPr/>
        </p:nvSpPr>
        <p:spPr>
          <a:xfrm>
            <a:off x="533400" y="36096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Light" panose="00000300000000000000" pitchFamily="2" charset="0"/>
                <a:cs typeface="Arial" panose="020B0604020202020204" pitchFamily="34" charset="0"/>
              </a:rPr>
              <a:t>Sistema 3 </a:t>
            </a:r>
            <a:r>
              <a:rPr lang="es-UY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ExtraLight" panose="00000300000000000000" pitchFamily="2" charset="0"/>
                <a:cs typeface="Arial" panose="020B0604020202020204" pitchFamily="34" charset="0"/>
              </a:rPr>
              <a:t>Lestido</a:t>
            </a:r>
            <a:r>
              <a:rPr lang="es-UY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Light" panose="00000300000000000000" pitchFamily="2" charset="0"/>
                <a:cs typeface="Arial" panose="020B0604020202020204" pitchFamily="34" charset="0"/>
              </a:rPr>
              <a:t> (</a:t>
            </a:r>
            <a:r>
              <a:rPr lang="es-UY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ExtraLight" panose="00000300000000000000" pitchFamily="2" charset="0"/>
                <a:cs typeface="Arial" panose="020B0604020202020204" pitchFamily="34" charset="0"/>
              </a:rPr>
              <a:t>Veracierto</a:t>
            </a:r>
            <a:r>
              <a:rPr lang="es-UY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Light" panose="00000300000000000000" pitchFamily="2" charset="0"/>
                <a:cs typeface="Arial" panose="020B0604020202020204" pitchFamily="34" charset="0"/>
              </a:rPr>
              <a:t>)</a:t>
            </a:r>
            <a:endParaRPr lang="es-UY" sz="2500" b="1" dirty="0">
              <a:solidFill>
                <a:schemeClr val="tx1">
                  <a:lumMod val="75000"/>
                  <a:lumOff val="25000"/>
                </a:schemeClr>
              </a:solidFill>
              <a:latin typeface="Montserrat Black" panose="00000A00000000000000" pitchFamily="2" charset="0"/>
              <a:cs typeface="Arial" panose="020B0604020202020204" pitchFamily="34" charset="0"/>
            </a:endParaRPr>
          </a:p>
          <a:p>
            <a:r>
              <a:rPr lang="es-UY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Black" panose="00000A00000000000000" pitchFamily="2" charset="0"/>
                <a:cs typeface="Arial" panose="020B0604020202020204" pitchFamily="34" charset="0"/>
              </a:rPr>
              <a:t>30 kW / 57 kWh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AFBBF4D4-C0FA-4A52-955D-8706CC7E7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00" y="2057400"/>
            <a:ext cx="2066544" cy="33528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783F335-5F16-4313-A223-856920A5AC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176" y="2057400"/>
            <a:ext cx="2401824" cy="335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87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46E4618D-5C3C-4D3D-9B3C-6F6ADA7AC81D}"/>
              </a:ext>
            </a:extLst>
          </p:cNvPr>
          <p:cNvSpPr txBox="1"/>
          <p:nvPr/>
        </p:nvSpPr>
        <p:spPr>
          <a:xfrm>
            <a:off x="533400" y="36096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Light" panose="00000300000000000000" pitchFamily="2" charset="0"/>
                <a:cs typeface="Arial" panose="020B0604020202020204" pitchFamily="34" charset="0"/>
              </a:rPr>
              <a:t>Sistema 4 Punta Shopping</a:t>
            </a:r>
            <a:endParaRPr lang="es-UY" sz="2500" b="1" dirty="0">
              <a:solidFill>
                <a:schemeClr val="tx1">
                  <a:lumMod val="75000"/>
                  <a:lumOff val="25000"/>
                </a:schemeClr>
              </a:solidFill>
              <a:latin typeface="Montserrat Black" panose="00000A00000000000000" pitchFamily="2" charset="0"/>
              <a:cs typeface="Arial" panose="020B0604020202020204" pitchFamily="34" charset="0"/>
            </a:endParaRPr>
          </a:p>
          <a:p>
            <a:r>
              <a:rPr lang="es-UY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Black" panose="00000A00000000000000" pitchFamily="2" charset="0"/>
                <a:cs typeface="Arial" panose="020B0604020202020204" pitchFamily="34" charset="0"/>
              </a:rPr>
              <a:t>150 kW / 729 kWh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D088C90C-2777-4A2A-A5B4-C5A1CD138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447801"/>
            <a:ext cx="990599" cy="990599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8528B044-6288-449A-BE87-4C52E88234A6}"/>
              </a:ext>
            </a:extLst>
          </p:cNvPr>
          <p:cNvSpPr/>
          <p:nvPr/>
        </p:nvSpPr>
        <p:spPr>
          <a:xfrm>
            <a:off x="533400" y="2355026"/>
            <a:ext cx="4022132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300" dirty="0">
                <a:solidFill>
                  <a:srgbClr val="DD0A08"/>
                </a:solidFill>
                <a:latin typeface="Montserrat Medium" panose="00000600000000000000" pitchFamily="2" charset="0"/>
              </a:rPr>
              <a:t>Datos del local </a:t>
            </a:r>
            <a:endParaRPr lang="es-UY" sz="1300" dirty="0">
              <a:solidFill>
                <a:srgbClr val="DD0A08"/>
              </a:solidFill>
              <a:latin typeface="Montserrat Medium" panose="00000600000000000000" pitchFamily="2" charset="0"/>
            </a:endParaRPr>
          </a:p>
          <a:p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Potencia contratada: 2.200 kW</a:t>
            </a:r>
          </a:p>
          <a:p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Tarifa GC2</a:t>
            </a:r>
          </a:p>
          <a:p>
            <a:endParaRPr lang="es-UY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r>
              <a:rPr lang="es-ES" sz="1300" dirty="0">
                <a:solidFill>
                  <a:srgbClr val="DD0A08"/>
                </a:solidFill>
                <a:latin typeface="Montserrat Medium" panose="00000600000000000000" pitchFamily="2" charset="0"/>
              </a:rPr>
              <a:t>Sistema propuesto</a:t>
            </a:r>
            <a:endParaRPr lang="es-UY" sz="1300" dirty="0">
              <a:solidFill>
                <a:srgbClr val="DD0A08"/>
              </a:solidFill>
              <a:latin typeface="Montserrat Medium" panose="00000600000000000000" pitchFamily="2" charset="0"/>
            </a:endParaRPr>
          </a:p>
          <a:p>
            <a:r>
              <a:rPr lang="es-UY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Inversor 150 kW</a:t>
            </a:r>
          </a:p>
          <a:p>
            <a:r>
              <a:rPr lang="es-UY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90 baterías (18 baterías por rack)</a:t>
            </a:r>
            <a:endParaRPr lang="es-ES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Energía nominal: 729 kWh</a:t>
            </a:r>
          </a:p>
          <a:p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Energía útil: 656 kWh</a:t>
            </a:r>
            <a:endParaRPr lang="es-UY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5 racks de 3x7 </a:t>
            </a:r>
            <a:r>
              <a:rPr lang="es-ES" sz="1300" dirty="0">
                <a:latin typeface="Montserrat Medium" panose="00000600000000000000" pitchFamily="2" charset="0"/>
              </a:rPr>
              <a:t>(2241mm x 1072mm x 602mm)</a:t>
            </a:r>
          </a:p>
          <a:p>
            <a:endParaRPr lang="es-ES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r>
              <a:rPr lang="es-ES" sz="1300" dirty="0">
                <a:solidFill>
                  <a:srgbClr val="DD0A08"/>
                </a:solidFill>
                <a:latin typeface="Montserrat Medium" panose="00000600000000000000" pitchFamily="2" charset="0"/>
              </a:rPr>
              <a:t>Ahorro estimado</a:t>
            </a:r>
          </a:p>
          <a:p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37.000 USD/año</a:t>
            </a:r>
          </a:p>
          <a:p>
            <a:endParaRPr lang="es-ES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r>
              <a:rPr lang="es-ES" sz="1300" dirty="0">
                <a:solidFill>
                  <a:srgbClr val="DD0A08"/>
                </a:solidFill>
                <a:latin typeface="Montserrat Medium" panose="00000600000000000000" pitchFamily="2" charset="0"/>
              </a:rPr>
              <a:t>Etapa de instalación</a:t>
            </a:r>
          </a:p>
          <a:p>
            <a:r>
              <a:rPr lang="es-ES" sz="1300" dirty="0">
                <a:latin typeface="Montserrat Medium" panose="00000600000000000000" pitchFamily="2" charset="0"/>
              </a:rPr>
              <a:t>Instalación de los equipos en sitio finalizada. En gestiones para realizar la firma del Convenio de Conexión con UTE.</a:t>
            </a:r>
          </a:p>
          <a:p>
            <a:endParaRPr lang="es-UY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A2DAB29-40C4-467B-BEEC-E006F6069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305" y="4098178"/>
            <a:ext cx="2174488" cy="1980638"/>
          </a:xfrm>
          <a:prstGeom prst="rect">
            <a:avLst/>
          </a:prstGeom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id="{6051C9F8-843B-4F09-B2A1-D6F2A62D0DFD}"/>
              </a:ext>
            </a:extLst>
          </p:cNvPr>
          <p:cNvGrpSpPr/>
          <p:nvPr/>
        </p:nvGrpSpPr>
        <p:grpSpPr>
          <a:xfrm>
            <a:off x="5655130" y="5378864"/>
            <a:ext cx="1431470" cy="699951"/>
            <a:chOff x="2399020" y="1752600"/>
            <a:chExt cx="467510" cy="228600"/>
          </a:xfrm>
          <a:noFill/>
        </p:grpSpPr>
        <p:sp>
          <p:nvSpPr>
            <p:cNvPr id="24" name="Flecha: cheurón 23">
              <a:extLst>
                <a:ext uri="{FF2B5EF4-FFF2-40B4-BE49-F238E27FC236}">
                  <a16:creationId xmlns:a16="http://schemas.microsoft.com/office/drawing/2014/main" id="{D2E886F7-2CF3-4AC2-BEDA-95E7741B7A15}"/>
                </a:ext>
              </a:extLst>
            </p:cNvPr>
            <p:cNvSpPr/>
            <p:nvPr/>
          </p:nvSpPr>
          <p:spPr>
            <a:xfrm>
              <a:off x="2399020" y="1752600"/>
              <a:ext cx="115580" cy="228600"/>
            </a:xfrm>
            <a:prstGeom prst="chevron">
              <a:avLst/>
            </a:prstGeom>
            <a:grpFill/>
            <a:ln w="3175">
              <a:solidFill>
                <a:srgbClr val="DD0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  <p:sp>
          <p:nvSpPr>
            <p:cNvPr id="25" name="Flecha: cheurón 24">
              <a:extLst>
                <a:ext uri="{FF2B5EF4-FFF2-40B4-BE49-F238E27FC236}">
                  <a16:creationId xmlns:a16="http://schemas.microsoft.com/office/drawing/2014/main" id="{AB8F490D-5725-4C94-9DA8-08FAE3E87BF5}"/>
                </a:ext>
              </a:extLst>
            </p:cNvPr>
            <p:cNvSpPr/>
            <p:nvPr/>
          </p:nvSpPr>
          <p:spPr>
            <a:xfrm>
              <a:off x="2519790" y="1752600"/>
              <a:ext cx="115580" cy="228600"/>
            </a:xfrm>
            <a:prstGeom prst="chevron">
              <a:avLst/>
            </a:prstGeom>
            <a:grpFill/>
            <a:ln w="3175">
              <a:solidFill>
                <a:srgbClr val="DD0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  <p:sp>
          <p:nvSpPr>
            <p:cNvPr id="26" name="Flecha: cheurón 25">
              <a:extLst>
                <a:ext uri="{FF2B5EF4-FFF2-40B4-BE49-F238E27FC236}">
                  <a16:creationId xmlns:a16="http://schemas.microsoft.com/office/drawing/2014/main" id="{2D60CB96-BA11-488F-857F-C912F58AAD93}"/>
                </a:ext>
              </a:extLst>
            </p:cNvPr>
            <p:cNvSpPr/>
            <p:nvPr/>
          </p:nvSpPr>
          <p:spPr>
            <a:xfrm>
              <a:off x="2635370" y="1752600"/>
              <a:ext cx="115580" cy="228600"/>
            </a:xfrm>
            <a:prstGeom prst="chevron">
              <a:avLst/>
            </a:prstGeom>
            <a:grpFill/>
            <a:ln w="3175">
              <a:solidFill>
                <a:srgbClr val="DD0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  <p:sp>
          <p:nvSpPr>
            <p:cNvPr id="27" name="Flecha: cheurón 26">
              <a:extLst>
                <a:ext uri="{FF2B5EF4-FFF2-40B4-BE49-F238E27FC236}">
                  <a16:creationId xmlns:a16="http://schemas.microsoft.com/office/drawing/2014/main" id="{F80C7BF5-F7D6-48EC-A8F3-9ACCBE6ED09D}"/>
                </a:ext>
              </a:extLst>
            </p:cNvPr>
            <p:cNvSpPr/>
            <p:nvPr/>
          </p:nvSpPr>
          <p:spPr>
            <a:xfrm>
              <a:off x="2750950" y="1752600"/>
              <a:ext cx="115580" cy="228600"/>
            </a:xfrm>
            <a:prstGeom prst="chevron">
              <a:avLst/>
            </a:prstGeom>
            <a:grpFill/>
            <a:ln w="3175">
              <a:solidFill>
                <a:srgbClr val="DD0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A9204470-1648-4157-A071-C8773ACE7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316" y="1769222"/>
            <a:ext cx="5008459" cy="219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54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11976899-5F38-4DD7-BC7B-C7476B7AE0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006342"/>
            <a:ext cx="3340834" cy="3766354"/>
          </a:xfrm>
          <a:prstGeom prst="rect">
            <a:avLst/>
          </a:prstGeom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id="{3D7CCE8C-66A8-42D9-9E1C-3FE58FF7AF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37934" y="2476049"/>
            <a:ext cx="3759199" cy="28194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D32A08D-8D50-417F-9C6D-F4FC9D582054}"/>
              </a:ext>
            </a:extLst>
          </p:cNvPr>
          <p:cNvSpPr txBox="1"/>
          <p:nvPr/>
        </p:nvSpPr>
        <p:spPr>
          <a:xfrm>
            <a:off x="533400" y="36096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Light" panose="00000300000000000000" pitchFamily="2" charset="0"/>
                <a:cs typeface="Arial" panose="020B0604020202020204" pitchFamily="34" charset="0"/>
              </a:rPr>
              <a:t>Sistema 4 Punta Shopping</a:t>
            </a:r>
            <a:endParaRPr lang="es-UY" sz="2500" b="1" dirty="0">
              <a:solidFill>
                <a:schemeClr val="tx1">
                  <a:lumMod val="75000"/>
                  <a:lumOff val="25000"/>
                </a:schemeClr>
              </a:solidFill>
              <a:latin typeface="Montserrat Black" panose="00000A00000000000000" pitchFamily="2" charset="0"/>
              <a:cs typeface="Arial" panose="020B0604020202020204" pitchFamily="34" charset="0"/>
            </a:endParaRPr>
          </a:p>
          <a:p>
            <a:r>
              <a:rPr lang="es-UY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Black" panose="00000A00000000000000" pitchFamily="2" charset="0"/>
                <a:cs typeface="Arial" panose="020B0604020202020204" pitchFamily="34" charset="0"/>
              </a:rPr>
              <a:t>150 kW / 729 kWh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307AFD9-FCEB-4AF4-A7F5-17CB14B083AD}"/>
              </a:ext>
            </a:extLst>
          </p:cNvPr>
          <p:cNvGrpSpPr/>
          <p:nvPr/>
        </p:nvGrpSpPr>
        <p:grpSpPr>
          <a:xfrm>
            <a:off x="9753600" y="5257800"/>
            <a:ext cx="1431470" cy="699951"/>
            <a:chOff x="2399020" y="1752600"/>
            <a:chExt cx="467510" cy="228600"/>
          </a:xfrm>
          <a:noFill/>
        </p:grpSpPr>
        <p:sp>
          <p:nvSpPr>
            <p:cNvPr id="11" name="Flecha: cheurón 10">
              <a:extLst>
                <a:ext uri="{FF2B5EF4-FFF2-40B4-BE49-F238E27FC236}">
                  <a16:creationId xmlns:a16="http://schemas.microsoft.com/office/drawing/2014/main" id="{EF9AC883-8E20-4F9C-841B-50C8454A86F3}"/>
                </a:ext>
              </a:extLst>
            </p:cNvPr>
            <p:cNvSpPr/>
            <p:nvPr/>
          </p:nvSpPr>
          <p:spPr>
            <a:xfrm>
              <a:off x="2399020" y="1752600"/>
              <a:ext cx="115580" cy="228600"/>
            </a:xfrm>
            <a:prstGeom prst="chevron">
              <a:avLst/>
            </a:prstGeom>
            <a:grpFill/>
            <a:ln w="3175">
              <a:solidFill>
                <a:srgbClr val="DD0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  <p:sp>
          <p:nvSpPr>
            <p:cNvPr id="12" name="Flecha: cheurón 11">
              <a:extLst>
                <a:ext uri="{FF2B5EF4-FFF2-40B4-BE49-F238E27FC236}">
                  <a16:creationId xmlns:a16="http://schemas.microsoft.com/office/drawing/2014/main" id="{067140C5-CD81-40AC-9B04-474F5CABF4B1}"/>
                </a:ext>
              </a:extLst>
            </p:cNvPr>
            <p:cNvSpPr/>
            <p:nvPr/>
          </p:nvSpPr>
          <p:spPr>
            <a:xfrm>
              <a:off x="2519790" y="1752600"/>
              <a:ext cx="115580" cy="228600"/>
            </a:xfrm>
            <a:prstGeom prst="chevron">
              <a:avLst/>
            </a:prstGeom>
            <a:grpFill/>
            <a:ln w="3175">
              <a:solidFill>
                <a:srgbClr val="DD0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  <p:sp>
          <p:nvSpPr>
            <p:cNvPr id="13" name="Flecha: cheurón 12">
              <a:extLst>
                <a:ext uri="{FF2B5EF4-FFF2-40B4-BE49-F238E27FC236}">
                  <a16:creationId xmlns:a16="http://schemas.microsoft.com/office/drawing/2014/main" id="{DECAC971-E837-4024-90FA-6BC06C35CB4C}"/>
                </a:ext>
              </a:extLst>
            </p:cNvPr>
            <p:cNvSpPr/>
            <p:nvPr/>
          </p:nvSpPr>
          <p:spPr>
            <a:xfrm>
              <a:off x="2635370" y="1752600"/>
              <a:ext cx="115580" cy="228600"/>
            </a:xfrm>
            <a:prstGeom prst="chevron">
              <a:avLst/>
            </a:prstGeom>
            <a:grpFill/>
            <a:ln w="3175">
              <a:solidFill>
                <a:srgbClr val="DD0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  <p:sp>
          <p:nvSpPr>
            <p:cNvPr id="14" name="Flecha: cheurón 13">
              <a:extLst>
                <a:ext uri="{FF2B5EF4-FFF2-40B4-BE49-F238E27FC236}">
                  <a16:creationId xmlns:a16="http://schemas.microsoft.com/office/drawing/2014/main" id="{8EBC2848-EC24-404A-B229-18842C652793}"/>
                </a:ext>
              </a:extLst>
            </p:cNvPr>
            <p:cNvSpPr/>
            <p:nvPr/>
          </p:nvSpPr>
          <p:spPr>
            <a:xfrm>
              <a:off x="2750950" y="1752600"/>
              <a:ext cx="115580" cy="228600"/>
            </a:xfrm>
            <a:prstGeom prst="chevron">
              <a:avLst/>
            </a:prstGeom>
            <a:grpFill/>
            <a:ln w="3175">
              <a:solidFill>
                <a:srgbClr val="DD0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0904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0F3C728-A140-40A6-9BB9-0A91A5F8DB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15" y="2904209"/>
            <a:ext cx="755170" cy="7570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8CC826-7F57-4D3A-8CD0-5584A63BDEC6}"/>
              </a:ext>
            </a:extLst>
          </p:cNvPr>
          <p:cNvSpPr txBox="1"/>
          <p:nvPr/>
        </p:nvSpPr>
        <p:spPr>
          <a:xfrm>
            <a:off x="533400" y="360960"/>
            <a:ext cx="2590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Light" panose="00000300000000000000" pitchFamily="2" charset="0"/>
                <a:cs typeface="Arial" panose="020B0604020202020204" pitchFamily="34" charset="0"/>
              </a:rPr>
              <a:t>Presentación</a:t>
            </a:r>
            <a:r>
              <a:rPr lang="es-UY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Black" panose="00000A00000000000000" pitchFamily="2" charset="0"/>
                <a:cs typeface="Arial" panose="020B0604020202020204" pitchFamily="34" charset="0"/>
              </a:rPr>
              <a:t> </a:t>
            </a:r>
          </a:p>
          <a:p>
            <a:r>
              <a:rPr lang="es-UY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Black" panose="00000A00000000000000" pitchFamily="2" charset="0"/>
                <a:cs typeface="Arial" panose="020B0604020202020204" pitchFamily="34" charset="0"/>
              </a:rPr>
              <a:t>SEG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48D60D7-4D08-4AF8-85B8-123CE717AF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677" y="3348266"/>
            <a:ext cx="1069213" cy="107133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4E92672-37DA-4BA8-85E4-AB81653B15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364" y="1605150"/>
            <a:ext cx="833250" cy="8332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15BB36D-CD81-41AF-84B4-EB606CAD5A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483" y="1580274"/>
            <a:ext cx="831600" cy="8332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C66B9C6-5A26-430F-9A5A-F3F0BC8B9B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246" y="3283785"/>
            <a:ext cx="1069213" cy="106921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2C2A568-658F-482D-9B68-CB9A5DD59A7F}"/>
              </a:ext>
            </a:extLst>
          </p:cNvPr>
          <p:cNvSpPr txBox="1"/>
          <p:nvPr/>
        </p:nvSpPr>
        <p:spPr>
          <a:xfrm>
            <a:off x="4960411" y="2400224"/>
            <a:ext cx="20088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1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Eficiencia Energética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A522B91-101F-4A04-953E-C7AD0124E079}"/>
              </a:ext>
            </a:extLst>
          </p:cNvPr>
          <p:cNvSpPr txBox="1"/>
          <p:nvPr/>
        </p:nvSpPr>
        <p:spPr>
          <a:xfrm>
            <a:off x="8090131" y="2400224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1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SEG </a:t>
            </a:r>
            <a:r>
              <a:rPr lang="es-UY" sz="1100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Consulting</a:t>
            </a:r>
            <a:endParaRPr lang="es-UY" sz="1100" cap="all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19D87E9-6710-4DDF-B32E-ADDD7564FDF3}"/>
              </a:ext>
            </a:extLst>
          </p:cNvPr>
          <p:cNvSpPr txBox="1"/>
          <p:nvPr/>
        </p:nvSpPr>
        <p:spPr>
          <a:xfrm>
            <a:off x="4970029" y="4249853"/>
            <a:ext cx="19896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1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Energías Renovables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1565B22-672C-4BF3-AD93-AF56A631D46D}"/>
              </a:ext>
            </a:extLst>
          </p:cNvPr>
          <p:cNvSpPr txBox="1"/>
          <p:nvPr/>
        </p:nvSpPr>
        <p:spPr>
          <a:xfrm>
            <a:off x="7877733" y="4249853"/>
            <a:ext cx="19111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1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Movilidad Eléctrica</a:t>
            </a:r>
          </a:p>
        </p:txBody>
      </p:sp>
      <p:sp>
        <p:nvSpPr>
          <p:cNvPr id="15" name="Abrir corchete 14">
            <a:extLst>
              <a:ext uri="{FF2B5EF4-FFF2-40B4-BE49-F238E27FC236}">
                <a16:creationId xmlns:a16="http://schemas.microsoft.com/office/drawing/2014/main" id="{ACE42145-37BB-4772-A334-11F28A667A9E}"/>
              </a:ext>
            </a:extLst>
          </p:cNvPr>
          <p:cNvSpPr/>
          <p:nvPr/>
        </p:nvSpPr>
        <p:spPr>
          <a:xfrm>
            <a:off x="4000847" y="1769787"/>
            <a:ext cx="172858" cy="3623885"/>
          </a:xfrm>
          <a:prstGeom prst="leftBracket">
            <a:avLst>
              <a:gd name="adj" fmla="val 88209"/>
            </a:avLst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6A98437-6F50-47F1-B528-D7858CFC4B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468" y="4811024"/>
            <a:ext cx="1012615" cy="69962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2EFCE3E-23FB-477F-8E31-DE9DB61675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852" y="4651088"/>
            <a:ext cx="1368565" cy="74258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1EF5D399-B92C-43BE-BD1A-DB72A2F056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811024"/>
            <a:ext cx="908285" cy="62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14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EDCEE46-30A1-4D7E-939A-A2DC09284C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2E11CB7-222F-471A-AB99-4CAC681917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743200"/>
            <a:ext cx="892625" cy="89482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530FE95-E9E9-4894-AF20-AD3B93309705}"/>
              </a:ext>
            </a:extLst>
          </p:cNvPr>
          <p:cNvSpPr txBox="1"/>
          <p:nvPr/>
        </p:nvSpPr>
        <p:spPr>
          <a:xfrm>
            <a:off x="5328219" y="4191000"/>
            <a:ext cx="12089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200" dirty="0">
                <a:latin typeface="Montserrat Light" panose="00000400000000000000" pitchFamily="2" charset="0"/>
              </a:rPr>
              <a:t>Gracias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1920439-C0F9-1646-84A5-575F7705EC79}"/>
              </a:ext>
            </a:extLst>
          </p:cNvPr>
          <p:cNvSpPr txBox="1"/>
          <p:nvPr/>
        </p:nvSpPr>
        <p:spPr>
          <a:xfrm>
            <a:off x="6379025" y="57150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Montserrat Light" panose="00000400000000000000" pitchFamily="2" charset="0"/>
              </a:rPr>
              <a:t>Ing Ernesto Elenter: elenter@segingenieria.com</a:t>
            </a:r>
          </a:p>
          <a:p>
            <a:r>
              <a:rPr lang="es-ES" sz="1600" dirty="0">
                <a:latin typeface="Montserrat Light" panose="00000400000000000000" pitchFamily="2" charset="0"/>
              </a:rPr>
              <a:t>Ing. Manuel Martínez: martinez@segingenieria.com</a:t>
            </a:r>
          </a:p>
        </p:txBody>
      </p:sp>
    </p:spTree>
    <p:extLst>
      <p:ext uri="{BB962C8B-B14F-4D97-AF65-F5344CB8AC3E}">
        <p14:creationId xmlns:p14="http://schemas.microsoft.com/office/powerpoint/2010/main" val="3405072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EF5EF4A-D251-4C40-AF4B-1BB4914FD5DD}"/>
              </a:ext>
            </a:extLst>
          </p:cNvPr>
          <p:cNvSpPr/>
          <p:nvPr/>
        </p:nvSpPr>
        <p:spPr>
          <a:xfrm>
            <a:off x="0" y="3556322"/>
            <a:ext cx="12192000" cy="29407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79971B0-F759-4BDB-AFA0-7DA779CEC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677" y="4216752"/>
            <a:ext cx="720000" cy="720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15F6853-8FFF-44F7-8E7A-375E17C21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474" y="4216752"/>
            <a:ext cx="720000" cy="720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D295AF3-0B46-42EC-875E-E047D7E1A71D}"/>
              </a:ext>
            </a:extLst>
          </p:cNvPr>
          <p:cNvSpPr txBox="1"/>
          <p:nvPr/>
        </p:nvSpPr>
        <p:spPr>
          <a:xfrm>
            <a:off x="4424474" y="2358971"/>
            <a:ext cx="23995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Más de </a:t>
            </a:r>
            <a:r>
              <a:rPr lang="es-UY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20 años de</a:t>
            </a:r>
          </a:p>
          <a:p>
            <a:r>
              <a:rPr lang="es-UY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experiencia y trayectoria </a:t>
            </a:r>
            <a:r>
              <a:rPr lang="es-UY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en el mercado uruguayo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7754270-4330-4445-8E0A-05CD8D65E340}"/>
              </a:ext>
            </a:extLst>
          </p:cNvPr>
          <p:cNvSpPr txBox="1"/>
          <p:nvPr/>
        </p:nvSpPr>
        <p:spPr>
          <a:xfrm>
            <a:off x="7266677" y="2358971"/>
            <a:ext cx="2029723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Más de 1.000 clientes</a:t>
            </a:r>
          </a:p>
          <a:p>
            <a:r>
              <a:rPr lang="es-UY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en Argentina, Brasil, </a:t>
            </a:r>
          </a:p>
          <a:p>
            <a:r>
              <a:rPr lang="es-UY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Chile y Uruguay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EB0352F-FCD6-492C-B83F-C5C97ED5D4BD}"/>
              </a:ext>
            </a:extLst>
          </p:cNvPr>
          <p:cNvSpPr txBox="1"/>
          <p:nvPr/>
        </p:nvSpPr>
        <p:spPr>
          <a:xfrm>
            <a:off x="7266677" y="5127248"/>
            <a:ext cx="13628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3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Premio PYME</a:t>
            </a:r>
          </a:p>
          <a:p>
            <a:r>
              <a:rPr lang="es-UY" sz="13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innovadora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2909F1C-CF7B-4653-8E33-2AD8B7BB325C}"/>
              </a:ext>
            </a:extLst>
          </p:cNvPr>
          <p:cNvSpPr txBox="1"/>
          <p:nvPr/>
        </p:nvSpPr>
        <p:spPr>
          <a:xfrm>
            <a:off x="9552848" y="5127248"/>
            <a:ext cx="11913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3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Empresa</a:t>
            </a:r>
          </a:p>
          <a:p>
            <a:r>
              <a:rPr lang="es-UY" sz="13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ENDEAVOR</a:t>
            </a:r>
            <a:endParaRPr lang="es-UY" sz="1300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283DDAE-C417-45FE-8C50-6A578B178989}"/>
              </a:ext>
            </a:extLst>
          </p:cNvPr>
          <p:cNvSpPr txBox="1"/>
          <p:nvPr/>
        </p:nvSpPr>
        <p:spPr>
          <a:xfrm>
            <a:off x="4424474" y="5127248"/>
            <a:ext cx="217095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3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Mayor </a:t>
            </a:r>
            <a:r>
              <a:rPr lang="es-UY" sz="13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desarrollador de energías renovables de la región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7395577-88A0-4079-ABC0-B9F4C6A41F7C}"/>
              </a:ext>
            </a:extLst>
          </p:cNvPr>
          <p:cNvSpPr txBox="1"/>
          <p:nvPr/>
        </p:nvSpPr>
        <p:spPr>
          <a:xfrm>
            <a:off x="533400" y="360960"/>
            <a:ext cx="2438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Light" panose="00000300000000000000" pitchFamily="2" charset="0"/>
                <a:cs typeface="Arial" panose="020B0604020202020204" pitchFamily="34" charset="0"/>
              </a:rPr>
              <a:t>Presentación</a:t>
            </a:r>
            <a:r>
              <a:rPr lang="es-UY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Black" panose="00000A00000000000000" pitchFamily="2" charset="0"/>
                <a:cs typeface="Arial" panose="020B0604020202020204" pitchFamily="34" charset="0"/>
              </a:rPr>
              <a:t> </a:t>
            </a:r>
          </a:p>
          <a:p>
            <a:r>
              <a:rPr lang="es-UY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Black" panose="00000A00000000000000" pitchFamily="2" charset="0"/>
                <a:cs typeface="Arial" panose="020B0604020202020204" pitchFamily="34" charset="0"/>
              </a:rPr>
              <a:t>SEG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DACA7CB0-43E2-4E15-95C6-7F9C8A2DCC7F}"/>
              </a:ext>
            </a:extLst>
          </p:cNvPr>
          <p:cNvGrpSpPr/>
          <p:nvPr/>
        </p:nvGrpSpPr>
        <p:grpSpPr>
          <a:xfrm>
            <a:off x="4424474" y="1295400"/>
            <a:ext cx="749101" cy="749101"/>
            <a:chOff x="4424474" y="1295400"/>
            <a:chExt cx="749101" cy="749101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588D3DEA-7221-4A7F-B8AB-F494F4128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4474" y="1295400"/>
              <a:ext cx="749101" cy="749101"/>
            </a:xfrm>
            <a:prstGeom prst="rect">
              <a:avLst/>
            </a:prstGeom>
          </p:spPr>
        </p:pic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09B96C42-1470-4293-9A9A-1E50415A3B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39024" y="1309950"/>
              <a:ext cx="720000" cy="720000"/>
            </a:xfrm>
            <a:prstGeom prst="ellipse">
              <a:avLst/>
            </a:prstGeom>
            <a:noFill/>
            <a:ln>
              <a:solidFill>
                <a:srgbClr val="DD0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1DD136EF-1171-47E0-B0B2-6DE3C5871BF7}"/>
              </a:ext>
            </a:extLst>
          </p:cNvPr>
          <p:cNvGrpSpPr/>
          <p:nvPr/>
        </p:nvGrpSpPr>
        <p:grpSpPr>
          <a:xfrm>
            <a:off x="7266677" y="1288393"/>
            <a:ext cx="748950" cy="748950"/>
            <a:chOff x="7266677" y="1288393"/>
            <a:chExt cx="748950" cy="748950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1EDB8098-0DE8-4B8F-8DB0-7CC90116A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152" y="1302868"/>
              <a:ext cx="720000" cy="720000"/>
            </a:xfrm>
            <a:prstGeom prst="rect">
              <a:avLst/>
            </a:prstGeom>
          </p:spPr>
        </p:pic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E27089ED-16E5-423C-A849-096F5FD0BAE9}"/>
                </a:ext>
              </a:extLst>
            </p:cNvPr>
            <p:cNvSpPr/>
            <p:nvPr/>
          </p:nvSpPr>
          <p:spPr>
            <a:xfrm>
              <a:off x="7266677" y="1288393"/>
              <a:ext cx="748950" cy="748950"/>
            </a:xfrm>
            <a:prstGeom prst="ellipse">
              <a:avLst/>
            </a:prstGeom>
            <a:noFill/>
            <a:ln>
              <a:solidFill>
                <a:srgbClr val="DD0A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</p:grpSp>
      <p:sp>
        <p:nvSpPr>
          <p:cNvPr id="20" name="4 CuadroTexto">
            <a:extLst>
              <a:ext uri="{FF2B5EF4-FFF2-40B4-BE49-F238E27FC236}">
                <a16:creationId xmlns:a16="http://schemas.microsoft.com/office/drawing/2014/main" id="{499C1FB7-7666-427F-8792-317FC178E694}"/>
              </a:ext>
            </a:extLst>
          </p:cNvPr>
          <p:cNvSpPr txBox="1"/>
          <p:nvPr/>
        </p:nvSpPr>
        <p:spPr>
          <a:xfrm>
            <a:off x="436032" y="4157752"/>
            <a:ext cx="39259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800" dirty="0">
                <a:solidFill>
                  <a:schemeClr val="bg1"/>
                </a:solidFill>
                <a:latin typeface="Montserrat Light" panose="00000400000000000000" pitchFamily="2" charset="0"/>
                <a:cs typeface="Arial" pitchFamily="34" charset="0"/>
              </a:rPr>
              <a:t>Mayor compañía </a:t>
            </a:r>
          </a:p>
          <a:p>
            <a:r>
              <a:rPr lang="es-UY" sz="2800" dirty="0">
                <a:solidFill>
                  <a:schemeClr val="bg1"/>
                </a:solidFill>
                <a:latin typeface="Montserrat Light" panose="00000400000000000000" pitchFamily="2" charset="0"/>
                <a:cs typeface="Arial" pitchFamily="34" charset="0"/>
              </a:rPr>
              <a:t>de servicios </a:t>
            </a:r>
          </a:p>
          <a:p>
            <a:r>
              <a:rPr lang="es-UY" sz="2800" dirty="0">
                <a:solidFill>
                  <a:schemeClr val="bg1"/>
                </a:solidFill>
                <a:latin typeface="Montserrat Light" panose="00000400000000000000" pitchFamily="2" charset="0"/>
                <a:cs typeface="Arial" pitchFamily="34" charset="0"/>
              </a:rPr>
              <a:t>energéticos </a:t>
            </a:r>
          </a:p>
          <a:p>
            <a:r>
              <a:rPr lang="es-UY" sz="2800" dirty="0">
                <a:solidFill>
                  <a:schemeClr val="bg1"/>
                </a:solidFill>
                <a:latin typeface="Montserrat Light" panose="00000400000000000000" pitchFamily="2" charset="0"/>
                <a:cs typeface="Arial" pitchFamily="34" charset="0"/>
              </a:rPr>
              <a:t>del Uruguay 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944981BF-88AC-4BA4-9DC7-B28733112E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848" y="4216752"/>
            <a:ext cx="720000" cy="720000"/>
          </a:xfrm>
          <a:prstGeom prst="rect">
            <a:avLst/>
          </a:prstGeom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id="{34516AB4-C449-4F39-B386-4C105155C1D2}"/>
              </a:ext>
            </a:extLst>
          </p:cNvPr>
          <p:cNvGrpSpPr/>
          <p:nvPr/>
        </p:nvGrpSpPr>
        <p:grpSpPr>
          <a:xfrm>
            <a:off x="533400" y="2057400"/>
            <a:ext cx="1431470" cy="699951"/>
            <a:chOff x="2399020" y="1752600"/>
            <a:chExt cx="467510" cy="228600"/>
          </a:xfrm>
          <a:solidFill>
            <a:srgbClr val="DD0A08"/>
          </a:solidFill>
        </p:grpSpPr>
        <p:sp>
          <p:nvSpPr>
            <p:cNvPr id="24" name="Flecha: cheurón 23">
              <a:extLst>
                <a:ext uri="{FF2B5EF4-FFF2-40B4-BE49-F238E27FC236}">
                  <a16:creationId xmlns:a16="http://schemas.microsoft.com/office/drawing/2014/main" id="{0B1B8294-36AC-404D-A392-7C6AFDA4554E}"/>
                </a:ext>
              </a:extLst>
            </p:cNvPr>
            <p:cNvSpPr/>
            <p:nvPr/>
          </p:nvSpPr>
          <p:spPr>
            <a:xfrm>
              <a:off x="2399020" y="1752600"/>
              <a:ext cx="115580" cy="228600"/>
            </a:xfrm>
            <a:prstGeom prst="chevron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  <p:sp>
          <p:nvSpPr>
            <p:cNvPr id="25" name="Flecha: cheurón 24">
              <a:extLst>
                <a:ext uri="{FF2B5EF4-FFF2-40B4-BE49-F238E27FC236}">
                  <a16:creationId xmlns:a16="http://schemas.microsoft.com/office/drawing/2014/main" id="{E8EB7603-DFDB-44D8-9922-32DFEDE653E0}"/>
                </a:ext>
              </a:extLst>
            </p:cNvPr>
            <p:cNvSpPr/>
            <p:nvPr/>
          </p:nvSpPr>
          <p:spPr>
            <a:xfrm>
              <a:off x="2519790" y="1752600"/>
              <a:ext cx="115580" cy="228600"/>
            </a:xfrm>
            <a:prstGeom prst="chevron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  <p:sp>
          <p:nvSpPr>
            <p:cNvPr id="26" name="Flecha: cheurón 25">
              <a:extLst>
                <a:ext uri="{FF2B5EF4-FFF2-40B4-BE49-F238E27FC236}">
                  <a16:creationId xmlns:a16="http://schemas.microsoft.com/office/drawing/2014/main" id="{374E4B8D-05D6-4B29-A6B8-3823B77B248E}"/>
                </a:ext>
              </a:extLst>
            </p:cNvPr>
            <p:cNvSpPr/>
            <p:nvPr/>
          </p:nvSpPr>
          <p:spPr>
            <a:xfrm>
              <a:off x="2635370" y="1752600"/>
              <a:ext cx="115580" cy="228600"/>
            </a:xfrm>
            <a:prstGeom prst="chevron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  <p:sp>
          <p:nvSpPr>
            <p:cNvPr id="27" name="Flecha: cheurón 26">
              <a:extLst>
                <a:ext uri="{FF2B5EF4-FFF2-40B4-BE49-F238E27FC236}">
                  <a16:creationId xmlns:a16="http://schemas.microsoft.com/office/drawing/2014/main" id="{02D5AD1B-6B74-427C-AC7F-57128273367D}"/>
                </a:ext>
              </a:extLst>
            </p:cNvPr>
            <p:cNvSpPr/>
            <p:nvPr/>
          </p:nvSpPr>
          <p:spPr>
            <a:xfrm>
              <a:off x="2750950" y="1752600"/>
              <a:ext cx="115580" cy="228600"/>
            </a:xfrm>
            <a:prstGeom prst="chevron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0988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2212613"/>
            <a:ext cx="4267200" cy="3807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Y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Establecida en 2012.</a:t>
            </a:r>
          </a:p>
          <a:p>
            <a:pPr marL="0" indent="0">
              <a:buNone/>
            </a:pPr>
            <a:endParaRPr lang="es-UY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pPr marL="0" indent="0">
              <a:buNone/>
            </a:pPr>
            <a:r>
              <a:rPr lang="es-UY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Planta de producción en </a:t>
            </a:r>
            <a:r>
              <a:rPr lang="es-UY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Nantong</a:t>
            </a:r>
            <a:r>
              <a:rPr lang="es-UY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, China.</a:t>
            </a:r>
          </a:p>
          <a:p>
            <a:pPr marL="0" indent="0">
              <a:buNone/>
            </a:pPr>
            <a:endParaRPr lang="es-UY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pPr marL="0" indent="0">
              <a:buNone/>
            </a:pPr>
            <a:r>
              <a:rPr lang="es-UY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Oficinas comerciales en Australia, Corea del Sur, Reino Unido, Italia, Alemania. </a:t>
            </a:r>
          </a:p>
          <a:p>
            <a:pPr marL="0" indent="0">
              <a:buNone/>
            </a:pPr>
            <a:endParaRPr lang="es-UY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pPr marL="0" indent="0">
              <a:buNone/>
            </a:pPr>
            <a:r>
              <a:rPr lang="es-UY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60.000 sistemas instalados (residenciales, comerciales, industriales).</a:t>
            </a:r>
          </a:p>
          <a:p>
            <a:pPr marL="0" indent="0">
              <a:buNone/>
            </a:pPr>
            <a:endParaRPr lang="es-UY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pPr marL="0" indent="0">
              <a:buNone/>
            </a:pPr>
            <a:r>
              <a:rPr lang="es-UY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Capacidad de producción de 1 GWh por año.</a:t>
            </a:r>
          </a:p>
          <a:p>
            <a:pPr marL="0" indent="0">
              <a:buNone/>
            </a:pPr>
            <a:endParaRPr lang="es-UY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pPr marL="0" indent="0">
              <a:buNone/>
            </a:pPr>
            <a:r>
              <a:rPr lang="es-UY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Presencia en más de 60 países.</a:t>
            </a:r>
          </a:p>
          <a:p>
            <a:pPr marL="0" indent="0">
              <a:buNone/>
            </a:pPr>
            <a:endParaRPr lang="es-UY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pPr marL="0" indent="0">
              <a:buNone/>
            </a:pPr>
            <a:r>
              <a:rPr lang="es-UY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Sistemas industriales, comerciales y residenciales.</a:t>
            </a:r>
          </a:p>
          <a:p>
            <a:endParaRPr lang="es-UY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3588A79-E18D-49C4-84DA-933330218B02}"/>
              </a:ext>
            </a:extLst>
          </p:cNvPr>
          <p:cNvSpPr txBox="1"/>
          <p:nvPr/>
        </p:nvSpPr>
        <p:spPr>
          <a:xfrm>
            <a:off x="533400" y="36096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Light" panose="00000300000000000000" pitchFamily="2" charset="0"/>
                <a:cs typeface="Arial" panose="020B0604020202020204" pitchFamily="34" charset="0"/>
              </a:rPr>
              <a:t>Energy Storage </a:t>
            </a:r>
            <a:r>
              <a:rPr lang="es-UY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ExtraLight" panose="00000300000000000000" pitchFamily="2" charset="0"/>
                <a:cs typeface="Arial" panose="020B0604020202020204" pitchFamily="34" charset="0"/>
              </a:rPr>
              <a:t>Systems</a:t>
            </a:r>
            <a:endParaRPr lang="es-UY" sz="2500" b="1" dirty="0">
              <a:solidFill>
                <a:schemeClr val="tx1">
                  <a:lumMod val="75000"/>
                  <a:lumOff val="25000"/>
                </a:schemeClr>
              </a:solidFill>
              <a:latin typeface="Montserrat Black" panose="00000A00000000000000" pitchFamily="2" charset="0"/>
              <a:cs typeface="Arial" panose="020B0604020202020204" pitchFamily="34" charset="0"/>
            </a:endParaRPr>
          </a:p>
          <a:p>
            <a:r>
              <a:rPr lang="es-UY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Black" panose="00000A00000000000000" pitchFamily="2" charset="0"/>
                <a:cs typeface="Arial" panose="020B0604020202020204" pitchFamily="34" charset="0"/>
              </a:rPr>
              <a:t>ALPHA ESS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5055B016-D90C-42F0-B306-491758EEE55C}"/>
              </a:ext>
            </a:extLst>
          </p:cNvPr>
          <p:cNvCxnSpPr>
            <a:cxnSpLocks/>
          </p:cNvCxnSpPr>
          <p:nvPr/>
        </p:nvCxnSpPr>
        <p:spPr>
          <a:xfrm>
            <a:off x="7086600" y="2590800"/>
            <a:ext cx="533400" cy="0"/>
          </a:xfrm>
          <a:prstGeom prst="line">
            <a:avLst/>
          </a:prstGeom>
          <a:ln w="12700">
            <a:solidFill>
              <a:srgbClr val="EE1B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9E7368DB-51A5-4334-B706-02556C99A4E6}"/>
              </a:ext>
            </a:extLst>
          </p:cNvPr>
          <p:cNvCxnSpPr>
            <a:cxnSpLocks/>
          </p:cNvCxnSpPr>
          <p:nvPr/>
        </p:nvCxnSpPr>
        <p:spPr>
          <a:xfrm>
            <a:off x="7086600" y="3124200"/>
            <a:ext cx="533400" cy="0"/>
          </a:xfrm>
          <a:prstGeom prst="line">
            <a:avLst/>
          </a:prstGeom>
          <a:ln w="12700">
            <a:solidFill>
              <a:srgbClr val="EE1B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1288BC2A-1B6D-4580-BFDB-29F47554DB46}"/>
              </a:ext>
            </a:extLst>
          </p:cNvPr>
          <p:cNvCxnSpPr>
            <a:cxnSpLocks/>
          </p:cNvCxnSpPr>
          <p:nvPr/>
        </p:nvCxnSpPr>
        <p:spPr>
          <a:xfrm>
            <a:off x="7086600" y="3733800"/>
            <a:ext cx="533400" cy="0"/>
          </a:xfrm>
          <a:prstGeom prst="line">
            <a:avLst/>
          </a:prstGeom>
          <a:ln w="12700">
            <a:solidFill>
              <a:srgbClr val="EE1B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CD7CDA6A-F703-4E7E-B604-9CA43106B4B8}"/>
              </a:ext>
            </a:extLst>
          </p:cNvPr>
          <p:cNvCxnSpPr>
            <a:cxnSpLocks/>
          </p:cNvCxnSpPr>
          <p:nvPr/>
        </p:nvCxnSpPr>
        <p:spPr>
          <a:xfrm>
            <a:off x="7086600" y="4419600"/>
            <a:ext cx="533400" cy="0"/>
          </a:xfrm>
          <a:prstGeom prst="line">
            <a:avLst/>
          </a:prstGeom>
          <a:ln w="12700">
            <a:solidFill>
              <a:srgbClr val="EE1B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4936062C-0442-4673-B04F-1D8EEFF66777}"/>
              </a:ext>
            </a:extLst>
          </p:cNvPr>
          <p:cNvCxnSpPr>
            <a:cxnSpLocks/>
          </p:cNvCxnSpPr>
          <p:nvPr/>
        </p:nvCxnSpPr>
        <p:spPr>
          <a:xfrm>
            <a:off x="7086600" y="5334000"/>
            <a:ext cx="533400" cy="0"/>
          </a:xfrm>
          <a:prstGeom prst="line">
            <a:avLst/>
          </a:prstGeom>
          <a:ln w="12700">
            <a:solidFill>
              <a:srgbClr val="EE1B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DC71D0B6-4128-4F3A-B0E3-9415C12C1E89}"/>
              </a:ext>
            </a:extLst>
          </p:cNvPr>
          <p:cNvCxnSpPr>
            <a:cxnSpLocks/>
          </p:cNvCxnSpPr>
          <p:nvPr/>
        </p:nvCxnSpPr>
        <p:spPr>
          <a:xfrm>
            <a:off x="7086600" y="4876800"/>
            <a:ext cx="533400" cy="0"/>
          </a:xfrm>
          <a:prstGeom prst="line">
            <a:avLst/>
          </a:prstGeom>
          <a:ln w="12700">
            <a:solidFill>
              <a:srgbClr val="EE1B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09800"/>
            <a:ext cx="5736771" cy="2362200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90CB4D77-65ED-4E4F-BD33-FF13046D2B62}"/>
              </a:ext>
            </a:extLst>
          </p:cNvPr>
          <p:cNvGrpSpPr/>
          <p:nvPr/>
        </p:nvGrpSpPr>
        <p:grpSpPr>
          <a:xfrm>
            <a:off x="657226" y="5060224"/>
            <a:ext cx="1431470" cy="699951"/>
            <a:chOff x="2399020" y="1752600"/>
            <a:chExt cx="467510" cy="228600"/>
          </a:xfrm>
          <a:solidFill>
            <a:srgbClr val="DD0A08"/>
          </a:solidFill>
        </p:grpSpPr>
        <p:sp>
          <p:nvSpPr>
            <p:cNvPr id="23" name="Flecha: cheurón 22">
              <a:extLst>
                <a:ext uri="{FF2B5EF4-FFF2-40B4-BE49-F238E27FC236}">
                  <a16:creationId xmlns:a16="http://schemas.microsoft.com/office/drawing/2014/main" id="{828A1496-F5D4-4072-AB04-1E84954D8D39}"/>
                </a:ext>
              </a:extLst>
            </p:cNvPr>
            <p:cNvSpPr/>
            <p:nvPr/>
          </p:nvSpPr>
          <p:spPr>
            <a:xfrm>
              <a:off x="2399020" y="1752600"/>
              <a:ext cx="115580" cy="228600"/>
            </a:xfrm>
            <a:prstGeom prst="chevron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  <p:sp>
          <p:nvSpPr>
            <p:cNvPr id="24" name="Flecha: cheurón 23">
              <a:extLst>
                <a:ext uri="{FF2B5EF4-FFF2-40B4-BE49-F238E27FC236}">
                  <a16:creationId xmlns:a16="http://schemas.microsoft.com/office/drawing/2014/main" id="{9D4F486B-AE5A-4614-B276-13C652F34A73}"/>
                </a:ext>
              </a:extLst>
            </p:cNvPr>
            <p:cNvSpPr/>
            <p:nvPr/>
          </p:nvSpPr>
          <p:spPr>
            <a:xfrm>
              <a:off x="2519790" y="1752600"/>
              <a:ext cx="115580" cy="228600"/>
            </a:xfrm>
            <a:prstGeom prst="chevron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  <p:sp>
          <p:nvSpPr>
            <p:cNvPr id="25" name="Flecha: cheurón 24">
              <a:extLst>
                <a:ext uri="{FF2B5EF4-FFF2-40B4-BE49-F238E27FC236}">
                  <a16:creationId xmlns:a16="http://schemas.microsoft.com/office/drawing/2014/main" id="{65D9BE4A-AC60-4AB6-A15E-2F4F7E8C6CAE}"/>
                </a:ext>
              </a:extLst>
            </p:cNvPr>
            <p:cNvSpPr/>
            <p:nvPr/>
          </p:nvSpPr>
          <p:spPr>
            <a:xfrm>
              <a:off x="2635370" y="1752600"/>
              <a:ext cx="115580" cy="228600"/>
            </a:xfrm>
            <a:prstGeom prst="chevron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  <p:sp>
          <p:nvSpPr>
            <p:cNvPr id="26" name="Flecha: cheurón 25">
              <a:extLst>
                <a:ext uri="{FF2B5EF4-FFF2-40B4-BE49-F238E27FC236}">
                  <a16:creationId xmlns:a16="http://schemas.microsoft.com/office/drawing/2014/main" id="{FFC9F99E-1041-4DFD-9043-323E52D4319A}"/>
                </a:ext>
              </a:extLst>
            </p:cNvPr>
            <p:cNvSpPr/>
            <p:nvPr/>
          </p:nvSpPr>
          <p:spPr>
            <a:xfrm>
              <a:off x="2750950" y="1752600"/>
              <a:ext cx="115580" cy="228600"/>
            </a:xfrm>
            <a:prstGeom prst="chevron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396CBC4B-B1E8-4D85-B772-946AA3330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633" y="4862446"/>
            <a:ext cx="990738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06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97883D5-64FA-4DDE-B0FC-DFFF5871BD02}"/>
              </a:ext>
            </a:extLst>
          </p:cNvPr>
          <p:cNvSpPr/>
          <p:nvPr/>
        </p:nvSpPr>
        <p:spPr>
          <a:xfrm>
            <a:off x="0" y="360961"/>
            <a:ext cx="6248400" cy="10868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9844265-8D3A-4B25-9EA0-1CB6955D10EA}"/>
              </a:ext>
            </a:extLst>
          </p:cNvPr>
          <p:cNvSpPr txBox="1"/>
          <p:nvPr/>
        </p:nvSpPr>
        <p:spPr>
          <a:xfrm>
            <a:off x="533400" y="360960"/>
            <a:ext cx="602672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200" b="1" dirty="0">
                <a:solidFill>
                  <a:schemeClr val="bg1"/>
                </a:solidFill>
                <a:latin typeface="Montserrat ExtraLight" panose="00000300000000000000" pitchFamily="2" charset="0"/>
                <a:cs typeface="Arial" panose="020B0604020202020204" pitchFamily="34" charset="0"/>
              </a:rPr>
              <a:t>Equipos</a:t>
            </a:r>
            <a:endParaRPr lang="es-UY" sz="2500" b="1" dirty="0">
              <a:solidFill>
                <a:schemeClr val="bg1"/>
              </a:solidFill>
              <a:latin typeface="Montserrat Black" panose="00000A00000000000000" pitchFamily="2" charset="0"/>
              <a:cs typeface="Arial" panose="020B0604020202020204" pitchFamily="34" charset="0"/>
            </a:endParaRPr>
          </a:p>
          <a:p>
            <a:r>
              <a:rPr lang="es-UY" sz="4800" b="1" dirty="0">
                <a:solidFill>
                  <a:schemeClr val="bg1"/>
                </a:solidFill>
                <a:latin typeface="Montserrat Black" panose="00000A00000000000000" pitchFamily="2" charset="0"/>
                <a:cs typeface="Arial" panose="020B0604020202020204" pitchFamily="34" charset="0"/>
              </a:rPr>
              <a:t>RESIDENCIALES </a:t>
            </a:r>
            <a:r>
              <a:rPr lang="es-UY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Black" panose="00000A00000000000000" pitchFamily="2" charset="0"/>
                <a:cs typeface="Arial" panose="020B0604020202020204" pitchFamily="34" charset="0"/>
              </a:rPr>
              <a:t> Y COMERCIALES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5CAD6E6D-76F9-42B0-B275-51443B24DBF3}"/>
              </a:ext>
            </a:extLst>
          </p:cNvPr>
          <p:cNvGrpSpPr/>
          <p:nvPr/>
        </p:nvGrpSpPr>
        <p:grpSpPr>
          <a:xfrm>
            <a:off x="609600" y="2349260"/>
            <a:ext cx="1431470" cy="699951"/>
            <a:chOff x="2399020" y="1752600"/>
            <a:chExt cx="467510" cy="228600"/>
          </a:xfrm>
          <a:noFill/>
        </p:grpSpPr>
        <p:sp>
          <p:nvSpPr>
            <p:cNvPr id="17" name="Flecha: cheurón 16">
              <a:extLst>
                <a:ext uri="{FF2B5EF4-FFF2-40B4-BE49-F238E27FC236}">
                  <a16:creationId xmlns:a16="http://schemas.microsoft.com/office/drawing/2014/main" id="{C020B7F5-7A1E-4560-B34A-8611D9E3C453}"/>
                </a:ext>
              </a:extLst>
            </p:cNvPr>
            <p:cNvSpPr/>
            <p:nvPr/>
          </p:nvSpPr>
          <p:spPr>
            <a:xfrm>
              <a:off x="2399020" y="1752600"/>
              <a:ext cx="115580" cy="228600"/>
            </a:xfrm>
            <a:prstGeom prst="chevron">
              <a:avLst/>
            </a:prstGeom>
            <a:grpFill/>
            <a:ln w="3175">
              <a:solidFill>
                <a:srgbClr val="CDD0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  <p:sp>
          <p:nvSpPr>
            <p:cNvPr id="18" name="Flecha: cheurón 17">
              <a:extLst>
                <a:ext uri="{FF2B5EF4-FFF2-40B4-BE49-F238E27FC236}">
                  <a16:creationId xmlns:a16="http://schemas.microsoft.com/office/drawing/2014/main" id="{5EF4F3C3-5568-4310-862A-2C7AF8FC0AB3}"/>
                </a:ext>
              </a:extLst>
            </p:cNvPr>
            <p:cNvSpPr/>
            <p:nvPr/>
          </p:nvSpPr>
          <p:spPr>
            <a:xfrm>
              <a:off x="2519790" y="1752600"/>
              <a:ext cx="115580" cy="228600"/>
            </a:xfrm>
            <a:prstGeom prst="chevron">
              <a:avLst/>
            </a:prstGeom>
            <a:grpFill/>
            <a:ln w="3175">
              <a:solidFill>
                <a:srgbClr val="CDD0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  <p:sp>
          <p:nvSpPr>
            <p:cNvPr id="19" name="Flecha: cheurón 18">
              <a:extLst>
                <a:ext uri="{FF2B5EF4-FFF2-40B4-BE49-F238E27FC236}">
                  <a16:creationId xmlns:a16="http://schemas.microsoft.com/office/drawing/2014/main" id="{E92787CC-E233-497C-8C60-836E9F6A867B}"/>
                </a:ext>
              </a:extLst>
            </p:cNvPr>
            <p:cNvSpPr/>
            <p:nvPr/>
          </p:nvSpPr>
          <p:spPr>
            <a:xfrm>
              <a:off x="2635370" y="1752600"/>
              <a:ext cx="115580" cy="228600"/>
            </a:xfrm>
            <a:prstGeom prst="chevron">
              <a:avLst/>
            </a:prstGeom>
            <a:grpFill/>
            <a:ln w="3175">
              <a:solidFill>
                <a:srgbClr val="CDD0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  <p:sp>
          <p:nvSpPr>
            <p:cNvPr id="20" name="Flecha: cheurón 19">
              <a:extLst>
                <a:ext uri="{FF2B5EF4-FFF2-40B4-BE49-F238E27FC236}">
                  <a16:creationId xmlns:a16="http://schemas.microsoft.com/office/drawing/2014/main" id="{E7EED1E6-9B51-454C-9BCF-5D3E25AFB03F}"/>
                </a:ext>
              </a:extLst>
            </p:cNvPr>
            <p:cNvSpPr/>
            <p:nvPr/>
          </p:nvSpPr>
          <p:spPr>
            <a:xfrm>
              <a:off x="2750950" y="1752600"/>
              <a:ext cx="115580" cy="228600"/>
            </a:xfrm>
            <a:prstGeom prst="chevron">
              <a:avLst/>
            </a:prstGeom>
            <a:grpFill/>
            <a:ln w="3175">
              <a:solidFill>
                <a:srgbClr val="CDD0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</p:grp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DA3324D-E1EB-4295-987F-1A9D971105B2}"/>
              </a:ext>
            </a:extLst>
          </p:cNvPr>
          <p:cNvSpPr txBox="1"/>
          <p:nvPr/>
        </p:nvSpPr>
        <p:spPr>
          <a:xfrm>
            <a:off x="533400" y="3429000"/>
            <a:ext cx="6134792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dirty="0">
                <a:solidFill>
                  <a:srgbClr val="DD0A08"/>
                </a:solidFill>
                <a:latin typeface="Montserrat Medium" panose="00000600000000000000" pitchFamily="2" charset="0"/>
              </a:rPr>
              <a:t>Sistemas residenciales entre </a:t>
            </a:r>
          </a:p>
          <a:p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3kW y 10 kW</a:t>
            </a:r>
            <a:endParaRPr lang="es-UY" sz="20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r>
              <a:rPr lang="es-ES" sz="1300" dirty="0">
                <a:solidFill>
                  <a:srgbClr val="DD0A08"/>
                </a:solidFill>
                <a:latin typeface="Montserrat Medium" panose="00000600000000000000" pitchFamily="2" charset="0"/>
              </a:rPr>
              <a:t>Sistemas comerciales entre </a:t>
            </a:r>
          </a:p>
          <a:p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30 kW y 100 kW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r>
              <a:rPr lang="es-ES" sz="1300" dirty="0">
                <a:solidFill>
                  <a:srgbClr val="DD0A08"/>
                </a:solidFill>
                <a:latin typeface="Montserrat Medium" panose="00000600000000000000" pitchFamily="2" charset="0"/>
              </a:rPr>
              <a:t>Sistemas industriales entre </a:t>
            </a:r>
          </a:p>
          <a:p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100 kW y 500 kW</a:t>
            </a:r>
            <a:endParaRPr lang="es-UY" sz="20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</p:txBody>
      </p:sp>
      <p:pic>
        <p:nvPicPr>
          <p:cNvPr id="22" name="Picture 35">
            <a:extLst>
              <a:ext uri="{FF2B5EF4-FFF2-40B4-BE49-F238E27FC236}">
                <a16:creationId xmlns:a16="http://schemas.microsoft.com/office/drawing/2014/main" id="{2CB3A942-B356-4454-B6DA-8ED43879C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843" y="3194116"/>
            <a:ext cx="1471589" cy="2292284"/>
          </a:xfrm>
          <a:prstGeom prst="rect">
            <a:avLst/>
          </a:prstGeom>
        </p:spPr>
      </p:pic>
      <p:pic>
        <p:nvPicPr>
          <p:cNvPr id="24" name="图片 30">
            <a:extLst>
              <a:ext uri="{FF2B5EF4-FFF2-40B4-BE49-F238E27FC236}">
                <a16:creationId xmlns:a16="http://schemas.microsoft.com/office/drawing/2014/main" id="{69658BC7-8E1C-4ADE-963F-2A1A8EDC51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584" y="2971800"/>
            <a:ext cx="954304" cy="25908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519F899-2268-41A6-B4F7-2AF6BBBED42B}"/>
              </a:ext>
            </a:extLst>
          </p:cNvPr>
          <p:cNvCxnSpPr/>
          <p:nvPr/>
        </p:nvCxnSpPr>
        <p:spPr>
          <a:xfrm>
            <a:off x="9368649" y="3236659"/>
            <a:ext cx="352075" cy="0"/>
          </a:xfrm>
          <a:prstGeom prst="line">
            <a:avLst/>
          </a:prstGeom>
          <a:ln>
            <a:solidFill>
              <a:srgbClr val="DD0A0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7AC436D-B7EB-442D-828A-CBAC11A4A651}"/>
              </a:ext>
            </a:extLst>
          </p:cNvPr>
          <p:cNvSpPr txBox="1"/>
          <p:nvPr/>
        </p:nvSpPr>
        <p:spPr>
          <a:xfrm>
            <a:off x="9720724" y="3043624"/>
            <a:ext cx="1491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" panose="020B0502040204020203" pitchFamily="34" charset="0"/>
              </a:rPr>
              <a:t>10 kW Hybrid inverter module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E22E49-16F7-4ED2-B558-F0DD2FA73958}"/>
              </a:ext>
            </a:extLst>
          </p:cNvPr>
          <p:cNvSpPr txBox="1"/>
          <p:nvPr/>
        </p:nvSpPr>
        <p:spPr>
          <a:xfrm>
            <a:off x="9720724" y="4338730"/>
            <a:ext cx="1633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" panose="020B0502040204020203" pitchFamily="34" charset="0"/>
              </a:rPr>
              <a:t>2.9 kWh x 4</a:t>
            </a:r>
          </a:p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" panose="020B0502040204020203" pitchFamily="34" charset="0"/>
              </a:rPr>
              <a:t>LFP Battery Module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cs typeface="Segoe UI" panose="020B0502040204020203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EA0424-3B9D-421C-8DB6-B8C44CCCA815}"/>
              </a:ext>
            </a:extLst>
          </p:cNvPr>
          <p:cNvCxnSpPr/>
          <p:nvPr/>
        </p:nvCxnSpPr>
        <p:spPr>
          <a:xfrm>
            <a:off x="9368649" y="4509336"/>
            <a:ext cx="352075" cy="0"/>
          </a:xfrm>
          <a:prstGeom prst="line">
            <a:avLst/>
          </a:prstGeom>
          <a:ln>
            <a:solidFill>
              <a:srgbClr val="DD0A0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9">
            <a:extLst>
              <a:ext uri="{FF2B5EF4-FFF2-40B4-BE49-F238E27FC236}">
                <a16:creationId xmlns:a16="http://schemas.microsoft.com/office/drawing/2014/main" id="{30F0B844-B9ED-4F41-A29C-3396F3AB5C48}"/>
              </a:ext>
            </a:extLst>
          </p:cNvPr>
          <p:cNvCxnSpPr/>
          <p:nvPr/>
        </p:nvCxnSpPr>
        <p:spPr>
          <a:xfrm flipV="1">
            <a:off x="9368649" y="4509336"/>
            <a:ext cx="352075" cy="492817"/>
          </a:xfrm>
          <a:prstGeom prst="line">
            <a:avLst/>
          </a:prstGeom>
          <a:ln>
            <a:solidFill>
              <a:srgbClr val="DD0A0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30">
            <a:extLst>
              <a:ext uri="{FF2B5EF4-FFF2-40B4-BE49-F238E27FC236}">
                <a16:creationId xmlns:a16="http://schemas.microsoft.com/office/drawing/2014/main" id="{509BA3D7-1796-4F04-B6A9-08C618A9A40D}"/>
              </a:ext>
            </a:extLst>
          </p:cNvPr>
          <p:cNvCxnSpPr/>
          <p:nvPr/>
        </p:nvCxnSpPr>
        <p:spPr>
          <a:xfrm>
            <a:off x="9368649" y="3771748"/>
            <a:ext cx="352075" cy="0"/>
          </a:xfrm>
          <a:prstGeom prst="line">
            <a:avLst/>
          </a:prstGeom>
          <a:ln>
            <a:solidFill>
              <a:srgbClr val="DD0A0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1">
            <a:extLst>
              <a:ext uri="{FF2B5EF4-FFF2-40B4-BE49-F238E27FC236}">
                <a16:creationId xmlns:a16="http://schemas.microsoft.com/office/drawing/2014/main" id="{0C658D64-F355-4D57-AF9E-F9E7C4B4E030}"/>
              </a:ext>
            </a:extLst>
          </p:cNvPr>
          <p:cNvSpPr txBox="1"/>
          <p:nvPr/>
        </p:nvSpPr>
        <p:spPr>
          <a:xfrm>
            <a:off x="9720724" y="3594092"/>
            <a:ext cx="9577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" panose="020B0502040204020203" pitchFamily="34" charset="0"/>
              </a:rPr>
              <a:t>High Voltage</a:t>
            </a:r>
          </a:p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" panose="020B0502040204020203" pitchFamily="34" charset="0"/>
              </a:rPr>
              <a:t>Cable Box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cs typeface="Segoe UI" panose="020B0502040204020203" pitchFamily="34" charset="0"/>
            </a:endParaRPr>
          </a:p>
        </p:txBody>
      </p:sp>
      <p:cxnSp>
        <p:nvCxnSpPr>
          <p:cNvPr id="32" name="Straight Connector 35">
            <a:extLst>
              <a:ext uri="{FF2B5EF4-FFF2-40B4-BE49-F238E27FC236}">
                <a16:creationId xmlns:a16="http://schemas.microsoft.com/office/drawing/2014/main" id="{409CD1DA-D6B1-414C-B8B3-9E07309F8767}"/>
              </a:ext>
            </a:extLst>
          </p:cNvPr>
          <p:cNvCxnSpPr/>
          <p:nvPr/>
        </p:nvCxnSpPr>
        <p:spPr>
          <a:xfrm flipV="1">
            <a:off x="9368649" y="4517427"/>
            <a:ext cx="352075" cy="826019"/>
          </a:xfrm>
          <a:prstGeom prst="line">
            <a:avLst/>
          </a:prstGeom>
          <a:ln>
            <a:solidFill>
              <a:srgbClr val="DD0A0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27">
            <a:extLst>
              <a:ext uri="{FF2B5EF4-FFF2-40B4-BE49-F238E27FC236}">
                <a16:creationId xmlns:a16="http://schemas.microsoft.com/office/drawing/2014/main" id="{5CCC9F61-E746-4EAA-A11D-7A0FFB52C796}"/>
              </a:ext>
            </a:extLst>
          </p:cNvPr>
          <p:cNvCxnSpPr>
            <a:endCxn id="27" idx="1"/>
          </p:cNvCxnSpPr>
          <p:nvPr/>
        </p:nvCxnSpPr>
        <p:spPr>
          <a:xfrm>
            <a:off x="9358888" y="4163311"/>
            <a:ext cx="361836" cy="390863"/>
          </a:xfrm>
          <a:prstGeom prst="line">
            <a:avLst/>
          </a:prstGeom>
          <a:ln>
            <a:solidFill>
              <a:srgbClr val="DD0A08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30F3B47A-04B9-4551-9A93-E9D2D5E697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369" y="3257250"/>
            <a:ext cx="1905266" cy="21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60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351931"/>
            <a:ext cx="4114402" cy="1154437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43" y="4197377"/>
            <a:ext cx="1831975" cy="1672041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105988"/>
            <a:ext cx="2180456" cy="1778619"/>
          </a:xfrm>
          <a:prstGeom prst="rect">
            <a:avLst/>
          </a:prstGeom>
        </p:spPr>
      </p:pic>
      <p:sp>
        <p:nvSpPr>
          <p:cNvPr id="9" name="矩形 6"/>
          <p:cNvSpPr/>
          <p:nvPr/>
        </p:nvSpPr>
        <p:spPr>
          <a:xfrm>
            <a:off x="533400" y="5782388"/>
            <a:ext cx="649537" cy="313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  <a:buSzPct val="80000"/>
            </a:pP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ea typeface="华文细黑" panose="02010600040101010101" pitchFamily="2" charset="-122"/>
                <a:cs typeface="Segoe UI" panose="020B0502040204020203" pitchFamily="34" charset="0"/>
              </a:rPr>
              <a:t>10 GP</a:t>
            </a:r>
          </a:p>
        </p:txBody>
      </p:sp>
      <p:sp>
        <p:nvSpPr>
          <p:cNvPr id="10" name="矩形 7"/>
          <p:cNvSpPr/>
          <p:nvPr/>
        </p:nvSpPr>
        <p:spPr>
          <a:xfrm>
            <a:off x="3803746" y="5782388"/>
            <a:ext cx="684803" cy="313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  <a:buSzPct val="80000"/>
            </a:pP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ea typeface="华文细黑" panose="02010600040101010101" pitchFamily="2" charset="-122"/>
                <a:cs typeface="Segoe UI" panose="020B0502040204020203" pitchFamily="34" charset="0"/>
              </a:rPr>
              <a:t>20 GP</a:t>
            </a:r>
          </a:p>
        </p:txBody>
      </p:sp>
      <p:sp>
        <p:nvSpPr>
          <p:cNvPr id="11" name="矩形 8"/>
          <p:cNvSpPr/>
          <p:nvPr/>
        </p:nvSpPr>
        <p:spPr>
          <a:xfrm>
            <a:off x="7107692" y="5782388"/>
            <a:ext cx="700833" cy="313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  <a:buSzPct val="80000"/>
            </a:pP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ea typeface="华文细黑" panose="02010600040101010101" pitchFamily="2" charset="-122"/>
                <a:cs typeface="Segoe UI" panose="020B0502040204020203" pitchFamily="34" charset="0"/>
              </a:rPr>
              <a:t>40 GP</a:t>
            </a:r>
          </a:p>
        </p:txBody>
      </p:sp>
      <p:graphicFrame>
        <p:nvGraphicFramePr>
          <p:cNvPr id="14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092769"/>
              </p:ext>
            </p:extLst>
          </p:nvPr>
        </p:nvGraphicFramePr>
        <p:xfrm>
          <a:off x="534838" y="2609671"/>
          <a:ext cx="10590362" cy="1200329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13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7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err="1">
                          <a:solidFill>
                            <a:schemeClr val="bg1"/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Times New Roman" panose="02020603050405020304" pitchFamily="18" charset="0"/>
                        </a:rPr>
                        <a:t>Modelo</a:t>
                      </a:r>
                      <a:endParaRPr lang="en-US" altLang="zh-CN" sz="1200" kern="100" dirty="0">
                        <a:solidFill>
                          <a:schemeClr val="bg1"/>
                        </a:solidFill>
                        <a:effectLst/>
                        <a:latin typeface="Montserrat Medium" panose="000006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bg1"/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  <a:cs typeface="+mn-cs"/>
                        </a:rPr>
                        <a:t>Container (pies)</a:t>
                      </a:r>
                      <a:endParaRPr lang="zh-CN" sz="1200" kern="100" dirty="0">
                        <a:solidFill>
                          <a:schemeClr val="bg1"/>
                        </a:solidFill>
                        <a:effectLst/>
                        <a:latin typeface="Montserrat Medium" panose="000006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bg1"/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</a:rPr>
                        <a:t>Largo (mm)</a:t>
                      </a:r>
                      <a:endParaRPr lang="zh-CN" sz="1200" kern="100" dirty="0">
                        <a:solidFill>
                          <a:schemeClr val="bg1"/>
                        </a:solidFill>
                        <a:effectLst/>
                        <a:latin typeface="Montserrat Medium" panose="000006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00" baseline="0" dirty="0">
                          <a:solidFill>
                            <a:schemeClr val="bg1"/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</a:rPr>
                        <a:t>Ancho </a:t>
                      </a:r>
                      <a:r>
                        <a:rPr lang="en-US" altLang="zh-CN" sz="1200" kern="100" dirty="0">
                          <a:solidFill>
                            <a:schemeClr val="bg1"/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</a:rPr>
                        <a:t>(mm)</a:t>
                      </a:r>
                      <a:endParaRPr lang="zh-CN" altLang="zh-CN" sz="1200" kern="100" dirty="0">
                        <a:solidFill>
                          <a:schemeClr val="bg1"/>
                        </a:solidFill>
                        <a:effectLst/>
                        <a:latin typeface="Montserrat Medium" panose="000006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00" baseline="0" dirty="0">
                          <a:solidFill>
                            <a:schemeClr val="bg1"/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</a:rPr>
                        <a:t>Altura </a:t>
                      </a:r>
                      <a:r>
                        <a:rPr lang="en-US" altLang="zh-CN" sz="1200" kern="100" dirty="0">
                          <a:solidFill>
                            <a:schemeClr val="bg1"/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</a:rPr>
                        <a:t>(mm)</a:t>
                      </a:r>
                      <a:endParaRPr lang="zh-CN" altLang="zh-CN" sz="1200" kern="100" dirty="0">
                        <a:solidFill>
                          <a:schemeClr val="bg1"/>
                        </a:solidFill>
                        <a:effectLst/>
                        <a:latin typeface="Montserrat Medium" panose="000006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bg1"/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</a:rPr>
                        <a:t>Peso kg (sin</a:t>
                      </a:r>
                      <a:r>
                        <a:rPr lang="en-US" altLang="zh-CN" sz="1200" kern="100" baseline="0" dirty="0">
                          <a:solidFill>
                            <a:schemeClr val="bg1"/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</a:rPr>
                        <a:t> </a:t>
                      </a:r>
                      <a:r>
                        <a:rPr lang="en-US" altLang="zh-CN" sz="1200" kern="100" baseline="0" dirty="0" err="1">
                          <a:solidFill>
                            <a:schemeClr val="bg1"/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</a:rPr>
                        <a:t>batería</a:t>
                      </a:r>
                      <a:r>
                        <a:rPr lang="en-US" altLang="zh-CN" sz="1200" kern="100" baseline="0" dirty="0">
                          <a:solidFill>
                            <a:schemeClr val="bg1"/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</a:rPr>
                        <a:t>)</a:t>
                      </a:r>
                      <a:endParaRPr lang="zh-CN" sz="1200" kern="100" dirty="0">
                        <a:solidFill>
                          <a:schemeClr val="bg1"/>
                        </a:solidFill>
                        <a:effectLst/>
                        <a:latin typeface="Montserrat Medium" panose="000006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dirty="0">
                          <a:solidFill>
                            <a:srgbClr val="DD0A08"/>
                          </a:solidFill>
                          <a:latin typeface="Montserrat Medium" panose="00000600000000000000" pitchFamily="2" charset="0"/>
                          <a:cs typeface="Calibri" panose="020F0502020204030204" pitchFamily="34" charset="0"/>
                        </a:rPr>
                        <a:t>Alpha-CS-G10</a:t>
                      </a:r>
                      <a:endParaRPr lang="zh-CN" sz="1200" b="0" kern="100" dirty="0">
                        <a:solidFill>
                          <a:srgbClr val="DD0A08"/>
                        </a:solidFill>
                        <a:effectLst/>
                        <a:latin typeface="Montserrat Medium" panose="000006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</a:rPr>
                        <a:t>10</a:t>
                      </a:r>
                      <a:r>
                        <a:rPr lang="en-US" sz="1200" b="0" kern="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</a:rPr>
                        <a:t> </a:t>
                      </a:r>
                      <a:endParaRPr lang="zh-CN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</a:rPr>
                        <a:t>2991</a:t>
                      </a:r>
                      <a:endParaRPr lang="zh-CN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</a:rPr>
                        <a:t>2438</a:t>
                      </a:r>
                      <a:endParaRPr lang="zh-CN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</a:rPr>
                        <a:t>2591</a:t>
                      </a:r>
                      <a:endParaRPr lang="zh-CN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</a:rPr>
                        <a:t>3600</a:t>
                      </a:r>
                      <a:endParaRPr lang="zh-CN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dirty="0">
                          <a:solidFill>
                            <a:srgbClr val="DD0A08"/>
                          </a:solidFill>
                          <a:latin typeface="Montserrat Medium" panose="00000600000000000000" pitchFamily="2" charset="0"/>
                          <a:cs typeface="Calibri" panose="020F0502020204030204" pitchFamily="34" charset="0"/>
                        </a:rPr>
                        <a:t>Alpha-CS-G20</a:t>
                      </a:r>
                      <a:endParaRPr lang="zh-CN" altLang="zh-CN" sz="1200" b="0" kern="100" dirty="0">
                        <a:solidFill>
                          <a:srgbClr val="DD0A08"/>
                        </a:solidFill>
                        <a:effectLst/>
                        <a:latin typeface="Montserrat Medium" panose="000006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</a:rPr>
                        <a:t>2</a:t>
                      </a:r>
                      <a:r>
                        <a:rPr lang="en-US" sz="1200" b="0" kern="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</a:rPr>
                        <a:t>0</a:t>
                      </a:r>
                      <a:endParaRPr lang="zh-CN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</a:rPr>
                        <a:t>6058</a:t>
                      </a:r>
                      <a:endParaRPr lang="zh-CN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</a:rPr>
                        <a:t>2438</a:t>
                      </a:r>
                      <a:endParaRPr lang="zh-CN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</a:rPr>
                        <a:t>2591</a:t>
                      </a:r>
                      <a:endParaRPr lang="zh-CN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</a:rPr>
                        <a:t>7200</a:t>
                      </a:r>
                      <a:endParaRPr lang="zh-CN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7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dirty="0">
                          <a:solidFill>
                            <a:srgbClr val="DD0A08"/>
                          </a:solidFill>
                          <a:latin typeface="Montserrat Medium" panose="00000600000000000000" pitchFamily="2" charset="0"/>
                          <a:cs typeface="Calibri" panose="020F0502020204030204" pitchFamily="34" charset="0"/>
                        </a:rPr>
                        <a:t>Alpha-CS-G40</a:t>
                      </a:r>
                      <a:endParaRPr lang="zh-CN" altLang="zh-CN" sz="1200" b="0" kern="100" dirty="0">
                        <a:solidFill>
                          <a:srgbClr val="DD0A08"/>
                        </a:solidFill>
                        <a:effectLst/>
                        <a:latin typeface="Montserrat Medium" panose="000006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</a:rPr>
                        <a:t>4</a:t>
                      </a:r>
                      <a:r>
                        <a:rPr lang="en-US" sz="1200" b="0" kern="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</a:rPr>
                        <a:t>0 </a:t>
                      </a:r>
                      <a:endParaRPr lang="zh-CN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</a:rPr>
                        <a:t>12192</a:t>
                      </a:r>
                      <a:endParaRPr lang="zh-CN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</a:rPr>
                        <a:t>2438</a:t>
                      </a:r>
                      <a:endParaRPr lang="zh-CN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</a:rPr>
                        <a:t>2591</a:t>
                      </a:r>
                      <a:endParaRPr lang="zh-CN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 Medium" panose="00000600000000000000" pitchFamily="2" charset="0"/>
                          <a:ea typeface="+mn-ea"/>
                        </a:rPr>
                        <a:t>14400</a:t>
                      </a:r>
                      <a:endParaRPr lang="zh-CN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 Medium" panose="00000600000000000000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BE4F4CF2-1D22-4734-BA9F-AB44C23C6F31}"/>
              </a:ext>
            </a:extLst>
          </p:cNvPr>
          <p:cNvSpPr txBox="1"/>
          <p:nvPr/>
        </p:nvSpPr>
        <p:spPr>
          <a:xfrm>
            <a:off x="533400" y="36096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Light" panose="00000300000000000000" pitchFamily="2" charset="0"/>
                <a:cs typeface="Arial" panose="020B0604020202020204" pitchFamily="34" charset="0"/>
              </a:rPr>
              <a:t>Equipos</a:t>
            </a:r>
            <a:endParaRPr lang="es-UY" sz="2500" b="1" dirty="0">
              <a:solidFill>
                <a:schemeClr val="tx1">
                  <a:lumMod val="75000"/>
                  <a:lumOff val="25000"/>
                </a:schemeClr>
              </a:solidFill>
              <a:latin typeface="Montserrat Black" panose="00000A00000000000000" pitchFamily="2" charset="0"/>
              <a:cs typeface="Arial" panose="020B0604020202020204" pitchFamily="34" charset="0"/>
            </a:endParaRPr>
          </a:p>
          <a:p>
            <a:r>
              <a:rPr lang="es-UY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Black" panose="00000A00000000000000" pitchFamily="2" charset="0"/>
                <a:cs typeface="Arial" panose="020B0604020202020204" pitchFamily="34" charset="0"/>
              </a:rPr>
              <a:t>INDUSTRIALES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24B7034-7D85-4781-835A-2F04E936779B}"/>
              </a:ext>
            </a:extLst>
          </p:cNvPr>
          <p:cNvSpPr/>
          <p:nvPr/>
        </p:nvSpPr>
        <p:spPr>
          <a:xfrm>
            <a:off x="533400" y="1559424"/>
            <a:ext cx="9296400" cy="658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00" dirty="0">
                <a:solidFill>
                  <a:srgbClr val="DD0A08"/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Las </a:t>
            </a:r>
            <a:r>
              <a:rPr lang="en-US" altLang="zh-CN" sz="1300" dirty="0" err="1">
                <a:solidFill>
                  <a:srgbClr val="DD0A08"/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soluciones</a:t>
            </a:r>
            <a:r>
              <a:rPr lang="en-US" altLang="zh-CN" sz="1300" dirty="0">
                <a:solidFill>
                  <a:srgbClr val="DD0A08"/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1300" dirty="0" err="1">
                <a:solidFill>
                  <a:srgbClr val="DD0A08"/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en</a:t>
            </a:r>
            <a:r>
              <a:rPr lang="en-US" altLang="zh-CN" sz="1300" dirty="0">
                <a:solidFill>
                  <a:srgbClr val="DD0A08"/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1300" dirty="0" err="1">
                <a:solidFill>
                  <a:srgbClr val="DD0A08"/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contenedor</a:t>
            </a:r>
            <a:r>
              <a:rPr lang="en-US" altLang="zh-CN" sz="1300" dirty="0">
                <a:solidFill>
                  <a:srgbClr val="DD0A08"/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1300" dirty="0" err="1">
                <a:solidFill>
                  <a:srgbClr val="DD0A08"/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incluyen</a:t>
            </a:r>
            <a:r>
              <a:rPr lang="en-US" altLang="zh-CN" sz="1300" dirty="0">
                <a:solidFill>
                  <a:srgbClr val="DD0A08"/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Sistema de </a:t>
            </a:r>
            <a:r>
              <a:rPr lang="en-US" altLang="zh-CN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protección</a:t>
            </a: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 contra </a:t>
            </a:r>
            <a:r>
              <a:rPr lang="en-US" altLang="zh-CN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incendio</a:t>
            </a: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, Sistema de </a:t>
            </a:r>
            <a:r>
              <a:rPr lang="en-US" altLang="zh-CN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acondicionamiento</a:t>
            </a: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térmico</a:t>
            </a: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, </a:t>
            </a:r>
            <a:r>
              <a:rPr lang="en-US" altLang="zh-CN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ventilación</a:t>
            </a: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 e </a:t>
            </a:r>
            <a:r>
              <a:rPr lang="en-US" altLang="zh-CN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iluminación</a:t>
            </a: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3542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2EE11EFA-FF5A-4F32-9425-84323FAB8870}"/>
              </a:ext>
            </a:extLst>
          </p:cNvPr>
          <p:cNvSpPr txBox="1"/>
          <p:nvPr/>
        </p:nvSpPr>
        <p:spPr>
          <a:xfrm>
            <a:off x="533400" y="360960"/>
            <a:ext cx="7315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Black" panose="00000A00000000000000" pitchFamily="2" charset="0"/>
                <a:cs typeface="Arial" panose="020B0604020202020204" pitchFamily="34" charset="0"/>
              </a:rPr>
              <a:t>BATERÍAS</a:t>
            </a:r>
          </a:p>
        </p:txBody>
      </p:sp>
      <p:graphicFrame>
        <p:nvGraphicFramePr>
          <p:cNvPr id="7" name="Table 3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17403"/>
              </p:ext>
            </p:extLst>
          </p:nvPr>
        </p:nvGraphicFramePr>
        <p:xfrm>
          <a:off x="5486400" y="2710977"/>
          <a:ext cx="6019800" cy="3080223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684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5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000" b="1" kern="1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Item</a:t>
                      </a:r>
                      <a:endParaRPr lang="zh-CN" sz="1000" b="1" kern="1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0A0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000" kern="100" dirty="0" err="1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Parámetro</a:t>
                      </a:r>
                      <a:endParaRPr lang="zh-CN" sz="1000" kern="1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0A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000" b="0" kern="100" dirty="0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Tipo</a:t>
                      </a:r>
                      <a:endParaRPr lang="zh-CN" sz="1000" b="0" kern="100" dirty="0"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T w="12700" cmpd="sng">
                      <a:noFill/>
                    </a:lnT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000" kern="100" dirty="0" err="1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Litio-ferrofosfato</a:t>
                      </a:r>
                      <a:endParaRPr lang="zh-CN" sz="10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T w="12700" cmpd="sng">
                      <a:noFill/>
                    </a:lnT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000" b="0" kern="100" dirty="0" err="1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Modelo</a:t>
                      </a:r>
                      <a:endParaRPr lang="zh-CN" sz="1000" b="0" kern="100" dirty="0"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altLang="zh-CN" sz="1000" kern="100" dirty="0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M38210-S</a:t>
                      </a:r>
                      <a:endParaRPr lang="zh-CN" sz="10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altLang="zh-CN" sz="1000" b="0" kern="100" dirty="0" err="1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Energía</a:t>
                      </a:r>
                      <a:r>
                        <a:rPr lang="en-US" altLang="zh-CN" sz="1000" b="0" kern="100" dirty="0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 nominal</a:t>
                      </a:r>
                      <a:endParaRPr lang="zh-CN" altLang="es-UY" sz="1000" b="0" kern="100" dirty="0"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000" kern="100" dirty="0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8.1kWh</a:t>
                      </a:r>
                      <a:endParaRPr lang="zh-CN" sz="10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000" b="0" kern="100" dirty="0" err="1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Energía</a:t>
                      </a:r>
                      <a:r>
                        <a:rPr lang="en-US" sz="1000" b="0" kern="100" dirty="0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000" b="0" kern="100" dirty="0" err="1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útil</a:t>
                      </a:r>
                      <a:endParaRPr lang="zh-CN" altLang="es-UY" sz="1000" b="0" kern="100" dirty="0"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altLang="zh-CN" sz="1000" kern="100" dirty="0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7.3kWh</a:t>
                      </a:r>
                      <a:endParaRPr lang="zh-CN" sz="10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altLang="zh-CN" sz="1000" b="0" kern="100" dirty="0" err="1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Profundidad</a:t>
                      </a:r>
                      <a:r>
                        <a:rPr lang="en-US" altLang="zh-CN" sz="1000" b="0" kern="100" dirty="0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 de </a:t>
                      </a:r>
                      <a:r>
                        <a:rPr lang="en-US" altLang="zh-CN" sz="1000" b="0" kern="100" dirty="0" err="1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descarga</a:t>
                      </a:r>
                      <a:endParaRPr lang="zh-CN" altLang="es-UY" sz="1000" b="0" kern="100" dirty="0"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000" kern="100" dirty="0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90%</a:t>
                      </a:r>
                      <a:endParaRPr lang="zh-CN" sz="10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altLang="zh-CN" sz="1000" b="0" kern="100" dirty="0" err="1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Ciclos</a:t>
                      </a:r>
                      <a:endParaRPr lang="zh-CN" altLang="es-UY" sz="1000" b="0" kern="100" dirty="0"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zh-CN" altLang="en-US" sz="100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≥</a:t>
                      </a:r>
                      <a:r>
                        <a:rPr lang="en-US" altLang="zh-CN" sz="100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6 000</a:t>
                      </a:r>
                      <a:endParaRPr lang="zh-CN" sz="1000" kern="1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altLang="zh-CN" sz="1000" b="0" kern="100" dirty="0" err="1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Voltaje</a:t>
                      </a:r>
                      <a:r>
                        <a:rPr lang="en-US" altLang="zh-CN" sz="1000" b="0" kern="100" dirty="0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 nominal</a:t>
                      </a:r>
                      <a:endParaRPr lang="zh-CN" altLang="es-UY" sz="1000" b="0" kern="100" dirty="0"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000" kern="100" dirty="0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38.4V</a:t>
                      </a:r>
                      <a:endParaRPr lang="zh-CN" sz="10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000" b="0" kern="100" dirty="0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Rango de </a:t>
                      </a:r>
                      <a:r>
                        <a:rPr lang="en-US" sz="1000" b="0" kern="100" dirty="0" err="1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operación</a:t>
                      </a:r>
                      <a:r>
                        <a:rPr lang="en-US" sz="1000" b="0" kern="100" dirty="0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000" b="0" kern="100" dirty="0" err="1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voltaje</a:t>
                      </a:r>
                      <a:endParaRPr lang="zh-CN" altLang="es-UY" sz="1000" b="0" kern="100" dirty="0"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altLang="zh-CN" sz="1000" b="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36 ~ 43V</a:t>
                      </a:r>
                      <a:endParaRPr lang="zh-CN" sz="1000" b="0" kern="1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altLang="zh-CN" sz="1000" b="0" kern="100" baseline="0" dirty="0" err="1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Corriente</a:t>
                      </a:r>
                      <a:r>
                        <a:rPr lang="en-US" altLang="zh-CN" sz="1000" b="0" kern="100" baseline="0" dirty="0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 max. carga</a:t>
                      </a:r>
                      <a:endParaRPr lang="zh-CN" altLang="es-UY" sz="1000" b="0" kern="100" dirty="0"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0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105A</a:t>
                      </a:r>
                      <a:endParaRPr lang="zh-CN" sz="10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altLang="zh-CN" sz="1000" b="0" kern="100" baseline="0" dirty="0" err="1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Corriente</a:t>
                      </a:r>
                      <a:r>
                        <a:rPr lang="en-US" altLang="zh-CN" sz="1000" b="0" kern="100" baseline="0" dirty="0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 max. </a:t>
                      </a:r>
                      <a:r>
                        <a:rPr lang="en-US" altLang="zh-CN" sz="1000" b="0" kern="100" baseline="0" dirty="0" err="1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descarga</a:t>
                      </a:r>
                      <a:endParaRPr lang="zh-CN" altLang="es-UY" sz="1000" b="0" kern="100" dirty="0"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altLang="zh-CN" sz="10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105A </a:t>
                      </a:r>
                      <a:endParaRPr lang="zh-CN" altLang="zh-CN" sz="10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000" b="0" kern="100" dirty="0" err="1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Temperatura</a:t>
                      </a:r>
                      <a:r>
                        <a:rPr lang="en-US" sz="1000" b="0" kern="100" dirty="0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 de </a:t>
                      </a:r>
                      <a:r>
                        <a:rPr lang="en-US" sz="1000" b="0" kern="100" dirty="0" err="1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operación</a:t>
                      </a:r>
                      <a:endParaRPr lang="zh-CN" altLang="es-UY" sz="1000" b="0" kern="100" dirty="0"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000" kern="100" dirty="0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-10</a:t>
                      </a:r>
                      <a:r>
                        <a:rPr lang="zh-CN" altLang="en-US" sz="1000" kern="100" dirty="0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℃</a:t>
                      </a:r>
                      <a:r>
                        <a:rPr lang="en-US" sz="1000" kern="100" dirty="0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 – 50</a:t>
                      </a:r>
                      <a:r>
                        <a:rPr lang="zh-CN" altLang="en-US" sz="1000" kern="100" dirty="0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℃</a:t>
                      </a:r>
                      <a:endParaRPr lang="zh-CN" sz="10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000" b="0" kern="100" dirty="0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Peso</a:t>
                      </a:r>
                      <a:endParaRPr lang="zh-CN" altLang="es-UY" sz="1000" b="0" kern="100" dirty="0"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000" kern="100" dirty="0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62 kg</a:t>
                      </a:r>
                      <a:endParaRPr lang="zh-CN" sz="100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altLang="zh-CN" sz="1000" b="0" kern="100" dirty="0" err="1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Dimensiones</a:t>
                      </a:r>
                      <a:endParaRPr lang="zh-CN" altLang="es-UY" sz="1000" b="0" kern="100" dirty="0"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altLang="zh-CN" sz="100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326 x 560 x 222 mm</a:t>
                      </a:r>
                      <a:endParaRPr lang="zh-CN" altLang="es-UY" sz="1000" kern="1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3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altLang="zh-CN" sz="1000" b="0" kern="100" dirty="0" err="1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Densidad</a:t>
                      </a:r>
                      <a:r>
                        <a:rPr lang="en-US" altLang="zh-CN" sz="1000" b="0" kern="100" dirty="0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altLang="zh-CN" sz="1000" b="0" kern="100" dirty="0" err="1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gravimétrica</a:t>
                      </a:r>
                      <a:endParaRPr lang="zh-CN" altLang="es-UY" sz="1000" b="0" kern="100" dirty="0"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s-UY" altLang="zh-CN" sz="100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130</a:t>
                      </a:r>
                      <a:r>
                        <a:rPr lang="es-UY" altLang="zh-CN" sz="1000" kern="100" baseline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s-UY" altLang="zh-CN" sz="1000" kern="100" baseline="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Wh</a:t>
                      </a:r>
                      <a:r>
                        <a:rPr lang="es-UY" altLang="zh-CN" sz="1000" kern="100" baseline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/kg</a:t>
                      </a:r>
                      <a:endParaRPr lang="zh-CN" altLang="es-UY" sz="1000" kern="1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9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altLang="zh-CN" sz="1000" b="0" kern="100" dirty="0" err="1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Conexión</a:t>
                      </a:r>
                      <a:endParaRPr lang="zh-CN" altLang="es-UY" sz="1000" b="0" kern="100" dirty="0"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altLang="zh-CN" sz="10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8~20 </a:t>
                      </a:r>
                      <a:r>
                        <a:rPr lang="en-US" altLang="zh-CN" sz="1000" kern="1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en</a:t>
                      </a:r>
                      <a:r>
                        <a:rPr lang="en-US" altLang="zh-CN" sz="1000" kern="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altLang="zh-CN" sz="1000" kern="100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serie</a:t>
                      </a:r>
                      <a:endParaRPr lang="zh-CN" altLang="es-UY" sz="1000" kern="1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Rectangle 329"/>
          <p:cNvSpPr/>
          <p:nvPr/>
        </p:nvSpPr>
        <p:spPr>
          <a:xfrm>
            <a:off x="533400" y="1752600"/>
            <a:ext cx="4648200" cy="848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300" b="1" dirty="0">
                <a:solidFill>
                  <a:srgbClr val="DD0A08"/>
                </a:solidFill>
                <a:latin typeface="Montserrat Medium" panose="00000600000000000000" pitchFamily="2" charset="0"/>
                <a:cs typeface="Segoe UI" panose="020B0502040204020203" pitchFamily="34" charset="0"/>
              </a:rPr>
              <a:t>M38210-S </a:t>
            </a:r>
          </a:p>
          <a:p>
            <a:pPr>
              <a:lnSpc>
                <a:spcPct val="130000"/>
              </a:lnSpc>
            </a:pP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" panose="020B0502040204020203" pitchFamily="34" charset="0"/>
              </a:rPr>
              <a:t>Tiene </a:t>
            </a:r>
            <a:r>
              <a:rPr lang="en-US" altLang="zh-CN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" panose="020B0502040204020203" pitchFamily="34" charset="0"/>
              </a:rPr>
              <a:t>una</a:t>
            </a: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" panose="020B0502040204020203" pitchFamily="34" charset="0"/>
              </a:rPr>
              <a:t> </a:t>
            </a:r>
            <a:r>
              <a:rPr lang="en-US" altLang="zh-CN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" panose="020B0502040204020203" pitchFamily="34" charset="0"/>
              </a:rPr>
              <a:t>capacidad</a:t>
            </a: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" panose="020B0502040204020203" pitchFamily="34" charset="0"/>
              </a:rPr>
              <a:t> total de 8,1 kWh </a:t>
            </a:r>
          </a:p>
          <a:p>
            <a:pPr>
              <a:lnSpc>
                <a:spcPct val="130000"/>
              </a:lnSpc>
            </a:pP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" panose="020B0502040204020203" pitchFamily="34" charset="0"/>
              </a:rPr>
              <a:t>(38,4 V y 210 Ah).</a:t>
            </a:r>
          </a:p>
        </p:txBody>
      </p:sp>
      <p:pic>
        <p:nvPicPr>
          <p:cNvPr id="10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044" y="2829958"/>
            <a:ext cx="2668156" cy="20011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08036"/>
            <a:ext cx="1935134" cy="1923039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9BC736BF-EE5E-49B1-A2D6-8A4C84404CB2}"/>
              </a:ext>
            </a:extLst>
          </p:cNvPr>
          <p:cNvGrpSpPr/>
          <p:nvPr/>
        </p:nvGrpSpPr>
        <p:grpSpPr>
          <a:xfrm>
            <a:off x="3369130" y="5181600"/>
            <a:ext cx="1431470" cy="699951"/>
            <a:chOff x="2399020" y="1752600"/>
            <a:chExt cx="467510" cy="228600"/>
          </a:xfrm>
          <a:solidFill>
            <a:srgbClr val="DD0A08"/>
          </a:solidFill>
        </p:grpSpPr>
        <p:sp>
          <p:nvSpPr>
            <p:cNvPr id="13" name="Flecha: cheurón 12">
              <a:extLst>
                <a:ext uri="{FF2B5EF4-FFF2-40B4-BE49-F238E27FC236}">
                  <a16:creationId xmlns:a16="http://schemas.microsoft.com/office/drawing/2014/main" id="{9FC49E86-2BA2-4866-850A-B947C7EE20B4}"/>
                </a:ext>
              </a:extLst>
            </p:cNvPr>
            <p:cNvSpPr/>
            <p:nvPr/>
          </p:nvSpPr>
          <p:spPr>
            <a:xfrm>
              <a:off x="2399020" y="1752600"/>
              <a:ext cx="115580" cy="228600"/>
            </a:xfrm>
            <a:prstGeom prst="chevron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  <p:sp>
          <p:nvSpPr>
            <p:cNvPr id="14" name="Flecha: cheurón 13">
              <a:extLst>
                <a:ext uri="{FF2B5EF4-FFF2-40B4-BE49-F238E27FC236}">
                  <a16:creationId xmlns:a16="http://schemas.microsoft.com/office/drawing/2014/main" id="{BAC81347-8BEC-471E-A222-050FC6044D63}"/>
                </a:ext>
              </a:extLst>
            </p:cNvPr>
            <p:cNvSpPr/>
            <p:nvPr/>
          </p:nvSpPr>
          <p:spPr>
            <a:xfrm>
              <a:off x="2519790" y="1752600"/>
              <a:ext cx="115580" cy="228600"/>
            </a:xfrm>
            <a:prstGeom prst="chevron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  <p:sp>
          <p:nvSpPr>
            <p:cNvPr id="15" name="Flecha: cheurón 14">
              <a:extLst>
                <a:ext uri="{FF2B5EF4-FFF2-40B4-BE49-F238E27FC236}">
                  <a16:creationId xmlns:a16="http://schemas.microsoft.com/office/drawing/2014/main" id="{0D8B3588-D7D2-4C04-A1FB-3A49F6E1B0E2}"/>
                </a:ext>
              </a:extLst>
            </p:cNvPr>
            <p:cNvSpPr/>
            <p:nvPr/>
          </p:nvSpPr>
          <p:spPr>
            <a:xfrm>
              <a:off x="2635370" y="1752600"/>
              <a:ext cx="115580" cy="228600"/>
            </a:xfrm>
            <a:prstGeom prst="chevron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  <p:sp>
          <p:nvSpPr>
            <p:cNvPr id="16" name="Flecha: cheurón 15">
              <a:extLst>
                <a:ext uri="{FF2B5EF4-FFF2-40B4-BE49-F238E27FC236}">
                  <a16:creationId xmlns:a16="http://schemas.microsoft.com/office/drawing/2014/main" id="{F3BF4570-3202-4C05-8B0F-7B69EA63D622}"/>
                </a:ext>
              </a:extLst>
            </p:cNvPr>
            <p:cNvSpPr/>
            <p:nvPr/>
          </p:nvSpPr>
          <p:spPr>
            <a:xfrm>
              <a:off x="2750950" y="1752600"/>
              <a:ext cx="115580" cy="228600"/>
            </a:xfrm>
            <a:prstGeom prst="chevron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5667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287154"/>
              </p:ext>
            </p:extLst>
          </p:nvPr>
        </p:nvGraphicFramePr>
        <p:xfrm>
          <a:off x="534838" y="1752600"/>
          <a:ext cx="6018362" cy="4034339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627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7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3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000" b="1" kern="1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cs typeface="Segoe UI" panose="020B0502040204020203" pitchFamily="34" charset="0"/>
                        </a:rPr>
                        <a:t>Item</a:t>
                      </a:r>
                      <a:endParaRPr lang="zh-CN" sz="1000" b="1" kern="1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宋体" panose="0201060003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0A0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000" b="1" kern="10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  <a:cs typeface="Segoe UI" panose="020B0502040204020203" pitchFamily="34" charset="0"/>
                        </a:rPr>
                        <a:t>Parameter</a:t>
                      </a:r>
                      <a:endParaRPr lang="zh-CN" sz="1000" b="1" kern="10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0A0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 marL="47954" marR="4795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altLang="zh-CN" sz="1000" b="0" kern="100" dirty="0">
                          <a:effectLst/>
                          <a:latin typeface="Montserrat" panose="00000500000000000000" pitchFamily="2" charset="0"/>
                          <a:cs typeface="Segoe UI" panose="020B0502040204020203" pitchFamily="34" charset="0"/>
                        </a:rPr>
                        <a:t>Model</a:t>
                      </a:r>
                      <a:endParaRPr lang="zh-CN" sz="1000" b="0" kern="100" dirty="0">
                        <a:effectLst/>
                        <a:latin typeface="Montserrat" panose="00000500000000000000" pitchFamily="2" charset="0"/>
                        <a:ea typeface="宋体" panose="0201060003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0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000" b="0" kern="100" dirty="0">
                          <a:effectLst/>
                          <a:latin typeface="Montserrat" panose="00000500000000000000" pitchFamily="2" charset="0"/>
                          <a:cs typeface="Segoe UI" panose="020B0502040204020203" pitchFamily="34" charset="0"/>
                        </a:rPr>
                        <a:t>T50-INV</a:t>
                      </a:r>
                      <a:endParaRPr lang="zh-CN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宋体" panose="0201060003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0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altLang="zh-CN" sz="1000" b="0" kern="100" dirty="0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T100-INV</a:t>
                      </a:r>
                      <a:endParaRPr lang="zh-CN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0C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000" b="0" kern="100" dirty="0">
                          <a:effectLst/>
                          <a:latin typeface="Montserrat" panose="00000500000000000000" pitchFamily="2" charset="0"/>
                          <a:cs typeface="Segoe UI" panose="020B0502040204020203" pitchFamily="34" charset="0"/>
                        </a:rPr>
                        <a:t>AC input</a:t>
                      </a:r>
                      <a:r>
                        <a:rPr lang="en-US" sz="1000" b="0" kern="100" baseline="0" dirty="0">
                          <a:effectLst/>
                          <a:latin typeface="Montserrat" panose="00000500000000000000" pitchFamily="2" charset="0"/>
                          <a:cs typeface="Segoe UI" panose="020B0502040204020203" pitchFamily="34" charset="0"/>
                        </a:rPr>
                        <a:t> voltage</a:t>
                      </a:r>
                      <a:endParaRPr lang="zh-CN" sz="1000" b="0" kern="100" dirty="0">
                        <a:effectLst/>
                        <a:latin typeface="Montserrat" panose="00000500000000000000" pitchFamily="2" charset="0"/>
                        <a:ea typeface="宋体" panose="0201060003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altLang="zh-CN" sz="1000" b="0" kern="100" dirty="0">
                          <a:effectLst/>
                          <a:latin typeface="Montserrat" panose="00000500000000000000" pitchFamily="2" charset="0"/>
                          <a:cs typeface="Segoe UI" panose="020B0502040204020203" pitchFamily="34" charset="0"/>
                        </a:rPr>
                        <a:t>400V</a:t>
                      </a:r>
                      <a:endParaRPr lang="zh-CN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 marL="47954" marR="4795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altLang="zh-CN" sz="1000" b="0" kern="100" dirty="0">
                          <a:effectLst/>
                          <a:latin typeface="Montserrat" panose="00000500000000000000" pitchFamily="2" charset="0"/>
                          <a:cs typeface="Segoe UI" panose="020B0502040204020203" pitchFamily="34" charset="0"/>
                        </a:rPr>
                        <a:t>AC</a:t>
                      </a:r>
                      <a:r>
                        <a:rPr lang="en-US" altLang="zh-CN" sz="1000" b="0" kern="100" baseline="0" dirty="0">
                          <a:effectLst/>
                          <a:latin typeface="Montserrat" panose="00000500000000000000" pitchFamily="2" charset="0"/>
                          <a:cs typeface="Segoe UI" panose="020B0502040204020203" pitchFamily="34" charset="0"/>
                        </a:rPr>
                        <a:t> output voltage</a:t>
                      </a:r>
                      <a:endParaRPr lang="zh-CN" sz="1000" b="0" kern="100" dirty="0">
                        <a:effectLst/>
                        <a:latin typeface="Montserrat" panose="00000500000000000000" pitchFamily="2" charset="0"/>
                        <a:ea typeface="宋体" panose="0201060003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0CF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000" b="0" kern="100" dirty="0">
                          <a:effectLst/>
                          <a:latin typeface="Montserrat" panose="00000500000000000000" pitchFamily="2" charset="0"/>
                          <a:cs typeface="Segoe UI" panose="020B0502040204020203" pitchFamily="34" charset="0"/>
                        </a:rPr>
                        <a:t>400V</a:t>
                      </a:r>
                      <a:endParaRPr lang="zh-CN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0CF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 marL="47954" marR="4795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altLang="zh-CN" sz="1000" b="0" kern="100" dirty="0">
                          <a:effectLst/>
                          <a:latin typeface="Montserrat" panose="00000500000000000000" pitchFamily="2" charset="0"/>
                          <a:cs typeface="Segoe UI" panose="020B0502040204020203" pitchFamily="34" charset="0"/>
                        </a:rPr>
                        <a:t>AC output power</a:t>
                      </a:r>
                      <a:endParaRPr lang="zh-CN" sz="1000" b="0" kern="100" dirty="0">
                        <a:effectLst/>
                        <a:latin typeface="Montserrat" panose="00000500000000000000" pitchFamily="2" charset="0"/>
                        <a:ea typeface="宋体" panose="0201060003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altLang="zh-CN" sz="1000" b="0" kern="100" dirty="0">
                          <a:effectLst/>
                          <a:latin typeface="Montserrat" panose="00000500000000000000" pitchFamily="2" charset="0"/>
                          <a:cs typeface="Segoe UI" panose="020B0502040204020203" pitchFamily="34" charset="0"/>
                        </a:rPr>
                        <a:t>50kW</a:t>
                      </a:r>
                      <a:endParaRPr lang="zh-CN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宋体" panose="0201060003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altLang="zh-CN" sz="1000" b="0" kern="100" dirty="0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100kW</a:t>
                      </a:r>
                      <a:endParaRPr lang="zh-CN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000" b="0" kern="100" dirty="0">
                          <a:effectLst/>
                          <a:latin typeface="Montserrat" panose="00000500000000000000" pitchFamily="2" charset="0"/>
                          <a:cs typeface="Segoe UI" panose="020B0502040204020203" pitchFamily="34" charset="0"/>
                        </a:rPr>
                        <a:t>PV input voltage</a:t>
                      </a:r>
                      <a:endParaRPr lang="zh-CN" sz="1000" b="0" kern="100" dirty="0">
                        <a:effectLst/>
                        <a:latin typeface="Montserrat" panose="00000500000000000000" pitchFamily="2" charset="0"/>
                        <a:ea typeface="宋体" panose="0201060003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0CF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0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520V-900V</a:t>
                      </a:r>
                      <a:endParaRPr lang="zh-CN" sz="10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0CF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 marL="47954" marR="4795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000" b="0" kern="100" dirty="0">
                          <a:effectLst/>
                          <a:latin typeface="Montserrat" panose="00000500000000000000" pitchFamily="2" charset="0"/>
                          <a:cs typeface="Segoe UI" panose="020B0502040204020203" pitchFamily="34" charset="0"/>
                        </a:rPr>
                        <a:t>PV input current</a:t>
                      </a:r>
                      <a:endParaRPr lang="zh-CN" sz="1000" b="0" kern="100" dirty="0">
                        <a:effectLst/>
                        <a:latin typeface="Montserrat" panose="00000500000000000000" pitchFamily="2" charset="0"/>
                        <a:ea typeface="宋体" panose="0201060003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000" b="0" kern="100" dirty="0">
                          <a:effectLst/>
                          <a:latin typeface="Montserrat" panose="00000500000000000000" pitchFamily="2" charset="0"/>
                          <a:cs typeface="Segoe UI" panose="020B0502040204020203" pitchFamily="34" charset="0"/>
                        </a:rPr>
                        <a:t>220A max.</a:t>
                      </a:r>
                      <a:endParaRPr lang="zh-CN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宋体" panose="0201060003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000" b="0" kern="100" dirty="0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440A max.</a:t>
                      </a:r>
                      <a:endParaRPr lang="zh-CN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000" b="0" kern="100" dirty="0">
                          <a:effectLst/>
                          <a:latin typeface="Montserrat" panose="00000500000000000000" pitchFamily="2" charset="0"/>
                          <a:cs typeface="Segoe UI" panose="020B0502040204020203" pitchFamily="34" charset="0"/>
                        </a:rPr>
                        <a:t>Max. PV input power</a:t>
                      </a:r>
                      <a:endParaRPr lang="zh-CN" sz="1000" b="0" kern="100" dirty="0">
                        <a:effectLst/>
                        <a:latin typeface="Montserrat" panose="00000500000000000000" pitchFamily="2" charset="0"/>
                        <a:ea typeface="宋体" panose="0201060003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0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0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cs typeface="Segoe UI" panose="020B0502040204020203" pitchFamily="34" charset="0"/>
                        </a:rPr>
                        <a:t>100kW</a:t>
                      </a:r>
                      <a:endParaRPr lang="zh-CN" sz="10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宋体" panose="0201060003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0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0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200kW</a:t>
                      </a:r>
                      <a:endParaRPr lang="zh-CN" sz="10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0C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000" b="0" kern="100" dirty="0">
                          <a:effectLst/>
                          <a:latin typeface="Montserrat" panose="00000500000000000000" pitchFamily="2" charset="0"/>
                          <a:cs typeface="Segoe UI" panose="020B0502040204020203" pitchFamily="34" charset="0"/>
                        </a:rPr>
                        <a:t>Battery charge voltage</a:t>
                      </a:r>
                      <a:endParaRPr lang="zh-CN" sz="1000" b="0" kern="100" dirty="0">
                        <a:effectLst/>
                        <a:latin typeface="Montserrat" panose="00000500000000000000" pitchFamily="2" charset="0"/>
                        <a:ea typeface="宋体" panose="0201060003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0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cs typeface="Segoe UI" panose="020B0502040204020203" pitchFamily="34" charset="0"/>
                        </a:rPr>
                        <a:t>400V (250V-520V)</a:t>
                      </a:r>
                      <a:endParaRPr lang="zh-CN" sz="10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宋体" panose="0201060003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 marL="47954" marR="47954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000" b="0" kern="100" dirty="0">
                          <a:effectLst/>
                          <a:latin typeface="Montserrat" panose="00000500000000000000" pitchFamily="2" charset="0"/>
                          <a:cs typeface="Segoe UI" panose="020B0502040204020203" pitchFamily="34" charset="0"/>
                        </a:rPr>
                        <a:t>Battery charge current</a:t>
                      </a:r>
                      <a:endParaRPr lang="zh-CN" sz="1000" b="0" kern="100" dirty="0">
                        <a:effectLst/>
                        <a:latin typeface="Montserrat" panose="00000500000000000000" pitchFamily="2" charset="0"/>
                        <a:ea typeface="宋体" panose="0201060003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0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000" b="0" kern="100" dirty="0">
                          <a:effectLst/>
                          <a:latin typeface="Montserrat" panose="00000500000000000000" pitchFamily="2" charset="0"/>
                          <a:cs typeface="Segoe UI" panose="020B0502040204020203" pitchFamily="34" charset="0"/>
                        </a:rPr>
                        <a:t>150A max</a:t>
                      </a:r>
                      <a:endParaRPr lang="zh-CN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宋体" panose="0201060003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0C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000" b="0" kern="100" dirty="0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300A max</a:t>
                      </a:r>
                      <a:endParaRPr lang="zh-CN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0C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3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altLang="zh-CN" sz="1000" b="0" kern="100" dirty="0">
                          <a:effectLst/>
                          <a:latin typeface="Montserrat" panose="00000500000000000000" pitchFamily="2" charset="0"/>
                          <a:cs typeface="Segoe UI" panose="020B0502040204020203" pitchFamily="34" charset="0"/>
                        </a:rPr>
                        <a:t>Frequency</a:t>
                      </a:r>
                      <a:endParaRPr lang="zh-CN" sz="1000" b="0" kern="100" dirty="0">
                        <a:effectLst/>
                        <a:latin typeface="Montserrat" panose="00000500000000000000" pitchFamily="2" charset="0"/>
                        <a:ea typeface="宋体" panose="0201060003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000" b="0" kern="100" dirty="0">
                          <a:effectLst/>
                          <a:latin typeface="Montserrat" panose="00000500000000000000" pitchFamily="2" charset="0"/>
                          <a:cs typeface="Segoe UI" panose="020B0502040204020203" pitchFamily="34" charset="0"/>
                        </a:rPr>
                        <a:t>50Hz/60Hz</a:t>
                      </a:r>
                      <a:endParaRPr lang="zh-CN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 marL="47954" marR="47954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3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altLang="zh-CN" sz="1000" b="0" kern="100" dirty="0">
                          <a:effectLst/>
                          <a:latin typeface="Montserrat" panose="00000500000000000000" pitchFamily="2" charset="0"/>
                          <a:cs typeface="Segoe UI" panose="020B0502040204020203" pitchFamily="34" charset="0"/>
                        </a:rPr>
                        <a:t>AC</a:t>
                      </a:r>
                      <a:r>
                        <a:rPr lang="en-US" altLang="zh-CN" sz="1000" b="0" kern="100" baseline="0" dirty="0">
                          <a:effectLst/>
                          <a:latin typeface="Montserrat" panose="00000500000000000000" pitchFamily="2" charset="0"/>
                          <a:cs typeface="Segoe UI" panose="020B0502040204020203" pitchFamily="34" charset="0"/>
                        </a:rPr>
                        <a:t> output PF</a:t>
                      </a:r>
                      <a:endParaRPr lang="zh-CN" sz="1000" b="0" kern="100" dirty="0">
                        <a:effectLst/>
                        <a:latin typeface="Montserrat" panose="00000500000000000000" pitchFamily="2" charset="0"/>
                        <a:ea typeface="宋体" panose="0201060003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0CF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sz="1000" b="0" kern="100" dirty="0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1 leading to 1 lagging</a:t>
                      </a:r>
                      <a:endParaRPr lang="zh-CN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0CF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 marL="47954" marR="47954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3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altLang="zh-CN" sz="1000" b="0" kern="100" dirty="0">
                          <a:effectLst/>
                          <a:latin typeface="Montserrat" panose="00000500000000000000" pitchFamily="2" charset="0"/>
                          <a:cs typeface="Segoe UI" panose="020B0502040204020203" pitchFamily="34" charset="0"/>
                        </a:rPr>
                        <a:t>Peak efficiency</a:t>
                      </a:r>
                      <a:endParaRPr lang="zh-CN" sz="1000" b="0" kern="100" dirty="0">
                        <a:effectLst/>
                        <a:latin typeface="Montserrat" panose="00000500000000000000" pitchFamily="2" charset="0"/>
                        <a:ea typeface="宋体" panose="0201060003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altLang="zh-CN" sz="1000" b="0" kern="100" dirty="0">
                          <a:effectLst/>
                          <a:latin typeface="Montserrat" panose="00000500000000000000" pitchFamily="2" charset="0"/>
                          <a:cs typeface="Segoe UI" panose="020B0502040204020203" pitchFamily="34" charset="0"/>
                        </a:rPr>
                        <a:t>96.1%</a:t>
                      </a:r>
                      <a:endParaRPr lang="zh-CN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宋体" panose="0201060003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altLang="zh-CN" sz="1000" b="0" kern="100" dirty="0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98.2%</a:t>
                      </a:r>
                      <a:endParaRPr lang="zh-CN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3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altLang="zh-CN" sz="1000" b="0" kern="100" dirty="0">
                          <a:effectLst/>
                          <a:latin typeface="Montserrat" panose="00000500000000000000" pitchFamily="2" charset="0"/>
                          <a:cs typeface="Segoe UI" panose="020B0502040204020203" pitchFamily="34" charset="0"/>
                        </a:rPr>
                        <a:t>Installation</a:t>
                      </a:r>
                      <a:endParaRPr lang="zh-CN" sz="1000" b="0" kern="100" dirty="0">
                        <a:effectLst/>
                        <a:latin typeface="Montserrat" panose="00000500000000000000" pitchFamily="2" charset="0"/>
                        <a:ea typeface="宋体" panose="0201060003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0CF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altLang="zh-CN" sz="1000" b="0" kern="100" dirty="0">
                          <a:effectLst/>
                          <a:latin typeface="Montserrat" panose="00000500000000000000" pitchFamily="2" charset="0"/>
                          <a:cs typeface="Segoe UI" panose="020B0502040204020203" pitchFamily="34" charset="0"/>
                        </a:rPr>
                        <a:t>Floor-standing</a:t>
                      </a:r>
                      <a:endParaRPr lang="zh-CN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0CF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 marL="47954" marR="47954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6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altLang="zh-CN" sz="1000" b="0" kern="100" dirty="0">
                          <a:effectLst/>
                          <a:latin typeface="Montserrat" panose="00000500000000000000" pitchFamily="2" charset="0"/>
                          <a:cs typeface="Segoe UI" panose="020B0502040204020203" pitchFamily="34" charset="0"/>
                        </a:rPr>
                        <a:t>AC connection</a:t>
                      </a:r>
                      <a:endParaRPr lang="zh-CN" sz="1000" b="0" kern="100" dirty="0">
                        <a:effectLst/>
                        <a:latin typeface="Montserrat" panose="00000500000000000000" pitchFamily="2" charset="0"/>
                        <a:ea typeface="宋体" panose="0201060003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altLang="zh-CN" sz="1000" b="0" kern="100" dirty="0">
                          <a:effectLst/>
                          <a:latin typeface="Montserrat" panose="00000500000000000000" pitchFamily="2" charset="0"/>
                          <a:cs typeface="Segoe UI" panose="020B0502040204020203" pitchFamily="34" charset="0"/>
                        </a:rPr>
                        <a:t>3P+N+PE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850890" algn="l"/>
                        </a:tabLst>
                        <a:defRPr/>
                      </a:pPr>
                      <a:r>
                        <a:rPr lang="en-US" altLang="zh-CN" sz="10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(Transformer</a:t>
                      </a:r>
                      <a:r>
                        <a:rPr lang="en-US" altLang="zh-CN" sz="1000" b="0" kern="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 inside)</a:t>
                      </a:r>
                      <a:endParaRPr lang="zh-CN" sz="10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 marL="47954" marR="47954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3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altLang="zh-CN" sz="1000" b="0" kern="100" dirty="0">
                          <a:effectLst/>
                          <a:latin typeface="Montserrat" panose="00000500000000000000" pitchFamily="2" charset="0"/>
                          <a:cs typeface="Segoe UI" panose="020B0502040204020203" pitchFamily="34" charset="0"/>
                        </a:rPr>
                        <a:t>Cooling</a:t>
                      </a:r>
                      <a:endParaRPr lang="zh-CN" sz="1000" b="0" kern="100" dirty="0">
                        <a:effectLst/>
                        <a:latin typeface="Montserrat" panose="00000500000000000000" pitchFamily="2" charset="0"/>
                        <a:ea typeface="宋体" panose="0201060003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0CF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altLang="zh-CN" sz="1000" b="0" kern="100" dirty="0">
                          <a:effectLst/>
                          <a:latin typeface="Montserrat" panose="00000500000000000000" pitchFamily="2" charset="0"/>
                          <a:cs typeface="Segoe UI" panose="020B0502040204020203" pitchFamily="34" charset="0"/>
                        </a:rPr>
                        <a:t>Forced</a:t>
                      </a:r>
                      <a:endParaRPr lang="zh-CN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0CF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 marL="47954" marR="47954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3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altLang="zh-CN" sz="1000" b="0" kern="100" dirty="0">
                          <a:effectLst/>
                          <a:latin typeface="Montserrat" panose="00000500000000000000" pitchFamily="2" charset="0"/>
                          <a:cs typeface="Segoe UI" panose="020B0502040204020203" pitchFamily="34" charset="0"/>
                        </a:rPr>
                        <a:t>Noise</a:t>
                      </a:r>
                      <a:endParaRPr lang="zh-CN" sz="1000" b="0" kern="100" dirty="0">
                        <a:effectLst/>
                        <a:latin typeface="Montserrat" panose="00000500000000000000" pitchFamily="2" charset="0"/>
                        <a:ea typeface="宋体" panose="0201060003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altLang="zh-CN" sz="1000" b="0" kern="100" dirty="0">
                          <a:effectLst/>
                          <a:latin typeface="Montserrat" panose="00000500000000000000" pitchFamily="2" charset="0"/>
                          <a:cs typeface="Segoe UI" panose="020B0502040204020203" pitchFamily="34" charset="0"/>
                        </a:rPr>
                        <a:t>&lt;65dB</a:t>
                      </a:r>
                      <a:endParaRPr lang="zh-CN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 marL="47954" marR="47954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3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altLang="zh-CN" sz="1000" b="0" kern="100" dirty="0">
                          <a:effectLst/>
                          <a:latin typeface="Montserrat" panose="00000500000000000000" pitchFamily="2" charset="0"/>
                          <a:cs typeface="Segoe UI" panose="020B0502040204020203" pitchFamily="34" charset="0"/>
                        </a:rPr>
                        <a:t>Operating temperature</a:t>
                      </a:r>
                      <a:endParaRPr lang="zh-CN" sz="1000" b="0" kern="100" dirty="0">
                        <a:effectLst/>
                        <a:latin typeface="Montserrat" panose="00000500000000000000" pitchFamily="2" charset="0"/>
                        <a:ea typeface="宋体" panose="0201060003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0CF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altLang="zh-CN" sz="1000" b="0" kern="100" dirty="0">
                          <a:effectLst/>
                          <a:latin typeface="Montserrat" panose="00000500000000000000" pitchFamily="2" charset="0"/>
                          <a:cs typeface="Segoe UI" panose="020B0502040204020203" pitchFamily="34" charset="0"/>
                        </a:rPr>
                        <a:t>-20 to +50 </a:t>
                      </a:r>
                      <a:r>
                        <a:rPr lang="zh-CN" altLang="en-US" sz="1000" b="0" kern="100" dirty="0">
                          <a:effectLst/>
                          <a:latin typeface="Montserrat" panose="00000500000000000000" pitchFamily="2" charset="0"/>
                          <a:cs typeface="Segoe UI" panose="020B0502040204020203" pitchFamily="34" charset="0"/>
                        </a:rPr>
                        <a:t>℃</a:t>
                      </a:r>
                      <a:endParaRPr lang="zh-CN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宋体" panose="0201060003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0CF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 marL="47954" marR="47954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3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altLang="zh-CN" sz="1000" b="0" kern="100" dirty="0">
                          <a:effectLst/>
                          <a:latin typeface="Montserrat" panose="00000500000000000000" pitchFamily="2" charset="0"/>
                          <a:cs typeface="Segoe UI" panose="020B0502040204020203" pitchFamily="34" charset="0"/>
                        </a:rPr>
                        <a:t>Humidity</a:t>
                      </a:r>
                      <a:endParaRPr lang="zh-CN" sz="1000" b="0" kern="100" dirty="0">
                        <a:effectLst/>
                        <a:latin typeface="Montserrat" panose="00000500000000000000" pitchFamily="2" charset="0"/>
                        <a:ea typeface="宋体" panose="0201060003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altLang="zh-CN" sz="1000" b="0" kern="100" dirty="0">
                          <a:effectLst/>
                          <a:latin typeface="Montserrat" panose="00000500000000000000" pitchFamily="2" charset="0"/>
                          <a:cs typeface="Segoe UI" panose="020B0502040204020203" pitchFamily="34" charset="0"/>
                        </a:rPr>
                        <a:t>0-95%</a:t>
                      </a:r>
                      <a:endParaRPr lang="zh-CN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 marL="47954" marR="47954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3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altLang="zh-CN" sz="1000" b="0" kern="100" dirty="0">
                          <a:effectLst/>
                          <a:latin typeface="Montserrat" panose="00000500000000000000" pitchFamily="2" charset="0"/>
                          <a:cs typeface="Segoe UI" panose="020B0502040204020203" pitchFamily="34" charset="0"/>
                        </a:rPr>
                        <a:t>Dimension</a:t>
                      </a:r>
                      <a:endParaRPr lang="zh-CN" sz="1000" b="0" kern="100" dirty="0">
                        <a:effectLst/>
                        <a:latin typeface="Montserrat" panose="00000500000000000000" pitchFamily="2" charset="0"/>
                        <a:ea typeface="宋体" panose="0201060003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0CF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altLang="zh-CN" sz="1000" b="0" kern="100" dirty="0">
                          <a:effectLst/>
                          <a:latin typeface="Montserrat" panose="00000500000000000000" pitchFamily="2" charset="0"/>
                          <a:cs typeface="Segoe UI" panose="020B0502040204020203" pitchFamily="34" charset="0"/>
                        </a:rPr>
                        <a:t>800 x 800 x 2160 mm</a:t>
                      </a:r>
                      <a:endParaRPr lang="zh-CN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0CF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 marL="47954" marR="47954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3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altLang="zh-CN" sz="1000" b="0" kern="100" dirty="0">
                          <a:effectLst/>
                          <a:latin typeface="Montserrat" panose="00000500000000000000" pitchFamily="2" charset="0"/>
                          <a:cs typeface="Segoe UI" panose="020B0502040204020203" pitchFamily="34" charset="0"/>
                        </a:rPr>
                        <a:t>Weight</a:t>
                      </a:r>
                      <a:endParaRPr lang="zh-CN" sz="1000" b="0" kern="100" dirty="0">
                        <a:effectLst/>
                        <a:latin typeface="Montserrat" panose="00000500000000000000" pitchFamily="2" charset="0"/>
                        <a:ea typeface="宋体" panose="0201060003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altLang="zh-CN" sz="1000" b="0" kern="100" dirty="0">
                          <a:effectLst/>
                          <a:latin typeface="Montserrat" panose="00000500000000000000" pitchFamily="2" charset="0"/>
                          <a:cs typeface="Segoe UI" panose="020B0502040204020203" pitchFamily="34" charset="0"/>
                        </a:rPr>
                        <a:t>500kg</a:t>
                      </a:r>
                      <a:endParaRPr lang="zh-CN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宋体" panose="0201060003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50890" algn="l"/>
                        </a:tabLst>
                      </a:pPr>
                      <a:r>
                        <a:rPr lang="en-US" altLang="zh-CN" sz="1000" b="0" kern="100" dirty="0">
                          <a:effectLst/>
                          <a:latin typeface="Montserrat" panose="00000500000000000000" pitchFamily="2" charset="0"/>
                          <a:ea typeface="华文细黑" panose="02010600040101010101" pitchFamily="2" charset="-122"/>
                          <a:cs typeface="Segoe UI" panose="020B0502040204020203" pitchFamily="34" charset="0"/>
                        </a:rPr>
                        <a:t>750kg</a:t>
                      </a:r>
                      <a:endParaRPr lang="zh-CN" sz="1000" b="0" kern="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Montserrat" panose="00000500000000000000" pitchFamily="2" charset="0"/>
                        <a:ea typeface="华文细黑" panose="02010600040101010101" pitchFamily="2" charset="-122"/>
                        <a:cs typeface="Segoe UI" panose="020B0502040204020203" pitchFamily="34" charset="0"/>
                      </a:endParaRPr>
                    </a:p>
                  </a:txBody>
                  <a:tcPr marL="47954" marR="479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8D989326-B248-4958-9ACA-64E82CA88746}"/>
              </a:ext>
            </a:extLst>
          </p:cNvPr>
          <p:cNvSpPr txBox="1"/>
          <p:nvPr/>
        </p:nvSpPr>
        <p:spPr>
          <a:xfrm>
            <a:off x="533400" y="360960"/>
            <a:ext cx="7315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Black" panose="00000A00000000000000" pitchFamily="2" charset="0"/>
                <a:cs typeface="Arial" panose="020B0604020202020204" pitchFamily="34" charset="0"/>
              </a:rPr>
              <a:t>INVERSOR</a:t>
            </a:r>
          </a:p>
        </p:txBody>
      </p:sp>
      <p:pic>
        <p:nvPicPr>
          <p:cNvPr id="12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021" y="2519134"/>
            <a:ext cx="1916632" cy="3653066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75926DB9-A75A-4EBC-AA4C-38E04FE0DB4A}"/>
              </a:ext>
            </a:extLst>
          </p:cNvPr>
          <p:cNvGrpSpPr/>
          <p:nvPr/>
        </p:nvGrpSpPr>
        <p:grpSpPr>
          <a:xfrm>
            <a:off x="10287000" y="4953000"/>
            <a:ext cx="1431470" cy="699951"/>
            <a:chOff x="2399020" y="1752600"/>
            <a:chExt cx="467510" cy="228600"/>
          </a:xfrm>
          <a:solidFill>
            <a:schemeClr val="bg1">
              <a:lumMod val="95000"/>
            </a:schemeClr>
          </a:solidFill>
        </p:grpSpPr>
        <p:sp>
          <p:nvSpPr>
            <p:cNvPr id="17" name="Flecha: cheurón 16">
              <a:extLst>
                <a:ext uri="{FF2B5EF4-FFF2-40B4-BE49-F238E27FC236}">
                  <a16:creationId xmlns:a16="http://schemas.microsoft.com/office/drawing/2014/main" id="{B56CECB6-5432-4E35-A914-BA8960F0F966}"/>
                </a:ext>
              </a:extLst>
            </p:cNvPr>
            <p:cNvSpPr/>
            <p:nvPr/>
          </p:nvSpPr>
          <p:spPr>
            <a:xfrm>
              <a:off x="2399020" y="1752600"/>
              <a:ext cx="115580" cy="2286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  <p:sp>
          <p:nvSpPr>
            <p:cNvPr id="18" name="Flecha: cheurón 17">
              <a:extLst>
                <a:ext uri="{FF2B5EF4-FFF2-40B4-BE49-F238E27FC236}">
                  <a16:creationId xmlns:a16="http://schemas.microsoft.com/office/drawing/2014/main" id="{0BFDA875-C759-4342-92B7-2094671C98F2}"/>
                </a:ext>
              </a:extLst>
            </p:cNvPr>
            <p:cNvSpPr/>
            <p:nvPr/>
          </p:nvSpPr>
          <p:spPr>
            <a:xfrm>
              <a:off x="2519790" y="1752600"/>
              <a:ext cx="115580" cy="2286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  <p:sp>
          <p:nvSpPr>
            <p:cNvPr id="19" name="Flecha: cheurón 18">
              <a:extLst>
                <a:ext uri="{FF2B5EF4-FFF2-40B4-BE49-F238E27FC236}">
                  <a16:creationId xmlns:a16="http://schemas.microsoft.com/office/drawing/2014/main" id="{5388D962-82E8-45BE-BE1A-9B8BC48C85B9}"/>
                </a:ext>
              </a:extLst>
            </p:cNvPr>
            <p:cNvSpPr/>
            <p:nvPr/>
          </p:nvSpPr>
          <p:spPr>
            <a:xfrm>
              <a:off x="2635370" y="1752600"/>
              <a:ext cx="115580" cy="2286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  <p:sp>
          <p:nvSpPr>
            <p:cNvPr id="20" name="Flecha: cheurón 19">
              <a:extLst>
                <a:ext uri="{FF2B5EF4-FFF2-40B4-BE49-F238E27FC236}">
                  <a16:creationId xmlns:a16="http://schemas.microsoft.com/office/drawing/2014/main" id="{AEC2F39B-6F8D-4607-A96D-1EB55D567070}"/>
                </a:ext>
              </a:extLst>
            </p:cNvPr>
            <p:cNvSpPr/>
            <p:nvPr/>
          </p:nvSpPr>
          <p:spPr>
            <a:xfrm>
              <a:off x="2750950" y="1752600"/>
              <a:ext cx="115580" cy="2286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7966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469" y="1219201"/>
            <a:ext cx="4402667" cy="2133600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4706DE4E-795A-462E-8B7F-25960E9311E1}"/>
              </a:ext>
            </a:extLst>
          </p:cNvPr>
          <p:cNvGrpSpPr/>
          <p:nvPr/>
        </p:nvGrpSpPr>
        <p:grpSpPr>
          <a:xfrm>
            <a:off x="625930" y="1600200"/>
            <a:ext cx="1431470" cy="699951"/>
            <a:chOff x="2399020" y="1752600"/>
            <a:chExt cx="467510" cy="228600"/>
          </a:xfrm>
          <a:solidFill>
            <a:srgbClr val="DD0A08"/>
          </a:solidFill>
        </p:grpSpPr>
        <p:sp>
          <p:nvSpPr>
            <p:cNvPr id="8" name="Flecha: cheurón 7">
              <a:extLst>
                <a:ext uri="{FF2B5EF4-FFF2-40B4-BE49-F238E27FC236}">
                  <a16:creationId xmlns:a16="http://schemas.microsoft.com/office/drawing/2014/main" id="{486BC2D1-6E4D-4AC9-A23E-302EEB38E1EB}"/>
                </a:ext>
              </a:extLst>
            </p:cNvPr>
            <p:cNvSpPr/>
            <p:nvPr/>
          </p:nvSpPr>
          <p:spPr>
            <a:xfrm>
              <a:off x="2399020" y="1752600"/>
              <a:ext cx="115580" cy="228600"/>
            </a:xfrm>
            <a:prstGeom prst="chevron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  <p:sp>
          <p:nvSpPr>
            <p:cNvPr id="9" name="Flecha: cheurón 8">
              <a:extLst>
                <a:ext uri="{FF2B5EF4-FFF2-40B4-BE49-F238E27FC236}">
                  <a16:creationId xmlns:a16="http://schemas.microsoft.com/office/drawing/2014/main" id="{715C2E28-D056-436B-84BF-CB6BE1F0D67E}"/>
                </a:ext>
              </a:extLst>
            </p:cNvPr>
            <p:cNvSpPr/>
            <p:nvPr/>
          </p:nvSpPr>
          <p:spPr>
            <a:xfrm>
              <a:off x="2519790" y="1752600"/>
              <a:ext cx="115580" cy="228600"/>
            </a:xfrm>
            <a:prstGeom prst="chevron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  <p:sp>
          <p:nvSpPr>
            <p:cNvPr id="10" name="Flecha: cheurón 9">
              <a:extLst>
                <a:ext uri="{FF2B5EF4-FFF2-40B4-BE49-F238E27FC236}">
                  <a16:creationId xmlns:a16="http://schemas.microsoft.com/office/drawing/2014/main" id="{40083C0C-134F-4EA2-997F-AE75230DB8F0}"/>
                </a:ext>
              </a:extLst>
            </p:cNvPr>
            <p:cNvSpPr/>
            <p:nvPr/>
          </p:nvSpPr>
          <p:spPr>
            <a:xfrm>
              <a:off x="2635370" y="1752600"/>
              <a:ext cx="115580" cy="228600"/>
            </a:xfrm>
            <a:prstGeom prst="chevron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  <p:sp>
          <p:nvSpPr>
            <p:cNvPr id="11" name="Flecha: cheurón 10">
              <a:extLst>
                <a:ext uri="{FF2B5EF4-FFF2-40B4-BE49-F238E27FC236}">
                  <a16:creationId xmlns:a16="http://schemas.microsoft.com/office/drawing/2014/main" id="{CE581B64-99AB-40BA-B59A-5C55F23D1E98}"/>
                </a:ext>
              </a:extLst>
            </p:cNvPr>
            <p:cNvSpPr/>
            <p:nvPr/>
          </p:nvSpPr>
          <p:spPr>
            <a:xfrm>
              <a:off x="2750950" y="1752600"/>
              <a:ext cx="115580" cy="228600"/>
            </a:xfrm>
            <a:prstGeom prst="chevron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sz="3000">
                <a:solidFill>
                  <a:srgbClr val="EE1B24"/>
                </a:solidFill>
              </a:endParaRP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A015D17-8232-4D44-BFB4-CB98D77659E2}"/>
              </a:ext>
            </a:extLst>
          </p:cNvPr>
          <p:cNvSpPr txBox="1"/>
          <p:nvPr/>
        </p:nvSpPr>
        <p:spPr>
          <a:xfrm>
            <a:off x="533400" y="36096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Light" panose="00000300000000000000" pitchFamily="2" charset="0"/>
                <a:cs typeface="Arial" panose="020B0604020202020204" pitchFamily="34" charset="0"/>
              </a:rPr>
              <a:t>Energy Management </a:t>
            </a:r>
            <a:r>
              <a:rPr lang="es-UY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ExtraLight" panose="00000300000000000000" pitchFamily="2" charset="0"/>
                <a:cs typeface="Arial" panose="020B0604020202020204" pitchFamily="34" charset="0"/>
              </a:rPr>
              <a:t>System</a:t>
            </a:r>
            <a:endParaRPr lang="es-UY" sz="2500" b="1" dirty="0">
              <a:solidFill>
                <a:schemeClr val="tx1">
                  <a:lumMod val="75000"/>
                  <a:lumOff val="25000"/>
                </a:schemeClr>
              </a:solidFill>
              <a:latin typeface="Montserrat Black" panose="00000A00000000000000" pitchFamily="2" charset="0"/>
              <a:cs typeface="Arial" panose="020B0604020202020204" pitchFamily="34" charset="0"/>
            </a:endParaRPr>
          </a:p>
          <a:p>
            <a:r>
              <a:rPr lang="es-UY" sz="5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Black" panose="00000A00000000000000" pitchFamily="2" charset="0"/>
                <a:cs typeface="Arial" panose="020B0604020202020204" pitchFamily="34" charset="0"/>
              </a:rPr>
              <a:t>EMS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8B5FDCBE-901B-454D-A6C2-4A6AB4006683}"/>
              </a:ext>
            </a:extLst>
          </p:cNvPr>
          <p:cNvSpPr txBox="1"/>
          <p:nvPr/>
        </p:nvSpPr>
        <p:spPr>
          <a:xfrm>
            <a:off x="533400" y="2574191"/>
            <a:ext cx="4876800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300" cap="all" dirty="0">
                <a:solidFill>
                  <a:srgbClr val="DD0A08"/>
                </a:solidFill>
                <a:latin typeface="Montserrat Medium" panose="00000600000000000000" pitchFamily="2" charset="0"/>
              </a:rPr>
              <a:t>Desde el EMS (Energy Management </a:t>
            </a:r>
            <a:r>
              <a:rPr lang="es-UY" sz="1300" cap="all" dirty="0" err="1">
                <a:solidFill>
                  <a:srgbClr val="DD0A08"/>
                </a:solidFill>
                <a:latin typeface="Montserrat Medium" panose="00000600000000000000" pitchFamily="2" charset="0"/>
              </a:rPr>
              <a:t>System</a:t>
            </a:r>
            <a:r>
              <a:rPr lang="es-UY" sz="1300" cap="all" dirty="0">
                <a:solidFill>
                  <a:srgbClr val="DD0A08"/>
                </a:solidFill>
                <a:latin typeface="Montserrat Medium" panose="00000600000000000000" pitchFamily="2" charset="0"/>
              </a:rPr>
              <a:t>) se programa el funcionamiento del sistema:</a:t>
            </a:r>
          </a:p>
          <a:p>
            <a:endParaRPr lang="es-UY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r>
              <a:rPr lang="es-UY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Potencia de carga y descarga.</a:t>
            </a:r>
          </a:p>
          <a:p>
            <a:endParaRPr lang="es-UY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r>
              <a:rPr lang="es-UY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Horarios de carga y descarga para Load </a:t>
            </a:r>
            <a:r>
              <a:rPr lang="es-UY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Shifting</a:t>
            </a:r>
            <a:r>
              <a:rPr lang="es-UY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.</a:t>
            </a:r>
          </a:p>
          <a:p>
            <a:endParaRPr lang="es-UY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r>
              <a:rPr lang="es-UY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Umbral de potencia para </a:t>
            </a:r>
            <a:r>
              <a:rPr lang="es-UY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Peak</a:t>
            </a:r>
            <a:r>
              <a:rPr lang="es-UY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 </a:t>
            </a:r>
            <a:r>
              <a:rPr lang="es-UY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Shaving</a:t>
            </a:r>
            <a:r>
              <a:rPr lang="es-UY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.</a:t>
            </a:r>
          </a:p>
          <a:p>
            <a:endParaRPr lang="es-UY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r>
              <a:rPr lang="es-UY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Sistema de inyección cero.</a:t>
            </a:r>
          </a:p>
          <a:p>
            <a:endParaRPr lang="es-UY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r>
              <a:rPr lang="es-UY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Control de profundidad de descarga.</a:t>
            </a:r>
          </a:p>
          <a:p>
            <a:endParaRPr lang="es-UY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r>
              <a:rPr lang="es-UY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Almacenamiento de datos y estadísticas.</a:t>
            </a:r>
          </a:p>
          <a:p>
            <a:endParaRPr lang="es-UY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r>
              <a:rPr lang="es-UY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</a:rPr>
              <a:t>Integración entre baterías, inversor, sistema UPS, plataforma web.</a:t>
            </a:r>
          </a:p>
          <a:p>
            <a:endParaRPr lang="es-UY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  <a:p>
            <a:endParaRPr lang="es-UY" sz="130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</a:endParaRPr>
          </a:p>
        </p:txBody>
      </p:sp>
      <p:pic>
        <p:nvPicPr>
          <p:cNvPr id="15" name="Imagen 3">
            <a:extLst>
              <a:ext uri="{FF2B5EF4-FFF2-40B4-BE49-F238E27FC236}">
                <a16:creationId xmlns:a16="http://schemas.microsoft.com/office/drawing/2014/main" id="{15BE2152-3BA5-4B0E-ACDD-A16847D9BE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935" y="3659333"/>
            <a:ext cx="4464804" cy="2431205"/>
          </a:xfrm>
          <a:prstGeom prst="rect">
            <a:avLst/>
          </a:prstGeom>
        </p:spPr>
      </p:pic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77CC691E-5C42-4A37-9F3A-8A53757DBAC4}"/>
              </a:ext>
            </a:extLst>
          </p:cNvPr>
          <p:cNvCxnSpPr>
            <a:cxnSpLocks/>
          </p:cNvCxnSpPr>
          <p:nvPr/>
        </p:nvCxnSpPr>
        <p:spPr>
          <a:xfrm>
            <a:off x="609579" y="3505200"/>
            <a:ext cx="533400" cy="0"/>
          </a:xfrm>
          <a:prstGeom prst="line">
            <a:avLst/>
          </a:prstGeom>
          <a:ln w="12700">
            <a:solidFill>
              <a:srgbClr val="EE1B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C10FB069-F248-4D03-A16E-9BD34515A69B}"/>
              </a:ext>
            </a:extLst>
          </p:cNvPr>
          <p:cNvCxnSpPr>
            <a:cxnSpLocks/>
          </p:cNvCxnSpPr>
          <p:nvPr/>
        </p:nvCxnSpPr>
        <p:spPr>
          <a:xfrm>
            <a:off x="609579" y="3886200"/>
            <a:ext cx="533400" cy="0"/>
          </a:xfrm>
          <a:prstGeom prst="line">
            <a:avLst/>
          </a:prstGeom>
          <a:ln w="12700">
            <a:solidFill>
              <a:srgbClr val="EE1B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F2E59A8B-8806-4502-9233-C29B490A0BFD}"/>
              </a:ext>
            </a:extLst>
          </p:cNvPr>
          <p:cNvCxnSpPr>
            <a:cxnSpLocks/>
          </p:cNvCxnSpPr>
          <p:nvPr/>
        </p:nvCxnSpPr>
        <p:spPr>
          <a:xfrm>
            <a:off x="609579" y="4343400"/>
            <a:ext cx="533400" cy="0"/>
          </a:xfrm>
          <a:prstGeom prst="line">
            <a:avLst/>
          </a:prstGeom>
          <a:ln w="12700">
            <a:solidFill>
              <a:srgbClr val="EE1B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06953E4C-90A2-4913-B91D-E2843FD23B97}"/>
              </a:ext>
            </a:extLst>
          </p:cNvPr>
          <p:cNvCxnSpPr>
            <a:cxnSpLocks/>
          </p:cNvCxnSpPr>
          <p:nvPr/>
        </p:nvCxnSpPr>
        <p:spPr>
          <a:xfrm>
            <a:off x="609579" y="4724400"/>
            <a:ext cx="533400" cy="0"/>
          </a:xfrm>
          <a:prstGeom prst="line">
            <a:avLst/>
          </a:prstGeom>
          <a:ln w="12700">
            <a:solidFill>
              <a:srgbClr val="EE1B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90FDD149-0B95-4E24-967D-949C88232F2E}"/>
              </a:ext>
            </a:extLst>
          </p:cNvPr>
          <p:cNvCxnSpPr>
            <a:cxnSpLocks/>
          </p:cNvCxnSpPr>
          <p:nvPr/>
        </p:nvCxnSpPr>
        <p:spPr>
          <a:xfrm>
            <a:off x="609579" y="5105400"/>
            <a:ext cx="533400" cy="0"/>
          </a:xfrm>
          <a:prstGeom prst="line">
            <a:avLst/>
          </a:prstGeom>
          <a:ln w="12700">
            <a:solidFill>
              <a:srgbClr val="EE1B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5209BA84-D2DE-479F-89BD-147B703B0F9F}"/>
              </a:ext>
            </a:extLst>
          </p:cNvPr>
          <p:cNvCxnSpPr>
            <a:cxnSpLocks/>
          </p:cNvCxnSpPr>
          <p:nvPr/>
        </p:nvCxnSpPr>
        <p:spPr>
          <a:xfrm>
            <a:off x="609579" y="5486400"/>
            <a:ext cx="533400" cy="0"/>
          </a:xfrm>
          <a:prstGeom prst="line">
            <a:avLst/>
          </a:prstGeom>
          <a:ln w="12700">
            <a:solidFill>
              <a:srgbClr val="EE1B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56054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45506</TotalTime>
  <Words>941</Words>
  <Application>Microsoft Office PowerPoint</Application>
  <PresentationFormat>Panorámica</PresentationFormat>
  <Paragraphs>302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0" baseType="lpstr">
      <vt:lpstr>Montserrat SemiBold</vt:lpstr>
      <vt:lpstr>Arial</vt:lpstr>
      <vt:lpstr>Montserrat Light</vt:lpstr>
      <vt:lpstr>Montserrat ExtraBold</vt:lpstr>
      <vt:lpstr>Calibri</vt:lpstr>
      <vt:lpstr>Montserrat Medium</vt:lpstr>
      <vt:lpstr>Montserrat</vt:lpstr>
      <vt:lpstr>Montserrat ExtraLight</vt:lpstr>
      <vt:lpstr>Montserrat Black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AE2</cp:lastModifiedBy>
  <cp:revision>124</cp:revision>
  <cp:lastPrinted>2020-07-23T12:23:33Z</cp:lastPrinted>
  <dcterms:created xsi:type="dcterms:W3CDTF">2017-06-14T16:45:38Z</dcterms:created>
  <dcterms:modified xsi:type="dcterms:W3CDTF">2022-06-08T14:17:41Z</dcterms:modified>
</cp:coreProperties>
</file>