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18"/>
  </p:notesMasterIdLst>
  <p:handoutMasterIdLst>
    <p:handoutMasterId r:id="rId119"/>
  </p:handoutMasterIdLst>
  <p:sldIdLst>
    <p:sldId id="478" r:id="rId3"/>
    <p:sldId id="379" r:id="rId4"/>
    <p:sldId id="451" r:id="rId5"/>
    <p:sldId id="346" r:id="rId6"/>
    <p:sldId id="393" r:id="rId7"/>
    <p:sldId id="452" r:id="rId8"/>
    <p:sldId id="453" r:id="rId9"/>
    <p:sldId id="419" r:id="rId10"/>
    <p:sldId id="420" r:id="rId11"/>
    <p:sldId id="421" r:id="rId12"/>
    <p:sldId id="422" r:id="rId13"/>
    <p:sldId id="389" r:id="rId14"/>
    <p:sldId id="365" r:id="rId15"/>
    <p:sldId id="454" r:id="rId16"/>
    <p:sldId id="455" r:id="rId17"/>
    <p:sldId id="363" r:id="rId18"/>
    <p:sldId id="394" r:id="rId19"/>
    <p:sldId id="395" r:id="rId20"/>
    <p:sldId id="377" r:id="rId21"/>
    <p:sldId id="427" r:id="rId22"/>
    <p:sldId id="456" r:id="rId23"/>
    <p:sldId id="352" r:id="rId24"/>
    <p:sldId id="347" r:id="rId25"/>
    <p:sldId id="429" r:id="rId26"/>
    <p:sldId id="430" r:id="rId27"/>
    <p:sldId id="431" r:id="rId28"/>
    <p:sldId id="432" r:id="rId29"/>
    <p:sldId id="433" r:id="rId30"/>
    <p:sldId id="434" r:id="rId31"/>
    <p:sldId id="435" r:id="rId32"/>
    <p:sldId id="436" r:id="rId33"/>
    <p:sldId id="469" r:id="rId34"/>
    <p:sldId id="396" r:id="rId35"/>
    <p:sldId id="437" r:id="rId36"/>
    <p:sldId id="397" r:id="rId37"/>
    <p:sldId id="438" r:id="rId38"/>
    <p:sldId id="439" r:id="rId39"/>
    <p:sldId id="428" r:id="rId40"/>
    <p:sldId id="440" r:id="rId41"/>
    <p:sldId id="441" r:id="rId42"/>
    <p:sldId id="376" r:id="rId43"/>
    <p:sldId id="426" r:id="rId44"/>
    <p:sldId id="407" r:id="rId45"/>
    <p:sldId id="408" r:id="rId46"/>
    <p:sldId id="349" r:id="rId47"/>
    <p:sldId id="470" r:id="rId48"/>
    <p:sldId id="445" r:id="rId49"/>
    <p:sldId id="350" r:id="rId50"/>
    <p:sldId id="442" r:id="rId51"/>
    <p:sldId id="443" r:id="rId52"/>
    <p:sldId id="444" r:id="rId53"/>
    <p:sldId id="471" r:id="rId54"/>
    <p:sldId id="472" r:id="rId55"/>
    <p:sldId id="473" r:id="rId56"/>
    <p:sldId id="474" r:id="rId57"/>
    <p:sldId id="410" r:id="rId58"/>
    <p:sldId id="411" r:id="rId59"/>
    <p:sldId id="412" r:id="rId60"/>
    <p:sldId id="413" r:id="rId61"/>
    <p:sldId id="371" r:id="rId62"/>
    <p:sldId id="418" r:id="rId63"/>
    <p:sldId id="475" r:id="rId64"/>
    <p:sldId id="361" r:id="rId65"/>
    <p:sldId id="351" r:id="rId66"/>
    <p:sldId id="353" r:id="rId67"/>
    <p:sldId id="357" r:id="rId68"/>
    <p:sldId id="368" r:id="rId69"/>
    <p:sldId id="446" r:id="rId70"/>
    <p:sldId id="447" r:id="rId71"/>
    <p:sldId id="448" r:id="rId72"/>
    <p:sldId id="449" r:id="rId73"/>
    <p:sldId id="476" r:id="rId74"/>
    <p:sldId id="362" r:id="rId75"/>
    <p:sldId id="366" r:id="rId76"/>
    <p:sldId id="358" r:id="rId77"/>
    <p:sldId id="355" r:id="rId78"/>
    <p:sldId id="477" r:id="rId79"/>
    <p:sldId id="450" r:id="rId80"/>
    <p:sldId id="457" r:id="rId81"/>
    <p:sldId id="459" r:id="rId82"/>
    <p:sldId id="460" r:id="rId83"/>
    <p:sldId id="461" r:id="rId84"/>
    <p:sldId id="462" r:id="rId85"/>
    <p:sldId id="463" r:id="rId86"/>
    <p:sldId id="464" r:id="rId87"/>
    <p:sldId id="465" r:id="rId88"/>
    <p:sldId id="467" r:id="rId89"/>
    <p:sldId id="466" r:id="rId90"/>
    <p:sldId id="468" r:id="rId91"/>
    <p:sldId id="458" r:id="rId92"/>
    <p:sldId id="348" r:id="rId93"/>
    <p:sldId id="378" r:id="rId94"/>
    <p:sldId id="423" r:id="rId95"/>
    <p:sldId id="382" r:id="rId96"/>
    <p:sldId id="381" r:id="rId97"/>
    <p:sldId id="391" r:id="rId98"/>
    <p:sldId id="399" r:id="rId99"/>
    <p:sldId id="400" r:id="rId100"/>
    <p:sldId id="398" r:id="rId101"/>
    <p:sldId id="374" r:id="rId102"/>
    <p:sldId id="392" r:id="rId103"/>
    <p:sldId id="401" r:id="rId104"/>
    <p:sldId id="402" r:id="rId105"/>
    <p:sldId id="403" r:id="rId106"/>
    <p:sldId id="405" r:id="rId107"/>
    <p:sldId id="404" r:id="rId108"/>
    <p:sldId id="406" r:id="rId109"/>
    <p:sldId id="415" r:id="rId110"/>
    <p:sldId id="416" r:id="rId111"/>
    <p:sldId id="414" r:id="rId112"/>
    <p:sldId id="417" r:id="rId113"/>
    <p:sldId id="424" r:id="rId114"/>
    <p:sldId id="356" r:id="rId115"/>
    <p:sldId id="380" r:id="rId116"/>
    <p:sldId id="388" r:id="rId117"/>
  </p:sldIdLst>
  <p:sldSz cx="9144000" cy="6858000" type="screen4x3"/>
  <p:notesSz cx="7099300"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9E37"/>
    <a:srgbClr val="00519E"/>
    <a:srgbClr val="DCE6F2"/>
    <a:srgbClr val="B5E210"/>
    <a:srgbClr val="97BE0D"/>
    <a:srgbClr val="F0F8FA"/>
    <a:srgbClr val="FFFF00"/>
    <a:srgbClr val="41A62A"/>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F95FD0-D564-48A0-85B0-984E5A0CD622}" v="2" dt="2022-07-17T11:09:42.53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86022" autoAdjust="0"/>
  </p:normalViewPr>
  <p:slideViewPr>
    <p:cSldViewPr>
      <p:cViewPr varScale="1">
        <p:scale>
          <a:sx n="94" d="100"/>
          <a:sy n="94" d="100"/>
        </p:scale>
        <p:origin x="2160" y="66"/>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s Fúnez Guerra" userId="4065a15b-7f9a-44c2-af4d-6084387e6d80" providerId="ADAL" clId="{942BF64D-5BE9-45A1-9C94-616F79E26E2D}"/>
    <pc:docChg chg="modSld">
      <pc:chgData name="Carlos Fúnez Guerra" userId="4065a15b-7f9a-44c2-af4d-6084387e6d80" providerId="ADAL" clId="{942BF64D-5BE9-45A1-9C94-616F79E26E2D}" dt="2020-09-09T12:20:25.823" v="113" actId="20577"/>
      <pc:docMkLst>
        <pc:docMk/>
      </pc:docMkLst>
      <pc:sldChg chg="modSp mod">
        <pc:chgData name="Carlos Fúnez Guerra" userId="4065a15b-7f9a-44c2-af4d-6084387e6d80" providerId="ADAL" clId="{942BF64D-5BE9-45A1-9C94-616F79E26E2D}" dt="2020-09-09T12:20:25.823" v="113" actId="20577"/>
        <pc:sldMkLst>
          <pc:docMk/>
          <pc:sldMk cId="0" sldId="388"/>
        </pc:sldMkLst>
        <pc:spChg chg="mod">
          <ac:chgData name="Carlos Fúnez Guerra" userId="4065a15b-7f9a-44c2-af4d-6084387e6d80" providerId="ADAL" clId="{942BF64D-5BE9-45A1-9C94-616F79E26E2D}" dt="2020-09-09T12:20:25.823" v="113" actId="20577"/>
          <ac:spMkLst>
            <pc:docMk/>
            <pc:sldMk cId="0" sldId="388"/>
            <ac:spMk id="13" creationId="{00000000-0000-0000-0000-000000000000}"/>
          </ac:spMkLst>
        </pc:spChg>
      </pc:sldChg>
    </pc:docChg>
  </pc:docChgLst>
  <pc:docChgLst>
    <pc:chgData name="CARLOS FÚNEZ GUERRA" userId="4065a15b-7f9a-44c2-af4d-6084387e6d80" providerId="ADAL" clId="{5FF95FD0-D564-48A0-85B0-984E5A0CD622}"/>
    <pc:docChg chg="undo redo custSel addSld delSld modSld addMainMaster modMainMaster">
      <pc:chgData name="CARLOS FÚNEZ GUERRA" userId="4065a15b-7f9a-44c2-af4d-6084387e6d80" providerId="ADAL" clId="{5FF95FD0-D564-48A0-85B0-984E5A0CD622}" dt="2022-07-17T11:11:06.688" v="32" actId="20577"/>
      <pc:docMkLst>
        <pc:docMk/>
      </pc:docMkLst>
      <pc:sldChg chg="del modTransition">
        <pc:chgData name="CARLOS FÚNEZ GUERRA" userId="4065a15b-7f9a-44c2-af4d-6084387e6d80" providerId="ADAL" clId="{5FF95FD0-D564-48A0-85B0-984E5A0CD622}" dt="2022-07-17T11:10:50.481" v="30" actId="47"/>
        <pc:sldMkLst>
          <pc:docMk/>
          <pc:sldMk cId="0" sldId="256"/>
        </pc:sldMkLst>
      </pc:sldChg>
      <pc:sldChg chg="modSp mod">
        <pc:chgData name="CARLOS FÚNEZ GUERRA" userId="4065a15b-7f9a-44c2-af4d-6084387e6d80" providerId="ADAL" clId="{5FF95FD0-D564-48A0-85B0-984E5A0CD622}" dt="2022-07-17T11:07:56.527" v="3" actId="27636"/>
        <pc:sldMkLst>
          <pc:docMk/>
          <pc:sldMk cId="2417393541" sldId="379"/>
        </pc:sldMkLst>
        <pc:spChg chg="mod">
          <ac:chgData name="CARLOS FÚNEZ GUERRA" userId="4065a15b-7f9a-44c2-af4d-6084387e6d80" providerId="ADAL" clId="{5FF95FD0-D564-48A0-85B0-984E5A0CD622}" dt="2022-07-17T11:07:56.527" v="3" actId="27636"/>
          <ac:spMkLst>
            <pc:docMk/>
            <pc:sldMk cId="2417393541" sldId="379"/>
            <ac:spMk id="5" creationId="{00000000-0000-0000-0000-000000000000}"/>
          </ac:spMkLst>
        </pc:spChg>
      </pc:sldChg>
      <pc:sldChg chg="modTransition">
        <pc:chgData name="CARLOS FÚNEZ GUERRA" userId="4065a15b-7f9a-44c2-af4d-6084387e6d80" providerId="ADAL" clId="{5FF95FD0-D564-48A0-85B0-984E5A0CD622}" dt="2022-07-17T11:07:56.339" v="2"/>
        <pc:sldMkLst>
          <pc:docMk/>
          <pc:sldMk cId="0" sldId="388"/>
        </pc:sldMkLst>
      </pc:sldChg>
      <pc:sldChg chg="modSp mod">
        <pc:chgData name="CARLOS FÚNEZ GUERRA" userId="4065a15b-7f9a-44c2-af4d-6084387e6d80" providerId="ADAL" clId="{5FF95FD0-D564-48A0-85B0-984E5A0CD622}" dt="2022-07-17T11:07:56.543" v="4" actId="27636"/>
        <pc:sldMkLst>
          <pc:docMk/>
          <pc:sldMk cId="3024564940" sldId="451"/>
        </pc:sldMkLst>
        <pc:spChg chg="mod">
          <ac:chgData name="CARLOS FÚNEZ GUERRA" userId="4065a15b-7f9a-44c2-af4d-6084387e6d80" providerId="ADAL" clId="{5FF95FD0-D564-48A0-85B0-984E5A0CD622}" dt="2022-07-17T11:07:56.543" v="4" actId="27636"/>
          <ac:spMkLst>
            <pc:docMk/>
            <pc:sldMk cId="3024564940" sldId="451"/>
            <ac:spMk id="5" creationId="{00000000-0000-0000-0000-000000000000}"/>
          </ac:spMkLst>
        </pc:spChg>
      </pc:sldChg>
      <pc:sldChg chg="modSp mod">
        <pc:chgData name="CARLOS FÚNEZ GUERRA" userId="4065a15b-7f9a-44c2-af4d-6084387e6d80" providerId="ADAL" clId="{5FF95FD0-D564-48A0-85B0-984E5A0CD622}" dt="2022-07-17T11:07:56.555" v="5" actId="27636"/>
        <pc:sldMkLst>
          <pc:docMk/>
          <pc:sldMk cId="1001677353" sldId="452"/>
        </pc:sldMkLst>
        <pc:spChg chg="mod">
          <ac:chgData name="CARLOS FÚNEZ GUERRA" userId="4065a15b-7f9a-44c2-af4d-6084387e6d80" providerId="ADAL" clId="{5FF95FD0-D564-48A0-85B0-984E5A0CD622}" dt="2022-07-17T11:07:56.555" v="5" actId="27636"/>
          <ac:spMkLst>
            <pc:docMk/>
            <pc:sldMk cId="1001677353" sldId="452"/>
            <ac:spMk id="5" creationId="{00000000-0000-0000-0000-000000000000}"/>
          </ac:spMkLst>
        </pc:spChg>
      </pc:sldChg>
      <pc:sldChg chg="modSp mod">
        <pc:chgData name="CARLOS FÚNEZ GUERRA" userId="4065a15b-7f9a-44c2-af4d-6084387e6d80" providerId="ADAL" clId="{5FF95FD0-D564-48A0-85B0-984E5A0CD622}" dt="2022-07-17T11:07:56.571" v="6" actId="27636"/>
        <pc:sldMkLst>
          <pc:docMk/>
          <pc:sldMk cId="1183304498" sldId="455"/>
        </pc:sldMkLst>
        <pc:spChg chg="mod">
          <ac:chgData name="CARLOS FÚNEZ GUERRA" userId="4065a15b-7f9a-44c2-af4d-6084387e6d80" providerId="ADAL" clId="{5FF95FD0-D564-48A0-85B0-984E5A0CD622}" dt="2022-07-17T11:07:56.571" v="6" actId="27636"/>
          <ac:spMkLst>
            <pc:docMk/>
            <pc:sldMk cId="1183304498" sldId="455"/>
            <ac:spMk id="5" creationId="{00000000-0000-0000-0000-000000000000}"/>
          </ac:spMkLst>
        </pc:spChg>
      </pc:sldChg>
      <pc:sldChg chg="modSp mod">
        <pc:chgData name="CARLOS FÚNEZ GUERRA" userId="4065a15b-7f9a-44c2-af4d-6084387e6d80" providerId="ADAL" clId="{5FF95FD0-D564-48A0-85B0-984E5A0CD622}" dt="2022-07-17T11:07:56.587" v="7" actId="27636"/>
        <pc:sldMkLst>
          <pc:docMk/>
          <pc:sldMk cId="579665304" sldId="456"/>
        </pc:sldMkLst>
        <pc:spChg chg="mod">
          <ac:chgData name="CARLOS FÚNEZ GUERRA" userId="4065a15b-7f9a-44c2-af4d-6084387e6d80" providerId="ADAL" clId="{5FF95FD0-D564-48A0-85B0-984E5A0CD622}" dt="2022-07-17T11:07:56.587" v="7" actId="27636"/>
          <ac:spMkLst>
            <pc:docMk/>
            <pc:sldMk cId="579665304" sldId="456"/>
            <ac:spMk id="5" creationId="{00000000-0000-0000-0000-000000000000}"/>
          </ac:spMkLst>
        </pc:spChg>
      </pc:sldChg>
      <pc:sldChg chg="modSp mod">
        <pc:chgData name="CARLOS FÚNEZ GUERRA" userId="4065a15b-7f9a-44c2-af4d-6084387e6d80" providerId="ADAL" clId="{5FF95FD0-D564-48A0-85B0-984E5A0CD622}" dt="2022-07-17T11:07:56.627" v="10" actId="27636"/>
        <pc:sldMkLst>
          <pc:docMk/>
          <pc:sldMk cId="969660785" sldId="457"/>
        </pc:sldMkLst>
        <pc:spChg chg="mod">
          <ac:chgData name="CARLOS FÚNEZ GUERRA" userId="4065a15b-7f9a-44c2-af4d-6084387e6d80" providerId="ADAL" clId="{5FF95FD0-D564-48A0-85B0-984E5A0CD622}" dt="2022-07-17T11:07:56.627" v="10" actId="27636"/>
          <ac:spMkLst>
            <pc:docMk/>
            <pc:sldMk cId="969660785" sldId="457"/>
            <ac:spMk id="5" creationId="{00000000-0000-0000-0000-000000000000}"/>
          </ac:spMkLst>
        </pc:spChg>
      </pc:sldChg>
      <pc:sldChg chg="modSp mod">
        <pc:chgData name="CARLOS FÚNEZ GUERRA" userId="4065a15b-7f9a-44c2-af4d-6084387e6d80" providerId="ADAL" clId="{5FF95FD0-D564-48A0-85B0-984E5A0CD622}" dt="2022-07-17T11:07:56.653" v="11" actId="27636"/>
        <pc:sldMkLst>
          <pc:docMk/>
          <pc:sldMk cId="1098701125" sldId="458"/>
        </pc:sldMkLst>
        <pc:spChg chg="mod">
          <ac:chgData name="CARLOS FÚNEZ GUERRA" userId="4065a15b-7f9a-44c2-af4d-6084387e6d80" providerId="ADAL" clId="{5FF95FD0-D564-48A0-85B0-984E5A0CD622}" dt="2022-07-17T11:07:56.653" v="11" actId="27636"/>
          <ac:spMkLst>
            <pc:docMk/>
            <pc:sldMk cId="1098701125" sldId="458"/>
            <ac:spMk id="5" creationId="{00000000-0000-0000-0000-000000000000}"/>
          </ac:spMkLst>
        </pc:spChg>
      </pc:sldChg>
      <pc:sldChg chg="modSp mod">
        <pc:chgData name="CARLOS FÚNEZ GUERRA" userId="4065a15b-7f9a-44c2-af4d-6084387e6d80" providerId="ADAL" clId="{5FF95FD0-D564-48A0-85B0-984E5A0CD622}" dt="2022-07-17T11:07:56.611" v="8" actId="27636"/>
        <pc:sldMkLst>
          <pc:docMk/>
          <pc:sldMk cId="2797056732" sldId="475"/>
        </pc:sldMkLst>
        <pc:spChg chg="mod">
          <ac:chgData name="CARLOS FÚNEZ GUERRA" userId="4065a15b-7f9a-44c2-af4d-6084387e6d80" providerId="ADAL" clId="{5FF95FD0-D564-48A0-85B0-984E5A0CD622}" dt="2022-07-17T11:07:56.611" v="8" actId="27636"/>
          <ac:spMkLst>
            <pc:docMk/>
            <pc:sldMk cId="2797056732" sldId="475"/>
            <ac:spMk id="5" creationId="{00000000-0000-0000-0000-000000000000}"/>
          </ac:spMkLst>
        </pc:spChg>
      </pc:sldChg>
      <pc:sldChg chg="modSp mod">
        <pc:chgData name="CARLOS FÚNEZ GUERRA" userId="4065a15b-7f9a-44c2-af4d-6084387e6d80" providerId="ADAL" clId="{5FF95FD0-D564-48A0-85B0-984E5A0CD622}" dt="2022-07-17T11:07:56.611" v="9" actId="27636"/>
        <pc:sldMkLst>
          <pc:docMk/>
          <pc:sldMk cId="3741881055" sldId="476"/>
        </pc:sldMkLst>
        <pc:spChg chg="mod">
          <ac:chgData name="CARLOS FÚNEZ GUERRA" userId="4065a15b-7f9a-44c2-af4d-6084387e6d80" providerId="ADAL" clId="{5FF95FD0-D564-48A0-85B0-984E5A0CD622}" dt="2022-07-17T11:07:56.611" v="9" actId="27636"/>
          <ac:spMkLst>
            <pc:docMk/>
            <pc:sldMk cId="3741881055" sldId="476"/>
            <ac:spMk id="5" creationId="{00000000-0000-0000-0000-000000000000}"/>
          </ac:spMkLst>
        </pc:spChg>
      </pc:sldChg>
      <pc:sldChg chg="addSp delSp modSp add mod">
        <pc:chgData name="CARLOS FÚNEZ GUERRA" userId="4065a15b-7f9a-44c2-af4d-6084387e6d80" providerId="ADAL" clId="{5FF95FD0-D564-48A0-85B0-984E5A0CD622}" dt="2022-07-17T11:11:06.688" v="32" actId="20577"/>
        <pc:sldMkLst>
          <pc:docMk/>
          <pc:sldMk cId="1610735171" sldId="478"/>
        </pc:sldMkLst>
        <pc:spChg chg="add del mod">
          <ac:chgData name="CARLOS FÚNEZ GUERRA" userId="4065a15b-7f9a-44c2-af4d-6084387e6d80" providerId="ADAL" clId="{5FF95FD0-D564-48A0-85B0-984E5A0CD622}" dt="2022-07-17T11:10:33.626" v="28" actId="478"/>
          <ac:spMkLst>
            <pc:docMk/>
            <pc:sldMk cId="1610735171" sldId="478"/>
            <ac:spMk id="3" creationId="{BE7C4D80-E877-40A7-8AA6-B8025D586EC3}"/>
          </ac:spMkLst>
        </pc:spChg>
        <pc:spChg chg="mod">
          <ac:chgData name="CARLOS FÚNEZ GUERRA" userId="4065a15b-7f9a-44c2-af4d-6084387e6d80" providerId="ADAL" clId="{5FF95FD0-D564-48A0-85B0-984E5A0CD622}" dt="2022-07-17T11:11:06.688" v="32" actId="20577"/>
          <ac:spMkLst>
            <pc:docMk/>
            <pc:sldMk cId="1610735171" sldId="478"/>
            <ac:spMk id="5" creationId="{00000000-0000-0000-0000-000000000000}"/>
          </ac:spMkLst>
        </pc:spChg>
        <pc:spChg chg="del">
          <ac:chgData name="CARLOS FÚNEZ GUERRA" userId="4065a15b-7f9a-44c2-af4d-6084387e6d80" providerId="ADAL" clId="{5FF95FD0-D564-48A0-85B0-984E5A0CD622}" dt="2022-07-17T11:10:30.123" v="26" actId="478"/>
          <ac:spMkLst>
            <pc:docMk/>
            <pc:sldMk cId="1610735171" sldId="478"/>
            <ac:spMk id="6" creationId="{00000000-0000-0000-0000-000000000000}"/>
          </ac:spMkLst>
        </pc:spChg>
        <pc:spChg chg="del">
          <ac:chgData name="CARLOS FÚNEZ GUERRA" userId="4065a15b-7f9a-44c2-af4d-6084387e6d80" providerId="ADAL" clId="{5FF95FD0-D564-48A0-85B0-984E5A0CD622}" dt="2022-07-17T11:10:31.800" v="27" actId="478"/>
          <ac:spMkLst>
            <pc:docMk/>
            <pc:sldMk cId="1610735171" sldId="478"/>
            <ac:spMk id="11" creationId="{00000000-0000-0000-0000-000000000000}"/>
          </ac:spMkLst>
        </pc:spChg>
      </pc:sldChg>
      <pc:sldMasterChg chg="modSldLayout">
        <pc:chgData name="CARLOS FÚNEZ GUERRA" userId="4065a15b-7f9a-44c2-af4d-6084387e6d80" providerId="ADAL" clId="{5FF95FD0-D564-48A0-85B0-984E5A0CD622}" dt="2022-07-17T11:06:37.825" v="1" actId="1076"/>
        <pc:sldMasterMkLst>
          <pc:docMk/>
          <pc:sldMasterMk cId="0" sldId="2147483648"/>
        </pc:sldMasterMkLst>
        <pc:sldLayoutChg chg="modSp mod">
          <pc:chgData name="CARLOS FÚNEZ GUERRA" userId="4065a15b-7f9a-44c2-af4d-6084387e6d80" providerId="ADAL" clId="{5FF95FD0-D564-48A0-85B0-984E5A0CD622}" dt="2022-07-17T11:06:08.402" v="0" actId="1076"/>
          <pc:sldLayoutMkLst>
            <pc:docMk/>
            <pc:sldMasterMk cId="0" sldId="2147483648"/>
            <pc:sldLayoutMk cId="0" sldId="2147483650"/>
          </pc:sldLayoutMkLst>
          <pc:spChg chg="mod">
            <ac:chgData name="CARLOS FÚNEZ GUERRA" userId="4065a15b-7f9a-44c2-af4d-6084387e6d80" providerId="ADAL" clId="{5FF95FD0-D564-48A0-85B0-984E5A0CD622}" dt="2022-07-17T11:06:08.402" v="0" actId="1076"/>
            <ac:spMkLst>
              <pc:docMk/>
              <pc:sldMasterMk cId="0" sldId="2147483648"/>
              <pc:sldLayoutMk cId="0" sldId="2147483650"/>
              <ac:spMk id="2" creationId="{00000000-0000-0000-0000-000000000000}"/>
            </ac:spMkLst>
          </pc:spChg>
        </pc:sldLayoutChg>
        <pc:sldLayoutChg chg="modSp mod">
          <pc:chgData name="CARLOS FÚNEZ GUERRA" userId="4065a15b-7f9a-44c2-af4d-6084387e6d80" providerId="ADAL" clId="{5FF95FD0-D564-48A0-85B0-984E5A0CD622}" dt="2022-07-17T11:06:37.825" v="1" actId="1076"/>
          <pc:sldLayoutMkLst>
            <pc:docMk/>
            <pc:sldMasterMk cId="0" sldId="2147483648"/>
            <pc:sldLayoutMk cId="0" sldId="2147483656"/>
          </pc:sldLayoutMkLst>
          <pc:spChg chg="mod">
            <ac:chgData name="CARLOS FÚNEZ GUERRA" userId="4065a15b-7f9a-44c2-af4d-6084387e6d80" providerId="ADAL" clId="{5FF95FD0-D564-48A0-85B0-984E5A0CD622}" dt="2022-07-17T11:06:37.825" v="1" actId="1076"/>
            <ac:spMkLst>
              <pc:docMk/>
              <pc:sldMasterMk cId="0" sldId="2147483648"/>
              <pc:sldLayoutMk cId="0" sldId="2147483656"/>
              <ac:spMk id="3" creationId="{00000000-0000-0000-0000-000000000000}"/>
            </ac:spMkLst>
          </pc:spChg>
        </pc:sldLayoutChg>
      </pc:sldMasterChg>
      <pc:sldMasterChg chg="new mod addSldLayout">
        <pc:chgData name="CARLOS FÚNEZ GUERRA" userId="4065a15b-7f9a-44c2-af4d-6084387e6d80" providerId="ADAL" clId="{5FF95FD0-D564-48A0-85B0-984E5A0CD622}" dt="2022-07-17T11:08:31.636" v="12" actId="6938"/>
        <pc:sldMasterMkLst>
          <pc:docMk/>
          <pc:sldMasterMk cId="1744683933" sldId="2147483672"/>
        </pc:sldMasterMkLst>
        <pc:sldLayoutChg chg="new replId">
          <pc:chgData name="CARLOS FÚNEZ GUERRA" userId="4065a15b-7f9a-44c2-af4d-6084387e6d80" providerId="ADAL" clId="{5FF95FD0-D564-48A0-85B0-984E5A0CD622}" dt="2022-07-17T11:08:31.636" v="12" actId="6938"/>
          <pc:sldLayoutMkLst>
            <pc:docMk/>
            <pc:sldMasterMk cId="1744683933" sldId="2147483672"/>
            <pc:sldLayoutMk cId="1259708499" sldId="2147483673"/>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3182865104" sldId="2147483674"/>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3046768616" sldId="2147483675"/>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602237672" sldId="2147483676"/>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3171206307" sldId="2147483677"/>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1085485416" sldId="2147483678"/>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2846488411" sldId="2147483679"/>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4146932928" sldId="2147483680"/>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2034420239" sldId="2147483681"/>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1426056585" sldId="2147483682"/>
          </pc:sldLayoutMkLst>
        </pc:sldLayoutChg>
        <pc:sldLayoutChg chg="new replId">
          <pc:chgData name="CARLOS FÚNEZ GUERRA" userId="4065a15b-7f9a-44c2-af4d-6084387e6d80" providerId="ADAL" clId="{5FF95FD0-D564-48A0-85B0-984E5A0CD622}" dt="2022-07-17T11:08:31.636" v="12" actId="6938"/>
          <pc:sldLayoutMkLst>
            <pc:docMk/>
            <pc:sldMasterMk cId="1744683933" sldId="2147483672"/>
            <pc:sldLayoutMk cId="644575643" sldId="2147483683"/>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sz="quarter" idx="1"/>
          </p:nvPr>
        </p:nvSpPr>
        <p:spPr>
          <a:xfrm>
            <a:off x="4021294" y="1"/>
            <a:ext cx="3076363" cy="511731"/>
          </a:xfrm>
          <a:prstGeom prst="rect">
            <a:avLst/>
          </a:prstGeom>
        </p:spPr>
        <p:txBody>
          <a:bodyPr vert="horz" lIns="99038" tIns="49520" rIns="99038" bIns="49520" rtlCol="0"/>
          <a:lstStyle>
            <a:lvl1pPr algn="r">
              <a:defRPr sz="1300"/>
            </a:lvl1pPr>
          </a:lstStyle>
          <a:p>
            <a:fld id="{FA5C360A-E3BF-497C-817C-8A2CA60ED659}" type="datetimeFigureOut">
              <a:rPr lang="es-ES_tradnl" smtClean="0"/>
              <a:pPr/>
              <a:t>17/07/2022</a:t>
            </a:fld>
            <a:endParaRPr lang="es-ES_tradnl"/>
          </a:p>
        </p:txBody>
      </p:sp>
      <p:sp>
        <p:nvSpPr>
          <p:cNvPr id="4" name="3 Marcador de pie de página"/>
          <p:cNvSpPr>
            <a:spLocks noGrp="1"/>
          </p:cNvSpPr>
          <p:nvPr>
            <p:ph type="ftr" sz="quarter" idx="2"/>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5" name="4 Marcador de número de diapositiva"/>
          <p:cNvSpPr>
            <a:spLocks noGrp="1"/>
          </p:cNvSpPr>
          <p:nvPr>
            <p:ph type="sldNum" sz="quarter" idx="3"/>
          </p:nvPr>
        </p:nvSpPr>
        <p:spPr>
          <a:xfrm>
            <a:off x="4021294" y="9721107"/>
            <a:ext cx="3076363" cy="511731"/>
          </a:xfrm>
          <a:prstGeom prst="rect">
            <a:avLst/>
          </a:prstGeom>
        </p:spPr>
        <p:txBody>
          <a:bodyPr vert="horz" lIns="99038" tIns="49520" rIns="99038" bIns="49520" rtlCol="0" anchor="b"/>
          <a:lstStyle>
            <a:lvl1pPr algn="r">
              <a:defRPr sz="1300"/>
            </a:lvl1pPr>
          </a:lstStyle>
          <a:p>
            <a:fld id="{BA440E34-2C12-4C41-B7EA-B89CDB407FE3}" type="slidenum">
              <a:rPr lang="es-ES_tradnl" smtClean="0"/>
              <a:pPr/>
              <a:t>‹Nº›</a:t>
            </a:fld>
            <a:endParaRPr lang="es-ES_tradnl"/>
          </a:p>
        </p:txBody>
      </p:sp>
    </p:spTree>
    <p:extLst>
      <p:ext uri="{BB962C8B-B14F-4D97-AF65-F5344CB8AC3E}">
        <p14:creationId xmlns:p14="http://schemas.microsoft.com/office/powerpoint/2010/main" val="3888329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idx="1"/>
          </p:nvPr>
        </p:nvSpPr>
        <p:spPr>
          <a:xfrm>
            <a:off x="4021294" y="1"/>
            <a:ext cx="3076363" cy="511731"/>
          </a:xfrm>
          <a:prstGeom prst="rect">
            <a:avLst/>
          </a:prstGeom>
        </p:spPr>
        <p:txBody>
          <a:bodyPr vert="horz" lIns="99038" tIns="49520" rIns="99038" bIns="49520" rtlCol="0"/>
          <a:lstStyle>
            <a:lvl1pPr algn="r">
              <a:defRPr sz="1300"/>
            </a:lvl1pPr>
          </a:lstStyle>
          <a:p>
            <a:fld id="{0F48F7A8-294F-40B8-ABE9-49A33B8F357D}" type="datetimeFigureOut">
              <a:rPr lang="es-ES_tradnl" smtClean="0"/>
              <a:pPr/>
              <a:t>17/07/2022</a:t>
            </a:fld>
            <a:endParaRPr lang="es-ES_tradnl"/>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38" tIns="49520" rIns="99038" bIns="49520" rtlCol="0" anchor="ctr"/>
          <a:lstStyle/>
          <a:p>
            <a:endParaRPr lang="es-ES_tradnl"/>
          </a:p>
        </p:txBody>
      </p:sp>
      <p:sp>
        <p:nvSpPr>
          <p:cNvPr id="5" name="4 Marcador de notas"/>
          <p:cNvSpPr>
            <a:spLocks noGrp="1"/>
          </p:cNvSpPr>
          <p:nvPr>
            <p:ph type="body" sz="quarter" idx="3"/>
          </p:nvPr>
        </p:nvSpPr>
        <p:spPr>
          <a:xfrm>
            <a:off x="709930" y="4861441"/>
            <a:ext cx="5679440" cy="4605576"/>
          </a:xfrm>
          <a:prstGeom prst="rect">
            <a:avLst/>
          </a:prstGeom>
        </p:spPr>
        <p:txBody>
          <a:bodyPr vert="horz" lIns="99038" tIns="49520" rIns="99038" bIns="495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5 Marcador de pie de página"/>
          <p:cNvSpPr>
            <a:spLocks noGrp="1"/>
          </p:cNvSpPr>
          <p:nvPr>
            <p:ph type="ftr" sz="quarter" idx="4"/>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7" name="6 Marcador de número de diapositiva"/>
          <p:cNvSpPr>
            <a:spLocks noGrp="1"/>
          </p:cNvSpPr>
          <p:nvPr>
            <p:ph type="sldNum" sz="quarter" idx="5"/>
          </p:nvPr>
        </p:nvSpPr>
        <p:spPr>
          <a:xfrm>
            <a:off x="4021294" y="9721107"/>
            <a:ext cx="3076363" cy="511731"/>
          </a:xfrm>
          <a:prstGeom prst="rect">
            <a:avLst/>
          </a:prstGeom>
        </p:spPr>
        <p:txBody>
          <a:bodyPr vert="horz" lIns="99038" tIns="49520" rIns="99038" bIns="49520" rtlCol="0" anchor="b"/>
          <a:lstStyle>
            <a:lvl1pPr algn="r">
              <a:defRPr sz="1300"/>
            </a:lvl1pPr>
          </a:lstStyle>
          <a:p>
            <a:fld id="{89BB65CC-3A48-441E-A8FB-FC4D0CFC44BA}" type="slidenum">
              <a:rPr lang="es-ES_tradnl" smtClean="0"/>
              <a:pPr/>
              <a:t>‹Nº›</a:t>
            </a:fld>
            <a:endParaRPr lang="es-ES_tradnl"/>
          </a:p>
        </p:txBody>
      </p:sp>
    </p:spTree>
    <p:extLst>
      <p:ext uri="{BB962C8B-B14F-4D97-AF65-F5344CB8AC3E}">
        <p14:creationId xmlns:p14="http://schemas.microsoft.com/office/powerpoint/2010/main" val="114884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a:t>
            </a:fld>
            <a:endParaRPr lang="es-ES_tradnl"/>
          </a:p>
        </p:txBody>
      </p:sp>
    </p:spTree>
    <p:extLst>
      <p:ext uri="{BB962C8B-B14F-4D97-AF65-F5344CB8AC3E}">
        <p14:creationId xmlns:p14="http://schemas.microsoft.com/office/powerpoint/2010/main" val="1165358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a:t>
            </a:fld>
            <a:endParaRPr lang="es-ES_tradnl"/>
          </a:p>
        </p:txBody>
      </p:sp>
    </p:spTree>
    <p:extLst>
      <p:ext uri="{BB962C8B-B14F-4D97-AF65-F5344CB8AC3E}">
        <p14:creationId xmlns:p14="http://schemas.microsoft.com/office/powerpoint/2010/main" val="95267568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dirty="0"/>
              <a:t>El Inconel X 750, aunque nosotros usamos 316 o 316L y son muy buenos ante la corrosión de la potasa al 35%</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100</a:t>
            </a:fld>
            <a:endParaRPr lang="es-ES_tradnl"/>
          </a:p>
        </p:txBody>
      </p:sp>
    </p:spTree>
    <p:extLst>
      <p:ext uri="{BB962C8B-B14F-4D97-AF65-F5344CB8AC3E}">
        <p14:creationId xmlns:p14="http://schemas.microsoft.com/office/powerpoint/2010/main" val="305989376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endParaRP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101</a:t>
            </a:fld>
            <a:endParaRPr lang="es-ES_tradnl"/>
          </a:p>
        </p:txBody>
      </p:sp>
    </p:spTree>
    <p:extLst>
      <p:ext uri="{BB962C8B-B14F-4D97-AF65-F5344CB8AC3E}">
        <p14:creationId xmlns:p14="http://schemas.microsoft.com/office/powerpoint/2010/main" val="35254573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102</a:t>
            </a:fld>
            <a:endParaRPr lang="es-ES_tradnl"/>
          </a:p>
        </p:txBody>
      </p:sp>
    </p:spTree>
    <p:extLst>
      <p:ext uri="{BB962C8B-B14F-4D97-AF65-F5344CB8AC3E}">
        <p14:creationId xmlns:p14="http://schemas.microsoft.com/office/powerpoint/2010/main" val="399287670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dirty="0"/>
              <a:t>Hablar de High </a:t>
            </a:r>
            <a:r>
              <a:rPr lang="es-ES_tradnl" dirty="0" err="1"/>
              <a:t>pressure</a:t>
            </a:r>
            <a:r>
              <a:rPr lang="es-ES_tradnl" dirty="0"/>
              <a:t> para alta </a:t>
            </a:r>
            <a:r>
              <a:rPr lang="es-ES_tradnl" dirty="0" err="1"/>
              <a:t>presion</a:t>
            </a:r>
            <a:r>
              <a:rPr lang="es-ES_tradnl" dirty="0"/>
              <a:t> y sus diferencias</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103</a:t>
            </a:fld>
            <a:endParaRPr lang="es-ES_tradnl"/>
          </a:p>
        </p:txBody>
      </p:sp>
    </p:spTree>
    <p:extLst>
      <p:ext uri="{BB962C8B-B14F-4D97-AF65-F5344CB8AC3E}">
        <p14:creationId xmlns:p14="http://schemas.microsoft.com/office/powerpoint/2010/main" val="33065967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104</a:t>
            </a:fld>
            <a:endParaRPr lang="es-ES_tradnl"/>
          </a:p>
        </p:txBody>
      </p:sp>
    </p:spTree>
    <p:extLst>
      <p:ext uri="{BB962C8B-B14F-4D97-AF65-F5344CB8AC3E}">
        <p14:creationId xmlns:p14="http://schemas.microsoft.com/office/powerpoint/2010/main" val="30954463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105</a:t>
            </a:fld>
            <a:endParaRPr lang="es-ES_tradnl"/>
          </a:p>
        </p:txBody>
      </p:sp>
    </p:spTree>
    <p:extLst>
      <p:ext uri="{BB962C8B-B14F-4D97-AF65-F5344CB8AC3E}">
        <p14:creationId xmlns:p14="http://schemas.microsoft.com/office/powerpoint/2010/main" val="2876814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106</a:t>
            </a:fld>
            <a:endParaRPr lang="es-ES_tradnl"/>
          </a:p>
        </p:txBody>
      </p:sp>
    </p:spTree>
    <p:extLst>
      <p:ext uri="{BB962C8B-B14F-4D97-AF65-F5344CB8AC3E}">
        <p14:creationId xmlns:p14="http://schemas.microsoft.com/office/powerpoint/2010/main" val="359415429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107</a:t>
            </a:fld>
            <a:endParaRPr lang="es-ES_tradnl"/>
          </a:p>
        </p:txBody>
      </p:sp>
    </p:spTree>
    <p:extLst>
      <p:ext uri="{BB962C8B-B14F-4D97-AF65-F5344CB8AC3E}">
        <p14:creationId xmlns:p14="http://schemas.microsoft.com/office/powerpoint/2010/main" val="377925154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108</a:t>
            </a:fld>
            <a:endParaRPr lang="es-ES_tradnl"/>
          </a:p>
        </p:txBody>
      </p:sp>
    </p:spTree>
    <p:extLst>
      <p:ext uri="{BB962C8B-B14F-4D97-AF65-F5344CB8AC3E}">
        <p14:creationId xmlns:p14="http://schemas.microsoft.com/office/powerpoint/2010/main" val="359925610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109</a:t>
            </a:fld>
            <a:endParaRPr lang="es-ES_tradnl"/>
          </a:p>
        </p:txBody>
      </p:sp>
    </p:spTree>
    <p:extLst>
      <p:ext uri="{BB962C8B-B14F-4D97-AF65-F5344CB8AC3E}">
        <p14:creationId xmlns:p14="http://schemas.microsoft.com/office/powerpoint/2010/main" val="54200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Se incluye el fomento del H2 renovable a través de planes específicos.  El gobierno </a:t>
            </a:r>
            <a:r>
              <a:rPr lang="es-ES_tradnl" dirty="0" err="1"/>
              <a:t>envia</a:t>
            </a:r>
            <a:r>
              <a:rPr lang="es-ES_tradnl" dirty="0"/>
              <a:t> a las cortes el primer proyecto de ley de cambio climático y transición energética para alcanzar la neutralidad de emisiones a mas tardear en 2050</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a:t>
            </a:fld>
            <a:endParaRPr lang="es-ES_tradnl"/>
          </a:p>
        </p:txBody>
      </p:sp>
    </p:spTree>
    <p:extLst>
      <p:ext uri="{BB962C8B-B14F-4D97-AF65-F5344CB8AC3E}">
        <p14:creationId xmlns:p14="http://schemas.microsoft.com/office/powerpoint/2010/main" val="194129834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110</a:t>
            </a:fld>
            <a:endParaRPr lang="es-ES_tradnl"/>
          </a:p>
        </p:txBody>
      </p:sp>
    </p:spTree>
    <p:extLst>
      <p:ext uri="{BB962C8B-B14F-4D97-AF65-F5344CB8AC3E}">
        <p14:creationId xmlns:p14="http://schemas.microsoft.com/office/powerpoint/2010/main" val="35066017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111</a:t>
            </a:fld>
            <a:endParaRPr lang="es-ES_tradnl"/>
          </a:p>
        </p:txBody>
      </p:sp>
    </p:spTree>
    <p:extLst>
      <p:ext uri="{BB962C8B-B14F-4D97-AF65-F5344CB8AC3E}">
        <p14:creationId xmlns:p14="http://schemas.microsoft.com/office/powerpoint/2010/main" val="103705977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112</a:t>
            </a:fld>
            <a:endParaRPr lang="es-ES_tradnl"/>
          </a:p>
        </p:txBody>
      </p:sp>
    </p:spTree>
    <p:extLst>
      <p:ext uri="{BB962C8B-B14F-4D97-AF65-F5344CB8AC3E}">
        <p14:creationId xmlns:p14="http://schemas.microsoft.com/office/powerpoint/2010/main" val="22199452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Por último,</a:t>
            </a:r>
            <a:r>
              <a:rPr lang="es-ES_tradnl" baseline="0" dirty="0"/>
              <a:t> os he puesto una serie de imágenes de medios de transporte de los compuestos que hemos visto en </a:t>
            </a:r>
            <a:r>
              <a:rPr lang="es-ES_tradnl" baseline="0" dirty="0" err="1"/>
              <a:t>Power</a:t>
            </a:r>
            <a:r>
              <a:rPr lang="es-ES_tradnl" baseline="0" dirty="0"/>
              <a:t> to X. Podemos ver tuberías de gas natura, tanques que almacenan una solución de amoniaco, vagones de tren con amoniaco también, buques </a:t>
            </a:r>
            <a:r>
              <a:rPr lang="es-ES_tradnl" baseline="0" dirty="0" err="1"/>
              <a:t>quimiqueros</a:t>
            </a:r>
            <a:r>
              <a:rPr lang="es-ES_tradnl" baseline="0" dirty="0"/>
              <a:t> que </a:t>
            </a:r>
            <a:r>
              <a:rPr lang="es-ES_tradnl" baseline="0" dirty="0" err="1"/>
              <a:t>tranportan</a:t>
            </a:r>
            <a:r>
              <a:rPr lang="es-ES_tradnl" baseline="0" dirty="0"/>
              <a:t> metanol, buques gaseros que son capaces de transportar amoniaco o Gas natural licuado  o una red de tuberías de 4000 km que existe </a:t>
            </a:r>
            <a:r>
              <a:rPr lang="es-ES_tradnl" baseline="0" dirty="0" err="1"/>
              <a:t>ne</a:t>
            </a:r>
            <a:r>
              <a:rPr lang="es-ES_tradnl" baseline="0" dirty="0"/>
              <a:t> EEUU para transporta amoniaco por el país.</a:t>
            </a:r>
          </a:p>
          <a:p>
            <a:endParaRPr lang="es-ES_tradnl" baseline="0" dirty="0"/>
          </a:p>
          <a:p>
            <a:r>
              <a:rPr lang="es-ES_tradnl" baseline="0" dirty="0"/>
              <a:t>Por tanto esto muestra como el </a:t>
            </a:r>
            <a:r>
              <a:rPr lang="es-ES_tradnl" baseline="0" dirty="0" err="1"/>
              <a:t>Power</a:t>
            </a:r>
            <a:r>
              <a:rPr lang="es-ES_tradnl" baseline="0" dirty="0"/>
              <a:t> to X  mediante la unión del H2 producido </a:t>
            </a:r>
            <a:r>
              <a:rPr lang="es-ES_tradnl" baseline="0" dirty="0" err="1"/>
              <a:t>via</a:t>
            </a:r>
            <a:r>
              <a:rPr lang="es-ES_tradnl" baseline="0" dirty="0"/>
              <a:t> electrolítica con N2 o CO2 permite entrar en otro tipo de infraestructuras donde los medios de transporte y almacenamiento son maduros y consolidados.</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113</a:t>
            </a:fld>
            <a:endParaRPr lang="es-ES_tradnl"/>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114</a:t>
            </a:fld>
            <a:endParaRPr lang="es-ES_tradnl"/>
          </a:p>
        </p:txBody>
      </p:sp>
    </p:spTree>
    <p:extLst>
      <p:ext uri="{BB962C8B-B14F-4D97-AF65-F5344CB8AC3E}">
        <p14:creationId xmlns:p14="http://schemas.microsoft.com/office/powerpoint/2010/main" val="57770478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115</a:t>
            </a:fld>
            <a:endParaRPr lang="es-ES_trad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12</a:t>
            </a:fld>
            <a:endParaRPr lang="es-ES_tradnl"/>
          </a:p>
        </p:txBody>
      </p:sp>
    </p:spTree>
    <p:extLst>
      <p:ext uri="{BB962C8B-B14F-4D97-AF65-F5344CB8AC3E}">
        <p14:creationId xmlns:p14="http://schemas.microsoft.com/office/powerpoint/2010/main" val="2508644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Otro punto importante que entra dentro de esta temática </a:t>
            </a:r>
            <a:r>
              <a:rPr lang="es-ES_tradnl" baseline="0" dirty="0"/>
              <a:t> es considerar el H2 como  vector energético</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13</a:t>
            </a:fld>
            <a:endParaRPr lang="es-ES_tradnl"/>
          </a:p>
        </p:txBody>
      </p:sp>
    </p:spTree>
    <p:extLst>
      <p:ext uri="{BB962C8B-B14F-4D97-AF65-F5344CB8AC3E}">
        <p14:creationId xmlns:p14="http://schemas.microsoft.com/office/powerpoint/2010/main" val="1166339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14</a:t>
            </a:fld>
            <a:endParaRPr lang="es-ES_tradnl"/>
          </a:p>
        </p:txBody>
      </p:sp>
    </p:spTree>
    <p:extLst>
      <p:ext uri="{BB962C8B-B14F-4D97-AF65-F5344CB8AC3E}">
        <p14:creationId xmlns:p14="http://schemas.microsoft.com/office/powerpoint/2010/main" val="2332049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15</a:t>
            </a:fld>
            <a:endParaRPr lang="es-ES_tradnl"/>
          </a:p>
        </p:txBody>
      </p:sp>
    </p:spTree>
    <p:extLst>
      <p:ext uri="{BB962C8B-B14F-4D97-AF65-F5344CB8AC3E}">
        <p14:creationId xmlns:p14="http://schemas.microsoft.com/office/powerpoint/2010/main" val="2810320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16</a:t>
            </a:fld>
            <a:endParaRPr lang="es-ES_tradnl"/>
          </a:p>
        </p:txBody>
      </p:sp>
    </p:spTree>
    <p:extLst>
      <p:ext uri="{BB962C8B-B14F-4D97-AF65-F5344CB8AC3E}">
        <p14:creationId xmlns:p14="http://schemas.microsoft.com/office/powerpoint/2010/main" val="732252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17</a:t>
            </a:fld>
            <a:endParaRPr lang="es-ES_tradnl"/>
          </a:p>
        </p:txBody>
      </p:sp>
    </p:spTree>
    <p:extLst>
      <p:ext uri="{BB962C8B-B14F-4D97-AF65-F5344CB8AC3E}">
        <p14:creationId xmlns:p14="http://schemas.microsoft.com/office/powerpoint/2010/main" val="717923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Las 4 posibilidades de almacenamiento físico de H</a:t>
            </a:r>
            <a:r>
              <a:rPr lang="es-ES_tradnl" baseline="-25000" dirty="0">
                <a:solidFill>
                  <a:srgbClr val="00519E"/>
                </a:solidFill>
                <a:latin typeface="Calibri" panose="020F0502020204030204" pitchFamily="34" charset="0"/>
                <a:ea typeface="Times New Roman" panose="02020603050405020304" pitchFamily="18" charset="0"/>
                <a:cs typeface="Arial" panose="020B0604020202020204" pitchFamily="34" charset="0"/>
              </a:rPr>
              <a:t>2</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 más comunes se definen en base a los siguientes regímenes de operación, marcados por las condiciones de presión y temperatura.</a:t>
            </a:r>
            <a:r>
              <a:rPr lang="es-ES_tradnl"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 </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Actualmente, el H</a:t>
            </a:r>
            <a:r>
              <a:rPr lang="es-ES_tradnl" baseline="-25000" dirty="0">
                <a:solidFill>
                  <a:srgbClr val="00519E"/>
                </a:solidFill>
                <a:latin typeface="Calibri" panose="020F0502020204030204" pitchFamily="34" charset="0"/>
                <a:ea typeface="Times New Roman" panose="02020603050405020304" pitchFamily="18" charset="0"/>
                <a:cs typeface="Arial" panose="020B0604020202020204" pitchFamily="34" charset="0"/>
              </a:rPr>
              <a:t>2</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 comprimido a temperatura ambiente y el H</a:t>
            </a:r>
            <a:r>
              <a:rPr lang="es-ES_tradnl" baseline="-25000" dirty="0">
                <a:solidFill>
                  <a:srgbClr val="00519E"/>
                </a:solidFill>
                <a:latin typeface="Calibri" panose="020F0502020204030204" pitchFamily="34" charset="0"/>
                <a:ea typeface="Times New Roman" panose="02020603050405020304" pitchFamily="18" charset="0"/>
                <a:cs typeface="Arial" panose="020B0604020202020204" pitchFamily="34" charset="0"/>
              </a:rPr>
              <a:t>2</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 líquido son las tecnologías más maduras.</a:t>
            </a: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18</a:t>
            </a:fld>
            <a:endParaRPr lang="es-ES_tradnl"/>
          </a:p>
        </p:txBody>
      </p:sp>
    </p:spTree>
    <p:extLst>
      <p:ext uri="{BB962C8B-B14F-4D97-AF65-F5344CB8AC3E}">
        <p14:creationId xmlns:p14="http://schemas.microsoft.com/office/powerpoint/2010/main" val="1103173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19</a:t>
            </a:fld>
            <a:endParaRPr lang="es-ES_tradnl"/>
          </a:p>
        </p:txBody>
      </p:sp>
    </p:spTree>
    <p:extLst>
      <p:ext uri="{BB962C8B-B14F-4D97-AF65-F5344CB8AC3E}">
        <p14:creationId xmlns:p14="http://schemas.microsoft.com/office/powerpoint/2010/main" val="3550358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a:t>
            </a:fld>
            <a:endParaRPr lang="es-ES_tradnl"/>
          </a:p>
        </p:txBody>
      </p:sp>
    </p:spTree>
    <p:extLst>
      <p:ext uri="{BB962C8B-B14F-4D97-AF65-F5344CB8AC3E}">
        <p14:creationId xmlns:p14="http://schemas.microsoft.com/office/powerpoint/2010/main" val="1523270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r>
              <a:rPr lang="es-ES_tradnl" dirty="0"/>
              <a:t>Calentar/ </a:t>
            </a:r>
            <a:r>
              <a:rPr lang="es-ES_tradnl" dirty="0" err="1"/>
              <a:t>enfríar</a:t>
            </a:r>
            <a:r>
              <a:rPr lang="es-ES_tradnl" dirty="0"/>
              <a:t> el gas</a:t>
            </a:r>
          </a:p>
          <a:p>
            <a:endParaRPr lang="es-ES_tradnl" dirty="0"/>
          </a:p>
          <a:p>
            <a:r>
              <a:rPr lang="es-ES_tradnl" dirty="0"/>
              <a:t>Utilizar una caída de </a:t>
            </a:r>
            <a:r>
              <a:rPr lang="es-ES_tradnl" dirty="0" err="1"/>
              <a:t>presion</a:t>
            </a:r>
            <a:r>
              <a:rPr lang="es-ES_tradnl" dirty="0"/>
              <a:t> en dos pasos</a:t>
            </a:r>
          </a:p>
          <a:p>
            <a:endParaRPr lang="es-ES_tradnl" dirty="0"/>
          </a:p>
          <a:p>
            <a:r>
              <a:rPr lang="es-ES" dirty="0"/>
              <a:t> la presión pero sí que está el dato que a presión atmosférica se necesita 193K para invertir el coeficiente y que a presiones de 250MPa, 150°C</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20</a:t>
            </a:fld>
            <a:endParaRPr lang="es-ES_tradnl"/>
          </a:p>
        </p:txBody>
      </p:sp>
    </p:spTree>
    <p:extLst>
      <p:ext uri="{BB962C8B-B14F-4D97-AF65-F5344CB8AC3E}">
        <p14:creationId xmlns:p14="http://schemas.microsoft.com/office/powerpoint/2010/main" val="3362089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21</a:t>
            </a:fld>
            <a:endParaRPr lang="es-ES_tradnl"/>
          </a:p>
        </p:txBody>
      </p:sp>
    </p:spTree>
    <p:extLst>
      <p:ext uri="{BB962C8B-B14F-4D97-AF65-F5344CB8AC3E}">
        <p14:creationId xmlns:p14="http://schemas.microsoft.com/office/powerpoint/2010/main" val="3397820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22</a:t>
            </a:fld>
            <a:endParaRPr lang="es-ES_tradn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23</a:t>
            </a:fld>
            <a:endParaRPr lang="es-ES_tradn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24</a:t>
            </a:fld>
            <a:endParaRPr lang="es-ES_tradnl"/>
          </a:p>
        </p:txBody>
      </p:sp>
    </p:spTree>
    <p:extLst>
      <p:ext uri="{BB962C8B-B14F-4D97-AF65-F5344CB8AC3E}">
        <p14:creationId xmlns:p14="http://schemas.microsoft.com/office/powerpoint/2010/main" val="3285616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25</a:t>
            </a:fld>
            <a:endParaRPr lang="es-ES_tradnl"/>
          </a:p>
        </p:txBody>
      </p:sp>
    </p:spTree>
    <p:extLst>
      <p:ext uri="{BB962C8B-B14F-4D97-AF65-F5344CB8AC3E}">
        <p14:creationId xmlns:p14="http://schemas.microsoft.com/office/powerpoint/2010/main" val="1804115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26</a:t>
            </a:fld>
            <a:endParaRPr lang="es-ES_tradnl"/>
          </a:p>
        </p:txBody>
      </p:sp>
    </p:spTree>
    <p:extLst>
      <p:ext uri="{BB962C8B-B14F-4D97-AF65-F5344CB8AC3E}">
        <p14:creationId xmlns:p14="http://schemas.microsoft.com/office/powerpoint/2010/main" val="1665834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27</a:t>
            </a:fld>
            <a:endParaRPr lang="es-ES_tradnl"/>
          </a:p>
        </p:txBody>
      </p:sp>
    </p:spTree>
    <p:extLst>
      <p:ext uri="{BB962C8B-B14F-4D97-AF65-F5344CB8AC3E}">
        <p14:creationId xmlns:p14="http://schemas.microsoft.com/office/powerpoint/2010/main" val="4056153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28</a:t>
            </a:fld>
            <a:endParaRPr lang="es-ES_tradnl"/>
          </a:p>
        </p:txBody>
      </p:sp>
    </p:spTree>
    <p:extLst>
      <p:ext uri="{BB962C8B-B14F-4D97-AF65-F5344CB8AC3E}">
        <p14:creationId xmlns:p14="http://schemas.microsoft.com/office/powerpoint/2010/main" val="1704110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29</a:t>
            </a:fld>
            <a:endParaRPr lang="es-ES_tradnl"/>
          </a:p>
        </p:txBody>
      </p:sp>
    </p:spTree>
    <p:extLst>
      <p:ext uri="{BB962C8B-B14F-4D97-AF65-F5344CB8AC3E}">
        <p14:creationId xmlns:p14="http://schemas.microsoft.com/office/powerpoint/2010/main" val="1613852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a:t>
            </a:fld>
            <a:endParaRPr lang="es-ES_tradnl"/>
          </a:p>
        </p:txBody>
      </p:sp>
    </p:spTree>
    <p:extLst>
      <p:ext uri="{BB962C8B-B14F-4D97-AF65-F5344CB8AC3E}">
        <p14:creationId xmlns:p14="http://schemas.microsoft.com/office/powerpoint/2010/main" val="25450494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30</a:t>
            </a:fld>
            <a:endParaRPr lang="es-ES_tradnl"/>
          </a:p>
        </p:txBody>
      </p:sp>
    </p:spTree>
    <p:extLst>
      <p:ext uri="{BB962C8B-B14F-4D97-AF65-F5344CB8AC3E}">
        <p14:creationId xmlns:p14="http://schemas.microsoft.com/office/powerpoint/2010/main" val="3214896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31</a:t>
            </a:fld>
            <a:endParaRPr lang="es-ES_tradnl"/>
          </a:p>
        </p:txBody>
      </p:sp>
    </p:spTree>
    <p:extLst>
      <p:ext uri="{BB962C8B-B14F-4D97-AF65-F5344CB8AC3E}">
        <p14:creationId xmlns:p14="http://schemas.microsoft.com/office/powerpoint/2010/main" val="484713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32</a:t>
            </a:fld>
            <a:endParaRPr lang="es-ES_tradnl"/>
          </a:p>
        </p:txBody>
      </p:sp>
    </p:spTree>
    <p:extLst>
      <p:ext uri="{BB962C8B-B14F-4D97-AF65-F5344CB8AC3E}">
        <p14:creationId xmlns:p14="http://schemas.microsoft.com/office/powerpoint/2010/main" val="3431210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33</a:t>
            </a:fld>
            <a:endParaRPr lang="es-ES_tradnl"/>
          </a:p>
        </p:txBody>
      </p:sp>
    </p:spTree>
    <p:extLst>
      <p:ext uri="{BB962C8B-B14F-4D97-AF65-F5344CB8AC3E}">
        <p14:creationId xmlns:p14="http://schemas.microsoft.com/office/powerpoint/2010/main" val="38140083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34</a:t>
            </a:fld>
            <a:endParaRPr lang="es-ES_tradnl"/>
          </a:p>
        </p:txBody>
      </p:sp>
    </p:spTree>
    <p:extLst>
      <p:ext uri="{BB962C8B-B14F-4D97-AF65-F5344CB8AC3E}">
        <p14:creationId xmlns:p14="http://schemas.microsoft.com/office/powerpoint/2010/main" val="22643049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35</a:t>
            </a:fld>
            <a:endParaRPr lang="es-ES_tradnl"/>
          </a:p>
        </p:txBody>
      </p:sp>
    </p:spTree>
    <p:extLst>
      <p:ext uri="{BB962C8B-B14F-4D97-AF65-F5344CB8AC3E}">
        <p14:creationId xmlns:p14="http://schemas.microsoft.com/office/powerpoint/2010/main" val="41159744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36</a:t>
            </a:fld>
            <a:endParaRPr lang="es-ES_tradnl"/>
          </a:p>
        </p:txBody>
      </p:sp>
    </p:spTree>
    <p:extLst>
      <p:ext uri="{BB962C8B-B14F-4D97-AF65-F5344CB8AC3E}">
        <p14:creationId xmlns:p14="http://schemas.microsoft.com/office/powerpoint/2010/main" val="26419111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37</a:t>
            </a:fld>
            <a:endParaRPr lang="es-ES_tradnl"/>
          </a:p>
        </p:txBody>
      </p:sp>
    </p:spTree>
    <p:extLst>
      <p:ext uri="{BB962C8B-B14F-4D97-AF65-F5344CB8AC3E}">
        <p14:creationId xmlns:p14="http://schemas.microsoft.com/office/powerpoint/2010/main" val="6536690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38</a:t>
            </a:fld>
            <a:endParaRPr lang="es-ES_tradnl"/>
          </a:p>
        </p:txBody>
      </p:sp>
    </p:spTree>
    <p:extLst>
      <p:ext uri="{BB962C8B-B14F-4D97-AF65-F5344CB8AC3E}">
        <p14:creationId xmlns:p14="http://schemas.microsoft.com/office/powerpoint/2010/main" val="29498852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39</a:t>
            </a:fld>
            <a:endParaRPr lang="es-ES_tradnl"/>
          </a:p>
        </p:txBody>
      </p:sp>
    </p:spTree>
    <p:extLst>
      <p:ext uri="{BB962C8B-B14F-4D97-AF65-F5344CB8AC3E}">
        <p14:creationId xmlns:p14="http://schemas.microsoft.com/office/powerpoint/2010/main" val="1882011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 se muestra todas</a:t>
            </a:r>
            <a:r>
              <a:rPr lang="es-ES_tradnl" baseline="0" dirty="0"/>
              <a:t> las diferentes tecnologías de almacenamiento que se están desarrollando con mayor o menor resultado. En función de los resultados que se van obtenido, estas tecnologías han avanzado a una escala mas de desarrollo o comercial o simplemente se encuentran en una fase de investigación.. Podemos ver las mas conocidas como …. O otras menos conocidas como el </a:t>
            </a:r>
            <a:r>
              <a:rPr lang="es-ES_tradnl" baseline="0" dirty="0" err="1"/>
              <a:t>almacenamietno</a:t>
            </a:r>
            <a:r>
              <a:rPr lang="es-ES_tradnl" baseline="0" dirty="0"/>
              <a:t> en nanotubos, zeolitas o </a:t>
            </a:r>
            <a:r>
              <a:rPr lang="es-ES_tradnl" baseline="0" dirty="0" err="1"/>
              <a:t>microesferas</a:t>
            </a:r>
            <a:r>
              <a:rPr lang="es-ES_tradnl" baseline="0" dirty="0"/>
              <a:t>. Las cuales o no han </a:t>
            </a:r>
            <a:r>
              <a:rPr lang="es-ES_tradnl" baseline="0" dirty="0" err="1"/>
              <a:t>encuentrado</a:t>
            </a:r>
            <a:r>
              <a:rPr lang="es-ES_tradnl" baseline="0" dirty="0"/>
              <a:t> una aplicación idónea para su uso o tienen aun muchas barreras en su </a:t>
            </a:r>
            <a:r>
              <a:rPr lang="es-ES_tradnl" baseline="0" dirty="0" err="1"/>
              <a:t>tecnologia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a:t>
            </a:fld>
            <a:endParaRPr lang="es-ES_tradn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40</a:t>
            </a:fld>
            <a:endParaRPr lang="es-ES_tradnl"/>
          </a:p>
        </p:txBody>
      </p:sp>
    </p:spTree>
    <p:extLst>
      <p:ext uri="{BB962C8B-B14F-4D97-AF65-F5344CB8AC3E}">
        <p14:creationId xmlns:p14="http://schemas.microsoft.com/office/powerpoint/2010/main" val="9680766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41</a:t>
            </a:fld>
            <a:endParaRPr lang="es-ES_tradnl"/>
          </a:p>
        </p:txBody>
      </p:sp>
    </p:spTree>
    <p:extLst>
      <p:ext uri="{BB962C8B-B14F-4D97-AF65-F5344CB8AC3E}">
        <p14:creationId xmlns:p14="http://schemas.microsoft.com/office/powerpoint/2010/main" val="28948854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42</a:t>
            </a:fld>
            <a:endParaRPr lang="es-ES_tradnl"/>
          </a:p>
        </p:txBody>
      </p:sp>
    </p:spTree>
    <p:extLst>
      <p:ext uri="{BB962C8B-B14F-4D97-AF65-F5344CB8AC3E}">
        <p14:creationId xmlns:p14="http://schemas.microsoft.com/office/powerpoint/2010/main" val="9798354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r>
              <a:rPr lang="es-ES" dirty="0"/>
              <a:t>El principio de funcionamiento de este compresor se basa en separar los átomos de hidrógeno en un protón y un electrón aplicándole una diferencia de potencial entre un ánodo y un cátodo separados por una membrana de intercambio protónico (PEM). Denominándose al conjunto completo MEA, por sus siglas en inglés de </a:t>
            </a:r>
            <a:r>
              <a:rPr lang="es-ES" dirty="0" err="1"/>
              <a:t>Membrane-Electrode-Assembly</a:t>
            </a:r>
            <a:r>
              <a:rPr lang="es-ES" dirty="0"/>
              <a:t>.</a:t>
            </a:r>
          </a:p>
          <a:p>
            <a:endParaRPr lang="es-ES" dirty="0"/>
          </a:p>
          <a:p>
            <a:r>
              <a:rPr lang="es-ES" dirty="0"/>
              <a:t>Cuando se aplica una diferencia de potencial, el hidrógeno se oxida en </a:t>
            </a:r>
            <a:r>
              <a:rPr lang="es-ES" dirty="0" err="1"/>
              <a:t>ellado</a:t>
            </a:r>
            <a:r>
              <a:rPr lang="es-ES" dirty="0"/>
              <a:t> del ánodo. Los iones son transportados a través de la membrana al </a:t>
            </a:r>
            <a:r>
              <a:rPr lang="es-ES" dirty="0" err="1"/>
              <a:t>cátodolado</a:t>
            </a:r>
            <a:r>
              <a:rPr lang="es-ES" dirty="0"/>
              <a:t> donde el protón se reduce a una presión más alta [30]. Para </a:t>
            </a:r>
            <a:r>
              <a:rPr lang="es-ES" dirty="0" err="1"/>
              <a:t>lograrpara</a:t>
            </a:r>
            <a:r>
              <a:rPr lang="es-ES" dirty="0"/>
              <a:t> tal desempeño, el compartimento del cátodo debe ser sellado </a:t>
            </a:r>
            <a:r>
              <a:rPr lang="es-ES" dirty="0" err="1"/>
              <a:t>herméticamente.Para</a:t>
            </a:r>
            <a:r>
              <a:rPr lang="es-ES" dirty="0"/>
              <a:t> lograr mayores índices de compresión, debe instalarse una cascada (una serie de conjuntos de electrodos de membrana). La compresión electroquímica es muy eficiente [31, 32]. Usando esta tecnología, el hidrógeno puede ser comprimido desde la presión ambiente hasta 16 MPa [33]. Además, la demanda de energía sigue a la compresión isotérmica. Para una compresión a 700 bar, se esperan casi 10 </a:t>
            </a:r>
            <a:r>
              <a:rPr lang="es-ES" dirty="0" err="1"/>
              <a:t>MWkg</a:t>
            </a:r>
            <a:r>
              <a:rPr lang="es-ES" dirty="0"/>
              <a:t> 1 [34]. Un parámetro principal que afecta a la eficiencia del compresor electroquímico es la humidificación de la membrana; </a:t>
            </a:r>
            <a:r>
              <a:rPr lang="es-ES" dirty="0" err="1"/>
              <a:t>laLa</a:t>
            </a:r>
            <a:r>
              <a:rPr lang="es-ES" dirty="0"/>
              <a:t> membrana tiene que estar saturada de agua para presentar una excelente conductividad </a:t>
            </a:r>
            <a:r>
              <a:rPr lang="es-ES" dirty="0" err="1"/>
              <a:t>iónica.En</a:t>
            </a:r>
            <a:r>
              <a:rPr lang="es-ES" dirty="0"/>
              <a:t> los últimos años, varios esfuerzos para la comercialización de tales se han notificado [35-37], afirmando que el desarrollo de ambas un compresor de una sola etapa que alcanza 800 bar [37] y 200 bar [36], y un compresor de pila de tres celdas alcanzando 170 bar [35]</a:t>
            </a:r>
          </a:p>
          <a:p>
            <a:endParaRPr lang="es-ES" dirty="0"/>
          </a:p>
          <a:p>
            <a:r>
              <a:rPr lang="es-ES" dirty="0"/>
              <a:t>Estos compresores han evolucionado notablemente en los últimos años superando entre otros los siguientes obstáculos:  Presión de salida superior a 800 bar.  Relación de compresión de 800:1.  Más de 5000 horas de operación a elevada densidad de corriente (750 mA/cm2).</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43</a:t>
            </a:fld>
            <a:endParaRPr lang="es-ES_tradnl"/>
          </a:p>
        </p:txBody>
      </p:sp>
    </p:spTree>
    <p:extLst>
      <p:ext uri="{BB962C8B-B14F-4D97-AF65-F5344CB8AC3E}">
        <p14:creationId xmlns:p14="http://schemas.microsoft.com/office/powerpoint/2010/main" val="10752719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77500" lnSpcReduction="20000"/>
          </a:bodyPr>
          <a:lstStyle/>
          <a:p>
            <a:r>
              <a:rPr lang="es-ES" dirty="0"/>
              <a:t>El compresor de hidruro metálico es un sistema, muy parecido al almacenamiento en hidruros metálicos, basado en la absorción de hidrógeno por una matriz metálica que al ser calentada, normalmente con vapor de agua, a cierta temperatura, libera es capaz de liberar el hidrógeno a presión elevada. </a:t>
            </a:r>
          </a:p>
          <a:p>
            <a:endParaRPr lang="es-ES" dirty="0"/>
          </a:p>
          <a:p>
            <a:r>
              <a:rPr lang="es-ES" dirty="0"/>
              <a:t>La temperatura de operación variará enormemente dependiendo del tipo de matriz y de la presión de salida que se requiera, evolucionando la presión exponencialmente con la temperatura. Siendo posible alcanzar presiones de hasta 5000 bar a altas temperaturas. Una forma de incrementar la eficiencia energética del proceso de compresión es aumentar la temperatura de aporte de calor, no obstante, los hidruros metálicos tradicionales, se degradan con temperaturas superiores a los 100ºC. 52 Por tanto, un reto importante para la evolución de este tipo de compresores es la investigación sobre materiales alternativos resistentes a impurezas y altas temperaturas, que además ofrezcan una velocidad de absorción y desorción del hidrógeno en la matriz metálica.</a:t>
            </a:r>
          </a:p>
          <a:p>
            <a:endParaRPr lang="es-ES" dirty="0"/>
          </a:p>
          <a:p>
            <a:r>
              <a:rPr lang="es-ES" dirty="0"/>
              <a:t>El funcionamiento de un compresor de hidrógeno de hidruro metálico puede ser simplemente explicado de la siguiente manera: El hidrógeno se almacena primero en el hidruro metálico a un bajo presión y temperatura de suministro; el hidrógeno permanece en el hidruro hasta se expone debido a un aumento de la temperatura o una caída de presión; entonces, el </a:t>
            </a:r>
            <a:r>
              <a:rPr lang="es-ES" dirty="0" err="1"/>
              <a:t>El</a:t>
            </a:r>
            <a:r>
              <a:rPr lang="es-ES" dirty="0"/>
              <a:t> hidrógeno almacenado sale del hidruro. Si el aumento de la temperatura es suficiente y el volumen final de almacenamiento es menor que el volumen de suministro, el hidrógeno sale del hidruro metálico a presiones que van desde aproximadamente 3-10 veces la presión de suministro original [38]. Un hidruro metálico de varias etapas El sistema de compresión de hidrógeno (MHHC) utiliza una combinación de diferentes hidruros metálicos para aumentar la relación de compresión final mientras se maximiza el proceso de hidrogenación a partir de la presión de suministro de cada etapa [39].</a:t>
            </a:r>
          </a:p>
          <a:p>
            <a:endParaRPr lang="es-ES" dirty="0"/>
          </a:p>
          <a:p>
            <a:r>
              <a:rPr lang="es-ES" dirty="0"/>
              <a:t>En la figura 1.6 se ilustra un sistema simplificado de MHHC de dos etapas. El ciclo de compresión puede resumirse de la siguiente manera:</a:t>
            </a:r>
          </a:p>
          <a:p>
            <a:endParaRPr lang="es-ES" dirty="0"/>
          </a:p>
          <a:p>
            <a:r>
              <a:rPr lang="es-ES" dirty="0"/>
              <a:t>Paso 1: La válvula No.1 se abre y el electrolizador de baja presión es ...conectado al reactor de la primera etapa. Cuando se abre la válvula No.1, la primera etapa absorbe el hidrógeno a baja presión del proveedor hasta que el proceso de hidrogenación termina. Luego la válvula El número 1 se cierra y el reactor de la primera etapa está en equilibrio.</a:t>
            </a:r>
          </a:p>
          <a:p>
            <a:r>
              <a:rPr lang="es-ES" dirty="0"/>
              <a:t>Paso 2: Se produce un sensible proceso de calentamiento del reactor de primera etapa a una temperatura alta predefinida (TH) con el fin de aumentar la presión dentro del tanque y preparar el sistema para la el próximo acoplamiento.</a:t>
            </a:r>
          </a:p>
          <a:p>
            <a:r>
              <a:rPr lang="es-ES" dirty="0"/>
              <a:t>Paso 3: La válvula No.2 se abre entre los tanques de la primera etapa y la segunda etapa, donde la temperatura de la primera etapa reactor es alta (TH) y la temperatura del segundo es baja (TL); por lo tanto, el hidrógeno liberado de la primera entra en la segunda etapa y es absorbida por la segunda etapa aleación. Al final de este proceso, la válvula número 2 se cierra.</a:t>
            </a:r>
          </a:p>
          <a:p>
            <a:r>
              <a:rPr lang="es-ES" dirty="0"/>
              <a:t>Paso 4: Otro proceso de calentamiento  tiene lugar en un predefinido alta temperatura (TH) para aumentar la presión en el interior el reactor de segunda etapa.</a:t>
            </a:r>
          </a:p>
          <a:p>
            <a:r>
              <a:rPr lang="es-ES" dirty="0"/>
              <a:t>Paso 5: La válvula No.3 se abre y el hidrógeno a presión se almacena en un tanque de alta presión, mientras que el reactor 1 está preparado para el próximo ciclo de compresión.</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44</a:t>
            </a:fld>
            <a:endParaRPr lang="es-ES_tradnl"/>
          </a:p>
        </p:txBody>
      </p:sp>
    </p:spTree>
    <p:extLst>
      <p:ext uri="{BB962C8B-B14F-4D97-AF65-F5344CB8AC3E}">
        <p14:creationId xmlns:p14="http://schemas.microsoft.com/office/powerpoint/2010/main" val="14976784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45</a:t>
            </a:fld>
            <a:endParaRPr lang="es-ES_tradnl"/>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46</a:t>
            </a:fld>
            <a:endParaRPr lang="es-ES_tradnl"/>
          </a:p>
        </p:txBody>
      </p:sp>
    </p:spTree>
    <p:extLst>
      <p:ext uri="{BB962C8B-B14F-4D97-AF65-F5344CB8AC3E}">
        <p14:creationId xmlns:p14="http://schemas.microsoft.com/office/powerpoint/2010/main" val="63910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47</a:t>
            </a:fld>
            <a:endParaRPr lang="es-ES_tradnl"/>
          </a:p>
        </p:txBody>
      </p:sp>
    </p:spTree>
    <p:extLst>
      <p:ext uri="{BB962C8B-B14F-4D97-AF65-F5344CB8AC3E}">
        <p14:creationId xmlns:p14="http://schemas.microsoft.com/office/powerpoint/2010/main" val="19590919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48</a:t>
            </a:fld>
            <a:endParaRPr lang="es-ES_tradnl"/>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49</a:t>
            </a:fld>
            <a:endParaRPr lang="es-ES_tradnl"/>
          </a:p>
        </p:txBody>
      </p:sp>
    </p:spTree>
    <p:extLst>
      <p:ext uri="{BB962C8B-B14F-4D97-AF65-F5344CB8AC3E}">
        <p14:creationId xmlns:p14="http://schemas.microsoft.com/office/powerpoint/2010/main" val="3461503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a:t>
            </a:fld>
            <a:endParaRPr lang="es-ES_tradnl"/>
          </a:p>
        </p:txBody>
      </p:sp>
    </p:spTree>
    <p:extLst>
      <p:ext uri="{BB962C8B-B14F-4D97-AF65-F5344CB8AC3E}">
        <p14:creationId xmlns:p14="http://schemas.microsoft.com/office/powerpoint/2010/main" val="21821856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50</a:t>
            </a:fld>
            <a:endParaRPr lang="es-ES_tradnl"/>
          </a:p>
        </p:txBody>
      </p:sp>
    </p:spTree>
    <p:extLst>
      <p:ext uri="{BB962C8B-B14F-4D97-AF65-F5344CB8AC3E}">
        <p14:creationId xmlns:p14="http://schemas.microsoft.com/office/powerpoint/2010/main" val="12058570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51</a:t>
            </a:fld>
            <a:endParaRPr lang="es-ES_tradnl"/>
          </a:p>
        </p:txBody>
      </p:sp>
    </p:spTree>
    <p:extLst>
      <p:ext uri="{BB962C8B-B14F-4D97-AF65-F5344CB8AC3E}">
        <p14:creationId xmlns:p14="http://schemas.microsoft.com/office/powerpoint/2010/main" val="859535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52</a:t>
            </a:fld>
            <a:endParaRPr lang="es-ES_tradnl"/>
          </a:p>
        </p:txBody>
      </p:sp>
    </p:spTree>
    <p:extLst>
      <p:ext uri="{BB962C8B-B14F-4D97-AF65-F5344CB8AC3E}">
        <p14:creationId xmlns:p14="http://schemas.microsoft.com/office/powerpoint/2010/main" val="13512596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53</a:t>
            </a:fld>
            <a:endParaRPr lang="es-ES_tradnl"/>
          </a:p>
        </p:txBody>
      </p:sp>
    </p:spTree>
    <p:extLst>
      <p:ext uri="{BB962C8B-B14F-4D97-AF65-F5344CB8AC3E}">
        <p14:creationId xmlns:p14="http://schemas.microsoft.com/office/powerpoint/2010/main" val="32640502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54</a:t>
            </a:fld>
            <a:endParaRPr lang="es-ES_tradnl"/>
          </a:p>
        </p:txBody>
      </p:sp>
    </p:spTree>
    <p:extLst>
      <p:ext uri="{BB962C8B-B14F-4D97-AF65-F5344CB8AC3E}">
        <p14:creationId xmlns:p14="http://schemas.microsoft.com/office/powerpoint/2010/main" val="6492561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r>
              <a:rPr lang="es-ES_tradnl" baseline="0" dirty="0"/>
              <a:t>Los métodos mas conocidos son el ciclo Linde y el ciclo Claude. </a:t>
            </a:r>
          </a:p>
          <a:p>
            <a:endParaRPr lang="es-ES_tradnl" baseline="0" dirty="0"/>
          </a:p>
          <a:p>
            <a:r>
              <a:rPr lang="es-ES_tradnl" baseline="0" dirty="0"/>
              <a:t>Linde:</a:t>
            </a:r>
          </a:p>
          <a:p>
            <a:endParaRPr lang="es-ES_tradnl" baseline="0" dirty="0"/>
          </a:p>
          <a:p>
            <a:pPr lvl="0"/>
            <a:r>
              <a:rPr lang="es-ES_tradnl" sz="1200" kern="1200" dirty="0">
                <a:solidFill>
                  <a:schemeClr val="tx1"/>
                </a:solidFill>
                <a:effectLst/>
                <a:latin typeface="+mn-lt"/>
                <a:ea typeface="+mn-ea"/>
                <a:cs typeface="+mn-cs"/>
              </a:rPr>
              <a:t>El gas entra al sistema a través del compresor, donde se le aplica trabajo. </a:t>
            </a:r>
            <a:r>
              <a:rPr lang="es-ES" sz="1200" kern="1200" dirty="0">
                <a:solidFill>
                  <a:schemeClr val="tx1"/>
                </a:solidFill>
                <a:effectLst/>
                <a:latin typeface="+mn-lt"/>
                <a:ea typeface="+mn-ea"/>
                <a:cs typeface="+mn-cs"/>
              </a:rPr>
              <a:t>Una vez el gas</a:t>
            </a:r>
            <a:r>
              <a:rPr lang="es-ES" sz="1200" kern="1200" baseline="0" dirty="0">
                <a:solidFill>
                  <a:schemeClr val="tx1"/>
                </a:solidFill>
                <a:effectLst/>
                <a:latin typeface="+mn-lt"/>
                <a:ea typeface="+mn-ea"/>
                <a:cs typeface="+mn-cs"/>
              </a:rPr>
              <a:t> comprimido a T </a:t>
            </a:r>
            <a:r>
              <a:rPr lang="es-ES" sz="1200" kern="1200" baseline="0" dirty="0" err="1">
                <a:solidFill>
                  <a:schemeClr val="tx1"/>
                </a:solidFill>
                <a:effectLst/>
                <a:latin typeface="+mn-lt"/>
                <a:ea typeface="+mn-ea"/>
                <a:cs typeface="+mn-cs"/>
              </a:rPr>
              <a:t>amb</a:t>
            </a:r>
            <a:r>
              <a:rPr lang="es-ES" sz="1200" kern="1200" baseline="0" dirty="0">
                <a:solidFill>
                  <a:schemeClr val="tx1"/>
                </a:solidFill>
                <a:effectLst/>
                <a:latin typeface="+mn-lt"/>
                <a:ea typeface="+mn-ea"/>
                <a:cs typeface="+mn-cs"/>
              </a:rPr>
              <a:t> pasa </a:t>
            </a:r>
            <a:r>
              <a:rPr lang="es-ES_tradnl" sz="1200" kern="1200" dirty="0">
                <a:solidFill>
                  <a:schemeClr val="tx1"/>
                </a:solidFill>
                <a:effectLst/>
                <a:latin typeface="+mn-lt"/>
                <a:ea typeface="+mn-ea"/>
                <a:cs typeface="+mn-cs"/>
              </a:rPr>
              <a:t>por un intercambiador de calor donde se enfría.</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Después, el gas frío y comprimido se expande a través de una válvula hasta la presión ambiente, en esta expansión el gas se enfría aún más debido al efecto Joule-Thompson (al disminuir la presión, disminuye la temperatura) y,</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Pasa a la cámara de licuación, en esta cámara parte del gas entra en estado de líquido saturado y se extrae, y la</a:t>
            </a:r>
            <a:r>
              <a:rPr lang="es-ES_tradnl" sz="1200" kern="1200" baseline="0" dirty="0">
                <a:solidFill>
                  <a:schemeClr val="tx1"/>
                </a:solidFill>
                <a:effectLst/>
                <a:latin typeface="+mn-lt"/>
                <a:ea typeface="+mn-ea"/>
                <a:cs typeface="+mn-cs"/>
              </a:rPr>
              <a:t> parte gaseosa se recircula</a:t>
            </a:r>
            <a:r>
              <a:rPr lang="es-ES_tradnl"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 El gas frío que no ha sido licuado se manda otra vez al intercambiador de calor situado antes de la válvula. El gas que sale del separador sale como vapor saturado, por lo que éste puede estar mucho más frío que el gas que sale del compresor, por lo que se puede utilizar para enfriar la corriente gaseosa que pasa del compresor hacia la válvula de estrangulamiento.</a:t>
            </a:r>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El gas que se utiliza en el intercambiador se añade posteriormente a la corriente que entra al compresor y el ciclo se repite.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Claude:</a:t>
            </a:r>
          </a:p>
          <a:p>
            <a:pPr lvl="0"/>
            <a:endParaRPr lang="es-ES_tradnl" sz="1200" kern="1200" dirty="0">
              <a:solidFill>
                <a:schemeClr val="tx1"/>
              </a:solidFill>
              <a:effectLst/>
              <a:latin typeface="+mn-lt"/>
              <a:ea typeface="+mn-ea"/>
              <a:cs typeface="+mn-cs"/>
            </a:endParaRPr>
          </a:p>
          <a:p>
            <a:pPr lvl="0"/>
            <a:r>
              <a:rPr lang="es-ES_tradnl" sz="1200" kern="1200" dirty="0">
                <a:solidFill>
                  <a:schemeClr val="tx1"/>
                </a:solidFill>
                <a:effectLst/>
                <a:latin typeface="+mn-lt"/>
                <a:ea typeface="+mn-ea"/>
                <a:cs typeface="+mn-cs"/>
              </a:rPr>
              <a:t>Es parecido</a:t>
            </a:r>
            <a:r>
              <a:rPr lang="es-ES_tradnl" sz="1200" kern="1200" baseline="0" dirty="0">
                <a:solidFill>
                  <a:schemeClr val="tx1"/>
                </a:solidFill>
                <a:effectLst/>
                <a:latin typeface="+mn-lt"/>
                <a:ea typeface="+mn-ea"/>
                <a:cs typeface="+mn-cs"/>
              </a:rPr>
              <a:t> al ciclo Linde con sus números intercambios y etapas de compresión. Este sistema tiene la peculiaridad </a:t>
            </a:r>
            <a:r>
              <a:rPr lang="es-ES" sz="1200" kern="1200" baseline="0" dirty="0">
                <a:solidFill>
                  <a:schemeClr val="tx1"/>
                </a:solidFill>
                <a:effectLst/>
                <a:latin typeface="+mn-lt"/>
                <a:ea typeface="+mn-ea"/>
                <a:cs typeface="+mn-cs"/>
              </a:rPr>
              <a:t>que el gas</a:t>
            </a:r>
            <a:r>
              <a:rPr lang="es-ES" sz="1200" b="0" i="0" kern="1200" dirty="0">
                <a:solidFill>
                  <a:schemeClr val="tx1"/>
                </a:solidFill>
                <a:effectLst/>
                <a:latin typeface="+mn-lt"/>
                <a:ea typeface="+mn-ea"/>
                <a:cs typeface="+mn-cs"/>
              </a:rPr>
              <a:t> realiza un trabajo externo al expandirse</a:t>
            </a:r>
            <a:r>
              <a:rPr lang="es-ES" sz="1200" b="1" i="0" kern="1200" dirty="0">
                <a:solidFill>
                  <a:schemeClr val="tx1"/>
                </a:solidFill>
                <a:effectLst/>
                <a:latin typeface="+mn-lt"/>
                <a:ea typeface="+mn-ea"/>
                <a:cs typeface="+mn-cs"/>
              </a:rPr>
              <a:t>, experimenta una caída de presión mayor que si se expande en una válvula de estrangulamiento.</a:t>
            </a:r>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El sistema Claude de licuefacción puede lograr un mayor rendimiento que el sistema Linde.</a:t>
            </a:r>
            <a:endParaRPr lang="es-ES" sz="1200" kern="1200" dirty="0">
              <a:solidFill>
                <a:schemeClr val="tx1"/>
              </a:solidFill>
              <a:effectLst/>
              <a:latin typeface="+mn-lt"/>
              <a:ea typeface="+mn-ea"/>
              <a:cs typeface="+mn-cs"/>
            </a:endParaRP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55</a:t>
            </a:fld>
            <a:endParaRPr lang="es-ES_tradnl"/>
          </a:p>
        </p:txBody>
      </p:sp>
    </p:spTree>
    <p:extLst>
      <p:ext uri="{BB962C8B-B14F-4D97-AF65-F5344CB8AC3E}">
        <p14:creationId xmlns:p14="http://schemas.microsoft.com/office/powerpoint/2010/main" val="34461401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56</a:t>
            </a:fld>
            <a:endParaRPr lang="es-ES_tradnl"/>
          </a:p>
        </p:txBody>
      </p:sp>
    </p:spTree>
    <p:extLst>
      <p:ext uri="{BB962C8B-B14F-4D97-AF65-F5344CB8AC3E}">
        <p14:creationId xmlns:p14="http://schemas.microsoft.com/office/powerpoint/2010/main" val="26957607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57</a:t>
            </a:fld>
            <a:endParaRPr lang="es-ES_tradnl"/>
          </a:p>
        </p:txBody>
      </p:sp>
    </p:spTree>
    <p:extLst>
      <p:ext uri="{BB962C8B-B14F-4D97-AF65-F5344CB8AC3E}">
        <p14:creationId xmlns:p14="http://schemas.microsoft.com/office/powerpoint/2010/main" val="21778625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58</a:t>
            </a:fld>
            <a:endParaRPr lang="es-ES_tradnl"/>
          </a:p>
        </p:txBody>
      </p:sp>
    </p:spTree>
    <p:extLst>
      <p:ext uri="{BB962C8B-B14F-4D97-AF65-F5344CB8AC3E}">
        <p14:creationId xmlns:p14="http://schemas.microsoft.com/office/powerpoint/2010/main" val="14684992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59</a:t>
            </a:fld>
            <a:endParaRPr lang="es-ES_tradnl"/>
          </a:p>
        </p:txBody>
      </p:sp>
    </p:spTree>
    <p:extLst>
      <p:ext uri="{BB962C8B-B14F-4D97-AF65-F5344CB8AC3E}">
        <p14:creationId xmlns:p14="http://schemas.microsoft.com/office/powerpoint/2010/main" val="335208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a:t>
            </a:fld>
            <a:endParaRPr lang="es-ES_tradnl"/>
          </a:p>
        </p:txBody>
      </p:sp>
    </p:spTree>
    <p:extLst>
      <p:ext uri="{BB962C8B-B14F-4D97-AF65-F5344CB8AC3E}">
        <p14:creationId xmlns:p14="http://schemas.microsoft.com/office/powerpoint/2010/main" val="1923379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sz="2000" b="1" dirty="0">
                <a:solidFill>
                  <a:srgbClr val="00519E"/>
                </a:solidFill>
                <a:latin typeface="Calibri" panose="020F0502020204030204" pitchFamily="34" charset="0"/>
              </a:rPr>
              <a:t>( Como su nombre</a:t>
            </a:r>
            <a:r>
              <a:rPr lang="es-ES" sz="2000" b="1" baseline="0" dirty="0">
                <a:solidFill>
                  <a:srgbClr val="00519E"/>
                </a:solidFill>
                <a:latin typeface="Calibri" panose="020F0502020204030204" pitchFamily="34" charset="0"/>
              </a:rPr>
              <a:t> indica es una </a:t>
            </a:r>
            <a:r>
              <a:rPr lang="es-ES" sz="1200" b="1" dirty="0">
                <a:solidFill>
                  <a:srgbClr val="00519E"/>
                </a:solidFill>
                <a:latin typeface="Calibri" panose="020F0502020204030204" pitchFamily="34" charset="0"/>
              </a:rPr>
              <a:t>Combinación de baja temperatura y presión </a:t>
            </a:r>
            <a:r>
              <a:rPr lang="es-ES" sz="2000" b="1" dirty="0">
                <a:solidFill>
                  <a:srgbClr val="00519E"/>
                </a:solidFill>
                <a:latin typeface="Calibri" panose="020F0502020204030204" pitchFamily="34" charset="0"/>
              </a:rPr>
              <a:t>) </a:t>
            </a:r>
            <a:endParaRPr lang="es-ES" sz="2000" dirty="0">
              <a:solidFill>
                <a:srgbClr val="00519E"/>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 dirty="0">
              <a:solidFill>
                <a:srgbClr val="00519E"/>
              </a:solidFill>
              <a:latin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 dirty="0">
                <a:solidFill>
                  <a:srgbClr val="00519E"/>
                </a:solidFill>
                <a:latin typeface="Calibri" panose="020F0502020204030204" pitchFamily="34" charset="0"/>
              </a:rPr>
              <a:t>Esta se encuentra</a:t>
            </a:r>
            <a:r>
              <a:rPr lang="es-ES" baseline="0" dirty="0">
                <a:solidFill>
                  <a:srgbClr val="00519E"/>
                </a:solidFill>
                <a:latin typeface="Calibri" panose="020F0502020204030204" pitchFamily="34" charset="0"/>
              </a:rPr>
              <a:t> principalmente en fase de </a:t>
            </a:r>
            <a:r>
              <a:rPr lang="es-ES" baseline="0" dirty="0" err="1">
                <a:solidFill>
                  <a:srgbClr val="00519E"/>
                </a:solidFill>
                <a:latin typeface="Calibri" panose="020F0502020204030204" pitchFamily="34" charset="0"/>
              </a:rPr>
              <a:t>investagacion</a:t>
            </a:r>
            <a:r>
              <a:rPr lang="es-ES" baseline="0" dirty="0">
                <a:solidFill>
                  <a:srgbClr val="00519E"/>
                </a:solidFill>
                <a:latin typeface="Calibri" panose="020F0502020204030204" pitchFamily="34" charset="0"/>
              </a:rPr>
              <a:t> donde</a:t>
            </a:r>
            <a:r>
              <a:rPr lang="es-ES" dirty="0">
                <a:solidFill>
                  <a:srgbClr val="00519E"/>
                </a:solidFill>
                <a:latin typeface="Calibri" panose="020F0502020204030204" pitchFamily="34" charset="0"/>
              </a:rPr>
              <a:t> compañías BMW y el Laboratorio Nacional Lawrence </a:t>
            </a:r>
            <a:r>
              <a:rPr lang="es-ES" dirty="0" err="1">
                <a:solidFill>
                  <a:srgbClr val="00519E"/>
                </a:solidFill>
                <a:latin typeface="Calibri" panose="020F0502020204030204" pitchFamily="34" charset="0"/>
              </a:rPr>
              <a:t>Livermore</a:t>
            </a:r>
            <a:r>
              <a:rPr lang="es-ES" dirty="0">
                <a:solidFill>
                  <a:srgbClr val="00519E"/>
                </a:solidFill>
                <a:latin typeface="Calibri" panose="020F0502020204030204" pitchFamily="34" charset="0"/>
              </a:rPr>
              <a:t> ( LLNL ) se dedican a realizar trabajos en esta línea de investigación. </a:t>
            </a:r>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60</a:t>
            </a:fld>
            <a:endParaRPr lang="es-ES_tradnl"/>
          </a:p>
        </p:txBody>
      </p:sp>
    </p:spTree>
    <p:extLst>
      <p:ext uri="{BB962C8B-B14F-4D97-AF65-F5344CB8AC3E}">
        <p14:creationId xmlns:p14="http://schemas.microsoft.com/office/powerpoint/2010/main" val="28302274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61</a:t>
            </a:fld>
            <a:endParaRPr lang="es-ES_tradnl"/>
          </a:p>
        </p:txBody>
      </p:sp>
    </p:spTree>
    <p:extLst>
      <p:ext uri="{BB962C8B-B14F-4D97-AF65-F5344CB8AC3E}">
        <p14:creationId xmlns:p14="http://schemas.microsoft.com/office/powerpoint/2010/main" val="13397245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62</a:t>
            </a:fld>
            <a:endParaRPr lang="es-ES_tradnl"/>
          </a:p>
        </p:txBody>
      </p:sp>
    </p:spTree>
    <p:extLst>
      <p:ext uri="{BB962C8B-B14F-4D97-AF65-F5344CB8AC3E}">
        <p14:creationId xmlns:p14="http://schemas.microsoft.com/office/powerpoint/2010/main" val="19311788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63</a:t>
            </a:fld>
            <a:endParaRPr lang="es-ES_tradnl"/>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La tecnología de hidruros metálicos consiste en un sistema donde el H</a:t>
            </a:r>
            <a:r>
              <a:rPr lang="es-ES_tradnl" sz="1200" kern="1200" baseline="-25000" dirty="0">
                <a:solidFill>
                  <a:schemeClr val="tx1"/>
                </a:solidFill>
                <a:effectLst/>
                <a:latin typeface="+mn-lt"/>
                <a:ea typeface="+mn-ea"/>
                <a:cs typeface="+mn-cs"/>
              </a:rPr>
              <a:t>2</a:t>
            </a:r>
            <a:r>
              <a:rPr lang="es-ES_tradnl" sz="1200" kern="1200" dirty="0">
                <a:solidFill>
                  <a:schemeClr val="tx1"/>
                </a:solidFill>
                <a:effectLst/>
                <a:latin typeface="+mn-lt"/>
                <a:ea typeface="+mn-ea"/>
                <a:cs typeface="+mn-cs"/>
              </a:rPr>
              <a:t> es almacenado químicamente en estado sólido por un proceso de adsorción. Ciertos materiales como los metales o aleaciones </a:t>
            </a:r>
            <a:r>
              <a:rPr lang="es-ES_tradnl" sz="1200" kern="1200" dirty="0" err="1">
                <a:solidFill>
                  <a:schemeClr val="tx1"/>
                </a:solidFill>
                <a:effectLst/>
                <a:latin typeface="+mn-lt"/>
                <a:ea typeface="+mn-ea"/>
                <a:cs typeface="+mn-cs"/>
              </a:rPr>
              <a:t>intermetálicas</a:t>
            </a:r>
            <a:r>
              <a:rPr lang="es-ES_tradnl" sz="1200" kern="1200" dirty="0">
                <a:solidFill>
                  <a:schemeClr val="tx1"/>
                </a:solidFill>
                <a:effectLst/>
                <a:latin typeface="+mn-lt"/>
                <a:ea typeface="+mn-ea"/>
                <a:cs typeface="+mn-cs"/>
              </a:rPr>
              <a:t> tienen la habilidad de adsorber H</a:t>
            </a:r>
            <a:r>
              <a:rPr lang="es-ES_tradnl" sz="1200" kern="1200" baseline="-25000" dirty="0">
                <a:solidFill>
                  <a:schemeClr val="tx1"/>
                </a:solidFill>
                <a:effectLst/>
                <a:latin typeface="+mn-lt"/>
                <a:ea typeface="+mn-ea"/>
                <a:cs typeface="+mn-cs"/>
              </a:rPr>
              <a:t>2</a:t>
            </a:r>
            <a:r>
              <a:rPr lang="es-ES_tradnl" sz="1200" kern="1200" dirty="0">
                <a:solidFill>
                  <a:schemeClr val="tx1"/>
                </a:solidFill>
                <a:effectLst/>
                <a:latin typeface="+mn-lt"/>
                <a:ea typeface="+mn-ea"/>
                <a:cs typeface="+mn-cs"/>
              </a:rPr>
              <a:t> bajo condiciones moderadas de presión y baja temperatura, formando compuestos sólidos hidrógeno – metal reversible. Entre sus ventajas destacan la capacidad de almacenar una</a:t>
            </a:r>
            <a:r>
              <a:rPr lang="es-ES_tradnl" sz="1200" kern="1200" baseline="0" dirty="0">
                <a:solidFill>
                  <a:schemeClr val="tx1"/>
                </a:solidFill>
                <a:effectLst/>
                <a:latin typeface="+mn-lt"/>
                <a:ea typeface="+mn-ea"/>
                <a:cs typeface="+mn-cs"/>
              </a:rPr>
              <a:t> gran </a:t>
            </a:r>
            <a:r>
              <a:rPr lang="es-ES_tradnl" sz="1200" kern="1200" dirty="0">
                <a:solidFill>
                  <a:schemeClr val="tx1"/>
                </a:solidFill>
                <a:effectLst/>
                <a:latin typeface="+mn-lt"/>
                <a:ea typeface="+mn-ea"/>
                <a:cs typeface="+mn-cs"/>
              </a:rPr>
              <a:t>cantidad</a:t>
            </a:r>
            <a:r>
              <a:rPr lang="es-ES_tradnl" sz="1200" kern="1200" baseline="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de H</a:t>
            </a:r>
            <a:r>
              <a:rPr lang="es-ES_tradnl" sz="1200" kern="1200" baseline="-25000" dirty="0">
                <a:solidFill>
                  <a:schemeClr val="tx1"/>
                </a:solidFill>
                <a:effectLst/>
                <a:latin typeface="+mn-lt"/>
                <a:ea typeface="+mn-ea"/>
                <a:cs typeface="+mn-cs"/>
              </a:rPr>
              <a:t>2 </a:t>
            </a:r>
            <a:r>
              <a:rPr lang="es-ES_tradnl" sz="1200" kern="1200" dirty="0">
                <a:solidFill>
                  <a:schemeClr val="tx1"/>
                </a:solidFill>
                <a:effectLst/>
                <a:latin typeface="+mn-lt"/>
                <a:ea typeface="+mn-ea"/>
                <a:cs typeface="+mn-cs"/>
              </a:rPr>
              <a:t>, son abundantes, bajo coste y nivel de seguridad, ya que pueden ser operados a una temperatura relativamente baja y una presión típica de pilas de combustibles.</a:t>
            </a:r>
            <a:endParaRPr lang="es-ES" sz="1200" kern="1200" dirty="0">
              <a:solidFill>
                <a:schemeClr val="tx1"/>
              </a:solidFill>
              <a:effectLst/>
              <a:latin typeface="+mn-lt"/>
              <a:ea typeface="+mn-ea"/>
              <a:cs typeface="+mn-cs"/>
            </a:endParaRPr>
          </a:p>
          <a:p>
            <a:endParaRPr lang="es-ES_tradnl" dirty="0"/>
          </a:p>
          <a:p>
            <a:r>
              <a:rPr lang="es-ES_tradnl" sz="1200" kern="1200" dirty="0">
                <a:solidFill>
                  <a:schemeClr val="tx1"/>
                </a:solidFill>
                <a:effectLst/>
                <a:latin typeface="+mn-lt"/>
                <a:ea typeface="+mn-ea"/>
                <a:cs typeface="+mn-cs"/>
              </a:rPr>
              <a:t>Sin embargo, hay un gran número de cuestiones asociadas con este almacenamiento, por ejemplo, la baja cinética de reacción, baja reversibilidad y alta temperatura de </a:t>
            </a:r>
            <a:r>
              <a:rPr lang="es-ES_tradnl" sz="1200" kern="1200" dirty="0" err="1">
                <a:solidFill>
                  <a:schemeClr val="tx1"/>
                </a:solidFill>
                <a:effectLst/>
                <a:latin typeface="+mn-lt"/>
                <a:ea typeface="+mn-ea"/>
                <a:cs typeface="+mn-cs"/>
              </a:rPr>
              <a:t>deshidrogenación</a:t>
            </a:r>
            <a:r>
              <a:rPr lang="es-ES_tradnl" sz="1200" kern="1200" dirty="0">
                <a:solidFill>
                  <a:schemeClr val="tx1"/>
                </a:solidFill>
                <a:effectLst/>
                <a:latin typeface="+mn-lt"/>
                <a:ea typeface="+mn-ea"/>
                <a:cs typeface="+mn-cs"/>
              </a:rPr>
              <a:t>. Además, otro hándicap que presentan los hidruros metálicos como sistema de almacenamiento de hidrógeno es su elevado peso que, en el caso de aplicaciones</a:t>
            </a:r>
            <a:r>
              <a:rPr lang="es-ES_tradnl" sz="1200" kern="1200" baseline="0" dirty="0">
                <a:solidFill>
                  <a:schemeClr val="tx1"/>
                </a:solidFill>
                <a:effectLst/>
                <a:latin typeface="+mn-lt"/>
                <a:ea typeface="+mn-ea"/>
                <a:cs typeface="+mn-cs"/>
              </a:rPr>
              <a:t> no </a:t>
            </a:r>
            <a:r>
              <a:rPr lang="es-ES_tradnl" sz="1200" kern="1200" baseline="0" dirty="0" err="1">
                <a:solidFill>
                  <a:schemeClr val="tx1"/>
                </a:solidFill>
                <a:effectLst/>
                <a:latin typeface="+mn-lt"/>
                <a:ea typeface="+mn-ea"/>
                <a:cs typeface="+mn-cs"/>
              </a:rPr>
              <a:t>estacionarias</a:t>
            </a:r>
            <a:r>
              <a:rPr lang="es-ES_tradnl" sz="1200" kern="1200" dirty="0" err="1">
                <a:solidFill>
                  <a:schemeClr val="tx1"/>
                </a:solidFill>
                <a:effectLst/>
                <a:latin typeface="+mn-lt"/>
                <a:ea typeface="+mn-ea"/>
                <a:cs typeface="+mn-cs"/>
              </a:rPr>
              <a:t>s</a:t>
            </a:r>
            <a:r>
              <a:rPr lang="es-ES_tradnl" sz="1200" kern="1200" dirty="0">
                <a:solidFill>
                  <a:schemeClr val="tx1"/>
                </a:solidFill>
                <a:effectLst/>
                <a:latin typeface="+mn-lt"/>
                <a:ea typeface="+mn-ea"/>
                <a:cs typeface="+mn-cs"/>
              </a:rPr>
              <a:t>, provocará una reducción de la relación potencia/peso. </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Se</a:t>
            </a:r>
            <a:r>
              <a:rPr lang="es-ES_tradnl" sz="1200" kern="1200" baseline="0" dirty="0">
                <a:solidFill>
                  <a:schemeClr val="tx1"/>
                </a:solidFill>
                <a:effectLst/>
                <a:latin typeface="+mn-lt"/>
                <a:ea typeface="+mn-ea"/>
                <a:cs typeface="+mn-cs"/>
              </a:rPr>
              <a:t> muestra u</a:t>
            </a:r>
            <a:r>
              <a:rPr lang="es-ES_tradnl" sz="1200" kern="1200" dirty="0">
                <a:solidFill>
                  <a:schemeClr val="tx1"/>
                </a:solidFill>
                <a:effectLst/>
                <a:latin typeface="+mn-lt"/>
                <a:ea typeface="+mn-ea"/>
                <a:cs typeface="+mn-cs"/>
              </a:rPr>
              <a:t>na comparativa entre los diferentes compuestos en términos de densidad gravimétrica, volumétrica y temperatura de desorción.</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La clasificación de los hidruros</a:t>
            </a:r>
            <a:r>
              <a:rPr lang="es-ES_tradnl" sz="1200" kern="1200" baseline="0" dirty="0">
                <a:solidFill>
                  <a:schemeClr val="tx1"/>
                </a:solidFill>
                <a:effectLst/>
                <a:latin typeface="+mn-lt"/>
                <a:ea typeface="+mn-ea"/>
                <a:cs typeface="+mn-cs"/>
              </a:rPr>
              <a:t> metálicos se  divide en aleaciones e hidruros complejos. En la primera de ella destacan las aleaciones con base de Mg y los compuestos </a:t>
            </a:r>
            <a:r>
              <a:rPr lang="es-ES_tradnl" sz="1200" kern="1200" baseline="0" dirty="0" err="1">
                <a:solidFill>
                  <a:schemeClr val="tx1"/>
                </a:solidFill>
                <a:effectLst/>
                <a:latin typeface="+mn-lt"/>
                <a:ea typeface="+mn-ea"/>
                <a:cs typeface="+mn-cs"/>
              </a:rPr>
              <a:t>intermetcalicos</a:t>
            </a:r>
            <a:r>
              <a:rPr lang="es-ES_tradnl" sz="1200" kern="1200" baseline="0" dirty="0">
                <a:solidFill>
                  <a:schemeClr val="tx1"/>
                </a:solidFill>
                <a:effectLst/>
                <a:latin typeface="+mn-lt"/>
                <a:ea typeface="+mn-ea"/>
                <a:cs typeface="+mn-cs"/>
              </a:rPr>
              <a:t>, que en el temario </a:t>
            </a:r>
            <a:r>
              <a:rPr lang="es-ES_tradnl" sz="1200" kern="1200" baseline="0" dirty="0" err="1">
                <a:solidFill>
                  <a:schemeClr val="tx1"/>
                </a:solidFill>
                <a:effectLst/>
                <a:latin typeface="+mn-lt"/>
                <a:ea typeface="+mn-ea"/>
                <a:cs typeface="+mn-cs"/>
              </a:rPr>
              <a:t>podeis</a:t>
            </a:r>
            <a:r>
              <a:rPr lang="es-ES_tradnl" sz="1200" kern="1200" baseline="0" dirty="0">
                <a:solidFill>
                  <a:schemeClr val="tx1"/>
                </a:solidFill>
                <a:effectLst/>
                <a:latin typeface="+mn-lt"/>
                <a:ea typeface="+mn-ea"/>
                <a:cs typeface="+mn-cs"/>
              </a:rPr>
              <a:t> ver a que elementos corresponde esa formulación. </a:t>
            </a:r>
            <a:r>
              <a:rPr lang="es-ES_tradnl" sz="1200" kern="1200" dirty="0">
                <a:solidFill>
                  <a:schemeClr val="tx1"/>
                </a:solidFill>
                <a:effectLst/>
                <a:latin typeface="+mn-lt"/>
                <a:ea typeface="+mn-ea"/>
                <a:cs typeface="+mn-cs"/>
              </a:rPr>
              <a:t>Los hidruros complejos  están formados por elementos ligeros como el litio (Li) y sodio (</a:t>
            </a:r>
            <a:r>
              <a:rPr lang="es-ES_tradnl" sz="1200" kern="1200" dirty="0" err="1">
                <a:solidFill>
                  <a:schemeClr val="tx1"/>
                </a:solidFill>
                <a:effectLst/>
                <a:latin typeface="+mn-lt"/>
                <a:ea typeface="+mn-ea"/>
                <a:cs typeface="+mn-cs"/>
              </a:rPr>
              <a:t>Na</a:t>
            </a:r>
            <a:r>
              <a:rPr lang="es-ES_tradnl" sz="1200" kern="1200" dirty="0">
                <a:solidFill>
                  <a:schemeClr val="tx1"/>
                </a:solidFill>
                <a:effectLst/>
                <a:latin typeface="+mn-lt"/>
                <a:ea typeface="+mn-ea"/>
                <a:cs typeface="+mn-cs"/>
              </a:rPr>
              <a:t>) han ganado importancia como materiales de almacenamiento desde el punto de vista que la mayoría de los hidruros metálicos están compuestos por elementos pesados de la tabla periódica. </a:t>
            </a:r>
            <a:endParaRPr lang="es-ES_tradnl"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64</a:t>
            </a:fld>
            <a:endParaRPr lang="es-ES_tradnl"/>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A una temperatura dada, el hidrógeno se disuelve en la fase metálica aumentando la presión. Al aumentar la temperatura, llega un momento en el que la fase alfa se convierte en la fase hidruro. Conforme aumenta la presión, los incrementos en contenido de hidrógeno son cada vez menores hasta que el material puede considerarse cargado. En la descarga, la presión disminuye, de manera que debe suministrarse calor si se quieren mantener las condiciones isotermas de reversibilidad. Sin embargo, aun en el mejor de los casos, se produce un efecto de histéresis.  </a:t>
            </a:r>
            <a:endParaRPr lang="es-ES" sz="1200" kern="1200" dirty="0">
              <a:solidFill>
                <a:schemeClr val="tx1"/>
              </a:solidFill>
              <a:effectLst/>
              <a:latin typeface="+mn-lt"/>
              <a:ea typeface="+mn-ea"/>
              <a:cs typeface="+mn-cs"/>
            </a:endParaRPr>
          </a:p>
          <a:p>
            <a:endParaRPr lang="es-ES_tradnl" dirty="0"/>
          </a:p>
          <a:p>
            <a:r>
              <a:rPr lang="es-ES_tradnl" dirty="0"/>
              <a:t>Por tanto para su funcionamiento se</a:t>
            </a:r>
            <a:r>
              <a:rPr lang="es-ES_tradnl" baseline="0" dirty="0"/>
              <a:t> tiene que aumentar la presión y temperatura.</a:t>
            </a:r>
          </a:p>
          <a:p>
            <a:endParaRPr lang="es-ES_tradnl" baseline="0" dirty="0"/>
          </a:p>
          <a:p>
            <a:r>
              <a:rPr lang="es-ES_tradnl" baseline="0" dirty="0"/>
              <a:t>En la figura abajo posterior, </a:t>
            </a:r>
            <a:r>
              <a:rPr lang="es-ES_tradnl" baseline="0" dirty="0" err="1"/>
              <a:t>teneis</a:t>
            </a:r>
            <a:r>
              <a:rPr lang="es-ES_tradnl" baseline="0" dirty="0"/>
              <a:t> un ejemplo de hidruro metálico y una botella comercial de H2 almacenado en hidruros metálicos con las siguientes características como. </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65</a:t>
            </a:fld>
            <a:endParaRPr lang="es-ES_tradnl"/>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Por otro lado, los </a:t>
            </a:r>
            <a:r>
              <a:rPr lang="es-ES_tradnl" dirty="0" err="1"/>
              <a:t>liquidos</a:t>
            </a:r>
            <a:r>
              <a:rPr lang="es-ES_tradnl" baseline="0" dirty="0"/>
              <a:t> orgánicos </a:t>
            </a:r>
            <a:r>
              <a:rPr lang="es-ES" sz="1200" kern="1200" dirty="0">
                <a:solidFill>
                  <a:schemeClr val="tx1"/>
                </a:solidFill>
                <a:effectLst/>
                <a:latin typeface="+mn-lt"/>
                <a:ea typeface="+mn-ea"/>
                <a:cs typeface="+mn-cs"/>
              </a:rPr>
              <a:t>empezaron a desarrollarse para</a:t>
            </a:r>
            <a:r>
              <a:rPr lang="es-ES" sz="1200" kern="1200" baseline="0" dirty="0">
                <a:solidFill>
                  <a:schemeClr val="tx1"/>
                </a:solidFill>
                <a:effectLst/>
                <a:latin typeface="+mn-lt"/>
                <a:ea typeface="+mn-ea"/>
                <a:cs typeface="+mn-cs"/>
              </a:rPr>
              <a:t> esta utilidad</a:t>
            </a:r>
            <a:r>
              <a:rPr lang="es-ES" sz="1200" kern="1200" dirty="0">
                <a:solidFill>
                  <a:schemeClr val="tx1"/>
                </a:solidFill>
                <a:effectLst/>
                <a:latin typeface="+mn-lt"/>
                <a:ea typeface="+mn-ea"/>
                <a:cs typeface="+mn-cs"/>
              </a:rPr>
              <a:t> en la década de 1990. Actualmente, se conocen hasta 28 sistemas LOHC prometedores para almacenamiento y transporte de hidrógeno. Las moléculas aromáticas, tales como, N-</a:t>
            </a:r>
            <a:r>
              <a:rPr lang="es-ES" sz="1200" kern="1200" dirty="0" err="1">
                <a:solidFill>
                  <a:schemeClr val="tx1"/>
                </a:solidFill>
                <a:effectLst/>
                <a:latin typeface="+mn-lt"/>
                <a:ea typeface="+mn-ea"/>
                <a:cs typeface="+mn-cs"/>
              </a:rPr>
              <a:t>etilcarbazol</a:t>
            </a:r>
            <a:r>
              <a:rPr lang="es-ES" sz="1200" kern="1200" dirty="0">
                <a:solidFill>
                  <a:schemeClr val="tx1"/>
                </a:solidFill>
                <a:effectLst/>
                <a:latin typeface="+mn-lt"/>
                <a:ea typeface="+mn-ea"/>
                <a:cs typeface="+mn-cs"/>
              </a:rPr>
              <a:t> (NEC) o </a:t>
            </a:r>
            <a:r>
              <a:rPr lang="es-ES" sz="1200" kern="1200" dirty="0" err="1">
                <a:solidFill>
                  <a:schemeClr val="tx1"/>
                </a:solidFill>
                <a:effectLst/>
                <a:latin typeface="+mn-lt"/>
                <a:ea typeface="+mn-ea"/>
                <a:cs typeface="+mn-cs"/>
              </a:rPr>
              <a:t>dibenciltoluenos</a:t>
            </a:r>
            <a:r>
              <a:rPr lang="es-ES" sz="1200" kern="1200" dirty="0">
                <a:solidFill>
                  <a:schemeClr val="tx1"/>
                </a:solidFill>
                <a:effectLst/>
                <a:latin typeface="+mn-lt"/>
                <a:ea typeface="+mn-ea"/>
                <a:cs typeface="+mn-cs"/>
              </a:rPr>
              <a:t> pueden hidrogenarse y </a:t>
            </a:r>
            <a:r>
              <a:rPr lang="es-ES" sz="1200" kern="1200" dirty="0" err="1">
                <a:solidFill>
                  <a:schemeClr val="tx1"/>
                </a:solidFill>
                <a:effectLst/>
                <a:latin typeface="+mn-lt"/>
                <a:ea typeface="+mn-ea"/>
                <a:cs typeface="+mn-cs"/>
              </a:rPr>
              <a:t>deshidrogenarse</a:t>
            </a:r>
            <a:r>
              <a:rPr lang="es-ES" sz="1200" kern="1200" dirty="0">
                <a:solidFill>
                  <a:schemeClr val="tx1"/>
                </a:solidFill>
                <a:effectLst/>
                <a:latin typeface="+mn-lt"/>
                <a:ea typeface="+mn-ea"/>
                <a:cs typeface="+mn-cs"/>
              </a:rPr>
              <a:t> reversiblemente para transportar y almacenar hidrógeno en forma de líquidos similares al </a:t>
            </a:r>
            <a:r>
              <a:rPr lang="es-ES" sz="1200" kern="1200" dirty="0" err="1">
                <a:solidFill>
                  <a:schemeClr val="tx1"/>
                </a:solidFill>
                <a:effectLst/>
                <a:latin typeface="+mn-lt"/>
                <a:ea typeface="+mn-ea"/>
                <a:cs typeface="+mn-cs"/>
              </a:rPr>
              <a:t>diesel</a:t>
            </a:r>
            <a:r>
              <a:rPr lang="es-ES" sz="1200" kern="1200" dirty="0">
                <a:solidFill>
                  <a:schemeClr val="tx1"/>
                </a:solidFill>
                <a:effectLst/>
                <a:latin typeface="+mn-lt"/>
                <a:ea typeface="+mn-ea"/>
                <a:cs typeface="+mn-cs"/>
              </a:rPr>
              <a:t>. </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Respecto a las propiedades : Los sistemas de LOHC están formados por pares de compuestos orgánicos, siendo el compuesto hidrófobo típicamente un compuesto aromático o </a:t>
            </a:r>
            <a:r>
              <a:rPr lang="es-ES" sz="1200" kern="1200" dirty="0" err="1">
                <a:solidFill>
                  <a:schemeClr val="tx1"/>
                </a:solidFill>
                <a:effectLst/>
                <a:latin typeface="+mn-lt"/>
                <a:ea typeface="+mn-ea"/>
                <a:cs typeface="+mn-cs"/>
              </a:rPr>
              <a:t>heteroaromático</a:t>
            </a:r>
            <a:r>
              <a:rPr lang="es-ES" sz="1200" kern="1200" dirty="0">
                <a:solidFill>
                  <a:schemeClr val="tx1"/>
                </a:solidFill>
                <a:effectLst/>
                <a:latin typeface="+mn-lt"/>
                <a:ea typeface="+mn-ea"/>
                <a:cs typeface="+mn-cs"/>
              </a:rPr>
              <a:t>, y el hidrófilo rico en hidrógeno, típicamente un compuesto cíclico o heterocíclico. Los LOHC se cargan con hidrógeno de forma análoga con reacciones de hidrogenación catalítica. Las condiciones requeridas para la hidrogenación exotérmica son presiones de 1 a 5 </a:t>
            </a:r>
            <a:r>
              <a:rPr lang="es-ES" sz="1200" kern="1200" dirty="0" err="1">
                <a:solidFill>
                  <a:schemeClr val="tx1"/>
                </a:solidFill>
                <a:effectLst/>
                <a:latin typeface="+mn-lt"/>
                <a:ea typeface="+mn-ea"/>
                <a:cs typeface="+mn-cs"/>
              </a:rPr>
              <a:t>MPa</a:t>
            </a:r>
            <a:r>
              <a:rPr lang="es-ES" sz="1200" kern="1200" dirty="0">
                <a:solidFill>
                  <a:schemeClr val="tx1"/>
                </a:solidFill>
                <a:effectLst/>
                <a:latin typeface="+mn-lt"/>
                <a:ea typeface="+mn-ea"/>
                <a:cs typeface="+mn-cs"/>
              </a:rPr>
              <a:t> y temperaturas de 373 a 523 K. </a:t>
            </a:r>
          </a:p>
          <a:p>
            <a:endParaRPr lang="es-ES"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En la figura</a:t>
            </a:r>
            <a:r>
              <a:rPr lang="es-ES_tradnl" sz="1200" kern="1200" baseline="0" dirty="0">
                <a:solidFill>
                  <a:schemeClr val="tx1"/>
                </a:solidFill>
                <a:effectLst/>
                <a:latin typeface="+mn-lt"/>
                <a:ea typeface="+mn-ea"/>
                <a:cs typeface="+mn-cs"/>
              </a:rPr>
              <a:t> se presenta una comparativa en</a:t>
            </a:r>
            <a:r>
              <a:rPr lang="es-ES_tradnl" sz="1200" kern="1200" dirty="0">
                <a:solidFill>
                  <a:schemeClr val="tx1"/>
                </a:solidFill>
                <a:effectLst/>
                <a:latin typeface="+mn-lt"/>
                <a:ea typeface="+mn-ea"/>
                <a:cs typeface="+mn-cs"/>
              </a:rPr>
              <a:t> términos de peso y dimensiones, un estudio comparativo entre el almacenamiento realizado en H</a:t>
            </a:r>
            <a:r>
              <a:rPr lang="es-ES_tradnl" sz="1200" kern="1200" baseline="-25000" dirty="0">
                <a:solidFill>
                  <a:schemeClr val="tx1"/>
                </a:solidFill>
                <a:effectLst/>
                <a:latin typeface="+mn-lt"/>
                <a:ea typeface="+mn-ea"/>
                <a:cs typeface="+mn-cs"/>
              </a:rPr>
              <a:t>2 </a:t>
            </a:r>
            <a:r>
              <a:rPr lang="es-ES_tradnl" sz="1200" kern="1200" dirty="0">
                <a:solidFill>
                  <a:schemeClr val="tx1"/>
                </a:solidFill>
                <a:effectLst/>
                <a:latin typeface="+mn-lt"/>
                <a:ea typeface="+mn-ea"/>
                <a:cs typeface="+mn-cs"/>
              </a:rPr>
              <a:t>comprimido en botellas y la misma cantidad almacenada en LOHC, muestra como los dos sistemas de almacenamiento son muy diferentes tanto en dimensiones como en peso.</a:t>
            </a:r>
          </a:p>
          <a:p>
            <a:endParaRPr lang="es-ES_tradnl"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Por ultimo, se muestra una tabla con los 4</a:t>
            </a:r>
            <a:r>
              <a:rPr lang="es-ES_tradnl" sz="1200" kern="1200" baseline="0" dirty="0">
                <a:solidFill>
                  <a:schemeClr val="tx1"/>
                </a:solidFill>
                <a:effectLst/>
                <a:latin typeface="+mn-lt"/>
                <a:ea typeface="+mn-ea"/>
                <a:cs typeface="+mn-cs"/>
              </a:rPr>
              <a:t> grupos principales de LOHC utilizados con sus propiedades mas relevantes que son la temperatura de </a:t>
            </a:r>
            <a:r>
              <a:rPr lang="es-ES_tradnl" sz="1200" kern="1200" baseline="0" dirty="0" err="1">
                <a:solidFill>
                  <a:schemeClr val="tx1"/>
                </a:solidFill>
                <a:effectLst/>
                <a:latin typeface="+mn-lt"/>
                <a:ea typeface="+mn-ea"/>
                <a:cs typeface="+mn-cs"/>
              </a:rPr>
              <a:t>deshidrogenación</a:t>
            </a:r>
            <a:r>
              <a:rPr lang="es-ES_tradnl" sz="1200" kern="1200" baseline="0" dirty="0">
                <a:solidFill>
                  <a:schemeClr val="tx1"/>
                </a:solidFill>
                <a:effectLst/>
                <a:latin typeface="+mn-lt"/>
                <a:ea typeface="+mn-ea"/>
                <a:cs typeface="+mn-cs"/>
              </a:rPr>
              <a:t> y la capacidad de almacenamiento. </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66</a:t>
            </a:fld>
            <a:endParaRPr lang="es-ES_tradnl"/>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err="1"/>
              <a:t>Ademas</a:t>
            </a:r>
            <a:r>
              <a:rPr lang="es-ES_tradnl" dirty="0"/>
              <a:t>,</a:t>
            </a:r>
            <a:r>
              <a:rPr lang="es-ES_tradnl" baseline="0" dirty="0"/>
              <a:t> dentro de las propiedades de los LOHC como se puede ver en el video de la empresa </a:t>
            </a:r>
            <a:r>
              <a:rPr lang="es-ES_tradnl" baseline="0" dirty="0" err="1"/>
              <a:t>Hidrogenious</a:t>
            </a:r>
            <a:r>
              <a:rPr lang="es-ES_tradnl" baseline="0" dirty="0"/>
              <a:t>, estos compuesto no reaccionan en contacto con una fuente de </a:t>
            </a:r>
            <a:r>
              <a:rPr lang="es-ES_tradnl" baseline="0" dirty="0" err="1"/>
              <a:t>ignificion</a:t>
            </a:r>
            <a:r>
              <a:rPr lang="es-ES_tradnl" baseline="0" dirty="0"/>
              <a:t> pero si que la mayoría de ellos </a:t>
            </a:r>
            <a:r>
              <a:rPr lang="es-ES_tradnl" baseline="0" dirty="0" err="1"/>
              <a:t>toxicos</a:t>
            </a:r>
            <a:r>
              <a:rPr lang="es-ES_tradnl" baseline="0" dirty="0"/>
              <a:t>. Se muestra el sistema de </a:t>
            </a:r>
            <a:r>
              <a:rPr lang="es-ES_tradnl" baseline="0" dirty="0" err="1"/>
              <a:t>almacenamimento</a:t>
            </a:r>
            <a:r>
              <a:rPr lang="es-ES_tradnl" baseline="0" dirty="0"/>
              <a:t> del </a:t>
            </a:r>
            <a:r>
              <a:rPr lang="es-ES_tradnl" baseline="0" dirty="0" err="1"/>
              <a:t>Dibe</a:t>
            </a:r>
            <a:r>
              <a:rPr lang="es-ES_tradnl" baseline="0" dirty="0"/>
              <a:t>…  el </a:t>
            </a:r>
            <a:r>
              <a:rPr lang="es-ES_tradnl" baseline="0" dirty="0" err="1"/>
              <a:t>perhidro</a:t>
            </a:r>
            <a:r>
              <a:rPr lang="es-ES_tradnl" baseline="0" dirty="0"/>
              <a:t> </a:t>
            </a:r>
            <a:r>
              <a:rPr lang="es-ES_tradnl" baseline="0" dirty="0" err="1"/>
              <a:t>dibencil</a:t>
            </a:r>
            <a:r>
              <a:rPr lang="es-ES_tradnl" baseline="0" dirty="0"/>
              <a:t>… mientras transporta 9 </a:t>
            </a:r>
            <a:r>
              <a:rPr lang="es-ES_tradnl" baseline="0" dirty="0" err="1"/>
              <a:t>molecuales</a:t>
            </a:r>
            <a:r>
              <a:rPr lang="es-ES_tradnl" baseline="0" dirty="0"/>
              <a:t> de H2.</a:t>
            </a:r>
          </a:p>
          <a:p>
            <a:endParaRPr lang="es-ES_tradnl" baseline="0" dirty="0"/>
          </a:p>
          <a:p>
            <a:r>
              <a:rPr lang="es-ES_tradnl" baseline="0" dirty="0"/>
              <a:t>Por otro lado, la empresa japonesa </a:t>
            </a:r>
            <a:r>
              <a:rPr lang="es-ES_tradnl" baseline="0" dirty="0" err="1"/>
              <a:t>Chiyoda</a:t>
            </a:r>
            <a:r>
              <a:rPr lang="es-ES_tradnl" baseline="0" dirty="0"/>
              <a:t> muestra su modo de almacenamiento de H2 con los </a:t>
            </a:r>
            <a:r>
              <a:rPr lang="es-ES_tradnl" baseline="0" dirty="0" err="1"/>
              <a:t>cumpuestos</a:t>
            </a:r>
            <a:r>
              <a:rPr lang="es-ES_tradnl" baseline="0" dirty="0"/>
              <a:t> tolueno, </a:t>
            </a:r>
            <a:r>
              <a:rPr lang="es-ES_tradnl" baseline="0" dirty="0" err="1"/>
              <a:t>metil</a:t>
            </a:r>
            <a:r>
              <a:rPr lang="es-ES_tradnl" baseline="0" dirty="0"/>
              <a:t> con 3 </a:t>
            </a:r>
            <a:r>
              <a:rPr lang="es-ES_tradnl" baseline="0" dirty="0" err="1"/>
              <a:t>molecuales</a:t>
            </a:r>
            <a:r>
              <a:rPr lang="es-ES_tradnl" baseline="0" dirty="0"/>
              <a:t> </a:t>
            </a:r>
            <a:r>
              <a:rPr lang="es-ES_tradnl" baseline="0" dirty="0" err="1"/>
              <a:t>dde</a:t>
            </a:r>
            <a:r>
              <a:rPr lang="es-ES_tradnl" baseline="0" dirty="0"/>
              <a:t> H2,. Este tipo de transporte y aplicaciones adquiere mayor sentido cuando se realiza el transporte o </a:t>
            </a:r>
            <a:r>
              <a:rPr lang="es-ES_tradnl" baseline="0" dirty="0" err="1"/>
              <a:t>almanamiento</a:t>
            </a:r>
            <a:r>
              <a:rPr lang="es-ES_tradnl" baseline="0" dirty="0"/>
              <a:t> a gran escala, de forma marítima y </a:t>
            </a:r>
            <a:r>
              <a:rPr lang="es-ES_tradnl" baseline="0" dirty="0" err="1"/>
              <a:t>aprovehcando</a:t>
            </a:r>
            <a:r>
              <a:rPr lang="es-ES_tradnl" baseline="0" dirty="0"/>
              <a:t> las infraestructuras </a:t>
            </a:r>
            <a:r>
              <a:rPr lang="es-ES_tradnl" baseline="0" dirty="0" err="1"/>
              <a:t>existenetes</a:t>
            </a:r>
            <a:r>
              <a:rPr lang="es-ES_tradnl" baseline="0" dirty="0"/>
              <a:t> para este tipo de compuestos.</a:t>
            </a:r>
          </a:p>
          <a:p>
            <a:endParaRPr lang="es-ES_tradnl" baseline="0"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67</a:t>
            </a:fld>
            <a:endParaRPr lang="es-ES_tradnl"/>
          </a:p>
        </p:txBody>
      </p:sp>
    </p:spTree>
    <p:extLst>
      <p:ext uri="{BB962C8B-B14F-4D97-AF65-F5344CB8AC3E}">
        <p14:creationId xmlns:p14="http://schemas.microsoft.com/office/powerpoint/2010/main" val="36054414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err="1"/>
              <a:t>Ademas</a:t>
            </a:r>
            <a:r>
              <a:rPr lang="es-ES_tradnl" dirty="0"/>
              <a:t>,</a:t>
            </a:r>
            <a:r>
              <a:rPr lang="es-ES_tradnl" baseline="0" dirty="0"/>
              <a:t> dentro de las propiedades de los LOHC como se puede ver en el video de la empresa </a:t>
            </a:r>
            <a:r>
              <a:rPr lang="es-ES_tradnl" baseline="0" dirty="0" err="1"/>
              <a:t>Hidrogenious</a:t>
            </a:r>
            <a:r>
              <a:rPr lang="es-ES_tradnl" baseline="0" dirty="0"/>
              <a:t>, estos compuesto no reaccionan en contacto con una fuente de </a:t>
            </a:r>
            <a:r>
              <a:rPr lang="es-ES_tradnl" baseline="0" dirty="0" err="1"/>
              <a:t>ignificion</a:t>
            </a:r>
            <a:r>
              <a:rPr lang="es-ES_tradnl" baseline="0" dirty="0"/>
              <a:t> pero si que la mayoría de ellos </a:t>
            </a:r>
            <a:r>
              <a:rPr lang="es-ES_tradnl" baseline="0" dirty="0" err="1"/>
              <a:t>toxicos</a:t>
            </a:r>
            <a:r>
              <a:rPr lang="es-ES_tradnl" baseline="0" dirty="0"/>
              <a:t>. Se muestra el sistema de </a:t>
            </a:r>
            <a:r>
              <a:rPr lang="es-ES_tradnl" baseline="0" dirty="0" err="1"/>
              <a:t>almacenamimento</a:t>
            </a:r>
            <a:r>
              <a:rPr lang="es-ES_tradnl" baseline="0" dirty="0"/>
              <a:t> del </a:t>
            </a:r>
            <a:r>
              <a:rPr lang="es-ES_tradnl" baseline="0" dirty="0" err="1"/>
              <a:t>Dibe</a:t>
            </a:r>
            <a:r>
              <a:rPr lang="es-ES_tradnl" baseline="0" dirty="0"/>
              <a:t>…  el </a:t>
            </a:r>
            <a:r>
              <a:rPr lang="es-ES_tradnl" baseline="0" dirty="0" err="1"/>
              <a:t>perhidro</a:t>
            </a:r>
            <a:r>
              <a:rPr lang="es-ES_tradnl" baseline="0" dirty="0"/>
              <a:t> </a:t>
            </a:r>
            <a:r>
              <a:rPr lang="es-ES_tradnl" baseline="0" dirty="0" err="1"/>
              <a:t>dibencil</a:t>
            </a:r>
            <a:r>
              <a:rPr lang="es-ES_tradnl" baseline="0" dirty="0"/>
              <a:t>… mientras transporta 9 </a:t>
            </a:r>
            <a:r>
              <a:rPr lang="es-ES_tradnl" baseline="0" dirty="0" err="1"/>
              <a:t>molecuales</a:t>
            </a:r>
            <a:r>
              <a:rPr lang="es-ES_tradnl" baseline="0" dirty="0"/>
              <a:t> de H2.</a:t>
            </a:r>
          </a:p>
          <a:p>
            <a:endParaRPr lang="es-ES_tradnl" baseline="0" dirty="0"/>
          </a:p>
          <a:p>
            <a:r>
              <a:rPr lang="es-ES_tradnl" baseline="0" dirty="0"/>
              <a:t>Por otro lado, la empresa japonesa </a:t>
            </a:r>
            <a:r>
              <a:rPr lang="es-ES_tradnl" baseline="0" dirty="0" err="1"/>
              <a:t>Chiyoda</a:t>
            </a:r>
            <a:r>
              <a:rPr lang="es-ES_tradnl" baseline="0" dirty="0"/>
              <a:t> muestra su modo de almacenamiento de H2 con los </a:t>
            </a:r>
            <a:r>
              <a:rPr lang="es-ES_tradnl" baseline="0" dirty="0" err="1"/>
              <a:t>cumpuestos</a:t>
            </a:r>
            <a:r>
              <a:rPr lang="es-ES_tradnl" baseline="0" dirty="0"/>
              <a:t> tolueno, </a:t>
            </a:r>
            <a:r>
              <a:rPr lang="es-ES_tradnl" baseline="0" dirty="0" err="1"/>
              <a:t>metil</a:t>
            </a:r>
            <a:r>
              <a:rPr lang="es-ES_tradnl" baseline="0" dirty="0"/>
              <a:t> con 3 </a:t>
            </a:r>
            <a:r>
              <a:rPr lang="es-ES_tradnl" baseline="0" dirty="0" err="1"/>
              <a:t>molecuales</a:t>
            </a:r>
            <a:r>
              <a:rPr lang="es-ES_tradnl" baseline="0" dirty="0"/>
              <a:t> </a:t>
            </a:r>
            <a:r>
              <a:rPr lang="es-ES_tradnl" baseline="0" dirty="0" err="1"/>
              <a:t>dde</a:t>
            </a:r>
            <a:r>
              <a:rPr lang="es-ES_tradnl" baseline="0" dirty="0"/>
              <a:t> H2,. Este tipo de transporte y aplicaciones adquiere mayor sentido cuando se realiza el transporte o </a:t>
            </a:r>
            <a:r>
              <a:rPr lang="es-ES_tradnl" baseline="0" dirty="0" err="1"/>
              <a:t>almanamiento</a:t>
            </a:r>
            <a:r>
              <a:rPr lang="es-ES_tradnl" baseline="0" dirty="0"/>
              <a:t> a gran escala, de forma marítima y </a:t>
            </a:r>
            <a:r>
              <a:rPr lang="es-ES_tradnl" baseline="0" dirty="0" err="1"/>
              <a:t>aprovehcando</a:t>
            </a:r>
            <a:r>
              <a:rPr lang="es-ES_tradnl" baseline="0" dirty="0"/>
              <a:t> las infraestructuras </a:t>
            </a:r>
            <a:r>
              <a:rPr lang="es-ES_tradnl" baseline="0" dirty="0" err="1"/>
              <a:t>existenetes</a:t>
            </a:r>
            <a:r>
              <a:rPr lang="es-ES_tradnl" baseline="0" dirty="0"/>
              <a:t> para este tipo de compuestos.</a:t>
            </a:r>
          </a:p>
          <a:p>
            <a:endParaRPr lang="es-ES_tradnl" baseline="0"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68</a:t>
            </a:fld>
            <a:endParaRPr lang="es-ES_tradnl"/>
          </a:p>
        </p:txBody>
      </p:sp>
    </p:spTree>
    <p:extLst>
      <p:ext uri="{BB962C8B-B14F-4D97-AF65-F5344CB8AC3E}">
        <p14:creationId xmlns:p14="http://schemas.microsoft.com/office/powerpoint/2010/main" val="32043972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err="1"/>
              <a:t>Ademas</a:t>
            </a:r>
            <a:r>
              <a:rPr lang="es-ES_tradnl" dirty="0"/>
              <a:t>,</a:t>
            </a:r>
            <a:r>
              <a:rPr lang="es-ES_tradnl" baseline="0" dirty="0"/>
              <a:t> dentro de las propiedades de los LOHC como se puede ver en el video de la empresa </a:t>
            </a:r>
            <a:r>
              <a:rPr lang="es-ES_tradnl" baseline="0" dirty="0" err="1"/>
              <a:t>Hidrogenious</a:t>
            </a:r>
            <a:r>
              <a:rPr lang="es-ES_tradnl" baseline="0" dirty="0"/>
              <a:t>, estos compuesto no reaccionan en contacto con una fuente de </a:t>
            </a:r>
            <a:r>
              <a:rPr lang="es-ES_tradnl" baseline="0" dirty="0" err="1"/>
              <a:t>ignificion</a:t>
            </a:r>
            <a:r>
              <a:rPr lang="es-ES_tradnl" baseline="0" dirty="0"/>
              <a:t> pero si que la mayoría de ellos </a:t>
            </a:r>
            <a:r>
              <a:rPr lang="es-ES_tradnl" baseline="0" dirty="0" err="1"/>
              <a:t>toxicos</a:t>
            </a:r>
            <a:r>
              <a:rPr lang="es-ES_tradnl" baseline="0" dirty="0"/>
              <a:t>. Se muestra el sistema de </a:t>
            </a:r>
            <a:r>
              <a:rPr lang="es-ES_tradnl" baseline="0" dirty="0" err="1"/>
              <a:t>almacenamimento</a:t>
            </a:r>
            <a:r>
              <a:rPr lang="es-ES_tradnl" baseline="0" dirty="0"/>
              <a:t> del </a:t>
            </a:r>
            <a:r>
              <a:rPr lang="es-ES_tradnl" baseline="0" dirty="0" err="1"/>
              <a:t>Dibe</a:t>
            </a:r>
            <a:r>
              <a:rPr lang="es-ES_tradnl" baseline="0" dirty="0"/>
              <a:t>…  el </a:t>
            </a:r>
            <a:r>
              <a:rPr lang="es-ES_tradnl" baseline="0" dirty="0" err="1"/>
              <a:t>perhidro</a:t>
            </a:r>
            <a:r>
              <a:rPr lang="es-ES_tradnl" baseline="0" dirty="0"/>
              <a:t> </a:t>
            </a:r>
            <a:r>
              <a:rPr lang="es-ES_tradnl" baseline="0" dirty="0" err="1"/>
              <a:t>dibencil</a:t>
            </a:r>
            <a:r>
              <a:rPr lang="es-ES_tradnl" baseline="0" dirty="0"/>
              <a:t>… mientras transporta 9 </a:t>
            </a:r>
            <a:r>
              <a:rPr lang="es-ES_tradnl" baseline="0" dirty="0" err="1"/>
              <a:t>molecuales</a:t>
            </a:r>
            <a:r>
              <a:rPr lang="es-ES_tradnl" baseline="0" dirty="0"/>
              <a:t> de H2.</a:t>
            </a:r>
          </a:p>
          <a:p>
            <a:endParaRPr lang="es-ES_tradnl" baseline="0" dirty="0"/>
          </a:p>
          <a:p>
            <a:r>
              <a:rPr lang="es-ES_tradnl" baseline="0" dirty="0"/>
              <a:t>Por otro lado, la empresa japonesa </a:t>
            </a:r>
            <a:r>
              <a:rPr lang="es-ES_tradnl" baseline="0" dirty="0" err="1"/>
              <a:t>Chiyoda</a:t>
            </a:r>
            <a:r>
              <a:rPr lang="es-ES_tradnl" baseline="0" dirty="0"/>
              <a:t> muestra su modo de almacenamiento de H2 con los </a:t>
            </a:r>
            <a:r>
              <a:rPr lang="es-ES_tradnl" baseline="0" dirty="0" err="1"/>
              <a:t>cumpuestos</a:t>
            </a:r>
            <a:r>
              <a:rPr lang="es-ES_tradnl" baseline="0" dirty="0"/>
              <a:t> tolueno, </a:t>
            </a:r>
            <a:r>
              <a:rPr lang="es-ES_tradnl" baseline="0" dirty="0" err="1"/>
              <a:t>metil</a:t>
            </a:r>
            <a:r>
              <a:rPr lang="es-ES_tradnl" baseline="0" dirty="0"/>
              <a:t> con 3 </a:t>
            </a:r>
            <a:r>
              <a:rPr lang="es-ES_tradnl" baseline="0" dirty="0" err="1"/>
              <a:t>molecuales</a:t>
            </a:r>
            <a:r>
              <a:rPr lang="es-ES_tradnl" baseline="0" dirty="0"/>
              <a:t> </a:t>
            </a:r>
            <a:r>
              <a:rPr lang="es-ES_tradnl" baseline="0" dirty="0" err="1"/>
              <a:t>dde</a:t>
            </a:r>
            <a:r>
              <a:rPr lang="es-ES_tradnl" baseline="0" dirty="0"/>
              <a:t> H2,. Este tipo de transporte y aplicaciones adquiere mayor sentido cuando se realiza el transporte o </a:t>
            </a:r>
            <a:r>
              <a:rPr lang="es-ES_tradnl" baseline="0" dirty="0" err="1"/>
              <a:t>almanamiento</a:t>
            </a:r>
            <a:r>
              <a:rPr lang="es-ES_tradnl" baseline="0" dirty="0"/>
              <a:t> a gran escala, de forma marítima y </a:t>
            </a:r>
            <a:r>
              <a:rPr lang="es-ES_tradnl" baseline="0" dirty="0" err="1"/>
              <a:t>aprovehcando</a:t>
            </a:r>
            <a:r>
              <a:rPr lang="es-ES_tradnl" baseline="0" dirty="0"/>
              <a:t> las infraestructuras </a:t>
            </a:r>
            <a:r>
              <a:rPr lang="es-ES_tradnl" baseline="0" dirty="0" err="1"/>
              <a:t>existenetes</a:t>
            </a:r>
            <a:r>
              <a:rPr lang="es-ES_tradnl" baseline="0" dirty="0"/>
              <a:t> para este tipo de compuestos.</a:t>
            </a:r>
          </a:p>
          <a:p>
            <a:endParaRPr lang="es-ES_tradnl" baseline="0"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69</a:t>
            </a:fld>
            <a:endParaRPr lang="es-ES_tradnl"/>
          </a:p>
        </p:txBody>
      </p:sp>
    </p:spTree>
    <p:extLst>
      <p:ext uri="{BB962C8B-B14F-4D97-AF65-F5344CB8AC3E}">
        <p14:creationId xmlns:p14="http://schemas.microsoft.com/office/powerpoint/2010/main" val="2958375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a:t>
            </a:fld>
            <a:endParaRPr lang="es-ES_tradnl"/>
          </a:p>
        </p:txBody>
      </p:sp>
    </p:spTree>
    <p:extLst>
      <p:ext uri="{BB962C8B-B14F-4D97-AF65-F5344CB8AC3E}">
        <p14:creationId xmlns:p14="http://schemas.microsoft.com/office/powerpoint/2010/main" val="18584075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err="1"/>
              <a:t>Ademas</a:t>
            </a:r>
            <a:r>
              <a:rPr lang="es-ES_tradnl" dirty="0"/>
              <a:t>,</a:t>
            </a:r>
            <a:r>
              <a:rPr lang="es-ES_tradnl" baseline="0" dirty="0"/>
              <a:t> dentro de las propiedades de los LOHC como se puede ver en el video de la empresa </a:t>
            </a:r>
            <a:r>
              <a:rPr lang="es-ES_tradnl" baseline="0" dirty="0" err="1"/>
              <a:t>Hidrogenious</a:t>
            </a:r>
            <a:r>
              <a:rPr lang="es-ES_tradnl" baseline="0" dirty="0"/>
              <a:t>, estos compuesto no reaccionan en contacto con una fuente de </a:t>
            </a:r>
            <a:r>
              <a:rPr lang="es-ES_tradnl" baseline="0" dirty="0" err="1"/>
              <a:t>ignificion</a:t>
            </a:r>
            <a:r>
              <a:rPr lang="es-ES_tradnl" baseline="0" dirty="0"/>
              <a:t> pero si que la mayoría de ellos </a:t>
            </a:r>
            <a:r>
              <a:rPr lang="es-ES_tradnl" baseline="0" dirty="0" err="1"/>
              <a:t>toxicos</a:t>
            </a:r>
            <a:r>
              <a:rPr lang="es-ES_tradnl" baseline="0" dirty="0"/>
              <a:t>. Se muestra el sistema de </a:t>
            </a:r>
            <a:r>
              <a:rPr lang="es-ES_tradnl" baseline="0" dirty="0" err="1"/>
              <a:t>almacenamimento</a:t>
            </a:r>
            <a:r>
              <a:rPr lang="es-ES_tradnl" baseline="0" dirty="0"/>
              <a:t> del </a:t>
            </a:r>
            <a:r>
              <a:rPr lang="es-ES_tradnl" baseline="0" dirty="0" err="1"/>
              <a:t>Dibe</a:t>
            </a:r>
            <a:r>
              <a:rPr lang="es-ES_tradnl" baseline="0" dirty="0"/>
              <a:t>…  el </a:t>
            </a:r>
            <a:r>
              <a:rPr lang="es-ES_tradnl" baseline="0" dirty="0" err="1"/>
              <a:t>perhidro</a:t>
            </a:r>
            <a:r>
              <a:rPr lang="es-ES_tradnl" baseline="0" dirty="0"/>
              <a:t> </a:t>
            </a:r>
            <a:r>
              <a:rPr lang="es-ES_tradnl" baseline="0" dirty="0" err="1"/>
              <a:t>dibencil</a:t>
            </a:r>
            <a:r>
              <a:rPr lang="es-ES_tradnl" baseline="0" dirty="0"/>
              <a:t>… mientras transporta 9 </a:t>
            </a:r>
            <a:r>
              <a:rPr lang="es-ES_tradnl" baseline="0" dirty="0" err="1"/>
              <a:t>molecuales</a:t>
            </a:r>
            <a:r>
              <a:rPr lang="es-ES_tradnl" baseline="0" dirty="0"/>
              <a:t> de H2.</a:t>
            </a:r>
          </a:p>
          <a:p>
            <a:endParaRPr lang="es-ES_tradnl" baseline="0" dirty="0"/>
          </a:p>
          <a:p>
            <a:r>
              <a:rPr lang="es-ES_tradnl" baseline="0" dirty="0"/>
              <a:t>Por otro lado, la empresa japonesa </a:t>
            </a:r>
            <a:r>
              <a:rPr lang="es-ES_tradnl" baseline="0" dirty="0" err="1"/>
              <a:t>Chiyoda</a:t>
            </a:r>
            <a:r>
              <a:rPr lang="es-ES_tradnl" baseline="0" dirty="0"/>
              <a:t> muestra su modo de almacenamiento de H2 con los </a:t>
            </a:r>
            <a:r>
              <a:rPr lang="es-ES_tradnl" baseline="0" dirty="0" err="1"/>
              <a:t>cumpuestos</a:t>
            </a:r>
            <a:r>
              <a:rPr lang="es-ES_tradnl" baseline="0" dirty="0"/>
              <a:t> tolueno, </a:t>
            </a:r>
            <a:r>
              <a:rPr lang="es-ES_tradnl" baseline="0" dirty="0" err="1"/>
              <a:t>metil</a:t>
            </a:r>
            <a:r>
              <a:rPr lang="es-ES_tradnl" baseline="0" dirty="0"/>
              <a:t> con 3 </a:t>
            </a:r>
            <a:r>
              <a:rPr lang="es-ES_tradnl" baseline="0" dirty="0" err="1"/>
              <a:t>molecuales</a:t>
            </a:r>
            <a:r>
              <a:rPr lang="es-ES_tradnl" baseline="0" dirty="0"/>
              <a:t> </a:t>
            </a:r>
            <a:r>
              <a:rPr lang="es-ES_tradnl" baseline="0" dirty="0" err="1"/>
              <a:t>dde</a:t>
            </a:r>
            <a:r>
              <a:rPr lang="es-ES_tradnl" baseline="0" dirty="0"/>
              <a:t> H2,. Este tipo de transporte y aplicaciones adquiere mayor sentido cuando se realiza el transporte o </a:t>
            </a:r>
            <a:r>
              <a:rPr lang="es-ES_tradnl" baseline="0" dirty="0" err="1"/>
              <a:t>almanamiento</a:t>
            </a:r>
            <a:r>
              <a:rPr lang="es-ES_tradnl" baseline="0" dirty="0"/>
              <a:t> a gran escala, de forma marítima y </a:t>
            </a:r>
            <a:r>
              <a:rPr lang="es-ES_tradnl" baseline="0" dirty="0" err="1"/>
              <a:t>aprovehcando</a:t>
            </a:r>
            <a:r>
              <a:rPr lang="es-ES_tradnl" baseline="0" dirty="0"/>
              <a:t> las infraestructuras </a:t>
            </a:r>
            <a:r>
              <a:rPr lang="es-ES_tradnl" baseline="0" dirty="0" err="1"/>
              <a:t>existenetes</a:t>
            </a:r>
            <a:r>
              <a:rPr lang="es-ES_tradnl" baseline="0" dirty="0"/>
              <a:t> para este tipo de compuestos.</a:t>
            </a:r>
          </a:p>
          <a:p>
            <a:endParaRPr lang="es-ES_tradnl" baseline="0"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70</a:t>
            </a:fld>
            <a:endParaRPr lang="es-ES_tradnl"/>
          </a:p>
        </p:txBody>
      </p:sp>
    </p:spTree>
    <p:extLst>
      <p:ext uri="{BB962C8B-B14F-4D97-AF65-F5344CB8AC3E}">
        <p14:creationId xmlns:p14="http://schemas.microsoft.com/office/powerpoint/2010/main" val="14515583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err="1"/>
              <a:t>Ademas</a:t>
            </a:r>
            <a:r>
              <a:rPr lang="es-ES_tradnl" dirty="0"/>
              <a:t>,</a:t>
            </a:r>
            <a:r>
              <a:rPr lang="es-ES_tradnl" baseline="0" dirty="0"/>
              <a:t> dentro de las propiedades de los LOHC como se puede ver en el video de la empresa </a:t>
            </a:r>
            <a:r>
              <a:rPr lang="es-ES_tradnl" baseline="0" dirty="0" err="1"/>
              <a:t>Hidrogenious</a:t>
            </a:r>
            <a:r>
              <a:rPr lang="es-ES_tradnl" baseline="0" dirty="0"/>
              <a:t>, estos compuesto no reaccionan en contacto con una fuente de </a:t>
            </a:r>
            <a:r>
              <a:rPr lang="es-ES_tradnl" baseline="0" dirty="0" err="1"/>
              <a:t>ignificion</a:t>
            </a:r>
            <a:r>
              <a:rPr lang="es-ES_tradnl" baseline="0" dirty="0"/>
              <a:t> pero si que la mayoría de ellos </a:t>
            </a:r>
            <a:r>
              <a:rPr lang="es-ES_tradnl" baseline="0" dirty="0" err="1"/>
              <a:t>toxicos</a:t>
            </a:r>
            <a:r>
              <a:rPr lang="es-ES_tradnl" baseline="0" dirty="0"/>
              <a:t>. Se muestra el sistema de </a:t>
            </a:r>
            <a:r>
              <a:rPr lang="es-ES_tradnl" baseline="0" dirty="0" err="1"/>
              <a:t>almacenamimento</a:t>
            </a:r>
            <a:r>
              <a:rPr lang="es-ES_tradnl" baseline="0" dirty="0"/>
              <a:t> del </a:t>
            </a:r>
            <a:r>
              <a:rPr lang="es-ES_tradnl" baseline="0" dirty="0" err="1"/>
              <a:t>Dibe</a:t>
            </a:r>
            <a:r>
              <a:rPr lang="es-ES_tradnl" baseline="0" dirty="0"/>
              <a:t>…  el </a:t>
            </a:r>
            <a:r>
              <a:rPr lang="es-ES_tradnl" baseline="0" dirty="0" err="1"/>
              <a:t>perhidro</a:t>
            </a:r>
            <a:r>
              <a:rPr lang="es-ES_tradnl" baseline="0" dirty="0"/>
              <a:t> </a:t>
            </a:r>
            <a:r>
              <a:rPr lang="es-ES_tradnl" baseline="0" dirty="0" err="1"/>
              <a:t>dibencil</a:t>
            </a:r>
            <a:r>
              <a:rPr lang="es-ES_tradnl" baseline="0" dirty="0"/>
              <a:t>… mientras transporta 9 </a:t>
            </a:r>
            <a:r>
              <a:rPr lang="es-ES_tradnl" baseline="0" dirty="0" err="1"/>
              <a:t>molecuales</a:t>
            </a:r>
            <a:r>
              <a:rPr lang="es-ES_tradnl" baseline="0" dirty="0"/>
              <a:t> de H2.</a:t>
            </a:r>
          </a:p>
          <a:p>
            <a:endParaRPr lang="es-ES_tradnl" baseline="0" dirty="0"/>
          </a:p>
          <a:p>
            <a:r>
              <a:rPr lang="es-ES_tradnl" baseline="0" dirty="0"/>
              <a:t>Por otro lado, la empresa japonesa </a:t>
            </a:r>
            <a:r>
              <a:rPr lang="es-ES_tradnl" baseline="0" dirty="0" err="1"/>
              <a:t>Chiyoda</a:t>
            </a:r>
            <a:r>
              <a:rPr lang="es-ES_tradnl" baseline="0" dirty="0"/>
              <a:t> muestra su modo de almacenamiento de H2 con los </a:t>
            </a:r>
            <a:r>
              <a:rPr lang="es-ES_tradnl" baseline="0" dirty="0" err="1"/>
              <a:t>cumpuestos</a:t>
            </a:r>
            <a:r>
              <a:rPr lang="es-ES_tradnl" baseline="0" dirty="0"/>
              <a:t> tolueno, </a:t>
            </a:r>
            <a:r>
              <a:rPr lang="es-ES_tradnl" baseline="0" dirty="0" err="1"/>
              <a:t>metil</a:t>
            </a:r>
            <a:r>
              <a:rPr lang="es-ES_tradnl" baseline="0" dirty="0"/>
              <a:t> con 3 </a:t>
            </a:r>
            <a:r>
              <a:rPr lang="es-ES_tradnl" baseline="0" dirty="0" err="1"/>
              <a:t>molecuales</a:t>
            </a:r>
            <a:r>
              <a:rPr lang="es-ES_tradnl" baseline="0" dirty="0"/>
              <a:t> </a:t>
            </a:r>
            <a:r>
              <a:rPr lang="es-ES_tradnl" baseline="0" dirty="0" err="1"/>
              <a:t>dde</a:t>
            </a:r>
            <a:r>
              <a:rPr lang="es-ES_tradnl" baseline="0" dirty="0"/>
              <a:t> H2,. Este tipo de transporte y aplicaciones adquiere mayor sentido cuando se realiza el transporte o </a:t>
            </a:r>
            <a:r>
              <a:rPr lang="es-ES_tradnl" baseline="0" dirty="0" err="1"/>
              <a:t>almanamiento</a:t>
            </a:r>
            <a:r>
              <a:rPr lang="es-ES_tradnl" baseline="0" dirty="0"/>
              <a:t> a gran escala, de forma marítima y </a:t>
            </a:r>
            <a:r>
              <a:rPr lang="es-ES_tradnl" baseline="0" dirty="0" err="1"/>
              <a:t>aprovehcando</a:t>
            </a:r>
            <a:r>
              <a:rPr lang="es-ES_tradnl" baseline="0" dirty="0"/>
              <a:t> las infraestructuras </a:t>
            </a:r>
            <a:r>
              <a:rPr lang="es-ES_tradnl" baseline="0" dirty="0" err="1"/>
              <a:t>existenetes</a:t>
            </a:r>
            <a:r>
              <a:rPr lang="es-ES_tradnl" baseline="0" dirty="0"/>
              <a:t> para este tipo de compuestos.</a:t>
            </a:r>
          </a:p>
          <a:p>
            <a:endParaRPr lang="es-ES_tradnl" baseline="0" dirty="0"/>
          </a:p>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71</a:t>
            </a:fld>
            <a:endParaRPr lang="es-ES_tradnl"/>
          </a:p>
        </p:txBody>
      </p:sp>
    </p:spTree>
    <p:extLst>
      <p:ext uri="{BB962C8B-B14F-4D97-AF65-F5344CB8AC3E}">
        <p14:creationId xmlns:p14="http://schemas.microsoft.com/office/powerpoint/2010/main" val="6050816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72</a:t>
            </a:fld>
            <a:endParaRPr lang="es-ES_tradnl"/>
          </a:p>
        </p:txBody>
      </p:sp>
    </p:spTree>
    <p:extLst>
      <p:ext uri="{BB962C8B-B14F-4D97-AF65-F5344CB8AC3E}">
        <p14:creationId xmlns:p14="http://schemas.microsoft.com/office/powerpoint/2010/main" val="7807563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Se entiende por </a:t>
            </a:r>
            <a:r>
              <a:rPr lang="es-ES_tradnl" sz="1200" i="1" kern="1200" dirty="0" err="1">
                <a:solidFill>
                  <a:schemeClr val="tx1"/>
                </a:solidFill>
                <a:effectLst/>
                <a:latin typeface="+mn-lt"/>
                <a:ea typeface="+mn-ea"/>
                <a:cs typeface="+mn-cs"/>
              </a:rPr>
              <a:t>Power</a:t>
            </a:r>
            <a:r>
              <a:rPr lang="es-ES_tradnl" sz="1200" i="1" kern="1200" dirty="0">
                <a:solidFill>
                  <a:schemeClr val="tx1"/>
                </a:solidFill>
                <a:effectLst/>
                <a:latin typeface="+mn-lt"/>
                <a:ea typeface="+mn-ea"/>
                <a:cs typeface="+mn-cs"/>
              </a:rPr>
              <a:t> to X</a:t>
            </a:r>
            <a:r>
              <a:rPr lang="es-ES_tradnl" sz="1200" kern="1200" dirty="0">
                <a:solidFill>
                  <a:schemeClr val="tx1"/>
                </a:solidFill>
                <a:effectLst/>
                <a:latin typeface="+mn-lt"/>
                <a:ea typeface="+mn-ea"/>
                <a:cs typeface="+mn-cs"/>
              </a:rPr>
              <a:t>, la conversión, almacenamiento y reconversión de la energía, habitualmente durante periodos donde las fluctuaciones de las energías renovables generan un excedente. Cuando se permite desacoplar esta energía del sector eléctrico para ser usada en otros sectores como el transporte o el químico, el término X puede referirse a </a:t>
            </a:r>
            <a:r>
              <a:rPr lang="es-ES_tradnl" sz="1200" i="1" kern="1200" dirty="0" err="1">
                <a:solidFill>
                  <a:schemeClr val="tx1"/>
                </a:solidFill>
                <a:effectLst/>
                <a:latin typeface="+mn-lt"/>
                <a:ea typeface="+mn-ea"/>
                <a:cs typeface="+mn-cs"/>
              </a:rPr>
              <a:t>Power</a:t>
            </a:r>
            <a:r>
              <a:rPr lang="es-ES_tradnl" sz="1200" i="1" kern="1200" dirty="0">
                <a:solidFill>
                  <a:schemeClr val="tx1"/>
                </a:solidFill>
                <a:effectLst/>
                <a:latin typeface="+mn-lt"/>
                <a:ea typeface="+mn-ea"/>
                <a:cs typeface="+mn-cs"/>
              </a:rPr>
              <a:t> to </a:t>
            </a:r>
            <a:r>
              <a:rPr lang="es-ES_tradnl" sz="1200" i="1" kern="1200" dirty="0" err="1">
                <a:solidFill>
                  <a:schemeClr val="tx1"/>
                </a:solidFill>
                <a:effectLst/>
                <a:latin typeface="+mn-lt"/>
                <a:ea typeface="+mn-ea"/>
                <a:cs typeface="+mn-cs"/>
              </a:rPr>
              <a:t>Ammonia</a:t>
            </a:r>
            <a:r>
              <a:rPr lang="es-ES_tradnl" sz="1200" i="1" kern="1200" dirty="0">
                <a:solidFill>
                  <a:schemeClr val="tx1"/>
                </a:solidFill>
                <a:effectLst/>
                <a:latin typeface="+mn-lt"/>
                <a:ea typeface="+mn-ea"/>
                <a:cs typeface="+mn-cs"/>
              </a:rPr>
              <a:t>, </a:t>
            </a:r>
            <a:r>
              <a:rPr lang="es-ES_tradnl" sz="1200" i="1" kern="1200" dirty="0" err="1">
                <a:solidFill>
                  <a:schemeClr val="tx1"/>
                </a:solidFill>
                <a:effectLst/>
                <a:latin typeface="+mn-lt"/>
                <a:ea typeface="+mn-ea"/>
                <a:cs typeface="+mn-cs"/>
              </a:rPr>
              <a:t>Power</a:t>
            </a:r>
            <a:r>
              <a:rPr lang="es-ES_tradnl" sz="1200" i="1" kern="1200" dirty="0">
                <a:solidFill>
                  <a:schemeClr val="tx1"/>
                </a:solidFill>
                <a:effectLst/>
                <a:latin typeface="+mn-lt"/>
                <a:ea typeface="+mn-ea"/>
                <a:cs typeface="+mn-cs"/>
              </a:rPr>
              <a:t> to </a:t>
            </a:r>
            <a:r>
              <a:rPr lang="es-ES_tradnl" sz="1200" i="1" kern="1200" dirty="0" err="1">
                <a:solidFill>
                  <a:schemeClr val="tx1"/>
                </a:solidFill>
                <a:effectLst/>
                <a:latin typeface="+mn-lt"/>
                <a:ea typeface="+mn-ea"/>
                <a:cs typeface="+mn-cs"/>
              </a:rPr>
              <a:t>liquid</a:t>
            </a:r>
            <a:r>
              <a:rPr lang="es-ES_tradnl" sz="1200" i="1" kern="1200" dirty="0">
                <a:solidFill>
                  <a:schemeClr val="tx1"/>
                </a:solidFill>
                <a:effectLst/>
                <a:latin typeface="+mn-lt"/>
                <a:ea typeface="+mn-ea"/>
                <a:cs typeface="+mn-cs"/>
              </a:rPr>
              <a:t>, </a:t>
            </a:r>
            <a:r>
              <a:rPr lang="es-ES_tradnl" sz="1200" i="1" kern="1200" dirty="0" err="1">
                <a:solidFill>
                  <a:schemeClr val="tx1"/>
                </a:solidFill>
                <a:effectLst/>
                <a:latin typeface="+mn-lt"/>
                <a:ea typeface="+mn-ea"/>
                <a:cs typeface="+mn-cs"/>
              </a:rPr>
              <a:t>Power</a:t>
            </a:r>
            <a:r>
              <a:rPr lang="es-ES_tradnl" sz="1200" i="1" kern="1200" dirty="0">
                <a:solidFill>
                  <a:schemeClr val="tx1"/>
                </a:solidFill>
                <a:effectLst/>
                <a:latin typeface="+mn-lt"/>
                <a:ea typeface="+mn-ea"/>
                <a:cs typeface="+mn-cs"/>
              </a:rPr>
              <a:t> to gas</a:t>
            </a:r>
            <a:r>
              <a:rPr lang="es-ES_tradnl" sz="1200" kern="1200" dirty="0">
                <a:solidFill>
                  <a:schemeClr val="tx1"/>
                </a:solidFill>
                <a:effectLst/>
                <a:latin typeface="+mn-lt"/>
                <a:ea typeface="+mn-ea"/>
                <a:cs typeface="+mn-cs"/>
              </a:rPr>
              <a:t>, etc…</a:t>
            </a:r>
            <a:endParaRPr lang="es-ES" sz="1200" kern="1200" dirty="0">
              <a:solidFill>
                <a:schemeClr val="tx1"/>
              </a:solidFill>
              <a:effectLst/>
              <a:latin typeface="+mn-lt"/>
              <a:ea typeface="+mn-ea"/>
              <a:cs typeface="+mn-cs"/>
            </a:endParaRPr>
          </a:p>
          <a:p>
            <a:endParaRPr lang="es-ES_tradnl" dirty="0"/>
          </a:p>
          <a:p>
            <a:r>
              <a:rPr lang="es-ES_tradnl" dirty="0"/>
              <a:t>En la grafica</a:t>
            </a:r>
            <a:r>
              <a:rPr lang="es-ES_tradnl" baseline="0" dirty="0"/>
              <a:t> se muestra la potencia que en la que están implicadas las diferentes tecnologías de almacenamiento de </a:t>
            </a:r>
            <a:r>
              <a:rPr lang="es-ES_tradnl" baseline="0" dirty="0" err="1"/>
              <a:t>energia</a:t>
            </a:r>
            <a:r>
              <a:rPr lang="es-ES_tradnl" baseline="0" dirty="0"/>
              <a:t> en función también de la duración en el tiempo de este tipo de </a:t>
            </a:r>
            <a:r>
              <a:rPr lang="es-ES_tradnl" baseline="0" dirty="0" err="1"/>
              <a:t>energias</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73</a:t>
            </a:fld>
            <a:endParaRPr lang="es-ES_tradnl"/>
          </a:p>
        </p:txBody>
      </p:sp>
    </p:spTree>
    <p:extLst>
      <p:ext uri="{BB962C8B-B14F-4D97-AF65-F5344CB8AC3E}">
        <p14:creationId xmlns:p14="http://schemas.microsoft.com/office/powerpoint/2010/main" val="6531492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a:t>Bajo el concepto de </a:t>
            </a:r>
            <a:r>
              <a:rPr lang="es-ES" dirty="0" err="1"/>
              <a:t>Power</a:t>
            </a:r>
            <a:r>
              <a:rPr lang="es-ES" dirty="0"/>
              <a:t> to Gas (P2G), se sitúa la tecnología que permite generar hidrógeno a partir de agua y electricidad, lo</a:t>
            </a:r>
            <a:r>
              <a:rPr lang="es-ES" baseline="0" dirty="0"/>
              <a:t> que seria </a:t>
            </a:r>
            <a:r>
              <a:rPr lang="es-ES" baseline="0" dirty="0" err="1"/>
              <a:t>via</a:t>
            </a:r>
            <a:r>
              <a:rPr lang="es-ES" baseline="0" dirty="0"/>
              <a:t> </a:t>
            </a:r>
            <a:r>
              <a:rPr lang="es-ES" baseline="0" dirty="0" err="1"/>
              <a:t>electrolitia</a:t>
            </a:r>
            <a:r>
              <a:rPr lang="es-ES" dirty="0"/>
              <a:t> e inyectarlo en la red de gas directamente o convertido en metano (gas sintético). Este metano se genera mediante la reacción de </a:t>
            </a:r>
            <a:r>
              <a:rPr lang="es-ES" dirty="0" err="1"/>
              <a:t>Sabatier</a:t>
            </a:r>
            <a:r>
              <a:rPr lang="es-ES" dirty="0"/>
              <a:t>,</a:t>
            </a:r>
            <a:r>
              <a:rPr lang="es-ES" baseline="0" dirty="0"/>
              <a:t> donde se hacer reaccionar H2 y CO2 a altas temperaturas y presiones para </a:t>
            </a:r>
            <a:r>
              <a:rPr lang="es-ES" baseline="0" dirty="0" err="1"/>
              <a:t>transformarslos</a:t>
            </a:r>
            <a:r>
              <a:rPr lang="es-ES" baseline="0" dirty="0"/>
              <a:t> en metano y agua.</a:t>
            </a:r>
            <a:endParaRPr lang="es-ES" dirty="0"/>
          </a:p>
          <a:p>
            <a:endParaRPr lang="es-ES" dirty="0"/>
          </a:p>
          <a:p>
            <a:r>
              <a:rPr lang="es-ES" dirty="0"/>
              <a:t>El almacenamiento de la energía se realiza aprovechando la capacidad de almacenamiento propia que tienen los sistemas</a:t>
            </a:r>
            <a:r>
              <a:rPr lang="es-ES" baseline="0" dirty="0"/>
              <a:t> gasistas, al igual que las tuberías, camiones, barcos ,etc.., para su transporte, es decir estaría ya la infraestructura generada para ser aprovechada también por el H2.</a:t>
            </a:r>
          </a:p>
          <a:p>
            <a:endParaRPr lang="es-ES" baseline="0" dirty="0"/>
          </a:p>
          <a:p>
            <a:r>
              <a:rPr lang="es-ES" baseline="0" dirty="0"/>
              <a:t>Las principales características son que contribuyen a la </a:t>
            </a:r>
            <a:r>
              <a:rPr lang="es-ES" baseline="0" dirty="0" err="1"/>
              <a:t>descabonizacion</a:t>
            </a:r>
            <a:r>
              <a:rPr lang="es-ES" baseline="0" dirty="0"/>
              <a:t>, utilizando CO2 y produciendo un gas </a:t>
            </a:r>
            <a:r>
              <a:rPr lang="es-ES" baseline="0" dirty="0" err="1"/>
              <a:t>sintentico</a:t>
            </a:r>
            <a:r>
              <a:rPr lang="es-ES" baseline="0" dirty="0"/>
              <a:t> verde , se nutre de las energías renovables y especialmente destinada al </a:t>
            </a:r>
            <a:r>
              <a:rPr lang="es-ES" baseline="0" dirty="0" err="1"/>
              <a:t>excendente</a:t>
            </a:r>
            <a:r>
              <a:rPr lang="es-ES" baseline="0" dirty="0"/>
              <a:t> que aportaría un valor añadido a esas fuentes renovables a las que estarían </a:t>
            </a:r>
            <a:r>
              <a:rPr lang="es-ES" baseline="0" dirty="0" err="1"/>
              <a:t>acompladas</a:t>
            </a:r>
            <a:endParaRPr lang="es-ES" baseline="0" dirty="0"/>
          </a:p>
          <a:p>
            <a:endParaRPr lang="es-ES" baseline="0" dirty="0"/>
          </a:p>
          <a:p>
            <a:r>
              <a:rPr lang="es-ES" baseline="0" dirty="0"/>
              <a:t>Como </a:t>
            </a:r>
            <a:r>
              <a:rPr lang="es-ES" baseline="0" dirty="0" err="1"/>
              <a:t>podeis</a:t>
            </a:r>
            <a:r>
              <a:rPr lang="es-ES" baseline="0" dirty="0"/>
              <a:t> ver en el esquema de la diapositiva ese H2 y gas </a:t>
            </a:r>
            <a:r>
              <a:rPr lang="es-ES" baseline="0" dirty="0" err="1"/>
              <a:t>sintentico</a:t>
            </a:r>
            <a:r>
              <a:rPr lang="es-ES" baseline="0" dirty="0"/>
              <a:t> producido pueden tener aplicaciones tanto en movilidad </a:t>
            </a:r>
            <a:r>
              <a:rPr lang="es-ES" b="1" baseline="0" dirty="0"/>
              <a:t>para</a:t>
            </a:r>
            <a:r>
              <a:rPr lang="es-ES" baseline="0" dirty="0"/>
              <a:t> coches de hidrogeno o de gas natura comprimido o licuado que están todos en auge . Por otro lado pueden destinarse a todo tipo de aplicaciones estacionarias </a:t>
            </a:r>
            <a:r>
              <a:rPr lang="es-ES" baseline="0" dirty="0" err="1"/>
              <a:t>transportanto</a:t>
            </a:r>
            <a:r>
              <a:rPr lang="es-ES" baseline="0" dirty="0"/>
              <a:t> estos compuestos por tuberías, teniendo como única restricción en el caso de H2 que tiene que tener un contenido en red de ese H2 inferior al 12%. En el material adicional hay un video que explica muy bien todas las aplicaciones del </a:t>
            </a:r>
            <a:r>
              <a:rPr lang="es-ES" baseline="0" dirty="0" err="1"/>
              <a:t>power</a:t>
            </a:r>
            <a:r>
              <a:rPr lang="es-ES" baseline="0" dirty="0"/>
              <a:t> to gas</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74</a:t>
            </a:fld>
            <a:endParaRPr lang="es-ES_tradnl"/>
          </a:p>
        </p:txBody>
      </p:sp>
    </p:spTree>
    <p:extLst>
      <p:ext uri="{BB962C8B-B14F-4D97-AF65-F5344CB8AC3E}">
        <p14:creationId xmlns:p14="http://schemas.microsoft.com/office/powerpoint/2010/main" val="29977881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El concepto</a:t>
            </a:r>
            <a:r>
              <a:rPr lang="es-ES_tradnl" baseline="0" dirty="0"/>
              <a:t> de PTL es igual que el PTG, con la única diferencia que en este caso se produce un compuesto para su almacenamiento y transporte y posterior uso en estado liquido. En este caso es el metanol. Las principales características son iguales con la particularidad </a:t>
            </a:r>
            <a:r>
              <a:rPr lang="es-ES_tradnl" baseline="0" dirty="0" err="1"/>
              <a:t>queconlleve</a:t>
            </a:r>
            <a:r>
              <a:rPr lang="es-ES_tradnl" baseline="0" dirty="0"/>
              <a:t> el </a:t>
            </a:r>
            <a:r>
              <a:rPr lang="es-ES_tradnl" baseline="0" dirty="0" err="1"/>
              <a:t>trasnporte</a:t>
            </a:r>
            <a:r>
              <a:rPr lang="es-ES_tradnl" baseline="0" dirty="0"/>
              <a:t> en estado liquido, por ejemplo que puede ser mas seguro su manejo . </a:t>
            </a:r>
          </a:p>
          <a:p>
            <a:endParaRPr lang="es-ES_tradnl" baseline="0" dirty="0"/>
          </a:p>
          <a:p>
            <a:r>
              <a:rPr lang="es-ES_tradnl" baseline="0" dirty="0"/>
              <a:t>Se muestra en la diapositiva un proyecto internacional enfocado en esta tecnología, donde se produce H2 por electrolisis a partir de energías renovables y se captura CO2 de plantas térmicas por ejemplo. Posteriormente se sintetiza el </a:t>
            </a:r>
            <a:r>
              <a:rPr lang="es-ES_tradnl" baseline="0" dirty="0" err="1"/>
              <a:t>metanon</a:t>
            </a:r>
            <a:r>
              <a:rPr lang="es-ES_tradnl" baseline="0" dirty="0"/>
              <a:t> en un reactor de </a:t>
            </a:r>
            <a:r>
              <a:rPr lang="es-ES_tradnl" baseline="0" dirty="0" err="1"/>
              <a:t>sisntesis</a:t>
            </a:r>
            <a:r>
              <a:rPr lang="es-ES_tradnl" baseline="0" dirty="0"/>
              <a:t> donde se genera metanol y agua, enviándose esta ultima de nuevo a la producción de h2 </a:t>
            </a:r>
            <a:r>
              <a:rPr lang="es-ES_tradnl" baseline="0" dirty="0" err="1"/>
              <a:t>via</a:t>
            </a:r>
            <a:r>
              <a:rPr lang="es-ES_tradnl" baseline="0" dirty="0"/>
              <a:t> electrolítica. </a:t>
            </a:r>
          </a:p>
          <a:p>
            <a:endParaRPr lang="es-ES_tradnl" baseline="0" dirty="0"/>
          </a:p>
          <a:p>
            <a:r>
              <a:rPr lang="es-ES_tradnl" baseline="0" dirty="0"/>
              <a:t>Y por ultimo aparecen las aplicaciones del metanol como combustible.</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75</a:t>
            </a:fld>
            <a:endParaRPr lang="es-ES_tradnl"/>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lnSpcReduction="10000"/>
          </a:bodyPr>
          <a:lstStyle/>
          <a:p>
            <a:r>
              <a:rPr lang="es-ES_tradnl" dirty="0"/>
              <a:t>Recientemente, se ha añadido la producción de amoniaco verde como otro</a:t>
            </a:r>
            <a:r>
              <a:rPr lang="es-ES_tradnl" baseline="0" dirty="0"/>
              <a:t> de tipo </a:t>
            </a:r>
            <a:r>
              <a:rPr lang="es-ES_tradnl" baseline="0" dirty="0" err="1"/>
              <a:t>Power</a:t>
            </a:r>
            <a:r>
              <a:rPr lang="es-ES_tradnl" baseline="0" dirty="0"/>
              <a:t> to X. </a:t>
            </a:r>
            <a:r>
              <a:rPr lang="es-ES_tradnl" dirty="0"/>
              <a:t>El amoniaco es el segundo compuesto</a:t>
            </a:r>
            <a:r>
              <a:rPr lang="es-ES_tradnl" baseline="0" dirty="0"/>
              <a:t> químico mas producido industrialmente en el mundo después del acido sulfúrico y representa el destino final de la mayoría del H2 producido. Estructuralmente, el amoniaco esta formado por un átomo de N2  rodeado de 3 de H2 y por su compacidad el amoniaco en términos  de densidad volumétrica contiene mas H2 que el propio H2 en estado liquido. Como podéis ver en las propiedades, la densidad del H2 contenido en el amoniaco es 121 kg/m3 mientras que el H2 liquido tan solo llega a 71 kg/m3. También lo podéis comparar con LOHC o hidruros metálicos en su fracción en peso que es 17,65, muy superior a los LOHC e hidruros </a:t>
            </a:r>
            <a:r>
              <a:rPr lang="es-ES_tradnl" baseline="0" dirty="0" err="1"/>
              <a:t>metalicos</a:t>
            </a:r>
            <a:r>
              <a:rPr lang="es-ES_tradnl" baseline="0" dirty="0"/>
              <a:t> que no llegan al 10%  El proceso de síntesis del amoniaco verde consiste en la producción de H2 </a:t>
            </a:r>
            <a:r>
              <a:rPr lang="es-ES_tradnl" baseline="0" dirty="0" err="1"/>
              <a:t>via</a:t>
            </a:r>
            <a:r>
              <a:rPr lang="es-ES_tradnl" baseline="0" dirty="0"/>
              <a:t> electrolítica usando energía de fuentes renovables y obtenido N2 de aire, bien por una PSA o destilación criogénica dependiendo de las escala de producción de N2. La síntesis se realiza a alta presión y temperatura.</a:t>
            </a:r>
          </a:p>
          <a:p>
            <a:endParaRPr lang="es-ES_tradnl" baseline="0" dirty="0"/>
          </a:p>
          <a:p>
            <a:r>
              <a:rPr lang="es-ES_tradnl" baseline="0" dirty="0"/>
              <a:t>Viendo las propiedades del amoniaco podemos ver que alcanzar el estado liquido se produce a una presión relativamente baja de 8,88 bares o una temperatura de -33ºC, por tanto no requiere de un alto consumo energético para lograr su almacenamiento en estado liquido. El amoniaco suele almacenarse o transportarse convencionalmente en estado liquido ya sea a presión o baja temperatura o en solución acuosa. Existe una amplia </a:t>
            </a:r>
            <a:r>
              <a:rPr lang="es-ES_tradnl" baseline="0" dirty="0" err="1"/>
              <a:t>infraestrutura</a:t>
            </a:r>
            <a:r>
              <a:rPr lang="es-ES_tradnl" baseline="0" dirty="0"/>
              <a:t> para su distribución. No obstante en los últimos años se esta potenciando la unión con aminas metálicas que solidifican el amoniaco solventar los posible problemas relativos a la toxicidad de una posible fuga.</a:t>
            </a:r>
          </a:p>
          <a:p>
            <a:endParaRPr lang="es-ES_tradnl" baseline="0" dirty="0"/>
          </a:p>
          <a:p>
            <a:r>
              <a:rPr lang="es-ES_tradnl" baseline="0" dirty="0"/>
              <a:t>Por ultimo, el amoniaco tiene una gran variedad de aplicaciones, Principalmente se destina a fertilizantes pero además se puede usar en motores de combustión interna </a:t>
            </a:r>
            <a:r>
              <a:rPr lang="es-ES_tradnl" baseline="0" dirty="0" err="1"/>
              <a:t>asi</a:t>
            </a:r>
            <a:r>
              <a:rPr lang="es-ES_tradnl" baseline="0" dirty="0"/>
              <a:t> </a:t>
            </a:r>
            <a:r>
              <a:rPr lang="es-ES_tradnl" baseline="0" dirty="0" err="1"/>
              <a:t>comom</a:t>
            </a:r>
            <a:r>
              <a:rPr lang="es-ES_tradnl" baseline="0" dirty="0"/>
              <a:t> se esta empezando a investigar en su uso directo e indirecto en pilas de </a:t>
            </a:r>
            <a:r>
              <a:rPr lang="es-ES_tradnl" baseline="0" dirty="0" err="1"/>
              <a:t>cobmsutibles</a:t>
            </a:r>
            <a:r>
              <a:rPr lang="es-ES_tradnl" baseline="0" dirty="0"/>
              <a:t>.</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76</a:t>
            </a:fld>
            <a:endParaRPr lang="es-ES_tradnl"/>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77</a:t>
            </a:fld>
            <a:endParaRPr lang="es-ES_tradnl"/>
          </a:p>
        </p:txBody>
      </p:sp>
    </p:spTree>
    <p:extLst>
      <p:ext uri="{BB962C8B-B14F-4D97-AF65-F5344CB8AC3E}">
        <p14:creationId xmlns:p14="http://schemas.microsoft.com/office/powerpoint/2010/main" val="34433848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78</a:t>
            </a:fld>
            <a:endParaRPr lang="es-ES_tradnl"/>
          </a:p>
        </p:txBody>
      </p:sp>
    </p:spTree>
    <p:extLst>
      <p:ext uri="{BB962C8B-B14F-4D97-AF65-F5344CB8AC3E}">
        <p14:creationId xmlns:p14="http://schemas.microsoft.com/office/powerpoint/2010/main" val="3547542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79</a:t>
            </a:fld>
            <a:endParaRPr lang="es-ES_tradnl"/>
          </a:p>
        </p:txBody>
      </p:sp>
    </p:spTree>
    <p:extLst>
      <p:ext uri="{BB962C8B-B14F-4D97-AF65-F5344CB8AC3E}">
        <p14:creationId xmlns:p14="http://schemas.microsoft.com/office/powerpoint/2010/main" val="2112668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a:t>
            </a:fld>
            <a:endParaRPr lang="es-ES_tradnl"/>
          </a:p>
        </p:txBody>
      </p:sp>
    </p:spTree>
    <p:extLst>
      <p:ext uri="{BB962C8B-B14F-4D97-AF65-F5344CB8AC3E}">
        <p14:creationId xmlns:p14="http://schemas.microsoft.com/office/powerpoint/2010/main" val="15057762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80</a:t>
            </a:fld>
            <a:endParaRPr lang="es-ES_tradnl"/>
          </a:p>
        </p:txBody>
      </p:sp>
    </p:spTree>
    <p:extLst>
      <p:ext uri="{BB962C8B-B14F-4D97-AF65-F5344CB8AC3E}">
        <p14:creationId xmlns:p14="http://schemas.microsoft.com/office/powerpoint/2010/main" val="29763241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81</a:t>
            </a:fld>
            <a:endParaRPr lang="es-ES_tradnl"/>
          </a:p>
        </p:txBody>
      </p:sp>
    </p:spTree>
    <p:extLst>
      <p:ext uri="{BB962C8B-B14F-4D97-AF65-F5344CB8AC3E}">
        <p14:creationId xmlns:p14="http://schemas.microsoft.com/office/powerpoint/2010/main" val="38668514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82</a:t>
            </a:fld>
            <a:endParaRPr lang="es-ES_tradnl"/>
          </a:p>
        </p:txBody>
      </p:sp>
    </p:spTree>
    <p:extLst>
      <p:ext uri="{BB962C8B-B14F-4D97-AF65-F5344CB8AC3E}">
        <p14:creationId xmlns:p14="http://schemas.microsoft.com/office/powerpoint/2010/main" val="18833695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83</a:t>
            </a:fld>
            <a:endParaRPr lang="es-ES_tradnl"/>
          </a:p>
        </p:txBody>
      </p:sp>
    </p:spTree>
    <p:extLst>
      <p:ext uri="{BB962C8B-B14F-4D97-AF65-F5344CB8AC3E}">
        <p14:creationId xmlns:p14="http://schemas.microsoft.com/office/powerpoint/2010/main" val="16186429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84</a:t>
            </a:fld>
            <a:endParaRPr lang="es-ES_tradnl"/>
          </a:p>
        </p:txBody>
      </p:sp>
    </p:spTree>
    <p:extLst>
      <p:ext uri="{BB962C8B-B14F-4D97-AF65-F5344CB8AC3E}">
        <p14:creationId xmlns:p14="http://schemas.microsoft.com/office/powerpoint/2010/main" val="38578376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85</a:t>
            </a:fld>
            <a:endParaRPr lang="es-ES_tradnl"/>
          </a:p>
        </p:txBody>
      </p:sp>
    </p:spTree>
    <p:extLst>
      <p:ext uri="{BB962C8B-B14F-4D97-AF65-F5344CB8AC3E}">
        <p14:creationId xmlns:p14="http://schemas.microsoft.com/office/powerpoint/2010/main" val="34046942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86</a:t>
            </a:fld>
            <a:endParaRPr lang="es-ES_tradnl"/>
          </a:p>
        </p:txBody>
      </p:sp>
    </p:spTree>
    <p:extLst>
      <p:ext uri="{BB962C8B-B14F-4D97-AF65-F5344CB8AC3E}">
        <p14:creationId xmlns:p14="http://schemas.microsoft.com/office/powerpoint/2010/main" val="23790039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87</a:t>
            </a:fld>
            <a:endParaRPr lang="es-ES_tradnl"/>
          </a:p>
        </p:txBody>
      </p:sp>
    </p:spTree>
    <p:extLst>
      <p:ext uri="{BB962C8B-B14F-4D97-AF65-F5344CB8AC3E}">
        <p14:creationId xmlns:p14="http://schemas.microsoft.com/office/powerpoint/2010/main" val="8773432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88</a:t>
            </a:fld>
            <a:endParaRPr lang="es-ES_tradnl"/>
          </a:p>
        </p:txBody>
      </p:sp>
    </p:spTree>
    <p:extLst>
      <p:ext uri="{BB962C8B-B14F-4D97-AF65-F5344CB8AC3E}">
        <p14:creationId xmlns:p14="http://schemas.microsoft.com/office/powerpoint/2010/main" val="1092735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_tradnl" dirty="0"/>
              <a:t>En esta diapositiva</a:t>
            </a:r>
            <a:r>
              <a:rPr lang="es-ES_tradnl" baseline="0" dirty="0"/>
              <a:t> muestro dos graficas </a:t>
            </a:r>
            <a:r>
              <a:rPr lang="es-ES_tradnl" dirty="0"/>
              <a:t>Para tener una idea mas representativa</a:t>
            </a:r>
            <a:r>
              <a:rPr lang="es-ES_tradnl" baseline="0" dirty="0"/>
              <a:t> de donde estaría el amoniaco comparando con otros tipos de almacenamiento químico o otros combustibles fósiles que bien conocemos. En la primera gráfica se observa como el amoniaco tiene de las mayores cantidades en términos de densidad volumétrica y se encuentre entre los primeros en fracción en peso, donde el H2 molecular estaría en el 100%. </a:t>
            </a:r>
          </a:p>
          <a:p>
            <a:endParaRPr lang="es-ES_tradnl" baseline="0" dirty="0"/>
          </a:p>
          <a:p>
            <a:r>
              <a:rPr lang="es-ES_tradnl" baseline="0" dirty="0"/>
              <a:t>En la grafica de la derecha podemos ver como solo el H2 y amoniaco están libre de carbono,  la gasolina y el diésel son los que tienen mas energía por unidad de volumen, el amoniaco en este caso también tiene mas que el hidrogeno, pero en términos de energía por unidad de masa el amoniaco es el que menos tiene igualado con el metanol, siendo el hidrogeno el mayor con diferencia.</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89</a:t>
            </a:fld>
            <a:endParaRPr lang="es-ES_tradnl"/>
          </a:p>
        </p:txBody>
      </p:sp>
    </p:spTree>
    <p:extLst>
      <p:ext uri="{BB962C8B-B14F-4D97-AF65-F5344CB8AC3E}">
        <p14:creationId xmlns:p14="http://schemas.microsoft.com/office/powerpoint/2010/main" val="2841435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a:t>
            </a:fld>
            <a:endParaRPr lang="es-ES_tradnl"/>
          </a:p>
        </p:txBody>
      </p:sp>
    </p:spTree>
    <p:extLst>
      <p:ext uri="{BB962C8B-B14F-4D97-AF65-F5344CB8AC3E}">
        <p14:creationId xmlns:p14="http://schemas.microsoft.com/office/powerpoint/2010/main" val="206780313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90</a:t>
            </a:fld>
            <a:endParaRPr lang="es-ES_tradnl"/>
          </a:p>
        </p:txBody>
      </p:sp>
    </p:spTree>
    <p:extLst>
      <p:ext uri="{BB962C8B-B14F-4D97-AF65-F5344CB8AC3E}">
        <p14:creationId xmlns:p14="http://schemas.microsoft.com/office/powerpoint/2010/main" val="4068883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solidFill>
                  <a:srgbClr val="00519E"/>
                </a:solidFill>
                <a:latin typeface="Calibri" panose="020F0502020204030204" pitchFamily="34" charset="0"/>
                <a:ea typeface="Times New Roman" panose="02020603050405020304" pitchFamily="18" charset="0"/>
                <a:cs typeface="Arial" panose="020B0604020202020204" pitchFamily="34" charset="0"/>
              </a:rPr>
              <a:t>Los recipientes de </a:t>
            </a:r>
            <a:r>
              <a:rPr lang="es-ES" dirty="0" err="1">
                <a:solidFill>
                  <a:srgbClr val="00519E"/>
                </a:solidFill>
                <a:latin typeface="Calibri" panose="020F0502020204030204" pitchFamily="34" charset="0"/>
                <a:ea typeface="Times New Roman" panose="02020603050405020304" pitchFamily="18" charset="0"/>
                <a:cs typeface="Arial" panose="020B0604020202020204" pitchFamily="34" charset="0"/>
              </a:rPr>
              <a:t>almacenamietnto</a:t>
            </a:r>
            <a:r>
              <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 se pueden clasificar en 4 tipo, en función de los materiales que lo componen. y</a:t>
            </a:r>
          </a:p>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Estos recipientes por lo general tienen un coste elevado, y su coste es diferente en función del tipo de recipiente….. Al igual el tipo de recipiente usado depende de su aplicación   ( </a:t>
            </a:r>
          </a:p>
          <a:p>
            <a:pPr marL="0" marR="0" indent="0" algn="l" defTabSz="914400" rtl="0" eaLnBrk="1" fontAlgn="auto" latinLnBrk="0" hangingPunct="1">
              <a:lnSpc>
                <a:spcPct val="100000"/>
              </a:lnSpc>
              <a:spcBef>
                <a:spcPts val="0"/>
              </a:spcBef>
              <a:spcAft>
                <a:spcPts val="0"/>
              </a:spcAft>
              <a:buClrTx/>
              <a:buSzTx/>
              <a:buFontTx/>
              <a:buNone/>
              <a:tabLst/>
              <a:defRPr/>
            </a:pPr>
            <a:r>
              <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Por ejemplo el recipiente tipo4 es usado para almacenamiento </a:t>
            </a:r>
            <a:r>
              <a:rPr lang="es-ES" baseline="0" dirty="0" err="1">
                <a:solidFill>
                  <a:srgbClr val="00519E"/>
                </a:solidFill>
                <a:latin typeface="Calibri" panose="020F0502020204030204" pitchFamily="34" charset="0"/>
                <a:ea typeface="Times New Roman" panose="02020603050405020304" pitchFamily="18" charset="0"/>
                <a:cs typeface="Arial" panose="020B0604020202020204" pitchFamily="34" charset="0"/>
              </a:rPr>
              <a:t>movil</a:t>
            </a:r>
            <a:r>
              <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 Las condiciones de este tipo de tanques son muy ligeros y tienen que ser capaces de almacenar a </a:t>
            </a:r>
            <a:r>
              <a:rPr lang="es-ES" baseline="0" dirty="0" err="1">
                <a:solidFill>
                  <a:srgbClr val="00519E"/>
                </a:solidFill>
                <a:latin typeface="Calibri" panose="020F0502020204030204" pitchFamily="34" charset="0"/>
                <a:ea typeface="Times New Roman" panose="02020603050405020304" pitchFamily="18" charset="0"/>
                <a:cs typeface="Arial" panose="020B0604020202020204" pitchFamily="34" charset="0"/>
              </a:rPr>
              <a:t>a</a:t>
            </a:r>
            <a:r>
              <a:rPr lang="es-ES" baseline="0" dirty="0">
                <a:solidFill>
                  <a:srgbClr val="00519E"/>
                </a:solidFill>
                <a:latin typeface="Calibri" panose="020F0502020204030204" pitchFamily="34" charset="0"/>
                <a:ea typeface="Times New Roman" panose="02020603050405020304" pitchFamily="18" charset="0"/>
                <a:cs typeface="Arial" panose="020B0604020202020204" pitchFamily="34" charset="0"/>
              </a:rPr>
              <a:t> 700 bares. Por el contario para aplicaciones estacionarias que el volumen no sea una restricción podría usarse tanques de almacenamiento tipo 1</a:t>
            </a: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91</a:t>
            </a:fld>
            <a:endParaRPr lang="es-ES_tradnl"/>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_tradnl" dirty="0"/>
              <a:t>El coste por ejemplo para un tanque de </a:t>
            </a:r>
            <a:r>
              <a:rPr lang="es-ES_tradnl" dirty="0" err="1"/>
              <a:t>hexagon</a:t>
            </a:r>
            <a:r>
              <a:rPr lang="es-ES_tradnl" dirty="0"/>
              <a:t> de 350 bares con una capacidad de 8,4 kg puede estar entre 9000 o 9500 €</a:t>
            </a:r>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92</a:t>
            </a:fld>
            <a:endParaRPr lang="es-ES_tradnl"/>
          </a:p>
        </p:txBody>
      </p:sp>
    </p:spTree>
    <p:extLst>
      <p:ext uri="{BB962C8B-B14F-4D97-AF65-F5344CB8AC3E}">
        <p14:creationId xmlns:p14="http://schemas.microsoft.com/office/powerpoint/2010/main" val="30432420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sz="1200" b="0" i="0" kern="1200" dirty="0">
                <a:solidFill>
                  <a:schemeClr val="tx1"/>
                </a:solidFill>
                <a:effectLst/>
                <a:latin typeface="+mn-lt"/>
                <a:ea typeface="+mn-ea"/>
                <a:cs typeface="+mn-cs"/>
              </a:rPr>
              <a:t>Todos los sistemas son modulares y ampliables para minimizar la inversión en las siguientes ampliaciones.</a:t>
            </a:r>
          </a:p>
          <a:p>
            <a:r>
              <a:rPr lang="es-ES" sz="1200" b="0" i="0" kern="1200" dirty="0" err="1">
                <a:solidFill>
                  <a:schemeClr val="tx1"/>
                </a:solidFill>
                <a:effectLst/>
                <a:latin typeface="+mn-lt"/>
                <a:ea typeface="+mn-ea"/>
                <a:cs typeface="+mn-cs"/>
              </a:rPr>
              <a:t>Calvera</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Hydrogen</a:t>
            </a:r>
            <a:r>
              <a:rPr lang="es-ES" sz="1200" b="0" i="0" kern="1200" dirty="0">
                <a:solidFill>
                  <a:schemeClr val="tx1"/>
                </a:solidFill>
                <a:effectLst/>
                <a:latin typeface="+mn-lt"/>
                <a:ea typeface="+mn-ea"/>
                <a:cs typeface="+mn-cs"/>
              </a:rPr>
              <a:t> colabora con fabricantes de </a:t>
            </a:r>
            <a:r>
              <a:rPr lang="es-ES" sz="1200" b="0" i="0" kern="1200" dirty="0" err="1">
                <a:solidFill>
                  <a:schemeClr val="tx1"/>
                </a:solidFill>
                <a:effectLst/>
                <a:latin typeface="+mn-lt"/>
                <a:ea typeface="+mn-ea"/>
                <a:cs typeface="+mn-cs"/>
              </a:rPr>
              <a:t>hidrogeneras</a:t>
            </a:r>
            <a:r>
              <a:rPr lang="es-ES" sz="1200" b="0" i="0" kern="1200" dirty="0">
                <a:solidFill>
                  <a:schemeClr val="tx1"/>
                </a:solidFill>
                <a:effectLst/>
                <a:latin typeface="+mn-lt"/>
                <a:ea typeface="+mn-ea"/>
                <a:cs typeface="+mn-cs"/>
              </a:rPr>
              <a:t> (HRS) con soluciones completas y optimizadas para llenar vehículos hasta 700 bar de la manera más eficiente.</a:t>
            </a:r>
          </a:p>
          <a:p>
            <a:r>
              <a:rPr lang="es-ES" sz="1200" b="0" i="0" kern="1200" dirty="0">
                <a:solidFill>
                  <a:schemeClr val="tx1"/>
                </a:solidFill>
                <a:effectLst/>
                <a:latin typeface="+mn-lt"/>
                <a:ea typeface="+mn-ea"/>
                <a:cs typeface="+mn-cs"/>
              </a:rPr>
              <a:t>Sistema de almacenamiento escalable para alcanzar la capacidad requerida modularmente de hidrógeno o de otros gases, al menor coste posible. Su función principal es trabajar como pulmón en el cliente final, llenándose desde un </a:t>
            </a:r>
            <a:r>
              <a:rPr lang="es-ES" sz="1200" b="0" i="0" kern="1200" dirty="0" err="1">
                <a:solidFill>
                  <a:schemeClr val="tx1"/>
                </a:solidFill>
                <a:effectLst/>
                <a:latin typeface="+mn-lt"/>
                <a:ea typeface="+mn-ea"/>
                <a:cs typeface="+mn-cs"/>
              </a:rPr>
              <a:t>Tube</a:t>
            </a:r>
            <a:r>
              <a:rPr lang="es-ES" sz="1200" b="0" i="0" kern="1200" dirty="0">
                <a:solidFill>
                  <a:schemeClr val="tx1"/>
                </a:solidFill>
                <a:effectLst/>
                <a:latin typeface="+mn-lt"/>
                <a:ea typeface="+mn-ea"/>
                <a:cs typeface="+mn-cs"/>
              </a:rPr>
              <a:t> tráiler de H2 mediante un proceso de cascada.</a:t>
            </a:r>
          </a:p>
          <a:p>
            <a:r>
              <a:rPr lang="es-ES" sz="1200" b="0" i="0" kern="1200" dirty="0">
                <a:solidFill>
                  <a:schemeClr val="tx1"/>
                </a:solidFill>
                <a:effectLst/>
                <a:latin typeface="+mn-lt"/>
                <a:ea typeface="+mn-ea"/>
                <a:cs typeface="+mn-cs"/>
              </a:rPr>
              <a:t>Con esta solución desaparece la necesidad de mantener un </a:t>
            </a:r>
            <a:r>
              <a:rPr lang="es-ES" sz="1200" b="0" i="0" kern="1200" dirty="0" err="1">
                <a:solidFill>
                  <a:schemeClr val="tx1"/>
                </a:solidFill>
                <a:effectLst/>
                <a:latin typeface="+mn-lt"/>
                <a:ea typeface="+mn-ea"/>
                <a:cs typeface="+mn-cs"/>
              </a:rPr>
              <a:t>Tube</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trailer</a:t>
            </a:r>
            <a:r>
              <a:rPr lang="es-ES" sz="1200" b="0" i="0" kern="1200" dirty="0">
                <a:solidFill>
                  <a:schemeClr val="tx1"/>
                </a:solidFill>
                <a:effectLst/>
                <a:latin typeface="+mn-lt"/>
                <a:ea typeface="+mn-ea"/>
                <a:cs typeface="+mn-cs"/>
              </a:rPr>
              <a:t> de H2 fijo en los clientes más pequeños. Conlleva una reducción drástica del </a:t>
            </a:r>
            <a:r>
              <a:rPr lang="es-ES" sz="1200" b="0" i="0" kern="1200" dirty="0" err="1">
                <a:solidFill>
                  <a:schemeClr val="tx1"/>
                </a:solidFill>
                <a:effectLst/>
                <a:latin typeface="+mn-lt"/>
                <a:ea typeface="+mn-ea"/>
                <a:cs typeface="+mn-cs"/>
              </a:rPr>
              <a:t>opex</a:t>
            </a:r>
            <a:r>
              <a:rPr lang="es-ES" sz="1200" b="0" i="0" kern="1200" dirty="0">
                <a:solidFill>
                  <a:schemeClr val="tx1"/>
                </a:solidFill>
                <a:effectLst/>
                <a:latin typeface="+mn-lt"/>
                <a:ea typeface="+mn-ea"/>
                <a:cs typeface="+mn-cs"/>
              </a:rPr>
              <a:t> y </a:t>
            </a:r>
            <a:r>
              <a:rPr lang="es-ES" sz="1200" b="0" i="0" kern="1200" dirty="0" err="1">
                <a:solidFill>
                  <a:schemeClr val="tx1"/>
                </a:solidFill>
                <a:effectLst/>
                <a:latin typeface="+mn-lt"/>
                <a:ea typeface="+mn-ea"/>
                <a:cs typeface="+mn-cs"/>
              </a:rPr>
              <a:t>capex</a:t>
            </a:r>
            <a:r>
              <a:rPr lang="es-ES" sz="1200" b="0" i="0" kern="1200" dirty="0">
                <a:solidFill>
                  <a:schemeClr val="tx1"/>
                </a:solidFill>
                <a:effectLst/>
                <a:latin typeface="+mn-lt"/>
                <a:ea typeface="+mn-ea"/>
                <a:cs typeface="+mn-cs"/>
              </a:rPr>
              <a:t> debido a la reducción en el número de </a:t>
            </a:r>
            <a:r>
              <a:rPr lang="es-ES" sz="1200" b="0" i="0" kern="1200" dirty="0" err="1">
                <a:solidFill>
                  <a:schemeClr val="tx1"/>
                </a:solidFill>
                <a:effectLst/>
                <a:latin typeface="+mn-lt"/>
                <a:ea typeface="+mn-ea"/>
                <a:cs typeface="+mn-cs"/>
              </a:rPr>
              <a:t>Tube</a:t>
            </a:r>
            <a:r>
              <a:rPr lang="es-ES" sz="1200" b="0" i="0" kern="1200" dirty="0">
                <a:solidFill>
                  <a:schemeClr val="tx1"/>
                </a:solidFill>
                <a:effectLst/>
                <a:latin typeface="+mn-lt"/>
                <a:ea typeface="+mn-ea"/>
                <a:cs typeface="+mn-cs"/>
              </a:rPr>
              <a:t> tráileres en la operación logística.</a:t>
            </a:r>
          </a:p>
          <a:p>
            <a:r>
              <a:rPr lang="es-ES" sz="1200" b="0" i="0" kern="1200" dirty="0">
                <a:solidFill>
                  <a:schemeClr val="tx1"/>
                </a:solidFill>
                <a:effectLst/>
                <a:latin typeface="+mn-lt"/>
                <a:ea typeface="+mn-ea"/>
                <a:cs typeface="+mn-cs"/>
              </a:rPr>
              <a:t>Además, es posible conectar varios racks para alcanzar la capacidad deseada.</a:t>
            </a:r>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93</a:t>
            </a:fld>
            <a:endParaRPr lang="es-ES_tradnl"/>
          </a:p>
        </p:txBody>
      </p:sp>
    </p:spTree>
    <p:extLst>
      <p:ext uri="{BB962C8B-B14F-4D97-AF65-F5344CB8AC3E}">
        <p14:creationId xmlns:p14="http://schemas.microsoft.com/office/powerpoint/2010/main" val="674176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94</a:t>
            </a:fld>
            <a:endParaRPr lang="es-ES_tradnl"/>
          </a:p>
        </p:txBody>
      </p:sp>
    </p:spTree>
    <p:extLst>
      <p:ext uri="{BB962C8B-B14F-4D97-AF65-F5344CB8AC3E}">
        <p14:creationId xmlns:p14="http://schemas.microsoft.com/office/powerpoint/2010/main" val="15171307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95</a:t>
            </a:fld>
            <a:endParaRPr lang="es-ES_tradnl"/>
          </a:p>
        </p:txBody>
      </p:sp>
    </p:spTree>
    <p:extLst>
      <p:ext uri="{BB962C8B-B14F-4D97-AF65-F5344CB8AC3E}">
        <p14:creationId xmlns:p14="http://schemas.microsoft.com/office/powerpoint/2010/main" val="9950964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96</a:t>
            </a:fld>
            <a:endParaRPr lang="es-ES_tradnl"/>
          </a:p>
        </p:txBody>
      </p:sp>
    </p:spTree>
    <p:extLst>
      <p:ext uri="{BB962C8B-B14F-4D97-AF65-F5344CB8AC3E}">
        <p14:creationId xmlns:p14="http://schemas.microsoft.com/office/powerpoint/2010/main" val="26431267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97</a:t>
            </a:fld>
            <a:endParaRPr lang="es-ES_tradnl"/>
          </a:p>
        </p:txBody>
      </p:sp>
    </p:spTree>
    <p:extLst>
      <p:ext uri="{BB962C8B-B14F-4D97-AF65-F5344CB8AC3E}">
        <p14:creationId xmlns:p14="http://schemas.microsoft.com/office/powerpoint/2010/main" val="28064682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98</a:t>
            </a:fld>
            <a:endParaRPr lang="es-ES_tradnl"/>
          </a:p>
        </p:txBody>
      </p:sp>
    </p:spTree>
    <p:extLst>
      <p:ext uri="{BB962C8B-B14F-4D97-AF65-F5344CB8AC3E}">
        <p14:creationId xmlns:p14="http://schemas.microsoft.com/office/powerpoint/2010/main" val="103835210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99</a:t>
            </a:fld>
            <a:endParaRPr lang="es-ES_tradnl"/>
          </a:p>
        </p:txBody>
      </p:sp>
    </p:spTree>
    <p:extLst>
      <p:ext uri="{BB962C8B-B14F-4D97-AF65-F5344CB8AC3E}">
        <p14:creationId xmlns:p14="http://schemas.microsoft.com/office/powerpoint/2010/main" val="3379366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BD750C-6F8D-4F0C-B9EF-53C46D8DACA5}"/>
              </a:ext>
            </a:extLst>
          </p:cNvPr>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938594C-9491-4D2A-8420-0DDBB67AB5D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A41926E-6888-4B33-8F60-FCF36DA47B69}"/>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F1478BE4-E8FD-430B-90C9-DB299E728ED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760A52E-32CC-4678-9B7C-67E0AA8A8764}"/>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434073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F3FFAD-B16D-4F2F-B530-4B539C39A2A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55A89A28-0BFB-4D61-B2F6-438A9D7C36D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F71F2AE-7123-434E-AB03-66CB70CDF285}"/>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06219DDB-4D6F-498C-B6B5-BF2F43B3B69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AE18A86-B920-4AC4-8058-81CB8DF91485}"/>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139648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3592A23-3B5E-4998-89C1-16A789777C5B}"/>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3172D281-3432-41C9-A1B4-5CB51445ABA6}"/>
              </a:ext>
            </a:extLst>
          </p:cNvPr>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C62AA43-B5B6-4A30-ACA8-C7043CA115AE}"/>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FCD7A294-CE8B-489E-B576-7ED75BAEAFF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6D565E2-C7F6-45D7-BE7E-0CAEA4407F45}"/>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4603900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E44B91-8383-4051-B5E9-B053B87787AF}"/>
              </a:ext>
            </a:extLst>
          </p:cNvPr>
          <p:cNvSpPr>
            <a:spLocks noGrp="1"/>
          </p:cNvSpPr>
          <p:nvPr>
            <p:ph type="ctrTitle"/>
          </p:nvPr>
        </p:nvSpPr>
        <p:spPr>
          <a:xfrm>
            <a:off x="1143000" y="1122363"/>
            <a:ext cx="6858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CFF6817D-89F8-47FA-BCF8-2BB26DF68A7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F81B163F-9669-42CB-9434-A8B943A659B6}"/>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28D2B0BE-247A-4153-B0B7-2E71D337146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83B2C6C-C6CC-4078-9CA9-312A8764EA29}"/>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12597084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A2ADF6-17D9-4EC4-82FA-1B67973B4908}"/>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CBCC121-613D-4256-A0D6-487066AEE5E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F8EF676-7AAC-417B-A678-4C217DACE910}"/>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01A4EC9C-E75E-4B82-A29F-3D514D64F46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0EF3E20-007A-4765-A250-3D4B30B3EF25}"/>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3182865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7CA8B-D6C8-4486-B8DF-234EEE63F2E1}"/>
              </a:ext>
            </a:extLst>
          </p:cNvPr>
          <p:cNvSpPr>
            <a:spLocks noGrp="1"/>
          </p:cNvSpPr>
          <p:nvPr>
            <p:ph type="title"/>
          </p:nvPr>
        </p:nvSpPr>
        <p:spPr>
          <a:xfrm>
            <a:off x="623888" y="1709738"/>
            <a:ext cx="78867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B6729E0C-5F30-48C5-9A34-D0ECF0F23408}"/>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C7737E2-F7A1-44AE-904E-11976BBBDD0D}"/>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558079E4-172B-4D35-8D92-66C7BAC6F10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29B9EFD-4C62-4392-90CF-3BF7B02CF04E}"/>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3046768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6145AC-9833-4EBB-9B5F-20DD2E889161}"/>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176CCB4-3135-4A53-9E24-7E17892E463E}"/>
              </a:ext>
            </a:extLst>
          </p:cNvPr>
          <p:cNvSpPr>
            <a:spLocks noGrp="1"/>
          </p:cNvSpPr>
          <p:nvPr>
            <p:ph sz="half" idx="1"/>
          </p:nvPr>
        </p:nvSpPr>
        <p:spPr>
          <a:xfrm>
            <a:off x="628650" y="1825625"/>
            <a:ext cx="386715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37C0F2C6-4C7F-4619-9F92-81852D8DEF29}"/>
              </a:ext>
            </a:extLst>
          </p:cNvPr>
          <p:cNvSpPr>
            <a:spLocks noGrp="1"/>
          </p:cNvSpPr>
          <p:nvPr>
            <p:ph sz="half" idx="2"/>
          </p:nvPr>
        </p:nvSpPr>
        <p:spPr>
          <a:xfrm>
            <a:off x="4648200" y="1825625"/>
            <a:ext cx="386715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348CF46E-8885-45F2-B9F1-4B6A69A01589}"/>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6" name="Marcador de pie de página 5">
            <a:extLst>
              <a:ext uri="{FF2B5EF4-FFF2-40B4-BE49-F238E27FC236}">
                <a16:creationId xmlns:a16="http://schemas.microsoft.com/office/drawing/2014/main" id="{2DDDE07B-BCAB-4D01-9B65-DCADF034808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E279089-75F2-403F-84BA-686AAF75C912}"/>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602237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E81DD8-19C5-4759-B20D-522EDB853225}"/>
              </a:ext>
            </a:extLst>
          </p:cNvPr>
          <p:cNvSpPr>
            <a:spLocks noGrp="1"/>
          </p:cNvSpPr>
          <p:nvPr>
            <p:ph type="title"/>
          </p:nvPr>
        </p:nvSpPr>
        <p:spPr>
          <a:xfrm>
            <a:off x="630238" y="365125"/>
            <a:ext cx="78867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C2263D9-C5F3-417C-9663-2ECD8A79BFD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896A7F8-CB82-4DFD-B35A-667842FBBEE8}"/>
              </a:ext>
            </a:extLst>
          </p:cNvPr>
          <p:cNvSpPr>
            <a:spLocks noGrp="1"/>
          </p:cNvSpPr>
          <p:nvPr>
            <p:ph sz="half" idx="2"/>
          </p:nvPr>
        </p:nvSpPr>
        <p:spPr>
          <a:xfrm>
            <a:off x="630238" y="2505075"/>
            <a:ext cx="386873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07F1583-A189-47E9-BE97-60BF8355CC9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8E32A83-CB64-4E65-9317-122F04D726FE}"/>
              </a:ext>
            </a:extLst>
          </p:cNvPr>
          <p:cNvSpPr>
            <a:spLocks noGrp="1"/>
          </p:cNvSpPr>
          <p:nvPr>
            <p:ph sz="quarter" idx="4"/>
          </p:nvPr>
        </p:nvSpPr>
        <p:spPr>
          <a:xfrm>
            <a:off x="4629150" y="2505075"/>
            <a:ext cx="38877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A59F5C2B-4B40-4098-8252-C7E93CA25CAB}"/>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8" name="Marcador de pie de página 7">
            <a:extLst>
              <a:ext uri="{FF2B5EF4-FFF2-40B4-BE49-F238E27FC236}">
                <a16:creationId xmlns:a16="http://schemas.microsoft.com/office/drawing/2014/main" id="{8E44197E-FC78-4628-B4F6-0C84FA9EE7E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088EBBF2-1DA7-4F2E-A7D1-8E68E096EB2B}"/>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3171206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4F2B14-9750-4575-92D0-0D5498F77755}"/>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9A68690-1EF6-4233-9A05-379326A30EBC}"/>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4" name="Marcador de pie de página 3">
            <a:extLst>
              <a:ext uri="{FF2B5EF4-FFF2-40B4-BE49-F238E27FC236}">
                <a16:creationId xmlns:a16="http://schemas.microsoft.com/office/drawing/2014/main" id="{591AB00F-94C5-4977-A94F-CDB6714CA352}"/>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0BD49DF7-E78A-41BA-BAB7-BC093A36FAEE}"/>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10854854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21FD76D-A6DE-4233-A22F-672B514A2801}"/>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3" name="Marcador de pie de página 2">
            <a:extLst>
              <a:ext uri="{FF2B5EF4-FFF2-40B4-BE49-F238E27FC236}">
                <a16:creationId xmlns:a16="http://schemas.microsoft.com/office/drawing/2014/main" id="{F8134554-5E78-4531-9F91-64D25D54619E}"/>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578F8A6D-87C1-4015-964E-61B7C22CCC2B}"/>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28464884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2FE5F0-86F8-4BF3-B4A6-9ACE4ADCFF53}"/>
              </a:ext>
            </a:extLst>
          </p:cNvPr>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2DAA574-690C-4A41-8896-FF008109D4F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5511E689-D7D8-4C89-BEC7-0F20C8ECC69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983D64F-C09B-4857-BAA5-3D958801E1E7}"/>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6" name="Marcador de pie de página 5">
            <a:extLst>
              <a:ext uri="{FF2B5EF4-FFF2-40B4-BE49-F238E27FC236}">
                <a16:creationId xmlns:a16="http://schemas.microsoft.com/office/drawing/2014/main" id="{57A9E358-D467-44F2-86FA-4A18FF811CC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A2C2334-40ED-4ADD-8DB8-9EA1154733F8}"/>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4146932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33B06B-73AB-4D33-8AD6-C80E5BD8885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38BAC00-2F22-45E6-BD72-6594AF5CAAF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AE379D1-52FD-434D-B738-275181F00808}"/>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5750D921-2CE9-428E-B030-0581BE145BC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193A72B-0216-4472-8032-1140B90DF44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2752822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D36F84-4F21-4074-876C-F46A1C257F58}"/>
              </a:ext>
            </a:extLst>
          </p:cNvPr>
          <p:cNvSpPr>
            <a:spLocks noGrp="1"/>
          </p:cNvSpPr>
          <p:nvPr>
            <p:ph type="title"/>
          </p:nvPr>
        </p:nvSpPr>
        <p:spPr>
          <a:xfrm>
            <a:off x="630238" y="457200"/>
            <a:ext cx="2949575"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ED455BE3-17DB-4EFC-9FEA-ED9C3773A85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5BB4DBA-7242-4E52-A97D-490C5057278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4E6FC59-AE92-46BA-BDCE-DBDB9DE929F9}"/>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6" name="Marcador de pie de página 5">
            <a:extLst>
              <a:ext uri="{FF2B5EF4-FFF2-40B4-BE49-F238E27FC236}">
                <a16:creationId xmlns:a16="http://schemas.microsoft.com/office/drawing/2014/main" id="{79A4913F-B7A1-487F-BCF7-4E9A59CF3C4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552A4D7F-CA01-48A5-AC5B-D1697AE1372F}"/>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2034420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471FDF-735D-4688-BB3D-210F037FBD55}"/>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06EBE262-E2EE-406F-ABA9-7AD7B59F29A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0A9B20A-F6CF-4A42-A8F0-E918E842DF05}"/>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395EAE41-4793-4DDD-B4A4-C491F2FAE1D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C0E54BE-7926-4CAF-B76B-58D40C701F7C}"/>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1426056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F7E48B2-F466-406B-85B3-68C6E11CF410}"/>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7001B06-2ABE-43DF-8806-878F3097E5F3}"/>
              </a:ext>
            </a:extLst>
          </p:cNvPr>
          <p:cNvSpPr>
            <a:spLocks noGrp="1"/>
          </p:cNvSpPr>
          <p:nvPr>
            <p:ph type="body" orient="vert" idx="1"/>
          </p:nvPr>
        </p:nvSpPr>
        <p:spPr>
          <a:xfrm>
            <a:off x="628650" y="365125"/>
            <a:ext cx="57626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084450C-9894-4728-8402-C1DACCAA77C9}"/>
              </a:ext>
            </a:extLst>
          </p:cNvPr>
          <p:cNvSpPr>
            <a:spLocks noGrp="1"/>
          </p:cNvSpPr>
          <p:nvPr>
            <p:ph type="dt" sz="half" idx="10"/>
          </p:nvPr>
        </p:nvSpPr>
        <p:spPr/>
        <p:txBody>
          <a:body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1040613A-B6B9-486D-AE91-FD72608D6B8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FB86187-4F32-4DDC-851B-803784E17A9C}"/>
              </a:ext>
            </a:extLst>
          </p:cNvPr>
          <p:cNvSpPr>
            <a:spLocks noGrp="1"/>
          </p:cNvSpPr>
          <p:nvPr>
            <p:ph type="sldNum" sz="quarter" idx="12"/>
          </p:nvPr>
        </p:nvSpPr>
        <p:spPr/>
        <p:txBody>
          <a:bodyPr/>
          <a:lstStyle/>
          <a:p>
            <a:fld id="{B159F02B-9131-4AFB-BE6B-9B35B9803614}" type="slidenum">
              <a:rPr lang="es-ES" smtClean="0"/>
              <a:t>‹Nº›</a:t>
            </a:fld>
            <a:endParaRPr lang="es-ES"/>
          </a:p>
        </p:txBody>
      </p:sp>
    </p:spTree>
    <p:extLst>
      <p:ext uri="{BB962C8B-B14F-4D97-AF65-F5344CB8AC3E}">
        <p14:creationId xmlns:p14="http://schemas.microsoft.com/office/powerpoint/2010/main" val="644575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0A529A-ACA7-4CD4-8859-EB9B88B949F3}"/>
              </a:ext>
            </a:extLst>
          </p:cNvPr>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72283818-00C5-4F8D-9CCE-E0414C951B01}"/>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0B327DF-030B-4DAE-8A49-FEA89215EED1}"/>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7C408ABB-3EE5-43BA-BE71-1F76A62AF0C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C8E63B9-3099-45E3-B440-145573CAEBEA}"/>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407675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5346BB-479A-4703-B6F3-5543B054B66D}"/>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0979F142-5DD8-4120-B1FE-C4B0A65E372A}"/>
              </a:ext>
            </a:extLst>
          </p:cNvPr>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8896D492-0696-4D66-8EE1-564E3204D08C}"/>
              </a:ext>
            </a:extLst>
          </p:cNvPr>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B195DE8E-D26F-4A09-9E86-0855C60F3917}"/>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6" name="Marcador de pie de página 5">
            <a:extLst>
              <a:ext uri="{FF2B5EF4-FFF2-40B4-BE49-F238E27FC236}">
                <a16:creationId xmlns:a16="http://schemas.microsoft.com/office/drawing/2014/main" id="{7376DB50-3530-493C-AFA0-58ECE09C4E9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228D1440-C318-4957-8F13-AA10C33675E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850063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8A8A3A-5A45-4259-9C94-C49F701FA3DE}"/>
              </a:ext>
            </a:extLst>
          </p:cNvPr>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EA55EA7D-72DE-4DA7-8352-7793747EB2C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F9BB3C1-D9CE-47F1-8FCC-5D60C0BD4C70}"/>
              </a:ext>
            </a:extLst>
          </p:cNvPr>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03538B0A-8580-4FB8-BD68-266A649D80A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2B287F0-7D89-4D40-8960-C52169BB4E41}"/>
              </a:ext>
            </a:extLst>
          </p:cNvPr>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D26ED61C-BBB4-4B28-9CA3-31025D754128}"/>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8" name="Marcador de pie de página 7">
            <a:extLst>
              <a:ext uri="{FF2B5EF4-FFF2-40B4-BE49-F238E27FC236}">
                <a16:creationId xmlns:a16="http://schemas.microsoft.com/office/drawing/2014/main" id="{1A102395-F2C0-404B-B196-450B066BAF4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BC88CE1-FAF2-4C8D-9DC1-F56BA7F61435}"/>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223497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54A05D-D0B9-4027-883A-3D63121A8923}"/>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182F4BC4-2635-414A-87D8-9984CF7D96FA}"/>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4" name="Marcador de pie de página 3">
            <a:extLst>
              <a:ext uri="{FF2B5EF4-FFF2-40B4-BE49-F238E27FC236}">
                <a16:creationId xmlns:a16="http://schemas.microsoft.com/office/drawing/2014/main" id="{2AC03A59-48FC-43B3-88DA-6C3FBA1968A2}"/>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9C75FB8-F084-441C-BB85-8875A6650A84}"/>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4024453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2F4ED56-AFA6-4E1C-A81A-6E61D4F33B55}"/>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3" name="Marcador de pie de página 2">
            <a:extLst>
              <a:ext uri="{FF2B5EF4-FFF2-40B4-BE49-F238E27FC236}">
                <a16:creationId xmlns:a16="http://schemas.microsoft.com/office/drawing/2014/main" id="{B2DA0A10-9337-4367-BDB6-FE6B03E9F02C}"/>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AFFBCC8A-4AAA-4DC7-BF50-87099BC91F73}"/>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55884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E3DCF3-127E-4C05-949B-6BC4DBB9FDEC}"/>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76FAF0C-FCC7-4A7D-B562-152FDB0F8C1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3B033ED8-1DF6-4FEF-9C14-F211B4693EB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C1CA1EC-5D6B-45A7-B8EC-BF5C424E8515}"/>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6" name="Marcador de pie de página 5">
            <a:extLst>
              <a:ext uri="{FF2B5EF4-FFF2-40B4-BE49-F238E27FC236}">
                <a16:creationId xmlns:a16="http://schemas.microsoft.com/office/drawing/2014/main" id="{E7E521FF-F877-426A-9B53-2417056759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AB84905E-7627-4462-B60E-0EA5815EFEB9}"/>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4231285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D62292-1E45-42F5-8BAF-D4FC88A0C267}"/>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9F896598-1594-4660-B3B5-15A3298703D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a:extLst>
              <a:ext uri="{FF2B5EF4-FFF2-40B4-BE49-F238E27FC236}">
                <a16:creationId xmlns:a16="http://schemas.microsoft.com/office/drawing/2014/main" id="{776A1875-EFD9-43A8-979B-0C365499BF2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55D180F-DB57-46D1-A475-BDFE32DD4477}"/>
              </a:ext>
            </a:extLst>
          </p:cNvPr>
          <p:cNvSpPr>
            <a:spLocks noGrp="1"/>
          </p:cNvSpPr>
          <p:nvPr>
            <p:ph type="dt" sz="half" idx="10"/>
          </p:nvPr>
        </p:nvSpPr>
        <p:spPr/>
        <p:txBody>
          <a:bodyPr/>
          <a:lstStyle/>
          <a:p>
            <a:fld id="{ABF232A7-AB97-4D64-AD3E-DF6E6F6033CA}" type="datetimeFigureOut">
              <a:rPr lang="es-ES" smtClean="0"/>
              <a:pPr/>
              <a:t>17/07/2022</a:t>
            </a:fld>
            <a:endParaRPr lang="es-ES"/>
          </a:p>
        </p:txBody>
      </p:sp>
      <p:sp>
        <p:nvSpPr>
          <p:cNvPr id="6" name="Marcador de pie de página 5">
            <a:extLst>
              <a:ext uri="{FF2B5EF4-FFF2-40B4-BE49-F238E27FC236}">
                <a16:creationId xmlns:a16="http://schemas.microsoft.com/office/drawing/2014/main" id="{1B1C8E79-94A0-464F-AA04-506F41E320E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917F599-0CCD-439F-B47C-91234131C253}"/>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734369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891C5B6-C5CD-462F-96B5-1ABA4637DF52}"/>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5605E16-B0B0-4A41-A52E-6008DB7C3CD6}"/>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727D6AA-A6C2-4C64-96B5-30585E3EF3A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BF232A7-AB97-4D64-AD3E-DF6E6F6033CA}" type="datetimeFigureOut">
              <a:rPr lang="es-ES" smtClean="0"/>
              <a:pPr/>
              <a:t>17/07/2022</a:t>
            </a:fld>
            <a:endParaRPr lang="es-ES"/>
          </a:p>
        </p:txBody>
      </p:sp>
      <p:sp>
        <p:nvSpPr>
          <p:cNvPr id="5" name="Marcador de pie de página 4">
            <a:extLst>
              <a:ext uri="{FF2B5EF4-FFF2-40B4-BE49-F238E27FC236}">
                <a16:creationId xmlns:a16="http://schemas.microsoft.com/office/drawing/2014/main" id="{233C809A-D6FA-4157-AB5B-EBAFE125E9E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D6187431-3612-4D2A-AF0C-0836E10B3F1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7D80E7-8DAC-4BA5-B074-EAA36A9A597A}" type="slidenum">
              <a:rPr lang="es-ES" smtClean="0"/>
              <a:pPr/>
              <a:t>‹Nº›</a:t>
            </a:fld>
            <a:endParaRPr lang="es-ES"/>
          </a:p>
        </p:txBody>
      </p:sp>
    </p:spTree>
    <p:extLst>
      <p:ext uri="{BB962C8B-B14F-4D97-AF65-F5344CB8AC3E}">
        <p14:creationId xmlns:p14="http://schemas.microsoft.com/office/powerpoint/2010/main" val="23154891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78C73FB-7195-4D41-BEF6-43C6BF84A0B9}"/>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FA14ECC-CF90-4A10-B46D-EA37BA0BFD2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EFE0B9C-754C-4178-B4E2-1D19DF7BEDCC}"/>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A78DBB-4A2C-486B-90E1-320985C0315A}" type="datetimeFigureOut">
              <a:rPr lang="es-ES" smtClean="0"/>
              <a:t>17/07/2022</a:t>
            </a:fld>
            <a:endParaRPr lang="es-ES"/>
          </a:p>
        </p:txBody>
      </p:sp>
      <p:sp>
        <p:nvSpPr>
          <p:cNvPr id="5" name="Marcador de pie de página 4">
            <a:extLst>
              <a:ext uri="{FF2B5EF4-FFF2-40B4-BE49-F238E27FC236}">
                <a16:creationId xmlns:a16="http://schemas.microsoft.com/office/drawing/2014/main" id="{E2783DB4-10D6-4107-97C9-73A71B6B21D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CFE2A330-3214-4005-8BD6-58DF4020ABA0}"/>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59F02B-9131-4AFB-BE6B-9B35B9803614}" type="slidenum">
              <a:rPr lang="es-ES" smtClean="0"/>
              <a:t>‹Nº›</a:t>
            </a:fld>
            <a:endParaRPr lang="es-ES"/>
          </a:p>
        </p:txBody>
      </p:sp>
    </p:spTree>
    <p:extLst>
      <p:ext uri="{BB962C8B-B14F-4D97-AF65-F5344CB8AC3E}">
        <p14:creationId xmlns:p14="http://schemas.microsoft.com/office/powerpoint/2010/main" val="17446839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00.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77.emf"/><Relationship Id="rId4" Type="http://schemas.openxmlformats.org/officeDocument/2006/relationships/image" Target="../media/image176.emf"/></Relationships>
</file>

<file path=ppt/slides/_rels/slide101.xml.rels><?xml version="1.0" encoding="UTF-8" standalone="yes"?>
<Relationships xmlns="http://schemas.openxmlformats.org/package/2006/relationships"><Relationship Id="rId8" Type="http://schemas.openxmlformats.org/officeDocument/2006/relationships/image" Target="../media/image183.emf"/><Relationship Id="rId3" Type="http://schemas.openxmlformats.org/officeDocument/2006/relationships/image" Target="../media/image178.emf"/><Relationship Id="rId7" Type="http://schemas.openxmlformats.org/officeDocument/2006/relationships/image" Target="../media/image182.emf"/><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181.emf"/><Relationship Id="rId5" Type="http://schemas.openxmlformats.org/officeDocument/2006/relationships/image" Target="../media/image180.emf"/><Relationship Id="rId4" Type="http://schemas.openxmlformats.org/officeDocument/2006/relationships/image" Target="../media/image179.emf"/></Relationships>
</file>

<file path=ppt/slides/_rels/slide102.xml.rels><?xml version="1.0" encoding="UTF-8" standalone="yes"?>
<Relationships xmlns="http://schemas.openxmlformats.org/package/2006/relationships"><Relationship Id="rId3" Type="http://schemas.openxmlformats.org/officeDocument/2006/relationships/image" Target="../media/image184.emf"/><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8" Type="http://schemas.openxmlformats.org/officeDocument/2006/relationships/image" Target="../media/image190.emf"/><Relationship Id="rId3" Type="http://schemas.openxmlformats.org/officeDocument/2006/relationships/image" Target="../media/image185.emf"/><Relationship Id="rId7" Type="http://schemas.openxmlformats.org/officeDocument/2006/relationships/image" Target="../media/image189.emf"/><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88.emf"/><Relationship Id="rId5" Type="http://schemas.openxmlformats.org/officeDocument/2006/relationships/image" Target="../media/image187.emf"/><Relationship Id="rId10" Type="http://schemas.openxmlformats.org/officeDocument/2006/relationships/image" Target="../media/image192.emf"/><Relationship Id="rId4" Type="http://schemas.openxmlformats.org/officeDocument/2006/relationships/image" Target="../media/image186.emf"/><Relationship Id="rId9" Type="http://schemas.openxmlformats.org/officeDocument/2006/relationships/image" Target="../media/image191.emf"/></Relationships>
</file>

<file path=ppt/slides/_rels/slide104.xml.rels><?xml version="1.0" encoding="UTF-8" standalone="yes"?>
<Relationships xmlns="http://schemas.openxmlformats.org/package/2006/relationships"><Relationship Id="rId3" Type="http://schemas.openxmlformats.org/officeDocument/2006/relationships/image" Target="../media/image193.emf"/><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94.emf"/><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97.png"/><Relationship Id="rId5" Type="http://schemas.openxmlformats.org/officeDocument/2006/relationships/image" Target="../media/image196.emf"/><Relationship Id="rId4" Type="http://schemas.openxmlformats.org/officeDocument/2006/relationships/image" Target="../media/image195.emf"/></Relationships>
</file>

<file path=ppt/slides/_rels/slide106.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108.xml.rels><?xml version="1.0" encoding="UTF-8" standalone="yes"?>
<Relationships xmlns="http://schemas.openxmlformats.org/package/2006/relationships"><Relationship Id="rId3" Type="http://schemas.openxmlformats.org/officeDocument/2006/relationships/image" Target="../media/image199.emf"/><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201.png"/><Relationship Id="rId4" Type="http://schemas.openxmlformats.org/officeDocument/2006/relationships/image" Target="../media/image200.emf"/></Relationships>
</file>

<file path=ppt/slides/_rels/slide109.xml.rels><?xml version="1.0" encoding="UTF-8" standalone="yes"?>
<Relationships xmlns="http://schemas.openxmlformats.org/package/2006/relationships"><Relationship Id="rId3" Type="http://schemas.openxmlformats.org/officeDocument/2006/relationships/image" Target="../media/image202.emf"/><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203.emf"/></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0.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206.png"/><Relationship Id="rId4" Type="http://schemas.openxmlformats.org/officeDocument/2006/relationships/image" Target="../media/image205.png"/></Relationships>
</file>

<file path=ppt/slides/_rels/slide111.xml.rels><?xml version="1.0" encoding="UTF-8" standalone="yes"?>
<Relationships xmlns="http://schemas.openxmlformats.org/package/2006/relationships"><Relationship Id="rId3" Type="http://schemas.openxmlformats.org/officeDocument/2006/relationships/image" Target="../media/image207.emf"/><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210.emf"/><Relationship Id="rId5" Type="http://schemas.openxmlformats.org/officeDocument/2006/relationships/image" Target="../media/image209.emf"/><Relationship Id="rId4" Type="http://schemas.openxmlformats.org/officeDocument/2006/relationships/image" Target="../media/image208.emf"/></Relationships>
</file>

<file path=ppt/slides/_rels/slide112.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2.png"/></Relationships>
</file>

<file path=ppt/slides/_rels/slide113.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5.png"/><Relationship Id="rId7" Type="http://schemas.openxmlformats.org/officeDocument/2006/relationships/image" Target="../media/image219.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216.png"/></Relationships>
</file>

<file path=ppt/slides/_rels/slide114.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mailto:ernesto.amores@cnh2.es" TargetMode="External"/><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222.png"/></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1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5.emf"/></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emf"/><Relationship Id="rId7"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4.emf"/></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5.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4.wmf"/><Relationship Id="rId5" Type="http://schemas.openxmlformats.org/officeDocument/2006/relationships/oleObject" Target="../embeddings/oleObject2.bin"/><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wmf"/></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7.emf"/><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89.emf"/></Relationships>
</file>

<file path=ppt/slides/_rels/slide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102.emf"/><Relationship Id="rId3" Type="http://schemas.openxmlformats.org/officeDocument/2006/relationships/image" Target="../media/image97.emf"/><Relationship Id="rId7" Type="http://schemas.openxmlformats.org/officeDocument/2006/relationships/image" Target="../media/image101.emf"/><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00.emf"/><Relationship Id="rId5" Type="http://schemas.openxmlformats.org/officeDocument/2006/relationships/image" Target="../media/image99.emf"/><Relationship Id="rId4" Type="http://schemas.openxmlformats.org/officeDocument/2006/relationships/image" Target="../media/image98.emf"/></Relationships>
</file>

<file path=ppt/slides/_rels/slide58.xml.rels><?xml version="1.0" encoding="UTF-8" standalone="yes"?>
<Relationships xmlns="http://schemas.openxmlformats.org/package/2006/relationships"><Relationship Id="rId8" Type="http://schemas.openxmlformats.org/officeDocument/2006/relationships/image" Target="../media/image108.emf"/><Relationship Id="rId3" Type="http://schemas.openxmlformats.org/officeDocument/2006/relationships/image" Target="../media/image103.emf"/><Relationship Id="rId7" Type="http://schemas.openxmlformats.org/officeDocument/2006/relationships/image" Target="../media/image107.emf"/><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06.emf"/><Relationship Id="rId5" Type="http://schemas.openxmlformats.org/officeDocument/2006/relationships/image" Target="../media/image105.emf"/><Relationship Id="rId4" Type="http://schemas.openxmlformats.org/officeDocument/2006/relationships/image" Target="../media/image104.emf"/></Relationships>
</file>

<file path=ppt/slides/_rels/slide59.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11.emf"/><Relationship Id="rId4" Type="http://schemas.openxmlformats.org/officeDocument/2006/relationships/image" Target="../media/image110.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14.e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energy.gov/eere/fuelcells/chemical-hydrogen-storage-materials"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s>
</file>

<file path=ppt/slides/_rels/slide6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png"/></Relationships>
</file>

<file path=ppt/slides/_rels/slide6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6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24.png"/></Relationships>
</file>

<file path=ppt/slides/_rels/slide6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www.mefco2.eu/"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7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7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47.emf"/><Relationship Id="rId7" Type="http://schemas.openxmlformats.org/officeDocument/2006/relationships/image" Target="../media/image151.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150.emf"/><Relationship Id="rId5" Type="http://schemas.openxmlformats.org/officeDocument/2006/relationships/image" Target="../media/image149.emf"/><Relationship Id="rId4" Type="http://schemas.openxmlformats.org/officeDocument/2006/relationships/image" Target="../media/image148.emf"/></Relationships>
</file>

<file path=ppt/slides/_rels/slide9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9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9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160.png"/></Relationships>
</file>

<file path=ppt/slides/_rels/slide96.xml.rels><?xml version="1.0" encoding="UTF-8" standalone="yes"?>
<Relationships xmlns="http://schemas.openxmlformats.org/package/2006/relationships"><Relationship Id="rId3" Type="http://schemas.openxmlformats.org/officeDocument/2006/relationships/image" Target="../media/image162.emf"/><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63.emf"/></Relationships>
</file>

<file path=ppt/slides/_rels/slide97.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167.emf"/><Relationship Id="rId5" Type="http://schemas.openxmlformats.org/officeDocument/2006/relationships/image" Target="../media/image166.png"/><Relationship Id="rId4" Type="http://schemas.openxmlformats.org/officeDocument/2006/relationships/image" Target="../media/image165.emf"/></Relationships>
</file>

<file path=ppt/slides/_rels/slide98.xml.rels><?xml version="1.0" encoding="UTF-8" standalone="yes"?>
<Relationships xmlns="http://schemas.openxmlformats.org/package/2006/relationships"><Relationship Id="rId3" Type="http://schemas.openxmlformats.org/officeDocument/2006/relationships/image" Target="../media/image168.emf"/><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70.emf"/><Relationship Id="rId4" Type="http://schemas.openxmlformats.org/officeDocument/2006/relationships/image" Target="../media/image169.emf"/></Relationships>
</file>

<file path=ppt/slides/_rels/slide99.xml.rels><?xml version="1.0" encoding="UTF-8" standalone="yes"?>
<Relationships xmlns="http://schemas.openxmlformats.org/package/2006/relationships"><Relationship Id="rId3" Type="http://schemas.openxmlformats.org/officeDocument/2006/relationships/image" Target="../media/image171.emf"/><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74.emf"/><Relationship Id="rId5" Type="http://schemas.openxmlformats.org/officeDocument/2006/relationships/image" Target="../media/image173.emf"/><Relationship Id="rId4" Type="http://schemas.openxmlformats.org/officeDocument/2006/relationships/image" Target="../media/image17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2"/>
          <p:cNvSpPr>
            <a:spLocks noGrp="1"/>
          </p:cNvSpPr>
          <p:nvPr>
            <p:ph idx="1"/>
          </p:nvPr>
        </p:nvSpPr>
        <p:spPr>
          <a:xfrm>
            <a:off x="242894" y="1196752"/>
            <a:ext cx="8760542" cy="5212943"/>
          </a:xfrm>
        </p:spPr>
        <p:txBody>
          <a:bodyPr>
            <a:normAutofit/>
          </a:bodyPr>
          <a:lstStyle/>
          <a:p>
            <a:pPr marL="0" indent="0" algn="ctr">
              <a:buNone/>
            </a:pPr>
            <a:r>
              <a:rPr lang="es-ES" sz="4000" b="1" dirty="0">
                <a:solidFill>
                  <a:srgbClr val="2F9E37"/>
                </a:solidFill>
                <a:latin typeface="Arial" pitchFamily="34" charset="0"/>
                <a:cs typeface="Arial" pitchFamily="34" charset="0"/>
              </a:rPr>
              <a:t>TEMA X. ALMACENAMIENTO DE HIDRÓGENO</a:t>
            </a:r>
          </a:p>
          <a:p>
            <a:pPr marL="0" indent="0" algn="ctr">
              <a:buNone/>
            </a:pPr>
            <a:endParaRPr lang="es-ES" sz="4000" b="1" dirty="0">
              <a:solidFill>
                <a:srgbClr val="2F9E37"/>
              </a:solidFill>
              <a:latin typeface="Arial" pitchFamily="34" charset="0"/>
              <a:cs typeface="Arial" pitchFamily="34" charset="0"/>
            </a:endParaRPr>
          </a:p>
          <a:p>
            <a:pPr marL="0" indent="0" algn="ctr">
              <a:buNone/>
            </a:pPr>
            <a:r>
              <a:rPr lang="es-ES" sz="4000" b="1" dirty="0">
                <a:solidFill>
                  <a:srgbClr val="2F9E37"/>
                </a:solidFill>
                <a:latin typeface="Arial" pitchFamily="34" charset="0"/>
                <a:cs typeface="Arial" pitchFamily="34" charset="0"/>
              </a:rPr>
              <a:t>Equipos de almacenamiento de hidrógeno existentes en el mercado</a:t>
            </a:r>
          </a:p>
          <a:p>
            <a:pPr marL="0" indent="0">
              <a:buNone/>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61073517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1" name="11 Rectángulo">
            <a:extLst>
              <a:ext uri="{FF2B5EF4-FFF2-40B4-BE49-F238E27FC236}">
                <a16:creationId xmlns:a16="http://schemas.microsoft.com/office/drawing/2014/main" id="{EE14BE28-4567-418D-8447-ADA9B6D826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CuadroTexto 11">
            <a:extLst>
              <a:ext uri="{FF2B5EF4-FFF2-40B4-BE49-F238E27FC236}">
                <a16:creationId xmlns:a16="http://schemas.microsoft.com/office/drawing/2014/main" id="{2549A201-2427-426B-BA1C-AB29EBA9BA36}"/>
              </a:ext>
            </a:extLst>
          </p:cNvPr>
          <p:cNvSpPr txBox="1"/>
          <p:nvPr/>
        </p:nvSpPr>
        <p:spPr>
          <a:xfrm flipH="1">
            <a:off x="1731921" y="901505"/>
            <a:ext cx="1676569" cy="954107"/>
          </a:xfrm>
          <a:prstGeom prst="rect">
            <a:avLst/>
          </a:prstGeom>
          <a:noFill/>
        </p:spPr>
        <p:txBody>
          <a:bodyPr wrap="square" rtlCol="0">
            <a:spAutoFit/>
          </a:bodyPr>
          <a:lstStyle/>
          <a:p>
            <a:endParaRPr lang="es-ES" sz="1400" dirty="0"/>
          </a:p>
          <a:p>
            <a:endParaRPr lang="es-ES" sz="1400" dirty="0"/>
          </a:p>
          <a:p>
            <a:r>
              <a:rPr lang="es-ES" sz="1400" b="1" dirty="0"/>
              <a:t>- 14 GW generación convencionales</a:t>
            </a:r>
          </a:p>
        </p:txBody>
      </p:sp>
      <p:sp>
        <p:nvSpPr>
          <p:cNvPr id="13" name="CuadroTexto 12">
            <a:extLst>
              <a:ext uri="{FF2B5EF4-FFF2-40B4-BE49-F238E27FC236}">
                <a16:creationId xmlns:a16="http://schemas.microsoft.com/office/drawing/2014/main" id="{9FC9D88E-4EFD-47DE-86D8-CDCBA44405D2}"/>
              </a:ext>
            </a:extLst>
          </p:cNvPr>
          <p:cNvSpPr txBox="1"/>
          <p:nvPr/>
        </p:nvSpPr>
        <p:spPr>
          <a:xfrm flipH="1">
            <a:off x="158659" y="918485"/>
            <a:ext cx="1676569" cy="954107"/>
          </a:xfrm>
          <a:prstGeom prst="rect">
            <a:avLst/>
          </a:prstGeom>
          <a:noFill/>
        </p:spPr>
        <p:txBody>
          <a:bodyPr wrap="square" rtlCol="0">
            <a:spAutoFit/>
          </a:bodyPr>
          <a:lstStyle/>
          <a:p>
            <a:endParaRPr lang="es-ES" sz="1400" dirty="0"/>
          </a:p>
          <a:p>
            <a:endParaRPr lang="es-ES" sz="1400" dirty="0"/>
          </a:p>
          <a:p>
            <a:r>
              <a:rPr lang="es-ES" sz="1400" b="1" dirty="0"/>
              <a:t>- 59 GW nuevas EERR en 2030</a:t>
            </a:r>
          </a:p>
        </p:txBody>
      </p:sp>
      <p:sp>
        <p:nvSpPr>
          <p:cNvPr id="3" name="Flecha: a la derecha 2">
            <a:extLst>
              <a:ext uri="{FF2B5EF4-FFF2-40B4-BE49-F238E27FC236}">
                <a16:creationId xmlns:a16="http://schemas.microsoft.com/office/drawing/2014/main" id="{B5514C63-621F-43C5-8E93-126687E9D992}"/>
              </a:ext>
            </a:extLst>
          </p:cNvPr>
          <p:cNvSpPr/>
          <p:nvPr/>
        </p:nvSpPr>
        <p:spPr>
          <a:xfrm rot="5400000">
            <a:off x="3028167" y="1491548"/>
            <a:ext cx="754417" cy="261743"/>
          </a:xfrm>
          <a:prstGeom prst="rightArrow">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Flecha: a la derecha 13">
            <a:extLst>
              <a:ext uri="{FF2B5EF4-FFF2-40B4-BE49-F238E27FC236}">
                <a16:creationId xmlns:a16="http://schemas.microsoft.com/office/drawing/2014/main" id="{3DC5E618-B8A5-41DE-A1FD-B897784C0004}"/>
              </a:ext>
            </a:extLst>
          </p:cNvPr>
          <p:cNvSpPr/>
          <p:nvPr/>
        </p:nvSpPr>
        <p:spPr>
          <a:xfrm rot="16200000">
            <a:off x="1260155" y="1503447"/>
            <a:ext cx="754417" cy="261743"/>
          </a:xfrm>
          <a:prstGeom prst="rightArrow">
            <a:avLst/>
          </a:prstGeom>
          <a:solidFill>
            <a:srgbClr val="2F9E37"/>
          </a:solidFill>
          <a:ln>
            <a:solidFill>
              <a:srgbClr val="2F9E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Flecha: pentágono 3">
            <a:extLst>
              <a:ext uri="{FF2B5EF4-FFF2-40B4-BE49-F238E27FC236}">
                <a16:creationId xmlns:a16="http://schemas.microsoft.com/office/drawing/2014/main" id="{801CC16A-0F9F-4611-8D2A-1B78A78E4F52}"/>
              </a:ext>
            </a:extLst>
          </p:cNvPr>
          <p:cNvSpPr/>
          <p:nvPr/>
        </p:nvSpPr>
        <p:spPr>
          <a:xfrm>
            <a:off x="4718921" y="1282478"/>
            <a:ext cx="2661391" cy="1139354"/>
          </a:xfrm>
          <a:prstGeom prst="homePlat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bg2">
                  <a:lumMod val="50000"/>
                </a:schemeClr>
              </a:solidFill>
            </a:endParaRPr>
          </a:p>
        </p:txBody>
      </p:sp>
      <p:sp>
        <p:nvSpPr>
          <p:cNvPr id="7" name="CuadroTexto 6">
            <a:extLst>
              <a:ext uri="{FF2B5EF4-FFF2-40B4-BE49-F238E27FC236}">
                <a16:creationId xmlns:a16="http://schemas.microsoft.com/office/drawing/2014/main" id="{3E96EC4D-0E94-4718-85D2-ABDD88AD7F90}"/>
              </a:ext>
            </a:extLst>
          </p:cNvPr>
          <p:cNvSpPr txBox="1"/>
          <p:nvPr/>
        </p:nvSpPr>
        <p:spPr>
          <a:xfrm>
            <a:off x="4718921" y="1407947"/>
            <a:ext cx="2533634" cy="923330"/>
          </a:xfrm>
          <a:prstGeom prst="rect">
            <a:avLst/>
          </a:prstGeom>
          <a:noFill/>
        </p:spPr>
        <p:txBody>
          <a:bodyPr wrap="square" rtlCol="0">
            <a:spAutoFit/>
          </a:bodyPr>
          <a:lstStyle/>
          <a:p>
            <a:r>
              <a:rPr lang="es-ES" dirty="0">
                <a:solidFill>
                  <a:schemeClr val="bg1"/>
                </a:solidFill>
              </a:rPr>
              <a:t>Este modelo energético implicaría  7 TWh/ año de excedente eléctrico</a:t>
            </a:r>
          </a:p>
        </p:txBody>
      </p:sp>
      <p:sp>
        <p:nvSpPr>
          <p:cNvPr id="18" name="CuadroTexto 17">
            <a:extLst>
              <a:ext uri="{FF2B5EF4-FFF2-40B4-BE49-F238E27FC236}">
                <a16:creationId xmlns:a16="http://schemas.microsoft.com/office/drawing/2014/main" id="{DCA78C9D-0901-4A08-B686-590975173BCA}"/>
              </a:ext>
            </a:extLst>
          </p:cNvPr>
          <p:cNvSpPr txBox="1"/>
          <p:nvPr/>
        </p:nvSpPr>
        <p:spPr>
          <a:xfrm flipH="1">
            <a:off x="2123728" y="2690336"/>
            <a:ext cx="3626002" cy="738664"/>
          </a:xfrm>
          <a:prstGeom prst="rect">
            <a:avLst/>
          </a:prstGeom>
          <a:noFill/>
        </p:spPr>
        <p:txBody>
          <a:bodyPr wrap="square" rtlCol="0">
            <a:spAutoFit/>
          </a:bodyPr>
          <a:lstStyle/>
          <a:p>
            <a:endParaRPr lang="es-ES" sz="1400" b="1" dirty="0"/>
          </a:p>
          <a:p>
            <a:r>
              <a:rPr lang="es-ES" sz="1400" b="1" dirty="0"/>
              <a:t>Que en términos de hidrógeno verde es igual:</a:t>
            </a:r>
          </a:p>
          <a:p>
            <a:endParaRPr lang="es-ES" sz="1400" b="1" dirty="0"/>
          </a:p>
        </p:txBody>
      </p:sp>
      <p:pic>
        <p:nvPicPr>
          <p:cNvPr id="8" name="Imagen 7">
            <a:extLst>
              <a:ext uri="{FF2B5EF4-FFF2-40B4-BE49-F238E27FC236}">
                <a16:creationId xmlns:a16="http://schemas.microsoft.com/office/drawing/2014/main" id="{05C95714-A7C3-41DF-A061-ECBB752DB33A}"/>
              </a:ext>
            </a:extLst>
          </p:cNvPr>
          <p:cNvPicPr>
            <a:picLocks noChangeAspect="1"/>
          </p:cNvPicPr>
          <p:nvPr/>
        </p:nvPicPr>
        <p:blipFill>
          <a:blip r:embed="rId3"/>
          <a:stretch>
            <a:fillRect/>
          </a:stretch>
        </p:blipFill>
        <p:spPr>
          <a:xfrm>
            <a:off x="521241" y="3293806"/>
            <a:ext cx="6030012" cy="548763"/>
          </a:xfrm>
          <a:prstGeom prst="rect">
            <a:avLst/>
          </a:prstGeom>
        </p:spPr>
      </p:pic>
      <p:pic>
        <p:nvPicPr>
          <p:cNvPr id="9" name="Imagen 8">
            <a:extLst>
              <a:ext uri="{FF2B5EF4-FFF2-40B4-BE49-F238E27FC236}">
                <a16:creationId xmlns:a16="http://schemas.microsoft.com/office/drawing/2014/main" id="{16345A6D-C73F-4C4C-88DF-652C9B270584}"/>
              </a:ext>
            </a:extLst>
          </p:cNvPr>
          <p:cNvPicPr>
            <a:picLocks noChangeAspect="1"/>
          </p:cNvPicPr>
          <p:nvPr/>
        </p:nvPicPr>
        <p:blipFill>
          <a:blip r:embed="rId4"/>
          <a:stretch>
            <a:fillRect/>
          </a:stretch>
        </p:blipFill>
        <p:spPr>
          <a:xfrm>
            <a:off x="468314" y="4245123"/>
            <a:ext cx="6082940" cy="570913"/>
          </a:xfrm>
          <a:prstGeom prst="rect">
            <a:avLst/>
          </a:prstGeom>
        </p:spPr>
      </p:pic>
      <p:pic>
        <p:nvPicPr>
          <p:cNvPr id="19" name="Imagen 18">
            <a:extLst>
              <a:ext uri="{FF2B5EF4-FFF2-40B4-BE49-F238E27FC236}">
                <a16:creationId xmlns:a16="http://schemas.microsoft.com/office/drawing/2014/main" id="{21554206-ACCF-4B4A-80DA-4777E2095DD8}"/>
              </a:ext>
            </a:extLst>
          </p:cNvPr>
          <p:cNvPicPr>
            <a:picLocks noChangeAspect="1"/>
          </p:cNvPicPr>
          <p:nvPr/>
        </p:nvPicPr>
        <p:blipFill>
          <a:blip r:embed="rId5"/>
          <a:stretch>
            <a:fillRect/>
          </a:stretch>
        </p:blipFill>
        <p:spPr>
          <a:xfrm>
            <a:off x="611560" y="5196078"/>
            <a:ext cx="5939693" cy="502569"/>
          </a:xfrm>
          <a:prstGeom prst="rect">
            <a:avLst/>
          </a:prstGeom>
        </p:spPr>
      </p:pic>
      <p:sp>
        <p:nvSpPr>
          <p:cNvPr id="22" name="CuadroTexto 21">
            <a:extLst>
              <a:ext uri="{FF2B5EF4-FFF2-40B4-BE49-F238E27FC236}">
                <a16:creationId xmlns:a16="http://schemas.microsoft.com/office/drawing/2014/main" id="{1EBCDCE1-4E51-4519-94A9-C7C46958A8C5}"/>
              </a:ext>
            </a:extLst>
          </p:cNvPr>
          <p:cNvSpPr txBox="1"/>
          <p:nvPr/>
        </p:nvSpPr>
        <p:spPr>
          <a:xfrm flipH="1">
            <a:off x="6830965" y="4436169"/>
            <a:ext cx="3626002" cy="307777"/>
          </a:xfrm>
          <a:prstGeom prst="rect">
            <a:avLst/>
          </a:prstGeom>
          <a:noFill/>
        </p:spPr>
        <p:txBody>
          <a:bodyPr wrap="square" rtlCol="0">
            <a:spAutoFit/>
          </a:bodyPr>
          <a:lstStyle/>
          <a:p>
            <a:r>
              <a:rPr lang="es-ES" sz="1400" b="1" dirty="0"/>
              <a:t>&gt; 5 millones t CO2 evitados</a:t>
            </a:r>
          </a:p>
        </p:txBody>
      </p:sp>
      <p:sp>
        <p:nvSpPr>
          <p:cNvPr id="23" name="CuadroTexto 22">
            <a:extLst>
              <a:ext uri="{FF2B5EF4-FFF2-40B4-BE49-F238E27FC236}">
                <a16:creationId xmlns:a16="http://schemas.microsoft.com/office/drawing/2014/main" id="{296BA713-3DB3-4A1E-BBE8-75B58D3F9BD3}"/>
              </a:ext>
            </a:extLst>
          </p:cNvPr>
          <p:cNvSpPr txBox="1"/>
          <p:nvPr/>
        </p:nvSpPr>
        <p:spPr>
          <a:xfrm flipH="1">
            <a:off x="395536" y="6163911"/>
            <a:ext cx="8856983" cy="307777"/>
          </a:xfrm>
          <a:prstGeom prst="rect">
            <a:avLst/>
          </a:prstGeom>
          <a:noFill/>
        </p:spPr>
        <p:txBody>
          <a:bodyPr wrap="square" rtlCol="0">
            <a:spAutoFit/>
          </a:bodyPr>
          <a:lstStyle/>
          <a:p>
            <a:r>
              <a:rPr lang="es-ES" sz="1400" dirty="0"/>
              <a:t>* Conforme a la directiva (UE) 2018/2001. Art 25. </a:t>
            </a:r>
            <a:r>
              <a:rPr lang="es-ES" sz="1400" dirty="0" err="1"/>
              <a:t>Obligacion</a:t>
            </a:r>
            <a:r>
              <a:rPr lang="es-ES" sz="1400" dirty="0"/>
              <a:t> para los proveedores de combustible para garantizar</a:t>
            </a:r>
          </a:p>
        </p:txBody>
      </p:sp>
    </p:spTree>
    <p:extLst>
      <p:ext uri="{BB962C8B-B14F-4D97-AF65-F5344CB8AC3E}">
        <p14:creationId xmlns:p14="http://schemas.microsoft.com/office/powerpoint/2010/main" val="8728404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BEB0EA06-CCFB-4B5B-9EDB-9F15ABB61C6B}"/>
              </a:ext>
            </a:extLst>
          </p:cNvPr>
          <p:cNvPicPr>
            <a:picLocks noChangeAspect="1"/>
          </p:cNvPicPr>
          <p:nvPr/>
        </p:nvPicPr>
        <p:blipFill>
          <a:blip r:embed="rId3"/>
          <a:stretch>
            <a:fillRect/>
          </a:stretch>
        </p:blipFill>
        <p:spPr>
          <a:xfrm>
            <a:off x="971600" y="4365103"/>
            <a:ext cx="3469574" cy="2070193"/>
          </a:xfrm>
          <a:prstGeom prst="rect">
            <a:avLst/>
          </a:prstGeom>
        </p:spPr>
      </p:pic>
      <p:pic>
        <p:nvPicPr>
          <p:cNvPr id="4" name="Imagen 3">
            <a:extLst>
              <a:ext uri="{FF2B5EF4-FFF2-40B4-BE49-F238E27FC236}">
                <a16:creationId xmlns:a16="http://schemas.microsoft.com/office/drawing/2014/main" id="{3BF3675C-74E5-4D85-B9F4-6BF046ADF0DD}"/>
              </a:ext>
            </a:extLst>
          </p:cNvPr>
          <p:cNvPicPr>
            <a:picLocks noChangeAspect="1"/>
          </p:cNvPicPr>
          <p:nvPr/>
        </p:nvPicPr>
        <p:blipFill>
          <a:blip r:embed="rId4"/>
          <a:stretch>
            <a:fillRect/>
          </a:stretch>
        </p:blipFill>
        <p:spPr>
          <a:xfrm>
            <a:off x="5805913" y="4365103"/>
            <a:ext cx="3044400" cy="1875334"/>
          </a:xfrm>
          <a:prstGeom prst="rect">
            <a:avLst/>
          </a:prstGeom>
        </p:spPr>
      </p:pic>
      <p:pic>
        <p:nvPicPr>
          <p:cNvPr id="7" name="Imagen 6">
            <a:extLst>
              <a:ext uri="{FF2B5EF4-FFF2-40B4-BE49-F238E27FC236}">
                <a16:creationId xmlns:a16="http://schemas.microsoft.com/office/drawing/2014/main" id="{99C1896A-F156-43B3-82D1-5F63222A2D89}"/>
              </a:ext>
            </a:extLst>
          </p:cNvPr>
          <p:cNvPicPr>
            <a:picLocks noChangeAspect="1"/>
          </p:cNvPicPr>
          <p:nvPr/>
        </p:nvPicPr>
        <p:blipFill>
          <a:blip r:embed="rId5"/>
          <a:stretch>
            <a:fillRect/>
          </a:stretch>
        </p:blipFill>
        <p:spPr>
          <a:xfrm>
            <a:off x="6551190" y="2363369"/>
            <a:ext cx="2299123" cy="1717925"/>
          </a:xfrm>
          <a:prstGeom prst="rect">
            <a:avLst/>
          </a:prstGeom>
        </p:spPr>
      </p:pic>
      <p:sp>
        <p:nvSpPr>
          <p:cNvPr id="8" name="Rectángulo 7">
            <a:extLst>
              <a:ext uri="{FF2B5EF4-FFF2-40B4-BE49-F238E27FC236}">
                <a16:creationId xmlns:a16="http://schemas.microsoft.com/office/drawing/2014/main" id="{C6A82E2D-818C-44DB-B365-C1C4582E0989}"/>
              </a:ext>
            </a:extLst>
          </p:cNvPr>
          <p:cNvSpPr/>
          <p:nvPr/>
        </p:nvSpPr>
        <p:spPr>
          <a:xfrm>
            <a:off x="232662" y="1196752"/>
            <a:ext cx="6188859" cy="2677656"/>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Propiedades relevantes – Seguridad – Fragilización </a:t>
            </a:r>
          </a:p>
          <a:p>
            <a:endParaRPr lang="es-ES" b="1" dirty="0">
              <a:solidFill>
                <a:srgbClr val="00519E"/>
              </a:solidFill>
              <a:latin typeface="Calibri" panose="020F0502020204030204" pitchFamily="34" charset="0"/>
            </a:endParaRPr>
          </a:p>
          <a:p>
            <a:pPr algn="just"/>
            <a:r>
              <a:rPr lang="es-ES" dirty="0">
                <a:solidFill>
                  <a:srgbClr val="00519E"/>
                </a:solidFill>
                <a:latin typeface="Calibri" panose="020F0502020204030204" pitchFamily="34" charset="0"/>
              </a:rPr>
              <a:t>Diversos factores contribuyen para elevar o disminuir la solubilización y/o difusión de hidrógeno en los aceros. Los principales son la temperatura, la presión, la composición química, la estructura cristalina, el tiempo, el estado de tensión, la presencia de gases y líquidos en el medio, así como las propiedades físicas y químicas de los materiales. </a:t>
            </a:r>
          </a:p>
        </p:txBody>
      </p:sp>
      <p:sp>
        <p:nvSpPr>
          <p:cNvPr id="13" name="Título 1">
            <a:extLst>
              <a:ext uri="{FF2B5EF4-FFF2-40B4-BE49-F238E27FC236}">
                <a16:creationId xmlns:a16="http://schemas.microsoft.com/office/drawing/2014/main" id="{63DF22BC-D73A-4D38-9E2B-69A024A8916F}"/>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4" name="11 Rectángulo">
            <a:extLst>
              <a:ext uri="{FF2B5EF4-FFF2-40B4-BE49-F238E27FC236}">
                <a16:creationId xmlns:a16="http://schemas.microsoft.com/office/drawing/2014/main" id="{26AEB362-7128-4B50-AFBF-8505E2C855BE}"/>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A9E21873-8E7E-448C-8543-F44CBBCAAAD1}"/>
              </a:ext>
            </a:extLst>
          </p:cNvPr>
          <p:cNvSpPr/>
          <p:nvPr/>
        </p:nvSpPr>
        <p:spPr>
          <a:xfrm>
            <a:off x="4427984" y="6093296"/>
            <a:ext cx="936104" cy="246221"/>
          </a:xfrm>
          <a:prstGeom prst="rect">
            <a:avLst/>
          </a:prstGeom>
        </p:spPr>
        <p:txBody>
          <a:bodyPr wrap="square">
            <a:spAutoFit/>
          </a:bodyPr>
          <a:lstStyle/>
          <a:p>
            <a:r>
              <a:rPr lang="es-ES" sz="1000" b="1" u="sng" dirty="0" err="1"/>
              <a:t>Fig</a:t>
            </a:r>
            <a:r>
              <a:rPr lang="es-ES" sz="1000" b="1" u="sng" dirty="0"/>
              <a:t>  92</a:t>
            </a:r>
            <a:endParaRPr lang="es-ES" sz="1000" b="1" dirty="0"/>
          </a:p>
        </p:txBody>
      </p:sp>
      <p:sp>
        <p:nvSpPr>
          <p:cNvPr id="15" name="12 Rectángulo">
            <a:extLst>
              <a:ext uri="{FF2B5EF4-FFF2-40B4-BE49-F238E27FC236}">
                <a16:creationId xmlns:a16="http://schemas.microsoft.com/office/drawing/2014/main" id="{C285BD20-4248-4F3F-A605-2CB828006894}"/>
              </a:ext>
            </a:extLst>
          </p:cNvPr>
          <p:cNvSpPr/>
          <p:nvPr/>
        </p:nvSpPr>
        <p:spPr>
          <a:xfrm>
            <a:off x="8604448" y="6207115"/>
            <a:ext cx="936104" cy="246221"/>
          </a:xfrm>
          <a:prstGeom prst="rect">
            <a:avLst/>
          </a:prstGeom>
        </p:spPr>
        <p:txBody>
          <a:bodyPr wrap="square">
            <a:spAutoFit/>
          </a:bodyPr>
          <a:lstStyle/>
          <a:p>
            <a:r>
              <a:rPr lang="es-ES" sz="1000" b="1" u="sng" dirty="0" err="1"/>
              <a:t>Fig</a:t>
            </a:r>
            <a:r>
              <a:rPr lang="es-ES" sz="1000" b="1" u="sng" dirty="0"/>
              <a:t>  93</a:t>
            </a:r>
            <a:endParaRPr lang="es-ES" sz="1000" b="1" dirty="0"/>
          </a:p>
        </p:txBody>
      </p:sp>
    </p:spTree>
    <p:extLst>
      <p:ext uri="{BB962C8B-B14F-4D97-AF65-F5344CB8AC3E}">
        <p14:creationId xmlns:p14="http://schemas.microsoft.com/office/powerpoint/2010/main" val="33974077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a:extLst>
              <a:ext uri="{FF2B5EF4-FFF2-40B4-BE49-F238E27FC236}">
                <a16:creationId xmlns:a16="http://schemas.microsoft.com/office/drawing/2014/main" id="{009D2A9D-0705-45FD-9496-B89DA099D283}"/>
              </a:ext>
            </a:extLst>
          </p:cNvPr>
          <p:cNvPicPr>
            <a:picLocks noChangeAspect="1"/>
          </p:cNvPicPr>
          <p:nvPr/>
        </p:nvPicPr>
        <p:blipFill>
          <a:blip r:embed="rId3"/>
          <a:stretch>
            <a:fillRect/>
          </a:stretch>
        </p:blipFill>
        <p:spPr>
          <a:xfrm>
            <a:off x="156917" y="4854345"/>
            <a:ext cx="2263898" cy="1579464"/>
          </a:xfrm>
          <a:prstGeom prst="rect">
            <a:avLst/>
          </a:prstGeom>
        </p:spPr>
      </p:pic>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753E147B-7493-48DD-9A6A-F71F4EA5245A}"/>
              </a:ext>
            </a:extLst>
          </p:cNvPr>
          <p:cNvPicPr>
            <a:picLocks noChangeAspect="1"/>
          </p:cNvPicPr>
          <p:nvPr/>
        </p:nvPicPr>
        <p:blipFill>
          <a:blip r:embed="rId4"/>
          <a:stretch>
            <a:fillRect/>
          </a:stretch>
        </p:blipFill>
        <p:spPr>
          <a:xfrm>
            <a:off x="115913" y="1796166"/>
            <a:ext cx="4456087" cy="3151031"/>
          </a:xfrm>
          <a:prstGeom prst="rect">
            <a:avLst/>
          </a:prstGeom>
        </p:spPr>
      </p:pic>
      <p:sp>
        <p:nvSpPr>
          <p:cNvPr id="4" name="Rectángulo 3">
            <a:extLst>
              <a:ext uri="{FF2B5EF4-FFF2-40B4-BE49-F238E27FC236}">
                <a16:creationId xmlns:a16="http://schemas.microsoft.com/office/drawing/2014/main" id="{A2315D1E-A313-43AC-80E6-C4E6E0831EDE}"/>
              </a:ext>
            </a:extLst>
          </p:cNvPr>
          <p:cNvSpPr/>
          <p:nvPr/>
        </p:nvSpPr>
        <p:spPr>
          <a:xfrm>
            <a:off x="87313" y="980178"/>
            <a:ext cx="4572000" cy="738664"/>
          </a:xfrm>
          <a:prstGeom prst="rect">
            <a:avLst/>
          </a:prstGeom>
        </p:spPr>
        <p:txBody>
          <a:bodyPr>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Ensayos sobre recipientes de hidrógeno </a:t>
            </a:r>
            <a:endParaRPr lang="es-ES" dirty="0">
              <a:solidFill>
                <a:srgbClr val="00519E"/>
              </a:solidFill>
              <a:latin typeface="Wingdings" panose="05000000000000000000" pitchFamily="2" charset="2"/>
            </a:endParaRPr>
          </a:p>
        </p:txBody>
      </p:sp>
      <p:pic>
        <p:nvPicPr>
          <p:cNvPr id="7" name="Imagen 6">
            <a:extLst>
              <a:ext uri="{FF2B5EF4-FFF2-40B4-BE49-F238E27FC236}">
                <a16:creationId xmlns:a16="http://schemas.microsoft.com/office/drawing/2014/main" id="{D13F45B7-3055-4105-866D-0AEC258F7975}"/>
              </a:ext>
            </a:extLst>
          </p:cNvPr>
          <p:cNvPicPr>
            <a:picLocks noChangeAspect="1"/>
          </p:cNvPicPr>
          <p:nvPr/>
        </p:nvPicPr>
        <p:blipFill>
          <a:blip r:embed="rId5"/>
          <a:stretch>
            <a:fillRect/>
          </a:stretch>
        </p:blipFill>
        <p:spPr>
          <a:xfrm>
            <a:off x="2692716" y="5075013"/>
            <a:ext cx="2625914" cy="1285838"/>
          </a:xfrm>
          <a:prstGeom prst="rect">
            <a:avLst/>
          </a:prstGeom>
        </p:spPr>
      </p:pic>
      <p:pic>
        <p:nvPicPr>
          <p:cNvPr id="8" name="Imagen 7">
            <a:extLst>
              <a:ext uri="{FF2B5EF4-FFF2-40B4-BE49-F238E27FC236}">
                <a16:creationId xmlns:a16="http://schemas.microsoft.com/office/drawing/2014/main" id="{3CF7C9EC-8A74-4AC7-831C-1069572D9357}"/>
              </a:ext>
            </a:extLst>
          </p:cNvPr>
          <p:cNvPicPr>
            <a:picLocks noChangeAspect="1"/>
          </p:cNvPicPr>
          <p:nvPr/>
        </p:nvPicPr>
        <p:blipFill>
          <a:blip r:embed="rId6"/>
          <a:stretch>
            <a:fillRect/>
          </a:stretch>
        </p:blipFill>
        <p:spPr>
          <a:xfrm>
            <a:off x="7176256" y="2276872"/>
            <a:ext cx="1792905" cy="1468956"/>
          </a:xfrm>
          <a:prstGeom prst="rect">
            <a:avLst/>
          </a:prstGeom>
        </p:spPr>
      </p:pic>
      <p:pic>
        <p:nvPicPr>
          <p:cNvPr id="14" name="Imagen 13">
            <a:extLst>
              <a:ext uri="{FF2B5EF4-FFF2-40B4-BE49-F238E27FC236}">
                <a16:creationId xmlns:a16="http://schemas.microsoft.com/office/drawing/2014/main" id="{99BD10D5-2AD0-4984-8088-14D12781B6E1}"/>
              </a:ext>
            </a:extLst>
          </p:cNvPr>
          <p:cNvPicPr>
            <a:picLocks noChangeAspect="1"/>
          </p:cNvPicPr>
          <p:nvPr/>
        </p:nvPicPr>
        <p:blipFill>
          <a:blip r:embed="rId7"/>
          <a:stretch>
            <a:fillRect/>
          </a:stretch>
        </p:blipFill>
        <p:spPr>
          <a:xfrm>
            <a:off x="4355976" y="1349510"/>
            <a:ext cx="2808312" cy="2393233"/>
          </a:xfrm>
          <a:prstGeom prst="rect">
            <a:avLst/>
          </a:prstGeom>
        </p:spPr>
      </p:pic>
      <p:pic>
        <p:nvPicPr>
          <p:cNvPr id="15" name="Imagen 14">
            <a:extLst>
              <a:ext uri="{FF2B5EF4-FFF2-40B4-BE49-F238E27FC236}">
                <a16:creationId xmlns:a16="http://schemas.microsoft.com/office/drawing/2014/main" id="{08DE2B3D-C83E-4F1C-9859-3BC4553FBCB3}"/>
              </a:ext>
            </a:extLst>
          </p:cNvPr>
          <p:cNvPicPr>
            <a:picLocks noChangeAspect="1"/>
          </p:cNvPicPr>
          <p:nvPr/>
        </p:nvPicPr>
        <p:blipFill>
          <a:blip r:embed="rId8"/>
          <a:stretch>
            <a:fillRect/>
          </a:stretch>
        </p:blipFill>
        <p:spPr>
          <a:xfrm>
            <a:off x="6156176" y="4149080"/>
            <a:ext cx="2605800" cy="1830067"/>
          </a:xfrm>
          <a:prstGeom prst="rect">
            <a:avLst/>
          </a:prstGeom>
        </p:spPr>
      </p:pic>
      <p:sp>
        <p:nvSpPr>
          <p:cNvPr id="16" name="Título 1">
            <a:extLst>
              <a:ext uri="{FF2B5EF4-FFF2-40B4-BE49-F238E27FC236}">
                <a16:creationId xmlns:a16="http://schemas.microsoft.com/office/drawing/2014/main" id="{6E1B6FEC-032A-4053-A84E-9F0FA4F887D2}"/>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7" name="11 Rectángulo">
            <a:extLst>
              <a:ext uri="{FF2B5EF4-FFF2-40B4-BE49-F238E27FC236}">
                <a16:creationId xmlns:a16="http://schemas.microsoft.com/office/drawing/2014/main" id="{68DA1683-8A0E-465C-8CD3-FAD67945D68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8" name="12 Rectángulo">
            <a:extLst>
              <a:ext uri="{FF2B5EF4-FFF2-40B4-BE49-F238E27FC236}">
                <a16:creationId xmlns:a16="http://schemas.microsoft.com/office/drawing/2014/main" id="{FA997DBC-A5DB-42D9-9FEF-0D5010E579DE}"/>
              </a:ext>
            </a:extLst>
          </p:cNvPr>
          <p:cNvSpPr/>
          <p:nvPr/>
        </p:nvSpPr>
        <p:spPr>
          <a:xfrm>
            <a:off x="5364088" y="6021288"/>
            <a:ext cx="936104" cy="246221"/>
          </a:xfrm>
          <a:prstGeom prst="rect">
            <a:avLst/>
          </a:prstGeom>
        </p:spPr>
        <p:txBody>
          <a:bodyPr wrap="square">
            <a:spAutoFit/>
          </a:bodyPr>
          <a:lstStyle/>
          <a:p>
            <a:r>
              <a:rPr lang="es-ES" sz="1000" b="1" u="sng" dirty="0" err="1"/>
              <a:t>Fig</a:t>
            </a:r>
            <a:r>
              <a:rPr lang="es-ES" sz="1000" b="1" u="sng" dirty="0"/>
              <a:t>  94</a:t>
            </a:r>
            <a:endParaRPr lang="es-ES" sz="1000" b="1" dirty="0"/>
          </a:p>
        </p:txBody>
      </p:sp>
      <p:sp>
        <p:nvSpPr>
          <p:cNvPr id="19" name="12 Rectángulo">
            <a:extLst>
              <a:ext uri="{FF2B5EF4-FFF2-40B4-BE49-F238E27FC236}">
                <a16:creationId xmlns:a16="http://schemas.microsoft.com/office/drawing/2014/main" id="{DF590EF3-AEE8-4AA4-9F04-CB90A271391B}"/>
              </a:ext>
            </a:extLst>
          </p:cNvPr>
          <p:cNvSpPr/>
          <p:nvPr/>
        </p:nvSpPr>
        <p:spPr>
          <a:xfrm>
            <a:off x="6516216" y="3789040"/>
            <a:ext cx="936104" cy="246221"/>
          </a:xfrm>
          <a:prstGeom prst="rect">
            <a:avLst/>
          </a:prstGeom>
        </p:spPr>
        <p:txBody>
          <a:bodyPr wrap="square">
            <a:spAutoFit/>
          </a:bodyPr>
          <a:lstStyle/>
          <a:p>
            <a:r>
              <a:rPr lang="es-ES" sz="1000" b="1" u="sng" dirty="0" err="1"/>
              <a:t>Fig</a:t>
            </a:r>
            <a:r>
              <a:rPr lang="es-ES" sz="1000" b="1" u="sng" dirty="0"/>
              <a:t>  95</a:t>
            </a:r>
            <a:endParaRPr lang="es-ES" sz="1000" b="1" dirty="0"/>
          </a:p>
        </p:txBody>
      </p:sp>
      <p:sp>
        <p:nvSpPr>
          <p:cNvPr id="20" name="12 Rectángulo">
            <a:extLst>
              <a:ext uri="{FF2B5EF4-FFF2-40B4-BE49-F238E27FC236}">
                <a16:creationId xmlns:a16="http://schemas.microsoft.com/office/drawing/2014/main" id="{E74E9A5E-803F-4ADE-A96D-A82306623166}"/>
              </a:ext>
            </a:extLst>
          </p:cNvPr>
          <p:cNvSpPr/>
          <p:nvPr/>
        </p:nvSpPr>
        <p:spPr>
          <a:xfrm>
            <a:off x="8316416" y="6021288"/>
            <a:ext cx="936104" cy="246221"/>
          </a:xfrm>
          <a:prstGeom prst="rect">
            <a:avLst/>
          </a:prstGeom>
        </p:spPr>
        <p:txBody>
          <a:bodyPr wrap="square">
            <a:spAutoFit/>
          </a:bodyPr>
          <a:lstStyle/>
          <a:p>
            <a:r>
              <a:rPr lang="es-ES" sz="1000" b="1" u="sng" dirty="0" err="1"/>
              <a:t>Fig</a:t>
            </a:r>
            <a:r>
              <a:rPr lang="es-ES" sz="1000" b="1" u="sng" dirty="0"/>
              <a:t>  96</a:t>
            </a:r>
            <a:endParaRPr lang="es-ES" sz="1000" b="1" dirty="0"/>
          </a:p>
        </p:txBody>
      </p:sp>
    </p:spTree>
    <p:extLst>
      <p:ext uri="{BB962C8B-B14F-4D97-AF65-F5344CB8AC3E}">
        <p14:creationId xmlns:p14="http://schemas.microsoft.com/office/powerpoint/2010/main" val="399798006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C8A3E35E-566E-4F3C-B375-76FCEC7493E0}"/>
              </a:ext>
            </a:extLst>
          </p:cNvPr>
          <p:cNvPicPr>
            <a:picLocks noChangeAspect="1"/>
          </p:cNvPicPr>
          <p:nvPr/>
        </p:nvPicPr>
        <p:blipFill>
          <a:blip r:embed="rId3"/>
          <a:stretch>
            <a:fillRect/>
          </a:stretch>
        </p:blipFill>
        <p:spPr>
          <a:xfrm>
            <a:off x="1979712" y="2330787"/>
            <a:ext cx="5714959" cy="3903585"/>
          </a:xfrm>
          <a:prstGeom prst="rect">
            <a:avLst/>
          </a:prstGeom>
        </p:spPr>
      </p:pic>
      <p:sp>
        <p:nvSpPr>
          <p:cNvPr id="7" name="Rectángulo 6">
            <a:extLst>
              <a:ext uri="{FF2B5EF4-FFF2-40B4-BE49-F238E27FC236}">
                <a16:creationId xmlns:a16="http://schemas.microsoft.com/office/drawing/2014/main" id="{67B8029D-C832-49B2-9D16-9BA7961AB442}"/>
              </a:ext>
            </a:extLst>
          </p:cNvPr>
          <p:cNvSpPr/>
          <p:nvPr/>
        </p:nvSpPr>
        <p:spPr>
          <a:xfrm>
            <a:off x="235388" y="1034152"/>
            <a:ext cx="8009019" cy="738664"/>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Desarrollo de nuevos recipientes (tipo IV) - Ensayo de </a:t>
            </a:r>
            <a:r>
              <a:rPr lang="es-ES" b="1" dirty="0" err="1">
                <a:solidFill>
                  <a:srgbClr val="00519E"/>
                </a:solidFill>
                <a:latin typeface="Calibri" panose="020F0502020204030204" pitchFamily="34" charset="0"/>
              </a:rPr>
              <a:t>permación</a:t>
            </a:r>
            <a:r>
              <a:rPr lang="es-ES" b="1" dirty="0">
                <a:solidFill>
                  <a:srgbClr val="00519E"/>
                </a:solidFill>
                <a:latin typeface="Calibri" panose="020F0502020204030204" pitchFamily="34" charset="0"/>
              </a:rPr>
              <a:t> de hidrógeno </a:t>
            </a:r>
            <a:endParaRPr lang="es-ES" dirty="0">
              <a:solidFill>
                <a:srgbClr val="00519E"/>
              </a:solidFill>
              <a:latin typeface="Wingdings" panose="05000000000000000000" pitchFamily="2" charset="2"/>
            </a:endParaRPr>
          </a:p>
        </p:txBody>
      </p:sp>
      <p:sp>
        <p:nvSpPr>
          <p:cNvPr id="13" name="Título 1">
            <a:extLst>
              <a:ext uri="{FF2B5EF4-FFF2-40B4-BE49-F238E27FC236}">
                <a16:creationId xmlns:a16="http://schemas.microsoft.com/office/drawing/2014/main" id="{65C8F5EA-2B4A-4DAF-806A-A0C9FA58033B}"/>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9" name="11 Rectángulo">
            <a:extLst>
              <a:ext uri="{FF2B5EF4-FFF2-40B4-BE49-F238E27FC236}">
                <a16:creationId xmlns:a16="http://schemas.microsoft.com/office/drawing/2014/main" id="{1C57AF2D-96BA-407A-9703-857E5431E826}"/>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D7552761-F5F4-48C3-82CE-7F8A47AE0EFB}"/>
              </a:ext>
            </a:extLst>
          </p:cNvPr>
          <p:cNvSpPr/>
          <p:nvPr/>
        </p:nvSpPr>
        <p:spPr>
          <a:xfrm>
            <a:off x="7740352" y="5949280"/>
            <a:ext cx="936104" cy="246221"/>
          </a:xfrm>
          <a:prstGeom prst="rect">
            <a:avLst/>
          </a:prstGeom>
        </p:spPr>
        <p:txBody>
          <a:bodyPr wrap="square">
            <a:spAutoFit/>
          </a:bodyPr>
          <a:lstStyle/>
          <a:p>
            <a:r>
              <a:rPr lang="es-ES" sz="1000" b="1" u="sng" dirty="0" err="1"/>
              <a:t>Fig</a:t>
            </a:r>
            <a:r>
              <a:rPr lang="es-ES" sz="1000" b="1" u="sng" dirty="0"/>
              <a:t>  97</a:t>
            </a:r>
            <a:endParaRPr lang="es-ES" sz="1000" b="1" dirty="0"/>
          </a:p>
        </p:txBody>
      </p:sp>
    </p:spTree>
    <p:extLst>
      <p:ext uri="{BB962C8B-B14F-4D97-AF65-F5344CB8AC3E}">
        <p14:creationId xmlns:p14="http://schemas.microsoft.com/office/powerpoint/2010/main" val="20008648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6D7369B9-B2FB-48A8-96AD-CF20A7891180}"/>
              </a:ext>
            </a:extLst>
          </p:cNvPr>
          <p:cNvPicPr>
            <a:picLocks noChangeAspect="1"/>
          </p:cNvPicPr>
          <p:nvPr/>
        </p:nvPicPr>
        <p:blipFill>
          <a:blip r:embed="rId3"/>
          <a:stretch>
            <a:fillRect/>
          </a:stretch>
        </p:blipFill>
        <p:spPr>
          <a:xfrm>
            <a:off x="5768227" y="3267021"/>
            <a:ext cx="3327986" cy="3149924"/>
          </a:xfrm>
          <a:prstGeom prst="rect">
            <a:avLst/>
          </a:prstGeom>
        </p:spPr>
      </p:pic>
      <p:pic>
        <p:nvPicPr>
          <p:cNvPr id="4" name="Imagen 3">
            <a:extLst>
              <a:ext uri="{FF2B5EF4-FFF2-40B4-BE49-F238E27FC236}">
                <a16:creationId xmlns:a16="http://schemas.microsoft.com/office/drawing/2014/main" id="{C816D4FD-601E-4058-A024-5464955B4CC2}"/>
              </a:ext>
            </a:extLst>
          </p:cNvPr>
          <p:cNvPicPr>
            <a:picLocks noChangeAspect="1"/>
          </p:cNvPicPr>
          <p:nvPr/>
        </p:nvPicPr>
        <p:blipFill>
          <a:blip r:embed="rId4"/>
          <a:stretch>
            <a:fillRect/>
          </a:stretch>
        </p:blipFill>
        <p:spPr>
          <a:xfrm>
            <a:off x="7519621" y="1171087"/>
            <a:ext cx="1419000" cy="1545534"/>
          </a:xfrm>
          <a:prstGeom prst="rect">
            <a:avLst/>
          </a:prstGeom>
        </p:spPr>
      </p:pic>
      <p:pic>
        <p:nvPicPr>
          <p:cNvPr id="7" name="Imagen 6">
            <a:extLst>
              <a:ext uri="{FF2B5EF4-FFF2-40B4-BE49-F238E27FC236}">
                <a16:creationId xmlns:a16="http://schemas.microsoft.com/office/drawing/2014/main" id="{9E91FF1F-5358-4695-98D3-7B89B475718C}"/>
              </a:ext>
            </a:extLst>
          </p:cNvPr>
          <p:cNvPicPr>
            <a:picLocks noChangeAspect="1"/>
          </p:cNvPicPr>
          <p:nvPr/>
        </p:nvPicPr>
        <p:blipFill>
          <a:blip r:embed="rId5"/>
          <a:stretch>
            <a:fillRect/>
          </a:stretch>
        </p:blipFill>
        <p:spPr>
          <a:xfrm>
            <a:off x="5277746" y="3126658"/>
            <a:ext cx="1702800" cy="982933"/>
          </a:xfrm>
          <a:prstGeom prst="rect">
            <a:avLst/>
          </a:prstGeom>
        </p:spPr>
      </p:pic>
      <p:pic>
        <p:nvPicPr>
          <p:cNvPr id="8" name="Imagen 7">
            <a:extLst>
              <a:ext uri="{FF2B5EF4-FFF2-40B4-BE49-F238E27FC236}">
                <a16:creationId xmlns:a16="http://schemas.microsoft.com/office/drawing/2014/main" id="{8BF8D111-D12F-466C-B194-34126FA35986}"/>
              </a:ext>
            </a:extLst>
          </p:cNvPr>
          <p:cNvPicPr>
            <a:picLocks noChangeAspect="1"/>
          </p:cNvPicPr>
          <p:nvPr/>
        </p:nvPicPr>
        <p:blipFill>
          <a:blip r:embed="rId6"/>
          <a:stretch>
            <a:fillRect/>
          </a:stretch>
        </p:blipFill>
        <p:spPr>
          <a:xfrm>
            <a:off x="4384848" y="4253632"/>
            <a:ext cx="1238400" cy="788933"/>
          </a:xfrm>
          <a:prstGeom prst="rect">
            <a:avLst/>
          </a:prstGeom>
        </p:spPr>
      </p:pic>
      <p:pic>
        <p:nvPicPr>
          <p:cNvPr id="9" name="Imagen 8">
            <a:extLst>
              <a:ext uri="{FF2B5EF4-FFF2-40B4-BE49-F238E27FC236}">
                <a16:creationId xmlns:a16="http://schemas.microsoft.com/office/drawing/2014/main" id="{26F5796D-4288-4366-A08F-E4D42319FA13}"/>
              </a:ext>
            </a:extLst>
          </p:cNvPr>
          <p:cNvPicPr>
            <a:picLocks noChangeAspect="1"/>
          </p:cNvPicPr>
          <p:nvPr/>
        </p:nvPicPr>
        <p:blipFill>
          <a:blip r:embed="rId7"/>
          <a:stretch>
            <a:fillRect/>
          </a:stretch>
        </p:blipFill>
        <p:spPr>
          <a:xfrm>
            <a:off x="1978852" y="5119472"/>
            <a:ext cx="1651200" cy="1170467"/>
          </a:xfrm>
          <a:prstGeom prst="rect">
            <a:avLst/>
          </a:prstGeom>
        </p:spPr>
      </p:pic>
      <p:pic>
        <p:nvPicPr>
          <p:cNvPr id="13" name="Imagen 12">
            <a:extLst>
              <a:ext uri="{FF2B5EF4-FFF2-40B4-BE49-F238E27FC236}">
                <a16:creationId xmlns:a16="http://schemas.microsoft.com/office/drawing/2014/main" id="{449E0BDB-6F1B-420D-AB50-C11E7F60875A}"/>
              </a:ext>
            </a:extLst>
          </p:cNvPr>
          <p:cNvPicPr>
            <a:picLocks noChangeAspect="1"/>
          </p:cNvPicPr>
          <p:nvPr/>
        </p:nvPicPr>
        <p:blipFill>
          <a:blip r:embed="rId8"/>
          <a:stretch>
            <a:fillRect/>
          </a:stretch>
        </p:blipFill>
        <p:spPr>
          <a:xfrm>
            <a:off x="683568" y="5047762"/>
            <a:ext cx="1441524" cy="1369183"/>
          </a:xfrm>
          <a:prstGeom prst="rect">
            <a:avLst/>
          </a:prstGeom>
        </p:spPr>
      </p:pic>
      <p:pic>
        <p:nvPicPr>
          <p:cNvPr id="14" name="Imagen 13">
            <a:extLst>
              <a:ext uri="{FF2B5EF4-FFF2-40B4-BE49-F238E27FC236}">
                <a16:creationId xmlns:a16="http://schemas.microsoft.com/office/drawing/2014/main" id="{529F9328-7575-44E2-BD70-AFE1A007E01F}"/>
              </a:ext>
            </a:extLst>
          </p:cNvPr>
          <p:cNvPicPr>
            <a:picLocks noChangeAspect="1"/>
          </p:cNvPicPr>
          <p:nvPr/>
        </p:nvPicPr>
        <p:blipFill>
          <a:blip r:embed="rId9"/>
          <a:stretch>
            <a:fillRect/>
          </a:stretch>
        </p:blipFill>
        <p:spPr>
          <a:xfrm>
            <a:off x="63831" y="4156448"/>
            <a:ext cx="1434887" cy="1048119"/>
          </a:xfrm>
          <a:prstGeom prst="rect">
            <a:avLst/>
          </a:prstGeom>
        </p:spPr>
      </p:pic>
      <p:pic>
        <p:nvPicPr>
          <p:cNvPr id="15" name="Imagen 14">
            <a:extLst>
              <a:ext uri="{FF2B5EF4-FFF2-40B4-BE49-F238E27FC236}">
                <a16:creationId xmlns:a16="http://schemas.microsoft.com/office/drawing/2014/main" id="{3997E2BC-5F19-4B7A-9FB8-E9B943B2AF32}"/>
              </a:ext>
            </a:extLst>
          </p:cNvPr>
          <p:cNvPicPr>
            <a:picLocks noChangeAspect="1"/>
          </p:cNvPicPr>
          <p:nvPr/>
        </p:nvPicPr>
        <p:blipFill>
          <a:blip r:embed="rId10"/>
          <a:stretch>
            <a:fillRect/>
          </a:stretch>
        </p:blipFill>
        <p:spPr>
          <a:xfrm>
            <a:off x="330251" y="1592678"/>
            <a:ext cx="2270400" cy="2593134"/>
          </a:xfrm>
          <a:prstGeom prst="rect">
            <a:avLst/>
          </a:prstGeom>
        </p:spPr>
      </p:pic>
      <p:sp>
        <p:nvSpPr>
          <p:cNvPr id="16" name="Rectángulo 15">
            <a:extLst>
              <a:ext uri="{FF2B5EF4-FFF2-40B4-BE49-F238E27FC236}">
                <a16:creationId xmlns:a16="http://schemas.microsoft.com/office/drawing/2014/main" id="{FDD758EC-3D20-4C2C-82E9-30A384502E24}"/>
              </a:ext>
            </a:extLst>
          </p:cNvPr>
          <p:cNvSpPr/>
          <p:nvPr/>
        </p:nvSpPr>
        <p:spPr>
          <a:xfrm>
            <a:off x="2142941" y="4044146"/>
            <a:ext cx="989856" cy="807913"/>
          </a:xfrm>
          <a:prstGeom prst="rect">
            <a:avLst/>
          </a:prstGeom>
        </p:spPr>
        <p:txBody>
          <a:bodyPr wrap="square">
            <a:spAutoFit/>
          </a:bodyPr>
          <a:lstStyle/>
          <a:p>
            <a:endParaRPr lang="es-ES" sz="1050" dirty="0">
              <a:solidFill>
                <a:schemeClr val="accent1"/>
              </a:solidFill>
              <a:latin typeface="Calibri" panose="020F0502020204030204" pitchFamily="34" charset="0"/>
            </a:endParaRPr>
          </a:p>
          <a:p>
            <a:pPr algn="ctr"/>
            <a:r>
              <a:rPr lang="es-ES" b="1" dirty="0">
                <a:solidFill>
                  <a:schemeClr val="accent1"/>
                </a:solidFill>
                <a:latin typeface="Calibri" panose="020F0502020204030204" pitchFamily="34" charset="0"/>
              </a:rPr>
              <a:t>Hasta </a:t>
            </a:r>
            <a:endParaRPr lang="es-ES" dirty="0">
              <a:solidFill>
                <a:schemeClr val="accent1"/>
              </a:solidFill>
              <a:latin typeface="Calibri" panose="020F0502020204030204" pitchFamily="34" charset="0"/>
            </a:endParaRPr>
          </a:p>
          <a:p>
            <a:r>
              <a:rPr lang="es-ES" b="1" dirty="0">
                <a:solidFill>
                  <a:schemeClr val="accent1"/>
                </a:solidFill>
                <a:latin typeface="Calibri" panose="020F0502020204030204" pitchFamily="34" charset="0"/>
              </a:rPr>
              <a:t>200 bar </a:t>
            </a:r>
            <a:endParaRPr lang="es-ES" dirty="0">
              <a:solidFill>
                <a:schemeClr val="accent1"/>
              </a:solidFill>
            </a:endParaRPr>
          </a:p>
        </p:txBody>
      </p:sp>
      <p:sp>
        <p:nvSpPr>
          <p:cNvPr id="17" name="Rectángulo 16">
            <a:extLst>
              <a:ext uri="{FF2B5EF4-FFF2-40B4-BE49-F238E27FC236}">
                <a16:creationId xmlns:a16="http://schemas.microsoft.com/office/drawing/2014/main" id="{FEE10E43-1685-4562-9A88-B7834A63CC76}"/>
              </a:ext>
            </a:extLst>
          </p:cNvPr>
          <p:cNvSpPr/>
          <p:nvPr/>
        </p:nvSpPr>
        <p:spPr>
          <a:xfrm>
            <a:off x="2778133" y="2282815"/>
            <a:ext cx="2413658" cy="1384995"/>
          </a:xfrm>
          <a:prstGeom prst="rect">
            <a:avLst/>
          </a:prstGeom>
        </p:spPr>
        <p:txBody>
          <a:bodyPr wrap="square">
            <a:spAutoFit/>
          </a:bodyPr>
          <a:lstStyle/>
          <a:p>
            <a:pPr algn="just"/>
            <a:endParaRPr lang="es-ES" sz="1200" dirty="0">
              <a:solidFill>
                <a:schemeClr val="accent1"/>
              </a:solidFill>
              <a:latin typeface="Calibri" panose="020F0502020204030204" pitchFamily="34" charset="0"/>
            </a:endParaRPr>
          </a:p>
          <a:p>
            <a:pPr algn="ctr"/>
            <a:r>
              <a:rPr lang="es-ES" b="1" dirty="0">
                <a:solidFill>
                  <a:schemeClr val="accent1"/>
                </a:solidFill>
                <a:latin typeface="Calibri" panose="020F0502020204030204" pitchFamily="34" charset="0"/>
              </a:rPr>
              <a:t>Para grandes diámetros (industria) se usa la unión por soldadura y sistemas de bridas </a:t>
            </a:r>
            <a:endParaRPr lang="es-ES" dirty="0">
              <a:solidFill>
                <a:schemeClr val="accent1"/>
              </a:solidFill>
            </a:endParaRPr>
          </a:p>
        </p:txBody>
      </p:sp>
      <p:sp>
        <p:nvSpPr>
          <p:cNvPr id="18" name="Rectángulo 17">
            <a:extLst>
              <a:ext uri="{FF2B5EF4-FFF2-40B4-BE49-F238E27FC236}">
                <a16:creationId xmlns:a16="http://schemas.microsoft.com/office/drawing/2014/main" id="{617EC289-2D53-40A8-B50F-7B73CB131E2A}"/>
              </a:ext>
            </a:extLst>
          </p:cNvPr>
          <p:cNvSpPr/>
          <p:nvPr/>
        </p:nvSpPr>
        <p:spPr>
          <a:xfrm>
            <a:off x="5249221" y="1206652"/>
            <a:ext cx="2270400" cy="1369606"/>
          </a:xfrm>
          <a:prstGeom prst="rect">
            <a:avLst/>
          </a:prstGeom>
        </p:spPr>
        <p:txBody>
          <a:bodyPr wrap="square">
            <a:spAutoFit/>
          </a:bodyPr>
          <a:lstStyle/>
          <a:p>
            <a:pPr algn="ctr"/>
            <a:endParaRPr lang="es-ES" sz="1100" dirty="0">
              <a:solidFill>
                <a:schemeClr val="accent1"/>
              </a:solidFill>
              <a:latin typeface="Calibri" panose="020F0502020204030204" pitchFamily="34" charset="0"/>
            </a:endParaRPr>
          </a:p>
          <a:p>
            <a:pPr algn="ctr"/>
            <a:r>
              <a:rPr lang="es-ES" b="1" dirty="0">
                <a:solidFill>
                  <a:schemeClr val="accent1"/>
                </a:solidFill>
                <a:latin typeface="Calibri" panose="020F0502020204030204" pitchFamily="34" charset="0"/>
              </a:rPr>
              <a:t>350, 700 bar y presiones superiores </a:t>
            </a:r>
            <a:endParaRPr lang="es-ES" dirty="0">
              <a:solidFill>
                <a:schemeClr val="accent1"/>
              </a:solidFill>
              <a:latin typeface="Calibri" panose="020F0502020204030204" pitchFamily="34" charset="0"/>
            </a:endParaRPr>
          </a:p>
          <a:p>
            <a:pPr algn="ctr"/>
            <a:r>
              <a:rPr lang="es-ES" b="1" dirty="0">
                <a:solidFill>
                  <a:schemeClr val="accent1"/>
                </a:solidFill>
                <a:latin typeface="Calibri" panose="020F0502020204030204" pitchFamily="34" charset="0"/>
              </a:rPr>
              <a:t>(antivibración en vehículos) </a:t>
            </a:r>
            <a:endParaRPr lang="es-ES" dirty="0">
              <a:solidFill>
                <a:schemeClr val="accent1"/>
              </a:solidFill>
            </a:endParaRPr>
          </a:p>
        </p:txBody>
      </p:sp>
      <p:sp>
        <p:nvSpPr>
          <p:cNvPr id="19" name="Título 1">
            <a:extLst>
              <a:ext uri="{FF2B5EF4-FFF2-40B4-BE49-F238E27FC236}">
                <a16:creationId xmlns:a16="http://schemas.microsoft.com/office/drawing/2014/main" id="{B7D58D9F-56E8-4560-BF69-E6A543138EB0}"/>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20" name="11 Rectángulo">
            <a:extLst>
              <a:ext uri="{FF2B5EF4-FFF2-40B4-BE49-F238E27FC236}">
                <a16:creationId xmlns:a16="http://schemas.microsoft.com/office/drawing/2014/main" id="{61379E58-85CF-4953-B839-536AF3C3D14B}"/>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22886457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 name="Rectángulo 1">
            <a:extLst>
              <a:ext uri="{FF2B5EF4-FFF2-40B4-BE49-F238E27FC236}">
                <a16:creationId xmlns:a16="http://schemas.microsoft.com/office/drawing/2014/main" id="{C30AAE68-D94F-4F21-A77F-253DE4493CC5}"/>
              </a:ext>
            </a:extLst>
          </p:cNvPr>
          <p:cNvSpPr/>
          <p:nvPr/>
        </p:nvSpPr>
        <p:spPr>
          <a:xfrm>
            <a:off x="184486" y="858515"/>
            <a:ext cx="6547753" cy="923330"/>
          </a:xfrm>
          <a:prstGeom prst="rect">
            <a:avLst/>
          </a:prstGeom>
        </p:spPr>
        <p:txBody>
          <a:bodyPr wrap="square">
            <a:spAutoFit/>
          </a:bodyPr>
          <a:lstStyle/>
          <a:p>
            <a:endParaRPr lang="es-ES" sz="1200" dirty="0">
              <a:solidFill>
                <a:srgbClr val="00519E"/>
              </a:solidFill>
              <a:latin typeface="Calibri" panose="020F0502020204030204" pitchFamily="34" charset="0"/>
            </a:endParaRPr>
          </a:p>
          <a:p>
            <a:r>
              <a:rPr lang="es-ES" sz="2400" dirty="0">
                <a:solidFill>
                  <a:srgbClr val="00519E"/>
                </a:solidFill>
                <a:latin typeface="Calibri" panose="020F0502020204030204" pitchFamily="34" charset="0"/>
              </a:rPr>
              <a:t> </a:t>
            </a: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Sistemas a bordo – Diseño típico basado en recipientes tipo IV </a:t>
            </a:r>
            <a:endParaRPr lang="es-ES" dirty="0">
              <a:solidFill>
                <a:srgbClr val="00519E"/>
              </a:solidFill>
              <a:latin typeface="Calibri" panose="020F0502020204030204" pitchFamily="34" charset="0"/>
            </a:endParaRPr>
          </a:p>
        </p:txBody>
      </p:sp>
      <p:pic>
        <p:nvPicPr>
          <p:cNvPr id="4" name="Imagen 3">
            <a:extLst>
              <a:ext uri="{FF2B5EF4-FFF2-40B4-BE49-F238E27FC236}">
                <a16:creationId xmlns:a16="http://schemas.microsoft.com/office/drawing/2014/main" id="{F9709D40-64B3-449B-AFB8-912C5B298935}"/>
              </a:ext>
            </a:extLst>
          </p:cNvPr>
          <p:cNvPicPr>
            <a:picLocks noChangeAspect="1"/>
          </p:cNvPicPr>
          <p:nvPr/>
        </p:nvPicPr>
        <p:blipFill>
          <a:blip r:embed="rId3"/>
          <a:stretch>
            <a:fillRect/>
          </a:stretch>
        </p:blipFill>
        <p:spPr>
          <a:xfrm>
            <a:off x="1818895" y="2387259"/>
            <a:ext cx="5506210" cy="3612226"/>
          </a:xfrm>
          <a:prstGeom prst="rect">
            <a:avLst/>
          </a:prstGeom>
        </p:spPr>
      </p:pic>
      <p:sp>
        <p:nvSpPr>
          <p:cNvPr id="13" name="Título 1">
            <a:extLst>
              <a:ext uri="{FF2B5EF4-FFF2-40B4-BE49-F238E27FC236}">
                <a16:creationId xmlns:a16="http://schemas.microsoft.com/office/drawing/2014/main" id="{01608F2A-BEAC-45A1-963F-099B0C441F86}"/>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9" name="11 Rectángulo">
            <a:extLst>
              <a:ext uri="{FF2B5EF4-FFF2-40B4-BE49-F238E27FC236}">
                <a16:creationId xmlns:a16="http://schemas.microsoft.com/office/drawing/2014/main" id="{D9304FF3-837C-49BE-863F-FF80F1A418F9}"/>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3B734B51-61E9-4235-AF70-0A9EBE4F8B92}"/>
              </a:ext>
            </a:extLst>
          </p:cNvPr>
          <p:cNvSpPr/>
          <p:nvPr/>
        </p:nvSpPr>
        <p:spPr>
          <a:xfrm>
            <a:off x="6876256" y="5661248"/>
            <a:ext cx="936104" cy="246221"/>
          </a:xfrm>
          <a:prstGeom prst="rect">
            <a:avLst/>
          </a:prstGeom>
        </p:spPr>
        <p:txBody>
          <a:bodyPr wrap="square">
            <a:spAutoFit/>
          </a:bodyPr>
          <a:lstStyle/>
          <a:p>
            <a:r>
              <a:rPr lang="es-ES" sz="1000" b="1" u="sng" dirty="0" err="1"/>
              <a:t>Fig</a:t>
            </a:r>
            <a:r>
              <a:rPr lang="es-ES" sz="1000" b="1" u="sng" dirty="0"/>
              <a:t>  98</a:t>
            </a:r>
            <a:endParaRPr lang="es-ES" sz="1000" b="1" dirty="0"/>
          </a:p>
        </p:txBody>
      </p:sp>
    </p:spTree>
    <p:extLst>
      <p:ext uri="{BB962C8B-B14F-4D97-AF65-F5344CB8AC3E}">
        <p14:creationId xmlns:p14="http://schemas.microsoft.com/office/powerpoint/2010/main" val="28529327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Rectángulo 2">
            <a:extLst>
              <a:ext uri="{FF2B5EF4-FFF2-40B4-BE49-F238E27FC236}">
                <a16:creationId xmlns:a16="http://schemas.microsoft.com/office/drawing/2014/main" id="{2E4E6D27-7BD3-4D47-A04C-82CE3E3850A4}"/>
              </a:ext>
            </a:extLst>
          </p:cNvPr>
          <p:cNvSpPr/>
          <p:nvPr/>
        </p:nvSpPr>
        <p:spPr>
          <a:xfrm>
            <a:off x="293687" y="836712"/>
            <a:ext cx="7992119" cy="1015663"/>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Sistemas a bordo. Aplicación de recipientes tipo IV a 700 bar en vehículo de pila de combustible (Toyota </a:t>
            </a:r>
            <a:r>
              <a:rPr lang="es-ES" b="1" dirty="0" err="1">
                <a:solidFill>
                  <a:srgbClr val="00519E"/>
                </a:solidFill>
                <a:latin typeface="Calibri" panose="020F0502020204030204" pitchFamily="34" charset="0"/>
              </a:rPr>
              <a:t>Mirai</a:t>
            </a:r>
            <a:r>
              <a:rPr lang="es-ES" b="1" dirty="0">
                <a:solidFill>
                  <a:srgbClr val="00519E"/>
                </a:solidFill>
                <a:latin typeface="Calibri" panose="020F0502020204030204" pitchFamily="34" charset="0"/>
              </a:rPr>
              <a:t>) </a:t>
            </a:r>
            <a:endParaRPr lang="es-ES" dirty="0">
              <a:solidFill>
                <a:srgbClr val="00519E"/>
              </a:solidFill>
              <a:latin typeface="Wingdings" panose="05000000000000000000" pitchFamily="2" charset="2"/>
            </a:endParaRPr>
          </a:p>
        </p:txBody>
      </p:sp>
      <p:pic>
        <p:nvPicPr>
          <p:cNvPr id="7" name="Imagen 6">
            <a:extLst>
              <a:ext uri="{FF2B5EF4-FFF2-40B4-BE49-F238E27FC236}">
                <a16:creationId xmlns:a16="http://schemas.microsoft.com/office/drawing/2014/main" id="{60632C3F-ECAA-4BE4-A2F5-29F050E70F43}"/>
              </a:ext>
            </a:extLst>
          </p:cNvPr>
          <p:cNvPicPr>
            <a:picLocks noChangeAspect="1"/>
          </p:cNvPicPr>
          <p:nvPr/>
        </p:nvPicPr>
        <p:blipFill>
          <a:blip r:embed="rId3"/>
          <a:stretch>
            <a:fillRect/>
          </a:stretch>
        </p:blipFill>
        <p:spPr>
          <a:xfrm>
            <a:off x="3649644" y="1935466"/>
            <a:ext cx="5199452" cy="2211528"/>
          </a:xfrm>
          <a:prstGeom prst="rect">
            <a:avLst/>
          </a:prstGeom>
        </p:spPr>
      </p:pic>
      <p:pic>
        <p:nvPicPr>
          <p:cNvPr id="9" name="Imagen 8">
            <a:extLst>
              <a:ext uri="{FF2B5EF4-FFF2-40B4-BE49-F238E27FC236}">
                <a16:creationId xmlns:a16="http://schemas.microsoft.com/office/drawing/2014/main" id="{45719AE3-FFF7-407D-83E2-DAF0D323946E}"/>
              </a:ext>
            </a:extLst>
          </p:cNvPr>
          <p:cNvPicPr>
            <a:picLocks noChangeAspect="1"/>
          </p:cNvPicPr>
          <p:nvPr/>
        </p:nvPicPr>
        <p:blipFill>
          <a:blip r:embed="rId4"/>
          <a:stretch>
            <a:fillRect/>
          </a:stretch>
        </p:blipFill>
        <p:spPr>
          <a:xfrm>
            <a:off x="395536" y="2413738"/>
            <a:ext cx="2861480" cy="1555414"/>
          </a:xfrm>
          <a:prstGeom prst="rect">
            <a:avLst/>
          </a:prstGeom>
        </p:spPr>
      </p:pic>
      <p:pic>
        <p:nvPicPr>
          <p:cNvPr id="13" name="Imagen 12">
            <a:extLst>
              <a:ext uri="{FF2B5EF4-FFF2-40B4-BE49-F238E27FC236}">
                <a16:creationId xmlns:a16="http://schemas.microsoft.com/office/drawing/2014/main" id="{05EE73F7-AAF4-40F2-B6DF-C848CF04CDB7}"/>
              </a:ext>
            </a:extLst>
          </p:cNvPr>
          <p:cNvPicPr>
            <a:picLocks noChangeAspect="1"/>
          </p:cNvPicPr>
          <p:nvPr/>
        </p:nvPicPr>
        <p:blipFill>
          <a:blip r:embed="rId5"/>
          <a:stretch>
            <a:fillRect/>
          </a:stretch>
        </p:blipFill>
        <p:spPr>
          <a:xfrm>
            <a:off x="6228184" y="4417485"/>
            <a:ext cx="2540360" cy="1853173"/>
          </a:xfrm>
          <a:prstGeom prst="rect">
            <a:avLst/>
          </a:prstGeom>
        </p:spPr>
      </p:pic>
      <p:pic>
        <p:nvPicPr>
          <p:cNvPr id="15" name="Imagen 14">
            <a:extLst>
              <a:ext uri="{FF2B5EF4-FFF2-40B4-BE49-F238E27FC236}">
                <a16:creationId xmlns:a16="http://schemas.microsoft.com/office/drawing/2014/main" id="{4892947F-51C2-45E8-A263-06B5A5806E8E}"/>
              </a:ext>
            </a:extLst>
          </p:cNvPr>
          <p:cNvPicPr>
            <a:picLocks noChangeAspect="1"/>
          </p:cNvPicPr>
          <p:nvPr/>
        </p:nvPicPr>
        <p:blipFill>
          <a:blip r:embed="rId6"/>
          <a:stretch>
            <a:fillRect/>
          </a:stretch>
        </p:blipFill>
        <p:spPr>
          <a:xfrm>
            <a:off x="1043608" y="4371891"/>
            <a:ext cx="3345658" cy="1930039"/>
          </a:xfrm>
          <a:prstGeom prst="rect">
            <a:avLst/>
          </a:prstGeom>
        </p:spPr>
      </p:pic>
      <p:sp>
        <p:nvSpPr>
          <p:cNvPr id="14" name="Título 1">
            <a:extLst>
              <a:ext uri="{FF2B5EF4-FFF2-40B4-BE49-F238E27FC236}">
                <a16:creationId xmlns:a16="http://schemas.microsoft.com/office/drawing/2014/main" id="{22D2C463-087B-43EE-9459-B6209B4FE7C6}"/>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6" name="11 Rectángulo">
            <a:extLst>
              <a:ext uri="{FF2B5EF4-FFF2-40B4-BE49-F238E27FC236}">
                <a16:creationId xmlns:a16="http://schemas.microsoft.com/office/drawing/2014/main" id="{DADF084A-FF53-4AB6-908D-0617591FBDC9}"/>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3C6632A6-F4BE-4CF5-87F2-38848BEA355F}"/>
              </a:ext>
            </a:extLst>
          </p:cNvPr>
          <p:cNvSpPr/>
          <p:nvPr/>
        </p:nvSpPr>
        <p:spPr>
          <a:xfrm>
            <a:off x="4139952" y="5949280"/>
            <a:ext cx="936104" cy="246221"/>
          </a:xfrm>
          <a:prstGeom prst="rect">
            <a:avLst/>
          </a:prstGeom>
        </p:spPr>
        <p:txBody>
          <a:bodyPr wrap="square">
            <a:spAutoFit/>
          </a:bodyPr>
          <a:lstStyle/>
          <a:p>
            <a:r>
              <a:rPr lang="es-ES" sz="1000" b="1" u="sng" dirty="0" err="1"/>
              <a:t>Fig</a:t>
            </a:r>
            <a:r>
              <a:rPr lang="es-ES" sz="1000" b="1" u="sng" dirty="0"/>
              <a:t>  99</a:t>
            </a:r>
            <a:endParaRPr lang="es-ES" sz="1000" b="1" dirty="0"/>
          </a:p>
        </p:txBody>
      </p:sp>
      <p:sp>
        <p:nvSpPr>
          <p:cNvPr id="17" name="12 Rectángulo">
            <a:extLst>
              <a:ext uri="{FF2B5EF4-FFF2-40B4-BE49-F238E27FC236}">
                <a16:creationId xmlns:a16="http://schemas.microsoft.com/office/drawing/2014/main" id="{1B42A6A3-5872-4F05-90D1-4273263E1834}"/>
              </a:ext>
            </a:extLst>
          </p:cNvPr>
          <p:cNvSpPr/>
          <p:nvPr/>
        </p:nvSpPr>
        <p:spPr>
          <a:xfrm>
            <a:off x="8460432" y="4149080"/>
            <a:ext cx="936104" cy="246221"/>
          </a:xfrm>
          <a:prstGeom prst="rect">
            <a:avLst/>
          </a:prstGeom>
        </p:spPr>
        <p:txBody>
          <a:bodyPr wrap="square">
            <a:spAutoFit/>
          </a:bodyPr>
          <a:lstStyle/>
          <a:p>
            <a:r>
              <a:rPr lang="es-ES" sz="1000" b="1" u="sng" dirty="0" err="1"/>
              <a:t>Fig</a:t>
            </a:r>
            <a:r>
              <a:rPr lang="es-ES" sz="1000" b="1" u="sng" dirty="0"/>
              <a:t>  100</a:t>
            </a:r>
            <a:endParaRPr lang="es-ES" sz="1000" b="1" dirty="0"/>
          </a:p>
        </p:txBody>
      </p:sp>
      <p:sp>
        <p:nvSpPr>
          <p:cNvPr id="18" name="12 Rectángulo">
            <a:extLst>
              <a:ext uri="{FF2B5EF4-FFF2-40B4-BE49-F238E27FC236}">
                <a16:creationId xmlns:a16="http://schemas.microsoft.com/office/drawing/2014/main" id="{1BDFEB27-DA89-4861-BD68-87B7804BA76A}"/>
              </a:ext>
            </a:extLst>
          </p:cNvPr>
          <p:cNvSpPr/>
          <p:nvPr/>
        </p:nvSpPr>
        <p:spPr>
          <a:xfrm>
            <a:off x="2494802" y="4144961"/>
            <a:ext cx="936104" cy="246221"/>
          </a:xfrm>
          <a:prstGeom prst="rect">
            <a:avLst/>
          </a:prstGeom>
        </p:spPr>
        <p:txBody>
          <a:bodyPr wrap="square">
            <a:spAutoFit/>
          </a:bodyPr>
          <a:lstStyle/>
          <a:p>
            <a:r>
              <a:rPr lang="es-ES" sz="1000" b="1" u="sng" dirty="0" err="1"/>
              <a:t>Fig</a:t>
            </a:r>
            <a:r>
              <a:rPr lang="es-ES" sz="1000" b="1" u="sng" dirty="0"/>
              <a:t>  101</a:t>
            </a:r>
            <a:endParaRPr lang="es-ES" sz="1000" b="1" dirty="0"/>
          </a:p>
        </p:txBody>
      </p:sp>
      <p:sp>
        <p:nvSpPr>
          <p:cNvPr id="19" name="12 Rectángulo">
            <a:extLst>
              <a:ext uri="{FF2B5EF4-FFF2-40B4-BE49-F238E27FC236}">
                <a16:creationId xmlns:a16="http://schemas.microsoft.com/office/drawing/2014/main" id="{17D02619-22F1-4489-A5B8-7B6CC5DD7E11}"/>
              </a:ext>
            </a:extLst>
          </p:cNvPr>
          <p:cNvSpPr/>
          <p:nvPr/>
        </p:nvSpPr>
        <p:spPr>
          <a:xfrm>
            <a:off x="5652120" y="6237312"/>
            <a:ext cx="936104" cy="246221"/>
          </a:xfrm>
          <a:prstGeom prst="rect">
            <a:avLst/>
          </a:prstGeom>
        </p:spPr>
        <p:txBody>
          <a:bodyPr wrap="square">
            <a:spAutoFit/>
          </a:bodyPr>
          <a:lstStyle/>
          <a:p>
            <a:r>
              <a:rPr lang="es-ES" sz="1000" b="1" u="sng" dirty="0" err="1"/>
              <a:t>Fig</a:t>
            </a:r>
            <a:r>
              <a:rPr lang="es-ES" sz="1000" b="1" u="sng" dirty="0"/>
              <a:t>  102</a:t>
            </a:r>
            <a:endParaRPr lang="es-ES" sz="1000" b="1" dirty="0"/>
          </a:p>
        </p:txBody>
      </p:sp>
    </p:spTree>
    <p:extLst>
      <p:ext uri="{BB962C8B-B14F-4D97-AF65-F5344CB8AC3E}">
        <p14:creationId xmlns:p14="http://schemas.microsoft.com/office/powerpoint/2010/main" val="24966126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C9CF39AA-347D-481B-BE19-C6E60CBC3B6A}"/>
              </a:ext>
            </a:extLst>
          </p:cNvPr>
          <p:cNvPicPr>
            <a:picLocks noChangeAspect="1"/>
          </p:cNvPicPr>
          <p:nvPr/>
        </p:nvPicPr>
        <p:blipFill>
          <a:blip r:embed="rId3"/>
          <a:stretch>
            <a:fillRect/>
          </a:stretch>
        </p:blipFill>
        <p:spPr>
          <a:xfrm>
            <a:off x="2339752" y="2694948"/>
            <a:ext cx="6804248" cy="3577696"/>
          </a:xfrm>
          <a:prstGeom prst="rect">
            <a:avLst/>
          </a:prstGeom>
        </p:spPr>
      </p:pic>
      <p:sp>
        <p:nvSpPr>
          <p:cNvPr id="7" name="Rectángulo 6">
            <a:extLst>
              <a:ext uri="{FF2B5EF4-FFF2-40B4-BE49-F238E27FC236}">
                <a16:creationId xmlns:a16="http://schemas.microsoft.com/office/drawing/2014/main" id="{6223C674-A84B-4D7D-B4F4-3FA3FFF61575}"/>
              </a:ext>
            </a:extLst>
          </p:cNvPr>
          <p:cNvSpPr/>
          <p:nvPr/>
        </p:nvSpPr>
        <p:spPr>
          <a:xfrm>
            <a:off x="611560" y="1331386"/>
            <a:ext cx="4572000" cy="1361911"/>
          </a:xfrm>
          <a:prstGeom prst="rect">
            <a:avLst/>
          </a:prstGeom>
        </p:spPr>
        <p:txBody>
          <a:bodyPr>
            <a:spAutoFit/>
          </a:bodyPr>
          <a:lstStyle/>
          <a:p>
            <a:endParaRPr lang="es-ES" sz="1050" dirty="0">
              <a:solidFill>
                <a:srgbClr val="00519E"/>
              </a:solidFill>
              <a:latin typeface="Arial" panose="020B0604020202020204" pitchFamily="34" charset="0"/>
            </a:endParaRPr>
          </a:p>
          <a:p>
            <a:r>
              <a:rPr lang="es-ES" b="1" u="sng" dirty="0">
                <a:solidFill>
                  <a:srgbClr val="00519E"/>
                </a:solidFill>
                <a:latin typeface="Arial" panose="020B0604020202020204" pitchFamily="34" charset="0"/>
              </a:rPr>
              <a:t>Balance de un tanque incluye:</a:t>
            </a:r>
          </a:p>
          <a:p>
            <a:endParaRPr lang="es-ES" b="1" u="sng" dirty="0">
              <a:solidFill>
                <a:srgbClr val="00519E"/>
              </a:solidFill>
              <a:latin typeface="Arial" panose="020B0604020202020204" pitchFamily="34" charset="0"/>
            </a:endParaRPr>
          </a:p>
          <a:p>
            <a:r>
              <a:rPr lang="es-ES" dirty="0">
                <a:solidFill>
                  <a:srgbClr val="00519E"/>
                </a:solidFill>
                <a:latin typeface="Arial" panose="020B0604020202020204" pitchFamily="34" charset="0"/>
              </a:rPr>
              <a:t>•</a:t>
            </a:r>
            <a:r>
              <a:rPr lang="es-ES" dirty="0" err="1">
                <a:solidFill>
                  <a:srgbClr val="00519E"/>
                </a:solidFill>
                <a:latin typeface="Calibri" panose="020F0502020204030204" pitchFamily="34" charset="0"/>
              </a:rPr>
              <a:t>Integrated</a:t>
            </a:r>
            <a:r>
              <a:rPr lang="es-ES" dirty="0">
                <a:solidFill>
                  <a:srgbClr val="00519E"/>
                </a:solidFill>
                <a:latin typeface="Calibri" panose="020F0502020204030204" pitchFamily="34" charset="0"/>
              </a:rPr>
              <a:t> </a:t>
            </a:r>
            <a:r>
              <a:rPr lang="es-ES" dirty="0" err="1">
                <a:solidFill>
                  <a:srgbClr val="00519E"/>
                </a:solidFill>
                <a:latin typeface="Calibri" panose="020F0502020204030204" pitchFamily="34" charset="0"/>
              </a:rPr>
              <a:t>in-tank</a:t>
            </a:r>
            <a:r>
              <a:rPr lang="es-ES" dirty="0">
                <a:solidFill>
                  <a:srgbClr val="00519E"/>
                </a:solidFill>
                <a:latin typeface="Calibri" panose="020F0502020204030204" pitchFamily="34" charset="0"/>
              </a:rPr>
              <a:t> </a:t>
            </a:r>
            <a:r>
              <a:rPr lang="es-ES" dirty="0" err="1">
                <a:solidFill>
                  <a:srgbClr val="00519E"/>
                </a:solidFill>
                <a:latin typeface="Calibri" panose="020F0502020204030204" pitchFamily="34" charset="0"/>
              </a:rPr>
              <a:t>valve</a:t>
            </a:r>
            <a:endParaRPr lang="es-ES" dirty="0">
              <a:solidFill>
                <a:srgbClr val="00519E"/>
              </a:solidFill>
              <a:latin typeface="Calibri" panose="020F0502020204030204" pitchFamily="34" charset="0"/>
            </a:endParaRPr>
          </a:p>
          <a:p>
            <a:r>
              <a:rPr lang="es-ES" dirty="0">
                <a:solidFill>
                  <a:srgbClr val="00519E"/>
                </a:solidFill>
                <a:latin typeface="Arial" panose="020B0604020202020204" pitchFamily="34" charset="0"/>
              </a:rPr>
              <a:t>•</a:t>
            </a:r>
            <a:r>
              <a:rPr lang="es-ES" dirty="0" err="1">
                <a:solidFill>
                  <a:srgbClr val="00519E"/>
                </a:solidFill>
                <a:latin typeface="Arial" panose="020B0604020202020204" pitchFamily="34" charset="0"/>
              </a:rPr>
              <a:t>Integrated</a:t>
            </a:r>
            <a:r>
              <a:rPr lang="es-ES" dirty="0">
                <a:solidFill>
                  <a:srgbClr val="00519E"/>
                </a:solidFill>
                <a:latin typeface="Arial" panose="020B0604020202020204" pitchFamily="34" charset="0"/>
              </a:rPr>
              <a:t> </a:t>
            </a:r>
            <a:r>
              <a:rPr lang="es-ES" dirty="0" err="1">
                <a:solidFill>
                  <a:srgbClr val="00519E"/>
                </a:solidFill>
                <a:latin typeface="Arial" panose="020B0604020202020204" pitchFamily="34" charset="0"/>
              </a:rPr>
              <a:t>pressure</a:t>
            </a:r>
            <a:r>
              <a:rPr lang="es-ES" dirty="0">
                <a:solidFill>
                  <a:srgbClr val="00519E"/>
                </a:solidFill>
                <a:latin typeface="Arial" panose="020B0604020202020204" pitchFamily="34" charset="0"/>
              </a:rPr>
              <a:t> </a:t>
            </a:r>
            <a:r>
              <a:rPr lang="es-ES" dirty="0" err="1">
                <a:solidFill>
                  <a:srgbClr val="00519E"/>
                </a:solidFill>
                <a:latin typeface="Arial" panose="020B0604020202020204" pitchFamily="34" charset="0"/>
              </a:rPr>
              <a:t>regulator</a:t>
            </a:r>
            <a:r>
              <a:rPr lang="es-ES" dirty="0">
                <a:solidFill>
                  <a:srgbClr val="00519E"/>
                </a:solidFill>
                <a:latin typeface="Arial" panose="020B0604020202020204" pitchFamily="34" charset="0"/>
              </a:rPr>
              <a:t> block </a:t>
            </a:r>
          </a:p>
        </p:txBody>
      </p:sp>
      <p:sp>
        <p:nvSpPr>
          <p:cNvPr id="13" name="Título 1">
            <a:extLst>
              <a:ext uri="{FF2B5EF4-FFF2-40B4-BE49-F238E27FC236}">
                <a16:creationId xmlns:a16="http://schemas.microsoft.com/office/drawing/2014/main" id="{DD2B8780-9550-48CE-A82F-95051DFCFA34}"/>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9" name="11 Rectángulo">
            <a:extLst>
              <a:ext uri="{FF2B5EF4-FFF2-40B4-BE49-F238E27FC236}">
                <a16:creationId xmlns:a16="http://schemas.microsoft.com/office/drawing/2014/main" id="{CA332354-30E4-4645-A822-30976F401A7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E0DC6E87-C3A5-4777-ACF9-DBE97F552E7C}"/>
              </a:ext>
            </a:extLst>
          </p:cNvPr>
          <p:cNvSpPr/>
          <p:nvPr/>
        </p:nvSpPr>
        <p:spPr>
          <a:xfrm>
            <a:off x="8100392" y="6093296"/>
            <a:ext cx="936104" cy="246221"/>
          </a:xfrm>
          <a:prstGeom prst="rect">
            <a:avLst/>
          </a:prstGeom>
        </p:spPr>
        <p:txBody>
          <a:bodyPr wrap="square">
            <a:spAutoFit/>
          </a:bodyPr>
          <a:lstStyle/>
          <a:p>
            <a:r>
              <a:rPr lang="es-ES" sz="1000" b="1" u="sng" dirty="0" err="1"/>
              <a:t>Fig</a:t>
            </a:r>
            <a:r>
              <a:rPr lang="es-ES" sz="1000" b="1" u="sng" dirty="0"/>
              <a:t> 103</a:t>
            </a:r>
            <a:endParaRPr lang="es-ES" sz="1000" b="1" dirty="0"/>
          </a:p>
        </p:txBody>
      </p:sp>
    </p:spTree>
    <p:extLst>
      <p:ext uri="{BB962C8B-B14F-4D97-AF65-F5344CB8AC3E}">
        <p14:creationId xmlns:p14="http://schemas.microsoft.com/office/powerpoint/2010/main" val="42852850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a:extLst>
              <a:ext uri="{FF2B5EF4-FFF2-40B4-BE49-F238E27FC236}">
                <a16:creationId xmlns:a16="http://schemas.microsoft.com/office/drawing/2014/main" id="{7D8716CB-1521-471E-89FC-128532D734A0}"/>
              </a:ext>
            </a:extLst>
          </p:cNvPr>
          <p:cNvSpPr/>
          <p:nvPr/>
        </p:nvSpPr>
        <p:spPr>
          <a:xfrm>
            <a:off x="188138" y="864433"/>
            <a:ext cx="6246440" cy="1569660"/>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pt-BR" dirty="0">
                <a:solidFill>
                  <a:srgbClr val="00519E"/>
                </a:solidFill>
                <a:latin typeface="Wingdings" panose="05000000000000000000" pitchFamily="2" charset="2"/>
              </a:rPr>
              <a:t> </a:t>
            </a:r>
            <a:r>
              <a:rPr lang="pt-BR" b="1" dirty="0">
                <a:solidFill>
                  <a:srgbClr val="00519E"/>
                </a:solidFill>
                <a:latin typeface="Calibri" panose="020F0502020204030204" pitchFamily="34" charset="0"/>
              </a:rPr>
              <a:t>Tanque de </a:t>
            </a:r>
            <a:r>
              <a:rPr lang="pt-BR" b="1" dirty="0" err="1">
                <a:solidFill>
                  <a:srgbClr val="00519E"/>
                </a:solidFill>
                <a:latin typeface="Calibri" panose="020F0502020204030204" pitchFamily="34" charset="0"/>
              </a:rPr>
              <a:t>hidrógeno</a:t>
            </a:r>
            <a:r>
              <a:rPr lang="pt-BR" b="1" dirty="0">
                <a:solidFill>
                  <a:srgbClr val="00519E"/>
                </a:solidFill>
                <a:latin typeface="Calibri" panose="020F0502020204030204" pitchFamily="34" charset="0"/>
              </a:rPr>
              <a:t> líquido para uso industrial </a:t>
            </a:r>
            <a:endParaRPr lang="pt-BR"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Recipientes multicapa con camisas de vacío y materiales aislantes (tipo perlita, espumas, </a:t>
            </a:r>
            <a:r>
              <a:rPr lang="es-ES" dirty="0" err="1">
                <a:solidFill>
                  <a:srgbClr val="00519E"/>
                </a:solidFill>
                <a:latin typeface="Calibri" panose="020F0502020204030204" pitchFamily="34" charset="0"/>
              </a:rPr>
              <a:t>aerogeles</a:t>
            </a:r>
            <a:r>
              <a:rPr lang="es-ES" dirty="0">
                <a:solidFill>
                  <a:srgbClr val="00519E"/>
                </a:solidFill>
                <a:latin typeface="Calibri" panose="020F0502020204030204" pitchFamily="34" charset="0"/>
              </a:rPr>
              <a:t>, etc.). </a:t>
            </a:r>
          </a:p>
          <a:p>
            <a:r>
              <a:rPr lang="es-ES" dirty="0">
                <a:solidFill>
                  <a:srgbClr val="00519E"/>
                </a:solidFill>
                <a:latin typeface="Wingdings" panose="05000000000000000000" pitchFamily="2" charset="2"/>
              </a:rPr>
              <a:t> </a:t>
            </a:r>
            <a:r>
              <a:rPr lang="es-ES" dirty="0" err="1">
                <a:solidFill>
                  <a:srgbClr val="00519E"/>
                </a:solidFill>
                <a:latin typeface="Calibri" panose="020F0502020204030204" pitchFamily="34" charset="0"/>
              </a:rPr>
              <a:t>Válvuleria</a:t>
            </a:r>
            <a:r>
              <a:rPr lang="es-ES" dirty="0">
                <a:solidFill>
                  <a:srgbClr val="00519E"/>
                </a:solidFill>
                <a:latin typeface="Calibri" panose="020F0502020204030204" pitchFamily="34" charset="0"/>
              </a:rPr>
              <a:t> para gestión del venteo (</a:t>
            </a:r>
            <a:r>
              <a:rPr lang="es-ES" dirty="0" err="1">
                <a:solidFill>
                  <a:srgbClr val="00519E"/>
                </a:solidFill>
                <a:latin typeface="Calibri" panose="020F0502020204030204" pitchFamily="34" charset="0"/>
              </a:rPr>
              <a:t>boil</a:t>
            </a:r>
            <a:r>
              <a:rPr lang="es-ES" dirty="0">
                <a:solidFill>
                  <a:srgbClr val="00519E"/>
                </a:solidFill>
                <a:latin typeface="Calibri" panose="020F0502020204030204" pitchFamily="34" charset="0"/>
              </a:rPr>
              <a:t>-off), carga y descarga. </a:t>
            </a:r>
          </a:p>
        </p:txBody>
      </p:sp>
      <p:pic>
        <p:nvPicPr>
          <p:cNvPr id="7" name="Imagen 6">
            <a:extLst>
              <a:ext uri="{FF2B5EF4-FFF2-40B4-BE49-F238E27FC236}">
                <a16:creationId xmlns:a16="http://schemas.microsoft.com/office/drawing/2014/main" id="{0CF70E1F-CF21-49CA-AF17-A73822F25B9C}"/>
              </a:ext>
            </a:extLst>
          </p:cNvPr>
          <p:cNvPicPr>
            <a:picLocks noChangeAspect="1"/>
          </p:cNvPicPr>
          <p:nvPr/>
        </p:nvPicPr>
        <p:blipFill>
          <a:blip r:embed="rId3"/>
          <a:stretch>
            <a:fillRect/>
          </a:stretch>
        </p:blipFill>
        <p:spPr>
          <a:xfrm>
            <a:off x="242894" y="3042295"/>
            <a:ext cx="4275088" cy="3202695"/>
          </a:xfrm>
          <a:prstGeom prst="rect">
            <a:avLst/>
          </a:prstGeom>
        </p:spPr>
      </p:pic>
      <p:pic>
        <p:nvPicPr>
          <p:cNvPr id="8" name="Imagen 7">
            <a:extLst>
              <a:ext uri="{FF2B5EF4-FFF2-40B4-BE49-F238E27FC236}">
                <a16:creationId xmlns:a16="http://schemas.microsoft.com/office/drawing/2014/main" id="{C2000BEC-16BB-412A-A56A-A189A666E521}"/>
              </a:ext>
            </a:extLst>
          </p:cNvPr>
          <p:cNvPicPr>
            <a:picLocks noChangeAspect="1"/>
          </p:cNvPicPr>
          <p:nvPr/>
        </p:nvPicPr>
        <p:blipFill>
          <a:blip r:embed="rId4"/>
          <a:stretch>
            <a:fillRect/>
          </a:stretch>
        </p:blipFill>
        <p:spPr>
          <a:xfrm>
            <a:off x="5580112" y="3289593"/>
            <a:ext cx="2766266" cy="2708097"/>
          </a:xfrm>
          <a:prstGeom prst="rect">
            <a:avLst/>
          </a:prstGeom>
        </p:spPr>
      </p:pic>
      <p:sp>
        <p:nvSpPr>
          <p:cNvPr id="13" name="Título 1">
            <a:extLst>
              <a:ext uri="{FF2B5EF4-FFF2-40B4-BE49-F238E27FC236}">
                <a16:creationId xmlns:a16="http://schemas.microsoft.com/office/drawing/2014/main" id="{C4FF9237-0D7A-4121-B57E-320094D6804B}"/>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9" name="11 Rectángulo">
            <a:extLst>
              <a:ext uri="{FF2B5EF4-FFF2-40B4-BE49-F238E27FC236}">
                <a16:creationId xmlns:a16="http://schemas.microsoft.com/office/drawing/2014/main" id="{EA2CD97B-5EF4-41B9-9C4C-FA6C48734BF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FAE98A40-DC59-4506-BA7F-FE792A7BB1A1}"/>
              </a:ext>
            </a:extLst>
          </p:cNvPr>
          <p:cNvSpPr/>
          <p:nvPr/>
        </p:nvSpPr>
        <p:spPr>
          <a:xfrm>
            <a:off x="4572000" y="6093296"/>
            <a:ext cx="936104" cy="246221"/>
          </a:xfrm>
          <a:prstGeom prst="rect">
            <a:avLst/>
          </a:prstGeom>
        </p:spPr>
        <p:txBody>
          <a:bodyPr wrap="square">
            <a:spAutoFit/>
          </a:bodyPr>
          <a:lstStyle/>
          <a:p>
            <a:r>
              <a:rPr lang="es-ES" sz="1000" b="1" u="sng" dirty="0" err="1"/>
              <a:t>Fig</a:t>
            </a:r>
            <a:r>
              <a:rPr lang="es-ES" sz="1000" b="1" u="sng" dirty="0"/>
              <a:t>  104</a:t>
            </a:r>
            <a:endParaRPr lang="es-ES" sz="1000" b="1" dirty="0"/>
          </a:p>
        </p:txBody>
      </p:sp>
      <p:sp>
        <p:nvSpPr>
          <p:cNvPr id="14" name="12 Rectángulo">
            <a:extLst>
              <a:ext uri="{FF2B5EF4-FFF2-40B4-BE49-F238E27FC236}">
                <a16:creationId xmlns:a16="http://schemas.microsoft.com/office/drawing/2014/main" id="{407F0812-73B9-4E27-839C-497297FE0BEB}"/>
              </a:ext>
            </a:extLst>
          </p:cNvPr>
          <p:cNvSpPr/>
          <p:nvPr/>
        </p:nvSpPr>
        <p:spPr>
          <a:xfrm>
            <a:off x="7884368" y="6093296"/>
            <a:ext cx="936104" cy="246221"/>
          </a:xfrm>
          <a:prstGeom prst="rect">
            <a:avLst/>
          </a:prstGeom>
        </p:spPr>
        <p:txBody>
          <a:bodyPr wrap="square">
            <a:spAutoFit/>
          </a:bodyPr>
          <a:lstStyle/>
          <a:p>
            <a:r>
              <a:rPr lang="es-ES" sz="1000" b="1" u="sng" dirty="0" err="1"/>
              <a:t>Fig</a:t>
            </a:r>
            <a:r>
              <a:rPr lang="es-ES" sz="1000" b="1" u="sng" dirty="0"/>
              <a:t>  105</a:t>
            </a:r>
            <a:endParaRPr lang="es-ES" sz="1000" b="1" dirty="0"/>
          </a:p>
        </p:txBody>
      </p:sp>
    </p:spTree>
    <p:extLst>
      <p:ext uri="{BB962C8B-B14F-4D97-AF65-F5344CB8AC3E}">
        <p14:creationId xmlns:p14="http://schemas.microsoft.com/office/powerpoint/2010/main" val="40835383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Autofit/>
          </a:bodyPr>
          <a:lstStyle/>
          <a:p>
            <a:endParaRPr lang="es-ES" dirty="0">
              <a:solidFill>
                <a:srgbClr val="00519E"/>
              </a:solidFill>
              <a:latin typeface="Wingdings" panose="05000000000000000000" pitchFamily="2" charset="2"/>
            </a:endParaRPr>
          </a:p>
          <a:p>
            <a:endParaRPr lang="es-ES"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 </a:t>
            </a:r>
            <a:r>
              <a:rPr lang="es-ES" b="1" dirty="0">
                <a:solidFill>
                  <a:srgbClr val="00519E"/>
                </a:solidFill>
                <a:latin typeface="Calibri" panose="020F0502020204030204" pitchFamily="34" charset="0"/>
              </a:rPr>
              <a:t>Tanques criogénicos para automoción </a:t>
            </a:r>
            <a:endParaRPr lang="es-ES" dirty="0">
              <a:solidFill>
                <a:srgbClr val="00519E"/>
              </a:solidFill>
              <a:latin typeface="Wingdings" panose="05000000000000000000" pitchFamily="2" charset="2"/>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s-ES_tradnl" b="1" i="0" u="none" strike="noStrike" kern="1200" cap="none" spc="0" normalizeH="0" baseline="0" noProof="0" dirty="0">
              <a:ln>
                <a:noFill/>
              </a:ln>
              <a:solidFill>
                <a:srgbClr val="00519E"/>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3A849165-D90E-4809-84B3-22B5384E5E40}"/>
              </a:ext>
            </a:extLst>
          </p:cNvPr>
          <p:cNvPicPr>
            <a:picLocks noChangeAspect="1"/>
          </p:cNvPicPr>
          <p:nvPr/>
        </p:nvPicPr>
        <p:blipFill>
          <a:blip r:embed="rId3"/>
          <a:stretch>
            <a:fillRect/>
          </a:stretch>
        </p:blipFill>
        <p:spPr>
          <a:xfrm>
            <a:off x="107504" y="2276872"/>
            <a:ext cx="5340601" cy="3220401"/>
          </a:xfrm>
          <a:prstGeom prst="rect">
            <a:avLst/>
          </a:prstGeom>
        </p:spPr>
      </p:pic>
      <p:pic>
        <p:nvPicPr>
          <p:cNvPr id="3" name="Imagen 2">
            <a:extLst>
              <a:ext uri="{FF2B5EF4-FFF2-40B4-BE49-F238E27FC236}">
                <a16:creationId xmlns:a16="http://schemas.microsoft.com/office/drawing/2014/main" id="{1B650976-7165-4ED8-AE09-A32858B9C554}"/>
              </a:ext>
            </a:extLst>
          </p:cNvPr>
          <p:cNvPicPr>
            <a:picLocks noChangeAspect="1"/>
          </p:cNvPicPr>
          <p:nvPr/>
        </p:nvPicPr>
        <p:blipFill>
          <a:blip r:embed="rId4"/>
          <a:stretch>
            <a:fillRect/>
          </a:stretch>
        </p:blipFill>
        <p:spPr>
          <a:xfrm>
            <a:off x="6172180" y="1468067"/>
            <a:ext cx="2495050" cy="2162147"/>
          </a:xfrm>
          <a:prstGeom prst="rect">
            <a:avLst/>
          </a:prstGeom>
        </p:spPr>
      </p:pic>
      <p:pic>
        <p:nvPicPr>
          <p:cNvPr id="14" name="Imagen 13">
            <a:extLst>
              <a:ext uri="{FF2B5EF4-FFF2-40B4-BE49-F238E27FC236}">
                <a16:creationId xmlns:a16="http://schemas.microsoft.com/office/drawing/2014/main" id="{CF1614F9-D76C-4DE8-9924-C6577CBF74ED}"/>
              </a:ext>
            </a:extLst>
          </p:cNvPr>
          <p:cNvPicPr>
            <a:picLocks noChangeAspect="1"/>
          </p:cNvPicPr>
          <p:nvPr/>
        </p:nvPicPr>
        <p:blipFill>
          <a:blip r:embed="rId5"/>
          <a:stretch>
            <a:fillRect/>
          </a:stretch>
        </p:blipFill>
        <p:spPr>
          <a:xfrm>
            <a:off x="6012160" y="4293096"/>
            <a:ext cx="2286942" cy="1765603"/>
          </a:xfrm>
          <a:prstGeom prst="rect">
            <a:avLst/>
          </a:prstGeom>
        </p:spPr>
      </p:pic>
      <p:sp>
        <p:nvSpPr>
          <p:cNvPr id="13" name="Título 1">
            <a:extLst>
              <a:ext uri="{FF2B5EF4-FFF2-40B4-BE49-F238E27FC236}">
                <a16:creationId xmlns:a16="http://schemas.microsoft.com/office/drawing/2014/main" id="{DF7CD77E-0E54-43D9-9E7E-78903E275B5F}"/>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5" name="11 Rectángulo">
            <a:extLst>
              <a:ext uri="{FF2B5EF4-FFF2-40B4-BE49-F238E27FC236}">
                <a16:creationId xmlns:a16="http://schemas.microsoft.com/office/drawing/2014/main" id="{AB1C2BEE-C2D3-4685-8B93-245CBF514E8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9BC50C7D-196F-48CA-A28D-4A02F504C2CB}"/>
              </a:ext>
            </a:extLst>
          </p:cNvPr>
          <p:cNvSpPr/>
          <p:nvPr/>
        </p:nvSpPr>
        <p:spPr>
          <a:xfrm>
            <a:off x="4499992" y="5733256"/>
            <a:ext cx="936104" cy="246221"/>
          </a:xfrm>
          <a:prstGeom prst="rect">
            <a:avLst/>
          </a:prstGeom>
        </p:spPr>
        <p:txBody>
          <a:bodyPr wrap="square">
            <a:spAutoFit/>
          </a:bodyPr>
          <a:lstStyle/>
          <a:p>
            <a:r>
              <a:rPr lang="es-ES" sz="1000" b="1" u="sng" dirty="0" err="1"/>
              <a:t>Fig</a:t>
            </a:r>
            <a:r>
              <a:rPr lang="es-ES" sz="1000" b="1" u="sng" dirty="0"/>
              <a:t>  106</a:t>
            </a:r>
            <a:endParaRPr lang="es-ES" sz="1000" b="1" dirty="0"/>
          </a:p>
        </p:txBody>
      </p:sp>
      <p:sp>
        <p:nvSpPr>
          <p:cNvPr id="16" name="12 Rectángulo">
            <a:extLst>
              <a:ext uri="{FF2B5EF4-FFF2-40B4-BE49-F238E27FC236}">
                <a16:creationId xmlns:a16="http://schemas.microsoft.com/office/drawing/2014/main" id="{EF712F73-0998-4D10-ACDB-42DAAECA8F9D}"/>
              </a:ext>
            </a:extLst>
          </p:cNvPr>
          <p:cNvSpPr/>
          <p:nvPr/>
        </p:nvSpPr>
        <p:spPr>
          <a:xfrm>
            <a:off x="8100392" y="3933056"/>
            <a:ext cx="936104" cy="246221"/>
          </a:xfrm>
          <a:prstGeom prst="rect">
            <a:avLst/>
          </a:prstGeom>
        </p:spPr>
        <p:txBody>
          <a:bodyPr wrap="square">
            <a:spAutoFit/>
          </a:bodyPr>
          <a:lstStyle/>
          <a:p>
            <a:r>
              <a:rPr lang="es-ES" sz="1000" b="1" u="sng" dirty="0" err="1"/>
              <a:t>Fig</a:t>
            </a:r>
            <a:r>
              <a:rPr lang="es-ES" sz="1000" b="1" u="sng" dirty="0"/>
              <a:t>  107</a:t>
            </a:r>
            <a:endParaRPr lang="es-ES" sz="1000" b="1" dirty="0"/>
          </a:p>
        </p:txBody>
      </p:sp>
      <p:sp>
        <p:nvSpPr>
          <p:cNvPr id="17" name="12 Rectángulo">
            <a:extLst>
              <a:ext uri="{FF2B5EF4-FFF2-40B4-BE49-F238E27FC236}">
                <a16:creationId xmlns:a16="http://schemas.microsoft.com/office/drawing/2014/main" id="{3547B1F2-213A-4293-8D1C-BF703044215B}"/>
              </a:ext>
            </a:extLst>
          </p:cNvPr>
          <p:cNvSpPr/>
          <p:nvPr/>
        </p:nvSpPr>
        <p:spPr>
          <a:xfrm>
            <a:off x="7956376" y="6021288"/>
            <a:ext cx="936104" cy="246221"/>
          </a:xfrm>
          <a:prstGeom prst="rect">
            <a:avLst/>
          </a:prstGeom>
        </p:spPr>
        <p:txBody>
          <a:bodyPr wrap="square">
            <a:spAutoFit/>
          </a:bodyPr>
          <a:lstStyle/>
          <a:p>
            <a:r>
              <a:rPr lang="es-ES" sz="1000" b="1" u="sng" dirty="0" err="1"/>
              <a:t>Fig</a:t>
            </a:r>
            <a:r>
              <a:rPr lang="es-ES" sz="1000" b="1" u="sng" dirty="0"/>
              <a:t>  108</a:t>
            </a:r>
            <a:endParaRPr lang="es-ES" sz="1000" b="1" dirty="0"/>
          </a:p>
        </p:txBody>
      </p:sp>
    </p:spTree>
    <p:extLst>
      <p:ext uri="{BB962C8B-B14F-4D97-AF65-F5344CB8AC3E}">
        <p14:creationId xmlns:p14="http://schemas.microsoft.com/office/powerpoint/2010/main" val="14449752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2572908"/>
          </a:xfrm>
          <a:prstGeom prst="rect">
            <a:avLst/>
          </a:prstGeom>
        </p:spPr>
        <p:txBody>
          <a:bodyPr vert="horz" lIns="91440" tIns="45720" rIns="91440" bIns="45720" rtlCol="0" anchor="ctr">
            <a:noAutofit/>
          </a:bodyPr>
          <a:lstStyle/>
          <a:p>
            <a:pPr marL="285750" indent="-285750">
              <a:buFont typeface="Wingdings" panose="05000000000000000000" pitchFamily="2" charset="2"/>
              <a:buChar char="ü"/>
            </a:pPr>
            <a:r>
              <a:rPr lang="es-ES" b="1" dirty="0">
                <a:solidFill>
                  <a:srgbClr val="00519E"/>
                </a:solidFill>
                <a:latin typeface="Calibri" panose="020F0502020204030204" pitchFamily="34" charset="0"/>
              </a:rPr>
              <a:t>Tanques criogénicos BMW </a:t>
            </a:r>
            <a:r>
              <a:rPr lang="es-ES" b="1" dirty="0" err="1">
                <a:solidFill>
                  <a:srgbClr val="00519E"/>
                </a:solidFill>
                <a:latin typeface="Calibri" panose="020F0502020204030204" pitchFamily="34" charset="0"/>
              </a:rPr>
              <a:t>Hydrogen</a:t>
            </a:r>
            <a:r>
              <a:rPr lang="es-ES" b="1" dirty="0">
                <a:solidFill>
                  <a:srgbClr val="00519E"/>
                </a:solidFill>
                <a:latin typeface="Calibri" panose="020F0502020204030204" pitchFamily="34" charset="0"/>
              </a:rPr>
              <a:t> 7</a:t>
            </a:r>
          </a:p>
          <a:p>
            <a:pPr marL="285750" indent="-285750">
              <a:buFont typeface="Wingdings" panose="05000000000000000000" pitchFamily="2" charset="2"/>
              <a:buChar char="ü"/>
            </a:pPr>
            <a:endParaRPr lang="es-ES" b="1" dirty="0">
              <a:solidFill>
                <a:srgbClr val="00519E"/>
              </a:solidFill>
              <a:latin typeface="Calibri" panose="020F0502020204030204" pitchFamily="34" charset="0"/>
            </a:endParaRPr>
          </a:p>
          <a:p>
            <a:r>
              <a:rPr lang="pt-BR" dirty="0">
                <a:solidFill>
                  <a:srgbClr val="00519E"/>
                </a:solidFill>
                <a:latin typeface="Wingdings" panose="05000000000000000000" pitchFamily="2" charset="2"/>
              </a:rPr>
              <a:t> </a:t>
            </a:r>
            <a:r>
              <a:rPr lang="pt-BR" dirty="0" err="1">
                <a:solidFill>
                  <a:srgbClr val="00519E"/>
                </a:solidFill>
                <a:latin typeface="Calibri" panose="020F0502020204030204" pitchFamily="34" charset="0"/>
              </a:rPr>
              <a:t>Capacidad</a:t>
            </a:r>
            <a:r>
              <a:rPr lang="pt-BR" dirty="0">
                <a:solidFill>
                  <a:srgbClr val="00519E"/>
                </a:solidFill>
                <a:latin typeface="Calibri" panose="020F0502020204030204" pitchFamily="34" charset="0"/>
              </a:rPr>
              <a:t> aproximada 8 kg H2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Inyección a motor de combustión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En parada – 17 horas hasta comienzo de evaporación (inicio venteo automático) </a:t>
            </a:r>
          </a:p>
          <a:p>
            <a:pPr marL="285750" indent="-285750">
              <a:buFont typeface="Wingdings" panose="05000000000000000000" pitchFamily="2" charset="2"/>
              <a:buChar char="ü"/>
            </a:pPr>
            <a:endParaRPr lang="es-ES" dirty="0">
              <a:solidFill>
                <a:srgbClr val="00519E"/>
              </a:solidFill>
              <a:latin typeface="Wingdings" panose="05000000000000000000" pitchFamily="2" charset="2"/>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s-ES_tradnl" b="1" i="0" u="none" strike="noStrike" kern="1200" cap="none" spc="0" normalizeH="0" baseline="0" noProof="0" dirty="0">
              <a:ln>
                <a:noFill/>
              </a:ln>
              <a:solidFill>
                <a:srgbClr val="00519E"/>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6FAF5D5A-A6DD-44BC-8912-99C92FB0201B}"/>
              </a:ext>
            </a:extLst>
          </p:cNvPr>
          <p:cNvPicPr>
            <a:picLocks noChangeAspect="1"/>
          </p:cNvPicPr>
          <p:nvPr/>
        </p:nvPicPr>
        <p:blipFill>
          <a:blip r:embed="rId3"/>
          <a:stretch>
            <a:fillRect/>
          </a:stretch>
        </p:blipFill>
        <p:spPr>
          <a:xfrm>
            <a:off x="20415" y="2968854"/>
            <a:ext cx="4695601" cy="3485534"/>
          </a:xfrm>
          <a:prstGeom prst="rect">
            <a:avLst/>
          </a:prstGeom>
        </p:spPr>
      </p:pic>
      <p:pic>
        <p:nvPicPr>
          <p:cNvPr id="5" name="Imagen 4">
            <a:extLst>
              <a:ext uri="{FF2B5EF4-FFF2-40B4-BE49-F238E27FC236}">
                <a16:creationId xmlns:a16="http://schemas.microsoft.com/office/drawing/2014/main" id="{F8FD8FD6-D181-463B-964B-E7ECE89F25D1}"/>
              </a:ext>
            </a:extLst>
          </p:cNvPr>
          <p:cNvPicPr>
            <a:picLocks noChangeAspect="1"/>
          </p:cNvPicPr>
          <p:nvPr/>
        </p:nvPicPr>
        <p:blipFill>
          <a:blip r:embed="rId4"/>
          <a:stretch>
            <a:fillRect/>
          </a:stretch>
        </p:blipFill>
        <p:spPr>
          <a:xfrm>
            <a:off x="5341566" y="3377925"/>
            <a:ext cx="3302400" cy="2479967"/>
          </a:xfrm>
          <a:prstGeom prst="rect">
            <a:avLst/>
          </a:prstGeom>
        </p:spPr>
      </p:pic>
      <p:sp>
        <p:nvSpPr>
          <p:cNvPr id="13" name="Título 1">
            <a:extLst>
              <a:ext uri="{FF2B5EF4-FFF2-40B4-BE49-F238E27FC236}">
                <a16:creationId xmlns:a16="http://schemas.microsoft.com/office/drawing/2014/main" id="{3F07702D-226E-4991-AB4F-55F1F98F133F}"/>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8" name="11 Rectángulo">
            <a:extLst>
              <a:ext uri="{FF2B5EF4-FFF2-40B4-BE49-F238E27FC236}">
                <a16:creationId xmlns:a16="http://schemas.microsoft.com/office/drawing/2014/main" id="{F02E37C9-4A64-475A-B20E-B2A592F57D9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9" name="12 Rectángulo">
            <a:extLst>
              <a:ext uri="{FF2B5EF4-FFF2-40B4-BE49-F238E27FC236}">
                <a16:creationId xmlns:a16="http://schemas.microsoft.com/office/drawing/2014/main" id="{EFDED313-4C7B-49F6-B8FB-7950FBF4473D}"/>
              </a:ext>
            </a:extLst>
          </p:cNvPr>
          <p:cNvSpPr/>
          <p:nvPr/>
        </p:nvSpPr>
        <p:spPr>
          <a:xfrm>
            <a:off x="3984914" y="5824306"/>
            <a:ext cx="936104" cy="246221"/>
          </a:xfrm>
          <a:prstGeom prst="rect">
            <a:avLst/>
          </a:prstGeom>
        </p:spPr>
        <p:txBody>
          <a:bodyPr wrap="square">
            <a:spAutoFit/>
          </a:bodyPr>
          <a:lstStyle/>
          <a:p>
            <a:r>
              <a:rPr lang="es-ES" sz="1000" b="1" u="sng" dirty="0" err="1"/>
              <a:t>Fig</a:t>
            </a:r>
            <a:r>
              <a:rPr lang="es-ES" sz="1000" b="1" u="sng" dirty="0"/>
              <a:t>  109</a:t>
            </a:r>
            <a:endParaRPr lang="es-ES" sz="1000" b="1" dirty="0"/>
          </a:p>
        </p:txBody>
      </p:sp>
      <p:sp>
        <p:nvSpPr>
          <p:cNvPr id="12" name="12 Rectángulo">
            <a:extLst>
              <a:ext uri="{FF2B5EF4-FFF2-40B4-BE49-F238E27FC236}">
                <a16:creationId xmlns:a16="http://schemas.microsoft.com/office/drawing/2014/main" id="{37D12166-D14A-4F64-AF2C-CAC2E9F0DBCD}"/>
              </a:ext>
            </a:extLst>
          </p:cNvPr>
          <p:cNvSpPr/>
          <p:nvPr/>
        </p:nvSpPr>
        <p:spPr>
          <a:xfrm>
            <a:off x="8155984" y="6032503"/>
            <a:ext cx="936104" cy="246221"/>
          </a:xfrm>
          <a:prstGeom prst="rect">
            <a:avLst/>
          </a:prstGeom>
        </p:spPr>
        <p:txBody>
          <a:bodyPr wrap="square">
            <a:spAutoFit/>
          </a:bodyPr>
          <a:lstStyle/>
          <a:p>
            <a:r>
              <a:rPr lang="es-ES" sz="1000" b="1" u="sng" dirty="0" err="1"/>
              <a:t>Fig</a:t>
            </a:r>
            <a:r>
              <a:rPr lang="es-ES" sz="1000" b="1" u="sng" dirty="0"/>
              <a:t>  110</a:t>
            </a:r>
            <a:endParaRPr lang="es-ES" sz="1000" b="1" dirty="0"/>
          </a:p>
        </p:txBody>
      </p:sp>
    </p:spTree>
    <p:extLst>
      <p:ext uri="{BB962C8B-B14F-4D97-AF65-F5344CB8AC3E}">
        <p14:creationId xmlns:p14="http://schemas.microsoft.com/office/powerpoint/2010/main" val="11962516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1" name="11 Rectángulo">
            <a:extLst>
              <a:ext uri="{FF2B5EF4-FFF2-40B4-BE49-F238E27FC236}">
                <a16:creationId xmlns:a16="http://schemas.microsoft.com/office/drawing/2014/main" id="{EE14BE28-4567-418D-8447-ADA9B6D826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3" name="CuadroTexto 12">
            <a:extLst>
              <a:ext uri="{FF2B5EF4-FFF2-40B4-BE49-F238E27FC236}">
                <a16:creationId xmlns:a16="http://schemas.microsoft.com/office/drawing/2014/main" id="{9FC9D88E-4EFD-47DE-86D8-CDCBA44405D2}"/>
              </a:ext>
            </a:extLst>
          </p:cNvPr>
          <p:cNvSpPr txBox="1"/>
          <p:nvPr/>
        </p:nvSpPr>
        <p:spPr>
          <a:xfrm flipH="1">
            <a:off x="539552" y="836712"/>
            <a:ext cx="5349445" cy="923330"/>
          </a:xfrm>
          <a:prstGeom prst="rect">
            <a:avLst/>
          </a:prstGeom>
          <a:noFill/>
        </p:spPr>
        <p:txBody>
          <a:bodyPr wrap="square" rtlCol="0">
            <a:spAutoFit/>
          </a:bodyPr>
          <a:lstStyle/>
          <a:p>
            <a:endParaRPr lang="es-ES" dirty="0"/>
          </a:p>
          <a:p>
            <a:endParaRPr lang="es-ES" dirty="0"/>
          </a:p>
          <a:p>
            <a:r>
              <a:rPr lang="es-ES" b="1" dirty="0"/>
              <a:t>Futura hoja de ruta del H2 renovable en España</a:t>
            </a:r>
          </a:p>
        </p:txBody>
      </p:sp>
      <p:pic>
        <p:nvPicPr>
          <p:cNvPr id="2" name="Imagen 1">
            <a:extLst>
              <a:ext uri="{FF2B5EF4-FFF2-40B4-BE49-F238E27FC236}">
                <a16:creationId xmlns:a16="http://schemas.microsoft.com/office/drawing/2014/main" id="{55DF4FB8-3AC9-41B2-9569-833EA0F70D12}"/>
              </a:ext>
            </a:extLst>
          </p:cNvPr>
          <p:cNvPicPr>
            <a:picLocks noChangeAspect="1"/>
          </p:cNvPicPr>
          <p:nvPr/>
        </p:nvPicPr>
        <p:blipFill>
          <a:blip r:embed="rId3"/>
          <a:stretch>
            <a:fillRect/>
          </a:stretch>
        </p:blipFill>
        <p:spPr>
          <a:xfrm>
            <a:off x="539552" y="3003462"/>
            <a:ext cx="4252040" cy="2094497"/>
          </a:xfrm>
          <a:prstGeom prst="rect">
            <a:avLst/>
          </a:prstGeom>
        </p:spPr>
      </p:pic>
      <p:pic>
        <p:nvPicPr>
          <p:cNvPr id="5" name="Imagen 4">
            <a:extLst>
              <a:ext uri="{FF2B5EF4-FFF2-40B4-BE49-F238E27FC236}">
                <a16:creationId xmlns:a16="http://schemas.microsoft.com/office/drawing/2014/main" id="{E322B6A0-DA02-4092-88A2-69C89D24783B}"/>
              </a:ext>
            </a:extLst>
          </p:cNvPr>
          <p:cNvPicPr>
            <a:picLocks noChangeAspect="1"/>
          </p:cNvPicPr>
          <p:nvPr/>
        </p:nvPicPr>
        <p:blipFill>
          <a:blip r:embed="rId4"/>
          <a:stretch>
            <a:fillRect/>
          </a:stretch>
        </p:blipFill>
        <p:spPr>
          <a:xfrm>
            <a:off x="5539449" y="3754002"/>
            <a:ext cx="3310869" cy="1835238"/>
          </a:xfrm>
          <a:prstGeom prst="rect">
            <a:avLst/>
          </a:prstGeom>
        </p:spPr>
      </p:pic>
      <p:pic>
        <p:nvPicPr>
          <p:cNvPr id="15" name="Imagen 14">
            <a:extLst>
              <a:ext uri="{FF2B5EF4-FFF2-40B4-BE49-F238E27FC236}">
                <a16:creationId xmlns:a16="http://schemas.microsoft.com/office/drawing/2014/main" id="{BD19E30C-CE0A-465F-8C85-EF24222E9064}"/>
              </a:ext>
            </a:extLst>
          </p:cNvPr>
          <p:cNvPicPr>
            <a:picLocks noChangeAspect="1"/>
          </p:cNvPicPr>
          <p:nvPr/>
        </p:nvPicPr>
        <p:blipFill>
          <a:blip r:embed="rId5"/>
          <a:stretch>
            <a:fillRect/>
          </a:stretch>
        </p:blipFill>
        <p:spPr>
          <a:xfrm>
            <a:off x="539552" y="5400806"/>
            <a:ext cx="5141193" cy="937829"/>
          </a:xfrm>
          <a:prstGeom prst="rect">
            <a:avLst/>
          </a:prstGeom>
        </p:spPr>
      </p:pic>
      <p:sp>
        <p:nvSpPr>
          <p:cNvPr id="24" name="CuadroTexto 23">
            <a:extLst>
              <a:ext uri="{FF2B5EF4-FFF2-40B4-BE49-F238E27FC236}">
                <a16:creationId xmlns:a16="http://schemas.microsoft.com/office/drawing/2014/main" id="{D1A25D16-79BD-4FD4-B6B3-8118C4279122}"/>
              </a:ext>
            </a:extLst>
          </p:cNvPr>
          <p:cNvSpPr txBox="1"/>
          <p:nvPr/>
        </p:nvSpPr>
        <p:spPr>
          <a:xfrm flipH="1">
            <a:off x="453219" y="1427484"/>
            <a:ext cx="5349445" cy="1107996"/>
          </a:xfrm>
          <a:prstGeom prst="rect">
            <a:avLst/>
          </a:prstGeom>
          <a:noFill/>
        </p:spPr>
        <p:txBody>
          <a:bodyPr wrap="square" rtlCol="0">
            <a:spAutoFit/>
          </a:bodyPr>
          <a:lstStyle/>
          <a:p>
            <a:endParaRPr lang="es-ES" dirty="0"/>
          </a:p>
          <a:p>
            <a:endParaRPr lang="es-ES" dirty="0"/>
          </a:p>
          <a:p>
            <a:r>
              <a:rPr lang="es-ES" sz="1500" b="1" dirty="0"/>
              <a:t>El MITECO abre el proceso de consulta previa a la estrategia de almacenamiento  y la hora de ruta del H2 renovable</a:t>
            </a:r>
          </a:p>
        </p:txBody>
      </p:sp>
      <p:pic>
        <p:nvPicPr>
          <p:cNvPr id="16" name="Imagen 15">
            <a:extLst>
              <a:ext uri="{FF2B5EF4-FFF2-40B4-BE49-F238E27FC236}">
                <a16:creationId xmlns:a16="http://schemas.microsoft.com/office/drawing/2014/main" id="{5A7C07A6-F9EC-4CF9-BA68-BBB606B6A7A2}"/>
              </a:ext>
            </a:extLst>
          </p:cNvPr>
          <p:cNvPicPr>
            <a:picLocks noChangeAspect="1"/>
          </p:cNvPicPr>
          <p:nvPr/>
        </p:nvPicPr>
        <p:blipFill>
          <a:blip r:embed="rId6"/>
          <a:stretch>
            <a:fillRect/>
          </a:stretch>
        </p:blipFill>
        <p:spPr>
          <a:xfrm>
            <a:off x="5606778" y="2275424"/>
            <a:ext cx="3069678" cy="1491100"/>
          </a:xfrm>
          <a:prstGeom prst="rect">
            <a:avLst/>
          </a:prstGeom>
        </p:spPr>
      </p:pic>
      <p:sp>
        <p:nvSpPr>
          <p:cNvPr id="25" name="CuadroTexto 24">
            <a:extLst>
              <a:ext uri="{FF2B5EF4-FFF2-40B4-BE49-F238E27FC236}">
                <a16:creationId xmlns:a16="http://schemas.microsoft.com/office/drawing/2014/main" id="{904EDA97-F949-4DA2-86C5-204229E7B22F}"/>
              </a:ext>
            </a:extLst>
          </p:cNvPr>
          <p:cNvSpPr txBox="1"/>
          <p:nvPr/>
        </p:nvSpPr>
        <p:spPr>
          <a:xfrm flipH="1">
            <a:off x="5490645" y="1364001"/>
            <a:ext cx="3505831" cy="830997"/>
          </a:xfrm>
          <a:prstGeom prst="rect">
            <a:avLst/>
          </a:prstGeom>
          <a:noFill/>
        </p:spPr>
        <p:txBody>
          <a:bodyPr wrap="square" rtlCol="0">
            <a:spAutoFit/>
          </a:bodyPr>
          <a:lstStyle/>
          <a:p>
            <a:pPr algn="ctr"/>
            <a:endParaRPr lang="es-ES" dirty="0">
              <a:solidFill>
                <a:srgbClr val="2F9E37"/>
              </a:solidFill>
            </a:endParaRPr>
          </a:p>
          <a:p>
            <a:pPr algn="ctr"/>
            <a:r>
              <a:rPr lang="es-ES" sz="1500" dirty="0">
                <a:solidFill>
                  <a:srgbClr val="2F9E37"/>
                </a:solidFill>
              </a:rPr>
              <a:t>Proyecto de Ley de cambio climático y Transición energética</a:t>
            </a:r>
            <a:endParaRPr lang="es-ES" sz="1500" b="1" dirty="0">
              <a:solidFill>
                <a:srgbClr val="2F9E37"/>
              </a:solidFill>
            </a:endParaRPr>
          </a:p>
        </p:txBody>
      </p:sp>
    </p:spTree>
    <p:extLst>
      <p:ext uri="{BB962C8B-B14F-4D97-AF65-F5344CB8AC3E}">
        <p14:creationId xmlns:p14="http://schemas.microsoft.com/office/powerpoint/2010/main" val="34313632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CuadroTexto 2">
            <a:extLst>
              <a:ext uri="{FF2B5EF4-FFF2-40B4-BE49-F238E27FC236}">
                <a16:creationId xmlns:a16="http://schemas.microsoft.com/office/drawing/2014/main" id="{BC85627B-7EA9-4F8B-8C6D-CE8AB3A2C444}"/>
              </a:ext>
            </a:extLst>
          </p:cNvPr>
          <p:cNvSpPr txBox="1"/>
          <p:nvPr/>
        </p:nvSpPr>
        <p:spPr>
          <a:xfrm>
            <a:off x="188138" y="1052736"/>
            <a:ext cx="5688632" cy="738664"/>
          </a:xfrm>
          <a:prstGeom prst="rect">
            <a:avLst/>
          </a:prstGeom>
          <a:noFill/>
        </p:spPr>
        <p:txBody>
          <a:bodyPr wrap="square" rtlCol="0">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 </a:t>
            </a:r>
            <a:r>
              <a:rPr lang="es-ES" b="1" dirty="0">
                <a:solidFill>
                  <a:srgbClr val="00519E"/>
                </a:solidFill>
                <a:latin typeface="Calibri" panose="020F0502020204030204" pitchFamily="34" charset="0"/>
              </a:rPr>
              <a:t>Ensayos en recipientes criogénicos para automoción </a:t>
            </a:r>
            <a:endParaRPr lang="es-ES" dirty="0">
              <a:solidFill>
                <a:srgbClr val="00519E"/>
              </a:solidFill>
              <a:latin typeface="Wingdings" panose="05000000000000000000" pitchFamily="2" charset="2"/>
            </a:endParaRPr>
          </a:p>
        </p:txBody>
      </p:sp>
      <p:pic>
        <p:nvPicPr>
          <p:cNvPr id="4" name="Imagen 3">
            <a:extLst>
              <a:ext uri="{FF2B5EF4-FFF2-40B4-BE49-F238E27FC236}">
                <a16:creationId xmlns:a16="http://schemas.microsoft.com/office/drawing/2014/main" id="{E732591B-40E0-4408-B5A1-B7BB60F22FDA}"/>
              </a:ext>
            </a:extLst>
          </p:cNvPr>
          <p:cNvPicPr>
            <a:picLocks noChangeAspect="1"/>
          </p:cNvPicPr>
          <p:nvPr/>
        </p:nvPicPr>
        <p:blipFill>
          <a:blip r:embed="rId3"/>
          <a:stretch>
            <a:fillRect/>
          </a:stretch>
        </p:blipFill>
        <p:spPr>
          <a:xfrm>
            <a:off x="4074792" y="3999267"/>
            <a:ext cx="3316012" cy="2014886"/>
          </a:xfrm>
          <a:prstGeom prst="rect">
            <a:avLst/>
          </a:prstGeom>
        </p:spPr>
      </p:pic>
      <p:pic>
        <p:nvPicPr>
          <p:cNvPr id="7" name="Imagen 6">
            <a:extLst>
              <a:ext uri="{FF2B5EF4-FFF2-40B4-BE49-F238E27FC236}">
                <a16:creationId xmlns:a16="http://schemas.microsoft.com/office/drawing/2014/main" id="{D751A886-9F9B-4C8C-9EEB-43E28532558F}"/>
              </a:ext>
            </a:extLst>
          </p:cNvPr>
          <p:cNvPicPr>
            <a:picLocks noChangeAspect="1"/>
          </p:cNvPicPr>
          <p:nvPr/>
        </p:nvPicPr>
        <p:blipFill>
          <a:blip r:embed="rId4"/>
          <a:stretch>
            <a:fillRect/>
          </a:stretch>
        </p:blipFill>
        <p:spPr>
          <a:xfrm>
            <a:off x="527034" y="2393927"/>
            <a:ext cx="3324918" cy="2014886"/>
          </a:xfrm>
          <a:prstGeom prst="rect">
            <a:avLst/>
          </a:prstGeom>
        </p:spPr>
      </p:pic>
      <p:pic>
        <p:nvPicPr>
          <p:cNvPr id="8" name="Imagen 7">
            <a:extLst>
              <a:ext uri="{FF2B5EF4-FFF2-40B4-BE49-F238E27FC236}">
                <a16:creationId xmlns:a16="http://schemas.microsoft.com/office/drawing/2014/main" id="{8ACFF96A-E066-4F5B-8EE3-13C2456D9931}"/>
              </a:ext>
            </a:extLst>
          </p:cNvPr>
          <p:cNvPicPr>
            <a:picLocks noChangeAspect="1"/>
          </p:cNvPicPr>
          <p:nvPr/>
        </p:nvPicPr>
        <p:blipFill>
          <a:blip r:embed="rId5"/>
          <a:stretch>
            <a:fillRect/>
          </a:stretch>
        </p:blipFill>
        <p:spPr>
          <a:xfrm>
            <a:off x="6300192" y="1210419"/>
            <a:ext cx="2181225" cy="2809875"/>
          </a:xfrm>
          <a:prstGeom prst="rect">
            <a:avLst/>
          </a:prstGeom>
        </p:spPr>
      </p:pic>
      <p:sp>
        <p:nvSpPr>
          <p:cNvPr id="13" name="Título 1">
            <a:extLst>
              <a:ext uri="{FF2B5EF4-FFF2-40B4-BE49-F238E27FC236}">
                <a16:creationId xmlns:a16="http://schemas.microsoft.com/office/drawing/2014/main" id="{BFE104F8-3232-457E-A0FF-783278A63B7A}"/>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4" name="11 Rectángulo">
            <a:extLst>
              <a:ext uri="{FF2B5EF4-FFF2-40B4-BE49-F238E27FC236}">
                <a16:creationId xmlns:a16="http://schemas.microsoft.com/office/drawing/2014/main" id="{C36EDA52-6F5C-410F-BEA8-8FB51396D998}"/>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655E2BD1-2F1B-440A-8139-F237919B6768}"/>
              </a:ext>
            </a:extLst>
          </p:cNvPr>
          <p:cNvSpPr/>
          <p:nvPr/>
        </p:nvSpPr>
        <p:spPr>
          <a:xfrm>
            <a:off x="1475656" y="4464053"/>
            <a:ext cx="936104" cy="246221"/>
          </a:xfrm>
          <a:prstGeom prst="rect">
            <a:avLst/>
          </a:prstGeom>
        </p:spPr>
        <p:txBody>
          <a:bodyPr wrap="square">
            <a:spAutoFit/>
          </a:bodyPr>
          <a:lstStyle/>
          <a:p>
            <a:r>
              <a:rPr lang="es-ES" sz="1000" b="1" u="sng" dirty="0" err="1"/>
              <a:t>Fig</a:t>
            </a:r>
            <a:r>
              <a:rPr lang="es-ES" sz="1000" b="1" u="sng" dirty="0"/>
              <a:t>  111</a:t>
            </a:r>
            <a:endParaRPr lang="es-ES" sz="1000" b="1" dirty="0"/>
          </a:p>
        </p:txBody>
      </p:sp>
      <p:sp>
        <p:nvSpPr>
          <p:cNvPr id="15" name="12 Rectángulo">
            <a:extLst>
              <a:ext uri="{FF2B5EF4-FFF2-40B4-BE49-F238E27FC236}">
                <a16:creationId xmlns:a16="http://schemas.microsoft.com/office/drawing/2014/main" id="{161492A6-0EA2-47FA-82E2-9825CCE2D07B}"/>
              </a:ext>
            </a:extLst>
          </p:cNvPr>
          <p:cNvSpPr/>
          <p:nvPr/>
        </p:nvSpPr>
        <p:spPr>
          <a:xfrm>
            <a:off x="7545313" y="4285702"/>
            <a:ext cx="936104" cy="246221"/>
          </a:xfrm>
          <a:prstGeom prst="rect">
            <a:avLst/>
          </a:prstGeom>
        </p:spPr>
        <p:txBody>
          <a:bodyPr wrap="square">
            <a:spAutoFit/>
          </a:bodyPr>
          <a:lstStyle/>
          <a:p>
            <a:r>
              <a:rPr lang="es-ES" sz="1000" b="1" u="sng" dirty="0" err="1"/>
              <a:t>Fig</a:t>
            </a:r>
            <a:r>
              <a:rPr lang="es-ES" sz="1000" b="1" u="sng" dirty="0"/>
              <a:t>  112</a:t>
            </a:r>
            <a:endParaRPr lang="es-ES" sz="1000" b="1" dirty="0"/>
          </a:p>
        </p:txBody>
      </p:sp>
      <p:sp>
        <p:nvSpPr>
          <p:cNvPr id="16" name="12 Rectángulo">
            <a:extLst>
              <a:ext uri="{FF2B5EF4-FFF2-40B4-BE49-F238E27FC236}">
                <a16:creationId xmlns:a16="http://schemas.microsoft.com/office/drawing/2014/main" id="{E3CF84BF-AD5A-47CB-A2A8-4DE4832B94FB}"/>
              </a:ext>
            </a:extLst>
          </p:cNvPr>
          <p:cNvSpPr/>
          <p:nvPr/>
        </p:nvSpPr>
        <p:spPr>
          <a:xfrm>
            <a:off x="6922752" y="6105050"/>
            <a:ext cx="936104" cy="246221"/>
          </a:xfrm>
          <a:prstGeom prst="rect">
            <a:avLst/>
          </a:prstGeom>
        </p:spPr>
        <p:txBody>
          <a:bodyPr wrap="square">
            <a:spAutoFit/>
          </a:bodyPr>
          <a:lstStyle/>
          <a:p>
            <a:r>
              <a:rPr lang="es-ES" sz="1000" b="1" u="sng" dirty="0" err="1"/>
              <a:t>Fig</a:t>
            </a:r>
            <a:r>
              <a:rPr lang="es-ES" sz="1000" b="1" u="sng" dirty="0"/>
              <a:t>  113</a:t>
            </a:r>
            <a:endParaRPr lang="es-ES" sz="1000" b="1" dirty="0"/>
          </a:p>
        </p:txBody>
      </p:sp>
    </p:spTree>
    <p:extLst>
      <p:ext uri="{BB962C8B-B14F-4D97-AF65-F5344CB8AC3E}">
        <p14:creationId xmlns:p14="http://schemas.microsoft.com/office/powerpoint/2010/main" val="15022867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Título 1">
            <a:extLst>
              <a:ext uri="{FF2B5EF4-FFF2-40B4-BE49-F238E27FC236}">
                <a16:creationId xmlns:a16="http://schemas.microsoft.com/office/drawing/2014/main" id="{13962BB3-46FE-4B76-8385-C3690702C7A0}"/>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8" name="11 Rectángulo">
            <a:extLst>
              <a:ext uri="{FF2B5EF4-FFF2-40B4-BE49-F238E27FC236}">
                <a16:creationId xmlns:a16="http://schemas.microsoft.com/office/drawing/2014/main" id="{6E75CF98-D292-4D3F-91CE-01CA2F508AC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2" name="Imagen 1">
            <a:extLst>
              <a:ext uri="{FF2B5EF4-FFF2-40B4-BE49-F238E27FC236}">
                <a16:creationId xmlns:a16="http://schemas.microsoft.com/office/drawing/2014/main" id="{552BCCB7-3FF1-4865-89AA-5411F6960C82}"/>
              </a:ext>
            </a:extLst>
          </p:cNvPr>
          <p:cNvPicPr>
            <a:picLocks noChangeAspect="1"/>
          </p:cNvPicPr>
          <p:nvPr/>
        </p:nvPicPr>
        <p:blipFill>
          <a:blip r:embed="rId3"/>
          <a:stretch>
            <a:fillRect/>
          </a:stretch>
        </p:blipFill>
        <p:spPr>
          <a:xfrm>
            <a:off x="6632714" y="1639870"/>
            <a:ext cx="2167200" cy="1539067"/>
          </a:xfrm>
          <a:prstGeom prst="rect">
            <a:avLst/>
          </a:prstGeom>
        </p:spPr>
      </p:pic>
      <p:pic>
        <p:nvPicPr>
          <p:cNvPr id="4" name="Imagen 3">
            <a:extLst>
              <a:ext uri="{FF2B5EF4-FFF2-40B4-BE49-F238E27FC236}">
                <a16:creationId xmlns:a16="http://schemas.microsoft.com/office/drawing/2014/main" id="{57A47777-9627-4D63-910A-6309A7D427EF}"/>
              </a:ext>
            </a:extLst>
          </p:cNvPr>
          <p:cNvPicPr>
            <a:picLocks noChangeAspect="1"/>
          </p:cNvPicPr>
          <p:nvPr/>
        </p:nvPicPr>
        <p:blipFill>
          <a:blip r:embed="rId4"/>
          <a:stretch>
            <a:fillRect/>
          </a:stretch>
        </p:blipFill>
        <p:spPr>
          <a:xfrm>
            <a:off x="5639768" y="3933056"/>
            <a:ext cx="3108696" cy="2445020"/>
          </a:xfrm>
          <a:prstGeom prst="rect">
            <a:avLst/>
          </a:prstGeom>
        </p:spPr>
      </p:pic>
      <p:pic>
        <p:nvPicPr>
          <p:cNvPr id="7" name="Imagen 6">
            <a:extLst>
              <a:ext uri="{FF2B5EF4-FFF2-40B4-BE49-F238E27FC236}">
                <a16:creationId xmlns:a16="http://schemas.microsoft.com/office/drawing/2014/main" id="{5DFBBCE6-E44D-40B0-ABFF-F7DA892608B7}"/>
              </a:ext>
            </a:extLst>
          </p:cNvPr>
          <p:cNvPicPr>
            <a:picLocks noChangeAspect="1"/>
          </p:cNvPicPr>
          <p:nvPr/>
        </p:nvPicPr>
        <p:blipFill>
          <a:blip r:embed="rId5"/>
          <a:stretch>
            <a:fillRect/>
          </a:stretch>
        </p:blipFill>
        <p:spPr>
          <a:xfrm>
            <a:off x="3635896" y="4256491"/>
            <a:ext cx="1393200" cy="1455000"/>
          </a:xfrm>
          <a:prstGeom prst="rect">
            <a:avLst/>
          </a:prstGeom>
        </p:spPr>
      </p:pic>
      <p:pic>
        <p:nvPicPr>
          <p:cNvPr id="9" name="Imagen 8">
            <a:extLst>
              <a:ext uri="{FF2B5EF4-FFF2-40B4-BE49-F238E27FC236}">
                <a16:creationId xmlns:a16="http://schemas.microsoft.com/office/drawing/2014/main" id="{C1E54054-1766-440A-A2A1-9B4379796661}"/>
              </a:ext>
            </a:extLst>
          </p:cNvPr>
          <p:cNvPicPr>
            <a:picLocks noChangeAspect="1"/>
          </p:cNvPicPr>
          <p:nvPr/>
        </p:nvPicPr>
        <p:blipFill>
          <a:blip r:embed="rId6"/>
          <a:stretch>
            <a:fillRect/>
          </a:stretch>
        </p:blipFill>
        <p:spPr>
          <a:xfrm>
            <a:off x="341412" y="4184724"/>
            <a:ext cx="2214364" cy="2137052"/>
          </a:xfrm>
          <a:prstGeom prst="rect">
            <a:avLst/>
          </a:prstGeom>
        </p:spPr>
      </p:pic>
      <p:sp>
        <p:nvSpPr>
          <p:cNvPr id="15" name="Rectángulo 14">
            <a:extLst>
              <a:ext uri="{FF2B5EF4-FFF2-40B4-BE49-F238E27FC236}">
                <a16:creationId xmlns:a16="http://schemas.microsoft.com/office/drawing/2014/main" id="{ED205F56-E63A-4520-8493-D4E1D0C0C600}"/>
              </a:ext>
            </a:extLst>
          </p:cNvPr>
          <p:cNvSpPr/>
          <p:nvPr/>
        </p:nvSpPr>
        <p:spPr>
          <a:xfrm>
            <a:off x="391996" y="1177126"/>
            <a:ext cx="6084770" cy="2123658"/>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u="sng" dirty="0">
                <a:solidFill>
                  <a:srgbClr val="00519E"/>
                </a:solidFill>
                <a:latin typeface="Calibri" panose="020F0502020204030204" pitchFamily="34" charset="0"/>
              </a:rPr>
              <a:t>Diseño de recipientes de hidruros metálicos </a:t>
            </a:r>
            <a:endParaRPr lang="es-ES" u="sng"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Gestión térmica (serpentines, camisas, etc.) </a:t>
            </a: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Estudios CFD distribución del calor.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Distribución homogénea del gas ( filtro sinterizado).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Soldaduras y sistemas de unión.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Válvulas de seguridad. </a:t>
            </a:r>
          </a:p>
        </p:txBody>
      </p:sp>
      <p:sp>
        <p:nvSpPr>
          <p:cNvPr id="12" name="12 Rectángulo">
            <a:extLst>
              <a:ext uri="{FF2B5EF4-FFF2-40B4-BE49-F238E27FC236}">
                <a16:creationId xmlns:a16="http://schemas.microsoft.com/office/drawing/2014/main" id="{26519E3F-58C3-436C-9270-24007AC90DBD}"/>
              </a:ext>
            </a:extLst>
          </p:cNvPr>
          <p:cNvSpPr/>
          <p:nvPr/>
        </p:nvSpPr>
        <p:spPr>
          <a:xfrm>
            <a:off x="2627784" y="6165304"/>
            <a:ext cx="936104" cy="246221"/>
          </a:xfrm>
          <a:prstGeom prst="rect">
            <a:avLst/>
          </a:prstGeom>
        </p:spPr>
        <p:txBody>
          <a:bodyPr wrap="square">
            <a:spAutoFit/>
          </a:bodyPr>
          <a:lstStyle/>
          <a:p>
            <a:r>
              <a:rPr lang="es-ES" sz="1000" b="1" u="sng" dirty="0" err="1"/>
              <a:t>Fig</a:t>
            </a:r>
            <a:r>
              <a:rPr lang="es-ES" sz="1000" b="1" u="sng" dirty="0"/>
              <a:t>  114</a:t>
            </a:r>
            <a:endParaRPr lang="es-ES" sz="1000" b="1" dirty="0"/>
          </a:p>
        </p:txBody>
      </p:sp>
      <p:sp>
        <p:nvSpPr>
          <p:cNvPr id="16" name="12 Rectángulo">
            <a:extLst>
              <a:ext uri="{FF2B5EF4-FFF2-40B4-BE49-F238E27FC236}">
                <a16:creationId xmlns:a16="http://schemas.microsoft.com/office/drawing/2014/main" id="{306C7BEF-5589-4055-ACAE-EDCADDD6601C}"/>
              </a:ext>
            </a:extLst>
          </p:cNvPr>
          <p:cNvSpPr/>
          <p:nvPr/>
        </p:nvSpPr>
        <p:spPr>
          <a:xfrm>
            <a:off x="8175914" y="3413901"/>
            <a:ext cx="936104" cy="246221"/>
          </a:xfrm>
          <a:prstGeom prst="rect">
            <a:avLst/>
          </a:prstGeom>
        </p:spPr>
        <p:txBody>
          <a:bodyPr wrap="square">
            <a:spAutoFit/>
          </a:bodyPr>
          <a:lstStyle/>
          <a:p>
            <a:r>
              <a:rPr lang="es-ES" sz="1000" b="1" u="sng" dirty="0" err="1"/>
              <a:t>Fig</a:t>
            </a:r>
            <a:r>
              <a:rPr lang="es-ES" sz="1000" b="1" u="sng" dirty="0"/>
              <a:t>  116</a:t>
            </a:r>
            <a:endParaRPr lang="es-ES" sz="1000" b="1" dirty="0"/>
          </a:p>
        </p:txBody>
      </p:sp>
      <p:sp>
        <p:nvSpPr>
          <p:cNvPr id="17" name="12 Rectángulo">
            <a:extLst>
              <a:ext uri="{FF2B5EF4-FFF2-40B4-BE49-F238E27FC236}">
                <a16:creationId xmlns:a16="http://schemas.microsoft.com/office/drawing/2014/main" id="{E8F0EB69-D37B-4BDE-A53E-855C6A690FA2}"/>
              </a:ext>
            </a:extLst>
          </p:cNvPr>
          <p:cNvSpPr/>
          <p:nvPr/>
        </p:nvSpPr>
        <p:spPr>
          <a:xfrm>
            <a:off x="8175914" y="6141335"/>
            <a:ext cx="936104" cy="246221"/>
          </a:xfrm>
          <a:prstGeom prst="rect">
            <a:avLst/>
          </a:prstGeom>
        </p:spPr>
        <p:txBody>
          <a:bodyPr wrap="square">
            <a:spAutoFit/>
          </a:bodyPr>
          <a:lstStyle/>
          <a:p>
            <a:r>
              <a:rPr lang="es-ES" sz="1000" b="1" u="sng" dirty="0" err="1"/>
              <a:t>Fig</a:t>
            </a:r>
            <a:r>
              <a:rPr lang="es-ES" sz="1000" b="1" u="sng" dirty="0"/>
              <a:t>  117</a:t>
            </a:r>
            <a:endParaRPr lang="es-ES" sz="1000" b="1" dirty="0"/>
          </a:p>
        </p:txBody>
      </p:sp>
      <p:sp>
        <p:nvSpPr>
          <p:cNvPr id="18" name="12 Rectángulo">
            <a:extLst>
              <a:ext uri="{FF2B5EF4-FFF2-40B4-BE49-F238E27FC236}">
                <a16:creationId xmlns:a16="http://schemas.microsoft.com/office/drawing/2014/main" id="{FE760DCE-EDDF-4945-8F4D-5EF65720A209}"/>
              </a:ext>
            </a:extLst>
          </p:cNvPr>
          <p:cNvSpPr/>
          <p:nvPr/>
        </p:nvSpPr>
        <p:spPr>
          <a:xfrm>
            <a:off x="4644008" y="5631051"/>
            <a:ext cx="936104" cy="246221"/>
          </a:xfrm>
          <a:prstGeom prst="rect">
            <a:avLst/>
          </a:prstGeom>
        </p:spPr>
        <p:txBody>
          <a:bodyPr wrap="square">
            <a:spAutoFit/>
          </a:bodyPr>
          <a:lstStyle/>
          <a:p>
            <a:r>
              <a:rPr lang="es-ES" sz="1000" b="1" u="sng" dirty="0" err="1"/>
              <a:t>Fig</a:t>
            </a:r>
            <a:r>
              <a:rPr lang="es-ES" sz="1000" b="1" u="sng" dirty="0"/>
              <a:t>  115</a:t>
            </a:r>
            <a:endParaRPr lang="es-ES" sz="1000" b="1" dirty="0"/>
          </a:p>
        </p:txBody>
      </p:sp>
    </p:spTree>
    <p:extLst>
      <p:ext uri="{BB962C8B-B14F-4D97-AF65-F5344CB8AC3E}">
        <p14:creationId xmlns:p14="http://schemas.microsoft.com/office/powerpoint/2010/main" val="7200089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Título 1">
            <a:extLst>
              <a:ext uri="{FF2B5EF4-FFF2-40B4-BE49-F238E27FC236}">
                <a16:creationId xmlns:a16="http://schemas.microsoft.com/office/drawing/2014/main" id="{13962BB3-46FE-4B76-8385-C3690702C7A0}"/>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8" name="11 Rectángulo">
            <a:extLst>
              <a:ext uri="{FF2B5EF4-FFF2-40B4-BE49-F238E27FC236}">
                <a16:creationId xmlns:a16="http://schemas.microsoft.com/office/drawing/2014/main" id="{6E75CF98-D292-4D3F-91CE-01CA2F508AC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14" name="13 Imagen">
            <a:extLst>
              <a:ext uri="{FF2B5EF4-FFF2-40B4-BE49-F238E27FC236}">
                <a16:creationId xmlns:a16="http://schemas.microsoft.com/office/drawing/2014/main" id="{E4931CB7-0896-4005-9144-2FE6ABA664FF}"/>
              </a:ext>
            </a:extLst>
          </p:cNvPr>
          <p:cNvPicPr/>
          <p:nvPr/>
        </p:nvPicPr>
        <p:blipFill>
          <a:blip r:embed="rId3" cstate="print"/>
          <a:srcRect/>
          <a:stretch>
            <a:fillRect/>
          </a:stretch>
        </p:blipFill>
        <p:spPr bwMode="auto">
          <a:xfrm>
            <a:off x="1259632" y="4046875"/>
            <a:ext cx="2066925" cy="2066925"/>
          </a:xfrm>
          <a:prstGeom prst="rect">
            <a:avLst/>
          </a:prstGeom>
          <a:noFill/>
          <a:ln w="9525">
            <a:noFill/>
            <a:miter lim="800000"/>
            <a:headEnd/>
            <a:tailEnd/>
          </a:ln>
        </p:spPr>
      </p:pic>
      <p:sp>
        <p:nvSpPr>
          <p:cNvPr id="15" name="16 Rectángulo">
            <a:extLst>
              <a:ext uri="{FF2B5EF4-FFF2-40B4-BE49-F238E27FC236}">
                <a16:creationId xmlns:a16="http://schemas.microsoft.com/office/drawing/2014/main" id="{9218D588-79A6-461C-84C9-1F27DD6C3710}"/>
              </a:ext>
            </a:extLst>
          </p:cNvPr>
          <p:cNvSpPr/>
          <p:nvPr/>
        </p:nvSpPr>
        <p:spPr>
          <a:xfrm>
            <a:off x="2843808" y="6135107"/>
            <a:ext cx="792088" cy="246221"/>
          </a:xfrm>
          <a:prstGeom prst="rect">
            <a:avLst/>
          </a:prstGeom>
        </p:spPr>
        <p:txBody>
          <a:bodyPr wrap="square">
            <a:spAutoFit/>
          </a:bodyPr>
          <a:lstStyle/>
          <a:p>
            <a:r>
              <a:rPr lang="es-ES" sz="1000" b="1" u="sng" dirty="0" err="1"/>
              <a:t>Fig</a:t>
            </a:r>
            <a:r>
              <a:rPr lang="es-ES" sz="1000" b="1" u="sng" dirty="0"/>
              <a:t> 118</a:t>
            </a:r>
            <a:endParaRPr lang="es-ES" sz="1000" b="1" dirty="0"/>
          </a:p>
        </p:txBody>
      </p:sp>
      <p:sp>
        <p:nvSpPr>
          <p:cNvPr id="16" name="18 Rectángulo">
            <a:extLst>
              <a:ext uri="{FF2B5EF4-FFF2-40B4-BE49-F238E27FC236}">
                <a16:creationId xmlns:a16="http://schemas.microsoft.com/office/drawing/2014/main" id="{0730826A-A342-41DE-89B4-B5AAE7157478}"/>
              </a:ext>
            </a:extLst>
          </p:cNvPr>
          <p:cNvSpPr/>
          <p:nvPr/>
        </p:nvSpPr>
        <p:spPr>
          <a:xfrm>
            <a:off x="1115616" y="6135107"/>
            <a:ext cx="1224136" cy="246221"/>
          </a:xfrm>
          <a:prstGeom prst="rect">
            <a:avLst/>
          </a:prstGeom>
        </p:spPr>
        <p:txBody>
          <a:bodyPr wrap="square">
            <a:spAutoFit/>
          </a:bodyPr>
          <a:lstStyle/>
          <a:p>
            <a:r>
              <a:rPr lang="es-ES" sz="1000" b="1" u="sng" dirty="0"/>
              <a:t>FUENTE</a:t>
            </a:r>
            <a:r>
              <a:rPr lang="es-ES" sz="1000" b="1" dirty="0"/>
              <a:t>: </a:t>
            </a:r>
            <a:r>
              <a:rPr lang="es-ES" sz="1000" dirty="0"/>
              <a:t>H2planet</a:t>
            </a:r>
          </a:p>
        </p:txBody>
      </p:sp>
      <p:sp>
        <p:nvSpPr>
          <p:cNvPr id="12" name="Rectángulo 11">
            <a:extLst>
              <a:ext uri="{FF2B5EF4-FFF2-40B4-BE49-F238E27FC236}">
                <a16:creationId xmlns:a16="http://schemas.microsoft.com/office/drawing/2014/main" id="{ECD513F2-5746-4C05-989F-9EC47532D025}"/>
              </a:ext>
            </a:extLst>
          </p:cNvPr>
          <p:cNvSpPr/>
          <p:nvPr/>
        </p:nvSpPr>
        <p:spPr>
          <a:xfrm>
            <a:off x="538935" y="1532187"/>
            <a:ext cx="4580806" cy="369332"/>
          </a:xfrm>
          <a:prstGeom prst="rect">
            <a:avLst/>
          </a:prstGeom>
        </p:spPr>
        <p:txBody>
          <a:bodyPr wrap="none">
            <a:spAutoFit/>
          </a:bodyPr>
          <a:lstStyle/>
          <a:p>
            <a:r>
              <a:rPr lang="es-ES" dirty="0">
                <a:solidFill>
                  <a:srgbClr val="00519E"/>
                </a:solidFill>
                <a:latin typeface="Wingdings" panose="05000000000000000000" pitchFamily="2" charset="2"/>
              </a:rPr>
              <a:t></a:t>
            </a:r>
            <a:r>
              <a:rPr lang="es-ES" b="1" u="sng" dirty="0">
                <a:solidFill>
                  <a:srgbClr val="00519E"/>
                </a:solidFill>
                <a:latin typeface="Calibri" panose="020F0502020204030204" pitchFamily="34" charset="0"/>
              </a:rPr>
              <a:t>Diseño de recipientes de hidruros metálicos </a:t>
            </a:r>
            <a:endParaRPr lang="es-ES" u="sng" dirty="0">
              <a:solidFill>
                <a:srgbClr val="00519E"/>
              </a:solidFill>
              <a:latin typeface="Wingdings" panose="05000000000000000000" pitchFamily="2" charset="2"/>
            </a:endParaRPr>
          </a:p>
        </p:txBody>
      </p:sp>
      <p:pic>
        <p:nvPicPr>
          <p:cNvPr id="17" name="Imagen 16">
            <a:extLst>
              <a:ext uri="{FF2B5EF4-FFF2-40B4-BE49-F238E27FC236}">
                <a16:creationId xmlns:a16="http://schemas.microsoft.com/office/drawing/2014/main" id="{9503C9B5-0782-43D8-B216-C51B1BD08959}"/>
              </a:ext>
            </a:extLst>
          </p:cNvPr>
          <p:cNvPicPr>
            <a:picLocks noChangeAspect="1"/>
          </p:cNvPicPr>
          <p:nvPr/>
        </p:nvPicPr>
        <p:blipFill>
          <a:blip r:embed="rId4"/>
          <a:stretch>
            <a:fillRect/>
          </a:stretch>
        </p:blipFill>
        <p:spPr>
          <a:xfrm>
            <a:off x="5004048" y="1384905"/>
            <a:ext cx="3601017" cy="2142232"/>
          </a:xfrm>
          <a:prstGeom prst="rect">
            <a:avLst/>
          </a:prstGeom>
        </p:spPr>
      </p:pic>
      <p:pic>
        <p:nvPicPr>
          <p:cNvPr id="18" name="Imagen 17">
            <a:extLst>
              <a:ext uri="{FF2B5EF4-FFF2-40B4-BE49-F238E27FC236}">
                <a16:creationId xmlns:a16="http://schemas.microsoft.com/office/drawing/2014/main" id="{36C7A50A-1F3C-48DD-BA36-97D558204AC2}"/>
              </a:ext>
            </a:extLst>
          </p:cNvPr>
          <p:cNvPicPr>
            <a:picLocks noChangeAspect="1"/>
          </p:cNvPicPr>
          <p:nvPr/>
        </p:nvPicPr>
        <p:blipFill>
          <a:blip r:embed="rId5"/>
          <a:stretch>
            <a:fillRect/>
          </a:stretch>
        </p:blipFill>
        <p:spPr>
          <a:xfrm>
            <a:off x="4432621" y="3616675"/>
            <a:ext cx="4568180" cy="2764653"/>
          </a:xfrm>
          <a:prstGeom prst="rect">
            <a:avLst/>
          </a:prstGeom>
        </p:spPr>
      </p:pic>
      <p:pic>
        <p:nvPicPr>
          <p:cNvPr id="19" name="Imagen 18">
            <a:extLst>
              <a:ext uri="{FF2B5EF4-FFF2-40B4-BE49-F238E27FC236}">
                <a16:creationId xmlns:a16="http://schemas.microsoft.com/office/drawing/2014/main" id="{BAD33125-C54D-4267-9C52-BE87581F79CF}"/>
              </a:ext>
            </a:extLst>
          </p:cNvPr>
          <p:cNvPicPr>
            <a:picLocks noChangeAspect="1"/>
          </p:cNvPicPr>
          <p:nvPr/>
        </p:nvPicPr>
        <p:blipFill>
          <a:blip r:embed="rId6"/>
          <a:stretch>
            <a:fillRect/>
          </a:stretch>
        </p:blipFill>
        <p:spPr>
          <a:xfrm>
            <a:off x="683568" y="2081168"/>
            <a:ext cx="3072965" cy="2002083"/>
          </a:xfrm>
          <a:prstGeom prst="rect">
            <a:avLst/>
          </a:prstGeom>
        </p:spPr>
      </p:pic>
      <p:sp>
        <p:nvSpPr>
          <p:cNvPr id="20" name="12 Rectángulo">
            <a:extLst>
              <a:ext uri="{FF2B5EF4-FFF2-40B4-BE49-F238E27FC236}">
                <a16:creationId xmlns:a16="http://schemas.microsoft.com/office/drawing/2014/main" id="{61C40DF6-F91B-4E5C-9925-1085EA1AA1F7}"/>
              </a:ext>
            </a:extLst>
          </p:cNvPr>
          <p:cNvSpPr/>
          <p:nvPr/>
        </p:nvSpPr>
        <p:spPr>
          <a:xfrm>
            <a:off x="3779912" y="3861048"/>
            <a:ext cx="936104" cy="246221"/>
          </a:xfrm>
          <a:prstGeom prst="rect">
            <a:avLst/>
          </a:prstGeom>
        </p:spPr>
        <p:txBody>
          <a:bodyPr wrap="square">
            <a:spAutoFit/>
          </a:bodyPr>
          <a:lstStyle/>
          <a:p>
            <a:r>
              <a:rPr lang="es-ES" sz="1000" b="1" u="sng" dirty="0" err="1"/>
              <a:t>Fig</a:t>
            </a:r>
            <a:r>
              <a:rPr lang="es-ES" sz="1000" b="1" u="sng" dirty="0"/>
              <a:t>  119</a:t>
            </a:r>
            <a:endParaRPr lang="es-ES" sz="1000" b="1" dirty="0"/>
          </a:p>
        </p:txBody>
      </p:sp>
      <p:sp>
        <p:nvSpPr>
          <p:cNvPr id="21" name="12 Rectángulo">
            <a:extLst>
              <a:ext uri="{FF2B5EF4-FFF2-40B4-BE49-F238E27FC236}">
                <a16:creationId xmlns:a16="http://schemas.microsoft.com/office/drawing/2014/main" id="{E699F18C-B8F8-4C79-9542-2FB940AEDEB0}"/>
              </a:ext>
            </a:extLst>
          </p:cNvPr>
          <p:cNvSpPr/>
          <p:nvPr/>
        </p:nvSpPr>
        <p:spPr>
          <a:xfrm>
            <a:off x="8388424" y="3356992"/>
            <a:ext cx="936104" cy="246221"/>
          </a:xfrm>
          <a:prstGeom prst="rect">
            <a:avLst/>
          </a:prstGeom>
        </p:spPr>
        <p:txBody>
          <a:bodyPr wrap="square">
            <a:spAutoFit/>
          </a:bodyPr>
          <a:lstStyle/>
          <a:p>
            <a:r>
              <a:rPr lang="es-ES" sz="1000" b="1" u="sng" dirty="0" err="1"/>
              <a:t>Fig</a:t>
            </a:r>
            <a:r>
              <a:rPr lang="es-ES" sz="1000" b="1" u="sng" dirty="0"/>
              <a:t>  120</a:t>
            </a:r>
            <a:endParaRPr lang="es-ES" sz="1000" b="1" dirty="0"/>
          </a:p>
        </p:txBody>
      </p:sp>
    </p:spTree>
    <p:extLst>
      <p:ext uri="{BB962C8B-B14F-4D97-AF65-F5344CB8AC3E}">
        <p14:creationId xmlns:p14="http://schemas.microsoft.com/office/powerpoint/2010/main" val="19935030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5" name="14 Imagen"/>
          <p:cNvPicPr/>
          <p:nvPr/>
        </p:nvPicPr>
        <p:blipFill>
          <a:blip r:embed="rId3" cstate="print"/>
          <a:srcRect/>
          <a:stretch>
            <a:fillRect/>
          </a:stretch>
        </p:blipFill>
        <p:spPr bwMode="auto">
          <a:xfrm>
            <a:off x="3707904" y="1412776"/>
            <a:ext cx="2369889" cy="1628775"/>
          </a:xfrm>
          <a:prstGeom prst="rect">
            <a:avLst/>
          </a:prstGeom>
          <a:noFill/>
          <a:ln w="9525">
            <a:noFill/>
            <a:miter lim="800000"/>
            <a:headEnd/>
            <a:tailEnd/>
          </a:ln>
        </p:spPr>
      </p:pic>
      <p:pic>
        <p:nvPicPr>
          <p:cNvPr id="16" name="15 Imagen"/>
          <p:cNvPicPr/>
          <p:nvPr/>
        </p:nvPicPr>
        <p:blipFill>
          <a:blip r:embed="rId4" cstate="print"/>
          <a:srcRect/>
          <a:stretch>
            <a:fillRect/>
          </a:stretch>
        </p:blipFill>
        <p:spPr bwMode="auto">
          <a:xfrm>
            <a:off x="6228184" y="1412776"/>
            <a:ext cx="2643758" cy="1656184"/>
          </a:xfrm>
          <a:prstGeom prst="rect">
            <a:avLst/>
          </a:prstGeom>
          <a:noFill/>
          <a:ln w="9525">
            <a:noFill/>
            <a:miter lim="800000"/>
            <a:headEnd/>
            <a:tailEnd/>
          </a:ln>
        </p:spPr>
      </p:pic>
      <p:pic>
        <p:nvPicPr>
          <p:cNvPr id="17" name="16 Imagen"/>
          <p:cNvPicPr/>
          <p:nvPr/>
        </p:nvPicPr>
        <p:blipFill>
          <a:blip r:embed="rId5" cstate="print"/>
          <a:srcRect/>
          <a:stretch>
            <a:fillRect/>
          </a:stretch>
        </p:blipFill>
        <p:spPr bwMode="auto">
          <a:xfrm>
            <a:off x="3989254" y="3706713"/>
            <a:ext cx="1878890" cy="2314575"/>
          </a:xfrm>
          <a:prstGeom prst="rect">
            <a:avLst/>
          </a:prstGeom>
          <a:noFill/>
          <a:ln w="9525">
            <a:noFill/>
            <a:miter lim="800000"/>
            <a:headEnd/>
            <a:tailEnd/>
          </a:ln>
        </p:spPr>
      </p:pic>
      <p:pic>
        <p:nvPicPr>
          <p:cNvPr id="18" name="17 Imagen"/>
          <p:cNvPicPr/>
          <p:nvPr/>
        </p:nvPicPr>
        <p:blipFill>
          <a:blip r:embed="rId6" cstate="print"/>
          <a:srcRect/>
          <a:stretch>
            <a:fillRect/>
          </a:stretch>
        </p:blipFill>
        <p:spPr bwMode="auto">
          <a:xfrm>
            <a:off x="6235704" y="4116288"/>
            <a:ext cx="2656776" cy="1832992"/>
          </a:xfrm>
          <a:prstGeom prst="rect">
            <a:avLst/>
          </a:prstGeom>
          <a:noFill/>
          <a:ln w="9525">
            <a:noFill/>
            <a:miter lim="800000"/>
            <a:headEnd/>
            <a:tailEnd/>
          </a:ln>
        </p:spPr>
      </p:pic>
      <p:sp>
        <p:nvSpPr>
          <p:cNvPr id="14" name="13 Rectángulo"/>
          <p:cNvSpPr/>
          <p:nvPr/>
        </p:nvSpPr>
        <p:spPr>
          <a:xfrm>
            <a:off x="8460432" y="6021288"/>
            <a:ext cx="683568" cy="246221"/>
          </a:xfrm>
          <a:prstGeom prst="rect">
            <a:avLst/>
          </a:prstGeom>
        </p:spPr>
        <p:txBody>
          <a:bodyPr wrap="square">
            <a:spAutoFit/>
          </a:bodyPr>
          <a:lstStyle/>
          <a:p>
            <a:r>
              <a:rPr lang="es-ES" sz="1000" b="1" u="sng" dirty="0" err="1"/>
              <a:t>Fig</a:t>
            </a:r>
            <a:r>
              <a:rPr lang="es-ES" sz="1000" b="1" u="sng" dirty="0"/>
              <a:t> 126</a:t>
            </a:r>
            <a:endParaRPr lang="es-ES" sz="1000" b="1" dirty="0"/>
          </a:p>
        </p:txBody>
      </p:sp>
      <p:sp>
        <p:nvSpPr>
          <p:cNvPr id="20" name="19 Rectángulo"/>
          <p:cNvSpPr/>
          <p:nvPr/>
        </p:nvSpPr>
        <p:spPr>
          <a:xfrm>
            <a:off x="5436096" y="6021288"/>
            <a:ext cx="720080" cy="246221"/>
          </a:xfrm>
          <a:prstGeom prst="rect">
            <a:avLst/>
          </a:prstGeom>
        </p:spPr>
        <p:txBody>
          <a:bodyPr wrap="square">
            <a:spAutoFit/>
          </a:bodyPr>
          <a:lstStyle/>
          <a:p>
            <a:r>
              <a:rPr lang="es-ES" sz="1000" b="1" u="sng" dirty="0" err="1"/>
              <a:t>Fig</a:t>
            </a:r>
            <a:r>
              <a:rPr lang="es-ES" sz="1000" b="1" u="sng" dirty="0"/>
              <a:t> 124</a:t>
            </a:r>
            <a:endParaRPr lang="es-ES" sz="1000" b="1" dirty="0"/>
          </a:p>
        </p:txBody>
      </p:sp>
      <p:sp>
        <p:nvSpPr>
          <p:cNvPr id="21" name="20 Rectángulo"/>
          <p:cNvSpPr/>
          <p:nvPr/>
        </p:nvSpPr>
        <p:spPr>
          <a:xfrm>
            <a:off x="8460432" y="3068960"/>
            <a:ext cx="683568" cy="246221"/>
          </a:xfrm>
          <a:prstGeom prst="rect">
            <a:avLst/>
          </a:prstGeom>
        </p:spPr>
        <p:txBody>
          <a:bodyPr wrap="square">
            <a:spAutoFit/>
          </a:bodyPr>
          <a:lstStyle/>
          <a:p>
            <a:r>
              <a:rPr lang="es-ES" sz="1000" b="1" u="sng" dirty="0" err="1"/>
              <a:t>Fig</a:t>
            </a:r>
            <a:r>
              <a:rPr lang="es-ES" sz="1000" b="1" u="sng" dirty="0"/>
              <a:t> 125</a:t>
            </a:r>
            <a:endParaRPr lang="es-ES" sz="1000" b="1" dirty="0"/>
          </a:p>
        </p:txBody>
      </p:sp>
      <p:sp>
        <p:nvSpPr>
          <p:cNvPr id="22" name="21 Rectángulo"/>
          <p:cNvSpPr/>
          <p:nvPr/>
        </p:nvSpPr>
        <p:spPr>
          <a:xfrm>
            <a:off x="5652120" y="3068960"/>
            <a:ext cx="576064" cy="246221"/>
          </a:xfrm>
          <a:prstGeom prst="rect">
            <a:avLst/>
          </a:prstGeom>
        </p:spPr>
        <p:txBody>
          <a:bodyPr wrap="square">
            <a:spAutoFit/>
          </a:bodyPr>
          <a:lstStyle/>
          <a:p>
            <a:r>
              <a:rPr lang="es-ES" sz="1000" b="1" u="sng" dirty="0" err="1"/>
              <a:t>Fig</a:t>
            </a:r>
            <a:r>
              <a:rPr lang="es-ES" sz="1000" b="1" u="sng" dirty="0"/>
              <a:t> 123</a:t>
            </a:r>
            <a:endParaRPr lang="es-ES" sz="1000" b="1" dirty="0"/>
          </a:p>
        </p:txBody>
      </p:sp>
      <p:pic>
        <p:nvPicPr>
          <p:cNvPr id="3074" name="Picture 2"/>
          <p:cNvPicPr>
            <a:picLocks noChangeAspect="1" noChangeArrowheads="1"/>
          </p:cNvPicPr>
          <p:nvPr/>
        </p:nvPicPr>
        <p:blipFill>
          <a:blip r:embed="rId7" cstate="print"/>
          <a:srcRect/>
          <a:stretch>
            <a:fillRect/>
          </a:stretch>
        </p:blipFill>
        <p:spPr bwMode="auto">
          <a:xfrm>
            <a:off x="611560" y="1991030"/>
            <a:ext cx="2448272" cy="1623797"/>
          </a:xfrm>
          <a:prstGeom prst="rect">
            <a:avLst/>
          </a:prstGeom>
          <a:noFill/>
          <a:ln w="9525">
            <a:noFill/>
            <a:miter lim="800000"/>
            <a:headEnd/>
            <a:tailEnd/>
          </a:ln>
        </p:spPr>
      </p:pic>
      <p:sp>
        <p:nvSpPr>
          <p:cNvPr id="26" name="25 Rectángulo"/>
          <p:cNvSpPr/>
          <p:nvPr/>
        </p:nvSpPr>
        <p:spPr>
          <a:xfrm>
            <a:off x="2627784" y="3614827"/>
            <a:ext cx="720080" cy="246221"/>
          </a:xfrm>
          <a:prstGeom prst="rect">
            <a:avLst/>
          </a:prstGeom>
        </p:spPr>
        <p:txBody>
          <a:bodyPr wrap="square">
            <a:spAutoFit/>
          </a:bodyPr>
          <a:lstStyle/>
          <a:p>
            <a:r>
              <a:rPr lang="es-ES" sz="1000" b="1" u="sng" dirty="0" err="1"/>
              <a:t>Fig</a:t>
            </a:r>
            <a:r>
              <a:rPr lang="es-ES" sz="1000" b="1" u="sng" dirty="0"/>
              <a:t> 121</a:t>
            </a:r>
            <a:endParaRPr lang="es-ES" sz="1000" b="1" dirty="0"/>
          </a:p>
        </p:txBody>
      </p:sp>
      <p:pic>
        <p:nvPicPr>
          <p:cNvPr id="3075" name="Picture 3"/>
          <p:cNvPicPr>
            <a:picLocks noChangeAspect="1" noChangeArrowheads="1"/>
          </p:cNvPicPr>
          <p:nvPr/>
        </p:nvPicPr>
        <p:blipFill>
          <a:blip r:embed="rId8" cstate="print"/>
          <a:srcRect/>
          <a:stretch>
            <a:fillRect/>
          </a:stretch>
        </p:blipFill>
        <p:spPr bwMode="auto">
          <a:xfrm>
            <a:off x="539552" y="4178399"/>
            <a:ext cx="2769498" cy="1770881"/>
          </a:xfrm>
          <a:prstGeom prst="rect">
            <a:avLst/>
          </a:prstGeom>
          <a:noFill/>
          <a:ln w="9525">
            <a:noFill/>
            <a:miter lim="800000"/>
            <a:headEnd/>
            <a:tailEnd/>
          </a:ln>
        </p:spPr>
      </p:pic>
      <p:sp>
        <p:nvSpPr>
          <p:cNvPr id="28" name="27 Rectángulo"/>
          <p:cNvSpPr/>
          <p:nvPr/>
        </p:nvSpPr>
        <p:spPr>
          <a:xfrm>
            <a:off x="2915816" y="5991091"/>
            <a:ext cx="705878" cy="246221"/>
          </a:xfrm>
          <a:prstGeom prst="rect">
            <a:avLst/>
          </a:prstGeom>
        </p:spPr>
        <p:txBody>
          <a:bodyPr wrap="square">
            <a:spAutoFit/>
          </a:bodyPr>
          <a:lstStyle/>
          <a:p>
            <a:r>
              <a:rPr lang="es-ES" sz="1000" b="1" u="sng" dirty="0" err="1"/>
              <a:t>Fig</a:t>
            </a:r>
            <a:r>
              <a:rPr lang="es-ES" sz="1000" b="1" u="sng" dirty="0"/>
              <a:t> 122</a:t>
            </a:r>
            <a:endParaRPr lang="es-ES" sz="1000" b="1" dirty="0"/>
          </a:p>
        </p:txBody>
      </p:sp>
      <p:sp>
        <p:nvSpPr>
          <p:cNvPr id="30" name="Rectángulo 24"/>
          <p:cNvSpPr/>
          <p:nvPr/>
        </p:nvSpPr>
        <p:spPr>
          <a:xfrm>
            <a:off x="4355976" y="1052736"/>
            <a:ext cx="1152128"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Amoniaco</a:t>
            </a:r>
          </a:p>
        </p:txBody>
      </p:sp>
      <p:sp>
        <p:nvSpPr>
          <p:cNvPr id="31" name="Rectángulo 24"/>
          <p:cNvSpPr/>
          <p:nvPr/>
        </p:nvSpPr>
        <p:spPr>
          <a:xfrm>
            <a:off x="7020272" y="1052736"/>
            <a:ext cx="1152128"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Amoniaco</a:t>
            </a:r>
          </a:p>
        </p:txBody>
      </p:sp>
      <p:sp>
        <p:nvSpPr>
          <p:cNvPr id="32" name="Rectángulo 24"/>
          <p:cNvSpPr/>
          <p:nvPr/>
        </p:nvSpPr>
        <p:spPr>
          <a:xfrm>
            <a:off x="4355976" y="3378478"/>
            <a:ext cx="1152128"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Amoniaco</a:t>
            </a:r>
          </a:p>
        </p:txBody>
      </p:sp>
      <p:sp>
        <p:nvSpPr>
          <p:cNvPr id="33" name="Rectángulo 24"/>
          <p:cNvSpPr/>
          <p:nvPr/>
        </p:nvSpPr>
        <p:spPr>
          <a:xfrm>
            <a:off x="6948264" y="3789040"/>
            <a:ext cx="1800200"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Amoniaco / GNL</a:t>
            </a:r>
          </a:p>
        </p:txBody>
      </p:sp>
      <p:sp>
        <p:nvSpPr>
          <p:cNvPr id="34" name="Rectángulo 24"/>
          <p:cNvSpPr/>
          <p:nvPr/>
        </p:nvSpPr>
        <p:spPr>
          <a:xfrm>
            <a:off x="1331640" y="3861048"/>
            <a:ext cx="1152128"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Metanol</a:t>
            </a:r>
          </a:p>
        </p:txBody>
      </p:sp>
      <p:sp>
        <p:nvSpPr>
          <p:cNvPr id="35" name="Rectángulo 24"/>
          <p:cNvSpPr/>
          <p:nvPr/>
        </p:nvSpPr>
        <p:spPr>
          <a:xfrm>
            <a:off x="1259632" y="1722294"/>
            <a:ext cx="1152128" cy="338554"/>
          </a:xfrm>
          <a:prstGeom prst="rect">
            <a:avLst/>
          </a:prstGeom>
        </p:spPr>
        <p:txBody>
          <a:bodyPr wrap="square">
            <a:spAutoFit/>
          </a:bodyPr>
          <a:lstStyle/>
          <a:p>
            <a:pPr algn="ctr"/>
            <a:r>
              <a:rPr lang="es-ES" sz="1600" dirty="0">
                <a:solidFill>
                  <a:srgbClr val="00519E"/>
                </a:solidFill>
                <a:latin typeface="Calibri" panose="020F0502020204030204" pitchFamily="34" charset="0"/>
              </a:rPr>
              <a:t>GN</a:t>
            </a:r>
          </a:p>
        </p:txBody>
      </p:sp>
      <p:sp>
        <p:nvSpPr>
          <p:cNvPr id="36" name="35 Rectángulo"/>
          <p:cNvSpPr/>
          <p:nvPr/>
        </p:nvSpPr>
        <p:spPr>
          <a:xfrm>
            <a:off x="467544" y="1233428"/>
            <a:ext cx="2880320" cy="46738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Medios de transporte</a:t>
            </a:r>
          </a:p>
        </p:txBody>
      </p:sp>
      <p:sp>
        <p:nvSpPr>
          <p:cNvPr id="25" name="Título 1">
            <a:extLst>
              <a:ext uri="{FF2B5EF4-FFF2-40B4-BE49-F238E27FC236}">
                <a16:creationId xmlns:a16="http://schemas.microsoft.com/office/drawing/2014/main" id="{388C2333-46F8-4B4C-889E-7B9C95336779}"/>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27" name="11 Rectángulo">
            <a:extLst>
              <a:ext uri="{FF2B5EF4-FFF2-40B4-BE49-F238E27FC236}">
                <a16:creationId xmlns:a16="http://schemas.microsoft.com/office/drawing/2014/main" id="{3D352DC1-9DD1-4519-93AC-8EE3EBEFC040}"/>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CuadroTexto 2">
            <a:extLst>
              <a:ext uri="{FF2B5EF4-FFF2-40B4-BE49-F238E27FC236}">
                <a16:creationId xmlns:a16="http://schemas.microsoft.com/office/drawing/2014/main" id="{E46D1500-8DE9-4B97-8027-AD7C33500285}"/>
              </a:ext>
            </a:extLst>
          </p:cNvPr>
          <p:cNvSpPr txBox="1"/>
          <p:nvPr/>
        </p:nvSpPr>
        <p:spPr>
          <a:xfrm>
            <a:off x="2123728" y="5229200"/>
            <a:ext cx="5904656" cy="553998"/>
          </a:xfrm>
          <a:prstGeom prst="rect">
            <a:avLst/>
          </a:prstGeom>
          <a:noFill/>
        </p:spPr>
        <p:txBody>
          <a:bodyPr wrap="square" rtlCol="0">
            <a:spAutoFit/>
          </a:bodyPr>
          <a:lstStyle/>
          <a:p>
            <a:r>
              <a:rPr lang="es-ES" dirty="0"/>
              <a:t>La edad de piedra no se acabó por falta de pierda…</a:t>
            </a:r>
          </a:p>
          <a:p>
            <a:r>
              <a:rPr lang="es-ES" sz="1200" i="1" dirty="0"/>
              <a:t>Hidrógeno: el nuevo petróleo (Thierry </a:t>
            </a:r>
            <a:r>
              <a:rPr lang="es-ES" sz="1200" i="1" dirty="0" err="1"/>
              <a:t>Lepercg</a:t>
            </a:r>
            <a:r>
              <a:rPr lang="es-ES" sz="1200" i="1" dirty="0"/>
              <a:t>)</a:t>
            </a:r>
          </a:p>
        </p:txBody>
      </p:sp>
      <p:pic>
        <p:nvPicPr>
          <p:cNvPr id="6" name="Imagen 5">
            <a:extLst>
              <a:ext uri="{FF2B5EF4-FFF2-40B4-BE49-F238E27FC236}">
                <a16:creationId xmlns:a16="http://schemas.microsoft.com/office/drawing/2014/main" id="{E787A8C9-1F89-499F-8A85-31673E109868}"/>
              </a:ext>
            </a:extLst>
          </p:cNvPr>
          <p:cNvPicPr>
            <a:picLocks noChangeAspect="1"/>
          </p:cNvPicPr>
          <p:nvPr/>
        </p:nvPicPr>
        <p:blipFill>
          <a:blip r:embed="rId3"/>
          <a:stretch>
            <a:fillRect/>
          </a:stretch>
        </p:blipFill>
        <p:spPr>
          <a:xfrm>
            <a:off x="2267744" y="1105703"/>
            <a:ext cx="4536504" cy="4122647"/>
          </a:xfrm>
          <a:prstGeom prst="rect">
            <a:avLst/>
          </a:prstGeom>
        </p:spPr>
      </p:pic>
      <p:sp>
        <p:nvSpPr>
          <p:cNvPr id="9" name="11 Rectángulo">
            <a:extLst>
              <a:ext uri="{FF2B5EF4-FFF2-40B4-BE49-F238E27FC236}">
                <a16:creationId xmlns:a16="http://schemas.microsoft.com/office/drawing/2014/main" id="{D8F1DD2D-5B86-4B46-8DC2-D5DD7877FE2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28584609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4" name="Título 1"/>
          <p:cNvSpPr txBox="1">
            <a:spLocks/>
          </p:cNvSpPr>
          <p:nvPr/>
        </p:nvSpPr>
        <p:spPr>
          <a:xfrm>
            <a:off x="1331640" y="4005064"/>
            <a:ext cx="7622634" cy="642942"/>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1800" b="1" i="0" u="none" strike="noStrike" kern="1200" cap="none" spc="0" normalizeH="0" baseline="0" noProof="0" dirty="0">
                <a:ln>
                  <a:noFill/>
                </a:ln>
                <a:effectLst/>
                <a:uLnTx/>
                <a:uFillTx/>
                <a:latin typeface="Arial" pitchFamily="34" charset="0"/>
                <a:ea typeface="+mj-ea"/>
                <a:cs typeface="Arial" pitchFamily="34" charset="0"/>
              </a:rPr>
              <a:t>       </a:t>
            </a:r>
            <a:r>
              <a:rPr lang="es-ES_tradnl" b="1" dirty="0">
                <a:latin typeface="Arial" pitchFamily="34" charset="0"/>
                <a:ea typeface="+mj-ea"/>
                <a:cs typeface="Arial" pitchFamily="34" charset="0"/>
              </a:rPr>
              <a:t>Carlos Fúnez Guerra</a:t>
            </a:r>
            <a:r>
              <a:rPr kumimoji="0" lang="es-ES_tradnl" sz="1800" b="1" i="0" u="none" strike="noStrike" kern="1200" cap="none" spc="0" normalizeH="0" baseline="0" noProof="0" dirty="0">
                <a:ln>
                  <a:noFill/>
                </a:ln>
                <a:effectLst/>
                <a:uLnTx/>
                <a:uFillTx/>
                <a:latin typeface="Arial" pitchFamily="34" charset="0"/>
                <a:ea typeface="+mj-ea"/>
                <a:cs typeface="Arial" pitchFamily="34" charset="0"/>
              </a:rPr>
              <a:t>      Unidad de Innovación Abierta</a:t>
            </a:r>
            <a:br>
              <a:rPr kumimoji="0" lang="es-ES_tradnl" sz="1800" b="1" i="0" u="none" strike="noStrike" kern="1200" cap="none" spc="0" normalizeH="0" baseline="0" noProof="0" dirty="0">
                <a:ln>
                  <a:noFill/>
                </a:ln>
                <a:effectLst/>
                <a:uLnTx/>
                <a:uFillTx/>
                <a:latin typeface="Arial" pitchFamily="34" charset="0"/>
                <a:ea typeface="+mj-ea"/>
                <a:cs typeface="Arial" pitchFamily="34" charset="0"/>
              </a:rPr>
            </a:br>
            <a:r>
              <a:rPr kumimoji="0" lang="es-ES_tradnl" sz="1800" b="1" i="0" u="none" strike="noStrike" kern="1200" cap="none" spc="0" normalizeH="0" baseline="0" noProof="0" dirty="0">
                <a:ln>
                  <a:noFill/>
                </a:ln>
                <a:solidFill>
                  <a:srgbClr val="97BE0D"/>
                </a:solidFill>
                <a:effectLst/>
                <a:uLnTx/>
                <a:uFillTx/>
                <a:latin typeface="Arial" pitchFamily="34" charset="0"/>
                <a:ea typeface="+mj-ea"/>
                <a:cs typeface="Arial" pitchFamily="34" charset="0"/>
              </a:rPr>
              <a:t>       </a:t>
            </a:r>
            <a:r>
              <a:rPr lang="es-ES_tradnl" b="1" dirty="0" err="1">
                <a:solidFill>
                  <a:srgbClr val="0000FF"/>
                </a:solidFill>
                <a:latin typeface="Arial" pitchFamily="34" charset="0"/>
                <a:ea typeface="+mj-ea"/>
                <a:cs typeface="Arial" pitchFamily="34" charset="0"/>
              </a:rPr>
              <a:t>carlos.funez</a:t>
            </a:r>
            <a:r>
              <a:rPr kumimoji="0" lang="es-ES_tradnl" sz="1800" b="1" i="0" u="none" strike="noStrike" kern="1200" cap="none" spc="0" normalizeH="0" baseline="0" noProof="0" dirty="0">
                <a:ln>
                  <a:noFill/>
                </a:ln>
                <a:solidFill>
                  <a:srgbClr val="0000FF"/>
                </a:solidFill>
                <a:effectLst/>
                <a:uLnTx/>
                <a:uFillTx/>
                <a:latin typeface="Arial" pitchFamily="34" charset="0"/>
                <a:ea typeface="+mj-ea"/>
                <a:cs typeface="Arial" pitchFamily="34" charset="0"/>
                <a:hlinkClick r:id="rId3"/>
              </a:rPr>
              <a:t>@cnh2.es</a:t>
            </a:r>
            <a:r>
              <a:rPr kumimoji="0" lang="es-ES_tradnl" sz="1800" b="1" i="0" u="none" strike="noStrike" kern="1200" cap="none" spc="0" normalizeH="0" baseline="0" noProof="0" dirty="0">
                <a:ln>
                  <a:noFill/>
                </a:ln>
                <a:solidFill>
                  <a:srgbClr val="0000FF"/>
                </a:solidFill>
                <a:effectLst/>
                <a:uLnTx/>
                <a:uFillTx/>
                <a:latin typeface="Arial" pitchFamily="34" charset="0"/>
                <a:ea typeface="+mj-ea"/>
                <a:cs typeface="Arial" pitchFamily="34" charset="0"/>
              </a:rPr>
              <a:t>   </a:t>
            </a:r>
            <a:r>
              <a:rPr kumimoji="0" lang="es-ES_tradnl" sz="800" b="1" i="0" u="none" strike="noStrike" kern="1200" cap="none" spc="0" normalizeH="0" baseline="0" noProof="0" dirty="0">
                <a:ln>
                  <a:noFill/>
                </a:ln>
                <a:solidFill>
                  <a:srgbClr val="0000FF"/>
                </a:solidFill>
                <a:effectLst/>
                <a:uLnTx/>
                <a:uFillTx/>
                <a:latin typeface="Arial" pitchFamily="34" charset="0"/>
                <a:ea typeface="+mj-ea"/>
                <a:cs typeface="Arial" pitchFamily="34" charset="0"/>
              </a:rPr>
              <a:t> </a:t>
            </a:r>
            <a:r>
              <a:rPr lang="es-ES_tradnl" b="1" dirty="0">
                <a:solidFill>
                  <a:srgbClr val="0000FF"/>
                </a:solidFill>
                <a:latin typeface="Arial" pitchFamily="34" charset="0"/>
                <a:ea typeface="+mj-ea"/>
                <a:cs typeface="Arial" pitchFamily="34" charset="0"/>
              </a:rPr>
              <a:t>Puertollano</a:t>
            </a:r>
            <a:r>
              <a:rPr kumimoji="0" lang="es-ES_tradnl" sz="1800" b="1" i="0" u="none" strike="noStrike" kern="1200" cap="none" spc="0" normalizeH="0" baseline="0" noProof="0" dirty="0">
                <a:ln>
                  <a:noFill/>
                </a:ln>
                <a:solidFill>
                  <a:srgbClr val="0000FF"/>
                </a:solidFill>
                <a:effectLst/>
                <a:uLnTx/>
                <a:uFillTx/>
                <a:latin typeface="Arial" pitchFamily="34" charset="0"/>
                <a:ea typeface="+mj-ea"/>
                <a:cs typeface="Arial" pitchFamily="34" charset="0"/>
              </a:rPr>
              <a:t>, </a:t>
            </a:r>
            <a:r>
              <a:rPr lang="es-ES_tradnl" b="1" dirty="0">
                <a:solidFill>
                  <a:srgbClr val="0000FF"/>
                </a:solidFill>
                <a:latin typeface="Arial" pitchFamily="34" charset="0"/>
                <a:ea typeface="+mj-ea"/>
                <a:cs typeface="Arial" pitchFamily="34" charset="0"/>
              </a:rPr>
              <a:t>9</a:t>
            </a:r>
            <a:r>
              <a:rPr kumimoji="0" lang="es-ES_tradnl" sz="1800" b="1" i="0" u="none" strike="noStrike" kern="1200" cap="none" spc="0" normalizeH="0" baseline="0" noProof="0" dirty="0">
                <a:ln>
                  <a:noFill/>
                </a:ln>
                <a:solidFill>
                  <a:srgbClr val="0000FF"/>
                </a:solidFill>
                <a:effectLst/>
                <a:uLnTx/>
                <a:uFillTx/>
                <a:latin typeface="Arial" pitchFamily="34" charset="0"/>
                <a:ea typeface="+mj-ea"/>
                <a:cs typeface="Arial" pitchFamily="34" charset="0"/>
              </a:rPr>
              <a:t> de </a:t>
            </a:r>
            <a:r>
              <a:rPr lang="es-ES_tradnl" b="1" dirty="0">
                <a:solidFill>
                  <a:srgbClr val="0000FF"/>
                </a:solidFill>
                <a:latin typeface="Arial" pitchFamily="34" charset="0"/>
                <a:ea typeface="+mj-ea"/>
                <a:cs typeface="Arial" pitchFamily="34" charset="0"/>
              </a:rPr>
              <a:t>Septiembre</a:t>
            </a:r>
            <a:r>
              <a:rPr kumimoji="0" lang="es-ES_tradnl" sz="1800" b="1" i="0" u="none" strike="noStrike" kern="1200" cap="none" spc="0" normalizeH="0" baseline="0" noProof="0" dirty="0">
                <a:ln>
                  <a:noFill/>
                </a:ln>
                <a:solidFill>
                  <a:srgbClr val="0000FF"/>
                </a:solidFill>
                <a:effectLst/>
                <a:uLnTx/>
                <a:uFillTx/>
                <a:latin typeface="Arial" pitchFamily="34" charset="0"/>
                <a:ea typeface="+mj-ea"/>
                <a:cs typeface="Arial" pitchFamily="34" charset="0"/>
              </a:rPr>
              <a:t> de 2020</a:t>
            </a:r>
            <a:br>
              <a:rPr kumimoji="0" lang="es-ES_tradnl" sz="1800" b="1" i="0" u="none" strike="noStrike" kern="1200" cap="none" spc="0" normalizeH="0" baseline="0" noProof="0" dirty="0">
                <a:ln>
                  <a:noFill/>
                </a:ln>
                <a:solidFill>
                  <a:schemeClr val="bg1"/>
                </a:solidFill>
                <a:effectLst/>
                <a:uLnTx/>
                <a:uFillTx/>
                <a:latin typeface="Arial" pitchFamily="34" charset="0"/>
                <a:ea typeface="+mj-ea"/>
                <a:cs typeface="Arial" pitchFamily="34" charset="0"/>
              </a:rPr>
            </a:br>
            <a:r>
              <a:rPr kumimoji="0" lang="es-ES_tradnl" sz="1800" b="1" i="0" u="none" strike="noStrike" kern="1200" cap="none" spc="0" normalizeH="0" baseline="0" noProof="0" dirty="0">
                <a:ln>
                  <a:noFill/>
                </a:ln>
                <a:solidFill>
                  <a:schemeClr val="bg1"/>
                </a:solidFill>
                <a:effectLst/>
                <a:uLnTx/>
                <a:uFillTx/>
                <a:latin typeface="Arial" pitchFamily="34" charset="0"/>
                <a:ea typeface="+mj-ea"/>
                <a:cs typeface="Arial" pitchFamily="34" charset="0"/>
              </a:rPr>
              <a:t> </a:t>
            </a:r>
            <a:br>
              <a:rPr kumimoji="0" lang="es-ES_tradnl" sz="1800" b="1" i="0" u="none" strike="noStrike" kern="1200" cap="none" spc="0" normalizeH="0" baseline="0" noProof="0" dirty="0">
                <a:ln>
                  <a:noFill/>
                </a:ln>
                <a:solidFill>
                  <a:schemeClr val="bg1"/>
                </a:solidFill>
                <a:effectLst/>
                <a:uLnTx/>
                <a:uFillTx/>
                <a:latin typeface="Arial" pitchFamily="34" charset="0"/>
                <a:ea typeface="+mj-ea"/>
                <a:cs typeface="Arial" pitchFamily="34" charset="0"/>
              </a:rPr>
            </a:br>
            <a:br>
              <a:rPr kumimoji="0" lang="es-ES_tradnl" sz="1800" b="1" i="0" u="none" strike="noStrike" kern="1200" cap="none" spc="0" normalizeH="0" baseline="0" noProof="0" dirty="0">
                <a:ln>
                  <a:noFill/>
                </a:ln>
                <a:solidFill>
                  <a:schemeClr val="bg1"/>
                </a:solidFill>
                <a:effectLst/>
                <a:uLnTx/>
                <a:uFillTx/>
                <a:latin typeface="Arial" pitchFamily="34" charset="0"/>
                <a:ea typeface="+mj-ea"/>
                <a:cs typeface="Arial" pitchFamily="34" charset="0"/>
              </a:rPr>
            </a:br>
            <a:endParaRPr kumimoji="0" lang="es-ES_tradnl" sz="1800" b="1" i="1"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cxnSp>
        <p:nvCxnSpPr>
          <p:cNvPr id="15" name="14 Conector recto"/>
          <p:cNvCxnSpPr/>
          <p:nvPr/>
        </p:nvCxnSpPr>
        <p:spPr>
          <a:xfrm rot="5400000">
            <a:off x="4003700" y="4328270"/>
            <a:ext cx="648000" cy="1588"/>
          </a:xfrm>
          <a:prstGeom prst="line">
            <a:avLst/>
          </a:prstGeom>
          <a:ln w="38100">
            <a:solidFill>
              <a:srgbClr val="41A62A"/>
            </a:solidFill>
          </a:ln>
        </p:spPr>
        <p:style>
          <a:lnRef idx="1">
            <a:schemeClr val="accent1"/>
          </a:lnRef>
          <a:fillRef idx="0">
            <a:schemeClr val="accent1"/>
          </a:fillRef>
          <a:effectRef idx="0">
            <a:schemeClr val="accent1"/>
          </a:effectRef>
          <a:fontRef idx="minor">
            <a:schemeClr val="tx1"/>
          </a:fontRef>
        </p:style>
      </p:cxnSp>
      <p:sp>
        <p:nvSpPr>
          <p:cNvPr id="16" name="1 Título"/>
          <p:cNvSpPr>
            <a:spLocks noGrp="1"/>
          </p:cNvSpPr>
          <p:nvPr>
            <p:ph type="title"/>
          </p:nvPr>
        </p:nvSpPr>
        <p:spPr>
          <a:xfrm>
            <a:off x="611560" y="1556792"/>
            <a:ext cx="7848872" cy="2016224"/>
          </a:xfrm>
        </p:spPr>
        <p:txBody>
          <a:bodyPr>
            <a:noAutofit/>
          </a:bodyPr>
          <a:lstStyle/>
          <a:p>
            <a:r>
              <a:rPr lang="es-ES_tradnl" sz="5400" b="1" dirty="0">
                <a:solidFill>
                  <a:srgbClr val="00519E"/>
                </a:solidFill>
                <a:latin typeface="+mn-lt"/>
                <a:cs typeface="TitilliumText22L Medium"/>
              </a:rPr>
              <a:t>¡¡MUCHAS GRACIAS POR SU ATENCIÓN!!</a:t>
            </a:r>
            <a:endParaRPr lang="es-ES" sz="5400" b="1" dirty="0">
              <a:solidFill>
                <a:srgbClr val="00519E"/>
              </a:solidFill>
              <a:latin typeface="+mn-lt"/>
            </a:endParaRPr>
          </a:p>
        </p:txBody>
      </p:sp>
      <p:sp>
        <p:nvSpPr>
          <p:cNvPr id="13" name="12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2			                                                     ALMACENAMIENTO DE HIDRÓGENO</a:t>
            </a:r>
          </a:p>
        </p:txBody>
      </p:sp>
      <p:sp>
        <p:nvSpPr>
          <p:cNvPr id="17" name="16 Rectángulo"/>
          <p:cNvSpPr/>
          <p:nvPr/>
        </p:nvSpPr>
        <p:spPr>
          <a:xfrm>
            <a:off x="0" y="5301208"/>
            <a:ext cx="9144000" cy="10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Título 1"/>
          <p:cNvSpPr txBox="1">
            <a:spLocks/>
          </p:cNvSpPr>
          <p:nvPr/>
        </p:nvSpPr>
        <p:spPr bwMode="auto">
          <a:xfrm>
            <a:off x="144016" y="5315456"/>
            <a:ext cx="6444208" cy="936000"/>
          </a:xfrm>
          <a:prstGeom prst="rect">
            <a:avLst/>
          </a:prstGeom>
          <a:noFill/>
          <a:ln w="9525">
            <a:noFill/>
            <a:miter lim="800000"/>
            <a:headEnd/>
            <a:tailEnd/>
          </a:ln>
        </p:spPr>
        <p:txBody>
          <a:bodyPr anchor="t"/>
          <a:lstStyle/>
          <a:p>
            <a:pPr>
              <a:lnSpc>
                <a:spcPct val="125000"/>
              </a:lnSpc>
            </a:pPr>
            <a:r>
              <a:rPr lang="es-ES" altLang="es-ES" sz="2400" b="1" dirty="0">
                <a:ea typeface="TitilliumText22L Regular"/>
                <a:cs typeface="TitilliumText22L Regular"/>
              </a:rPr>
              <a:t>CURSO TEÓRICO-PRÁCTICO SOBRE TECNOLOGÍAS DEL HIDRÓGENO Y PILAS DE COMBUSTIBLE</a:t>
            </a:r>
            <a:endParaRPr lang="es-ES_tradnl" altLang="es-ES" sz="2400" b="1" dirty="0">
              <a:ea typeface="TitilliumText22L Regular"/>
              <a:cs typeface="TitilliumText22L Regular"/>
            </a:endParaRPr>
          </a:p>
        </p:txBody>
      </p:sp>
      <p:pic>
        <p:nvPicPr>
          <p:cNvPr id="19" name="Picture 2" descr="https://grupogeaperona.com/wp-content/uploads/2019/01/logoSlider.png"/>
          <p:cNvPicPr>
            <a:picLocks noChangeAspect="1" noChangeArrowheads="1"/>
          </p:cNvPicPr>
          <p:nvPr/>
        </p:nvPicPr>
        <p:blipFill>
          <a:blip r:embed="rId4" cstate="print"/>
          <a:srcRect/>
          <a:stretch>
            <a:fillRect/>
          </a:stretch>
        </p:blipFill>
        <p:spPr bwMode="auto">
          <a:xfrm>
            <a:off x="7308304" y="5505087"/>
            <a:ext cx="1540048" cy="684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5" name="Imagen 4">
            <a:extLst>
              <a:ext uri="{FF2B5EF4-FFF2-40B4-BE49-F238E27FC236}">
                <a16:creationId xmlns:a16="http://schemas.microsoft.com/office/drawing/2014/main" id="{E0BDEB98-CD8A-495C-B012-825E787CD7A8}"/>
              </a:ext>
            </a:extLst>
          </p:cNvPr>
          <p:cNvPicPr>
            <a:picLocks noChangeAspect="1"/>
          </p:cNvPicPr>
          <p:nvPr/>
        </p:nvPicPr>
        <p:blipFill>
          <a:blip r:embed="rId3"/>
          <a:stretch>
            <a:fillRect/>
          </a:stretch>
        </p:blipFill>
        <p:spPr>
          <a:xfrm>
            <a:off x="683568" y="4859132"/>
            <a:ext cx="3888154" cy="1547500"/>
          </a:xfrm>
          <a:prstGeom prst="rect">
            <a:avLst/>
          </a:prstGeom>
        </p:spPr>
      </p:pic>
      <p:pic>
        <p:nvPicPr>
          <p:cNvPr id="7" name="Imagen 6">
            <a:extLst>
              <a:ext uri="{FF2B5EF4-FFF2-40B4-BE49-F238E27FC236}">
                <a16:creationId xmlns:a16="http://schemas.microsoft.com/office/drawing/2014/main" id="{5977606A-2F01-4EAD-A2CE-A1EDD6E85ECD}"/>
              </a:ext>
            </a:extLst>
          </p:cNvPr>
          <p:cNvPicPr>
            <a:picLocks noChangeAspect="1"/>
          </p:cNvPicPr>
          <p:nvPr/>
        </p:nvPicPr>
        <p:blipFill>
          <a:blip r:embed="rId4"/>
          <a:stretch>
            <a:fillRect/>
          </a:stretch>
        </p:blipFill>
        <p:spPr>
          <a:xfrm>
            <a:off x="5724128" y="5050183"/>
            <a:ext cx="2697939" cy="1270654"/>
          </a:xfrm>
          <a:prstGeom prst="rect">
            <a:avLst/>
          </a:prstGeom>
        </p:spPr>
      </p:pic>
      <p:pic>
        <p:nvPicPr>
          <p:cNvPr id="9" name="Imagen 8">
            <a:extLst>
              <a:ext uri="{FF2B5EF4-FFF2-40B4-BE49-F238E27FC236}">
                <a16:creationId xmlns:a16="http://schemas.microsoft.com/office/drawing/2014/main" id="{E39150E8-4EBE-423B-A81D-0B0BFC4BDF0A}"/>
              </a:ext>
            </a:extLst>
          </p:cNvPr>
          <p:cNvPicPr>
            <a:picLocks noChangeAspect="1"/>
          </p:cNvPicPr>
          <p:nvPr/>
        </p:nvPicPr>
        <p:blipFill>
          <a:blip r:embed="rId5"/>
          <a:stretch>
            <a:fillRect/>
          </a:stretch>
        </p:blipFill>
        <p:spPr>
          <a:xfrm>
            <a:off x="7306749" y="3338021"/>
            <a:ext cx="1543564" cy="1547553"/>
          </a:xfrm>
          <a:prstGeom prst="rect">
            <a:avLst/>
          </a:prstGeom>
        </p:spPr>
      </p:pic>
      <p:pic>
        <p:nvPicPr>
          <p:cNvPr id="14" name="Imagen 13">
            <a:extLst>
              <a:ext uri="{FF2B5EF4-FFF2-40B4-BE49-F238E27FC236}">
                <a16:creationId xmlns:a16="http://schemas.microsoft.com/office/drawing/2014/main" id="{48A23D87-1838-47B5-B1FA-7171A91D80D3}"/>
              </a:ext>
            </a:extLst>
          </p:cNvPr>
          <p:cNvPicPr>
            <a:picLocks noChangeAspect="1"/>
          </p:cNvPicPr>
          <p:nvPr/>
        </p:nvPicPr>
        <p:blipFill>
          <a:blip r:embed="rId6"/>
          <a:stretch>
            <a:fillRect/>
          </a:stretch>
        </p:blipFill>
        <p:spPr>
          <a:xfrm>
            <a:off x="7236296" y="1674825"/>
            <a:ext cx="1883400" cy="1493800"/>
          </a:xfrm>
          <a:prstGeom prst="rect">
            <a:avLst/>
          </a:prstGeom>
        </p:spPr>
      </p:pic>
      <p:sp>
        <p:nvSpPr>
          <p:cNvPr id="15" name="Rectángulo 14">
            <a:extLst>
              <a:ext uri="{FF2B5EF4-FFF2-40B4-BE49-F238E27FC236}">
                <a16:creationId xmlns:a16="http://schemas.microsoft.com/office/drawing/2014/main" id="{C09DA83B-96A5-4F05-B242-EAB4D501EFD1}"/>
              </a:ext>
            </a:extLst>
          </p:cNvPr>
          <p:cNvSpPr/>
          <p:nvPr/>
        </p:nvSpPr>
        <p:spPr>
          <a:xfrm>
            <a:off x="213686" y="3515159"/>
            <a:ext cx="7093064" cy="1077218"/>
          </a:xfrm>
          <a:prstGeom prst="rect">
            <a:avLst/>
          </a:prstGeom>
        </p:spPr>
        <p:txBody>
          <a:bodyPr wrap="square">
            <a:spAutoFit/>
          </a:bodyPr>
          <a:lstStyle/>
          <a:p>
            <a:pPr algn="just"/>
            <a:endParaRPr lang="es-ES" sz="1400" dirty="0">
              <a:solidFill>
                <a:srgbClr val="000000"/>
              </a:solidFill>
              <a:latin typeface="Calibri" panose="020F0502020204030204" pitchFamily="34" charset="0"/>
            </a:endParaRPr>
          </a:p>
          <a:p>
            <a:pPr algn="just"/>
            <a:endParaRPr lang="es-ES" sz="1400" dirty="0">
              <a:latin typeface="Calibri" panose="020F0502020204030204" pitchFamily="34" charset="0"/>
            </a:endParaRPr>
          </a:p>
          <a:p>
            <a:pPr algn="just"/>
            <a:r>
              <a:rPr lang="es-ES" u="sng" dirty="0">
                <a:latin typeface="Calibri" panose="020F0502020204030204" pitchFamily="34" charset="0"/>
              </a:rPr>
              <a:t>Nota: El hidrógeno solo puede considerarse  vector energético </a:t>
            </a:r>
            <a:r>
              <a:rPr lang="es-ES" b="1" u="sng" dirty="0">
                <a:latin typeface="Calibri" panose="020F0502020204030204" pitchFamily="34" charset="0"/>
              </a:rPr>
              <a:t>limpio </a:t>
            </a:r>
            <a:r>
              <a:rPr lang="es-ES" u="sng" dirty="0">
                <a:latin typeface="Calibri" panose="020F0502020204030204" pitchFamily="34" charset="0"/>
              </a:rPr>
              <a:t>cuando procede de fuentes renovables </a:t>
            </a:r>
            <a:endParaRPr lang="es-ES" u="sng" dirty="0"/>
          </a:p>
        </p:txBody>
      </p:sp>
      <p:sp>
        <p:nvSpPr>
          <p:cNvPr id="16" name="Rectángulo 15">
            <a:extLst>
              <a:ext uri="{FF2B5EF4-FFF2-40B4-BE49-F238E27FC236}">
                <a16:creationId xmlns:a16="http://schemas.microsoft.com/office/drawing/2014/main" id="{C4F5FF4D-E920-4E55-BBE3-0876D845E442}"/>
              </a:ext>
            </a:extLst>
          </p:cNvPr>
          <p:cNvSpPr/>
          <p:nvPr/>
        </p:nvSpPr>
        <p:spPr>
          <a:xfrm>
            <a:off x="212308" y="1294345"/>
            <a:ext cx="7182544" cy="2462213"/>
          </a:xfrm>
          <a:prstGeom prst="rect">
            <a:avLst/>
          </a:prstGeom>
        </p:spPr>
        <p:txBody>
          <a:bodyPr wrap="square">
            <a:spAutoFit/>
          </a:bodyPr>
          <a:lstStyle/>
          <a:p>
            <a:endParaRPr lang="es-ES" sz="1400" dirty="0">
              <a:solidFill>
                <a:srgbClr val="000000"/>
              </a:solidFill>
              <a:latin typeface="Calibri" panose="020F0502020204030204" pitchFamily="34" charset="0"/>
            </a:endParaRPr>
          </a:p>
          <a:p>
            <a:endParaRPr lang="es-ES" sz="1400" dirty="0">
              <a:latin typeface="Calibri" panose="020F0502020204030204" pitchFamily="34" charset="0"/>
            </a:endParaRPr>
          </a:p>
          <a:p>
            <a:pPr algn="just"/>
            <a:r>
              <a:rPr lang="es-ES" b="1" dirty="0">
                <a:latin typeface="Calibri" panose="020F0502020204030204" pitchFamily="34" charset="0"/>
              </a:rPr>
              <a:t>CONCEPTO: </a:t>
            </a:r>
            <a:r>
              <a:rPr lang="es-ES" dirty="0">
                <a:latin typeface="Calibri" panose="020F0502020204030204" pitchFamily="34" charset="0"/>
              </a:rPr>
              <a:t>sustancia/dispositivo con capacidad de almacenar energía, pudiendo </a:t>
            </a:r>
            <a:r>
              <a:rPr lang="es-ES" u="sng" dirty="0">
                <a:latin typeface="Calibri" panose="020F0502020204030204" pitchFamily="34" charset="0"/>
              </a:rPr>
              <a:t>liberarla</a:t>
            </a:r>
            <a:r>
              <a:rPr lang="es-ES" dirty="0">
                <a:latin typeface="Calibri" panose="020F0502020204030204" pitchFamily="34" charset="0"/>
              </a:rPr>
              <a:t> posteriormente de forma </a:t>
            </a:r>
            <a:r>
              <a:rPr lang="es-ES" u="sng" dirty="0">
                <a:latin typeface="Calibri" panose="020F0502020204030204" pitchFamily="34" charset="0"/>
              </a:rPr>
              <a:t>controlada</a:t>
            </a:r>
            <a:r>
              <a:rPr lang="es-ES" dirty="0">
                <a:latin typeface="Calibri" panose="020F0502020204030204" pitchFamily="34" charset="0"/>
              </a:rPr>
              <a:t>. Resultado de transformaciones o elaboraciones de recursos energéticos naturales. </a:t>
            </a:r>
          </a:p>
          <a:p>
            <a:pPr algn="just"/>
            <a:r>
              <a:rPr lang="es-ES" dirty="0">
                <a:latin typeface="Wingdings" panose="05000000000000000000" pitchFamily="2" charset="2"/>
              </a:rPr>
              <a:t></a:t>
            </a:r>
            <a:r>
              <a:rPr lang="es-ES" dirty="0">
                <a:latin typeface="Calibri" panose="020F0502020204030204" pitchFamily="34" charset="0"/>
              </a:rPr>
              <a:t>Diferencia con fuentes primarias </a:t>
            </a:r>
            <a:r>
              <a:rPr lang="es-ES" dirty="0">
                <a:latin typeface="Wingdings" panose="05000000000000000000" pitchFamily="2" charset="2"/>
              </a:rPr>
              <a:t> </a:t>
            </a:r>
            <a:r>
              <a:rPr lang="es-ES" dirty="0">
                <a:latin typeface="Calibri" panose="020F0502020204030204" pitchFamily="34" charset="0"/>
              </a:rPr>
              <a:t>se </a:t>
            </a:r>
            <a:r>
              <a:rPr lang="es-ES" u="sng" dirty="0">
                <a:latin typeface="Calibri" panose="020F0502020204030204" pitchFamily="34" charset="0"/>
              </a:rPr>
              <a:t>invierte E </a:t>
            </a:r>
            <a:r>
              <a:rPr lang="es-ES" dirty="0">
                <a:latin typeface="Calibri" panose="020F0502020204030204" pitchFamily="34" charset="0"/>
              </a:rPr>
              <a:t>para su elaboración. </a:t>
            </a:r>
          </a:p>
          <a:p>
            <a:pPr algn="just"/>
            <a:r>
              <a:rPr lang="es-ES" dirty="0">
                <a:latin typeface="Wingdings" panose="05000000000000000000" pitchFamily="2" charset="2"/>
              </a:rPr>
              <a:t></a:t>
            </a:r>
            <a:r>
              <a:rPr lang="es-ES" dirty="0">
                <a:latin typeface="Calibri" panose="020F0502020204030204" pitchFamily="34" charset="0"/>
              </a:rPr>
              <a:t>Ejemplos típicos: pilas/baterías, condensadores, el agua contenida en una presa, volantes de inercia, sistemas de aire comprimido, resortes, y como no, el hidrógeno, entre otros. </a:t>
            </a:r>
          </a:p>
        </p:txBody>
      </p:sp>
      <p:sp>
        <p:nvSpPr>
          <p:cNvPr id="17" name="14 Rectángulo">
            <a:extLst>
              <a:ext uri="{FF2B5EF4-FFF2-40B4-BE49-F238E27FC236}">
                <a16:creationId xmlns:a16="http://schemas.microsoft.com/office/drawing/2014/main" id="{91F94AE2-6DEE-44CE-BCCC-C7410472428B}"/>
              </a:ext>
            </a:extLst>
          </p:cNvPr>
          <p:cNvSpPr/>
          <p:nvPr/>
        </p:nvSpPr>
        <p:spPr>
          <a:xfrm>
            <a:off x="251520" y="1196752"/>
            <a:ext cx="439248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 vector energético</a:t>
            </a:r>
          </a:p>
        </p:txBody>
      </p:sp>
      <p:sp>
        <p:nvSpPr>
          <p:cNvPr id="18" name="11 Rectángulo">
            <a:extLst>
              <a:ext uri="{FF2B5EF4-FFF2-40B4-BE49-F238E27FC236}">
                <a16:creationId xmlns:a16="http://schemas.microsoft.com/office/drawing/2014/main" id="{C262BB29-8F03-476A-A89E-BCA4DD58A9E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9" name="15 Rectángulo">
            <a:extLst>
              <a:ext uri="{FF2B5EF4-FFF2-40B4-BE49-F238E27FC236}">
                <a16:creationId xmlns:a16="http://schemas.microsoft.com/office/drawing/2014/main" id="{FCB16E84-42CB-40D4-A4DA-856BCC07E403}"/>
              </a:ext>
            </a:extLst>
          </p:cNvPr>
          <p:cNvSpPr/>
          <p:nvPr/>
        </p:nvSpPr>
        <p:spPr>
          <a:xfrm>
            <a:off x="4638323" y="6158531"/>
            <a:ext cx="504056" cy="246221"/>
          </a:xfrm>
          <a:prstGeom prst="rect">
            <a:avLst/>
          </a:prstGeom>
        </p:spPr>
        <p:txBody>
          <a:bodyPr wrap="square">
            <a:spAutoFit/>
          </a:bodyPr>
          <a:lstStyle/>
          <a:p>
            <a:r>
              <a:rPr lang="es-ES" sz="1000" b="1" u="sng" dirty="0" err="1"/>
              <a:t>Fig</a:t>
            </a:r>
            <a:r>
              <a:rPr lang="es-ES" sz="1000" b="1" u="sng" dirty="0"/>
              <a:t> 10</a:t>
            </a:r>
            <a:endParaRPr lang="es-ES" sz="1000" b="1" dirty="0"/>
          </a:p>
        </p:txBody>
      </p:sp>
      <p:sp>
        <p:nvSpPr>
          <p:cNvPr id="20" name="15 Rectángulo">
            <a:extLst>
              <a:ext uri="{FF2B5EF4-FFF2-40B4-BE49-F238E27FC236}">
                <a16:creationId xmlns:a16="http://schemas.microsoft.com/office/drawing/2014/main" id="{F86F1A73-2196-4D3A-B055-43BB724F46E7}"/>
              </a:ext>
            </a:extLst>
          </p:cNvPr>
          <p:cNvSpPr/>
          <p:nvPr/>
        </p:nvSpPr>
        <p:spPr>
          <a:xfrm>
            <a:off x="8028045" y="6126744"/>
            <a:ext cx="504056" cy="246221"/>
          </a:xfrm>
          <a:prstGeom prst="rect">
            <a:avLst/>
          </a:prstGeom>
        </p:spPr>
        <p:txBody>
          <a:bodyPr wrap="square">
            <a:spAutoFit/>
          </a:bodyPr>
          <a:lstStyle/>
          <a:p>
            <a:r>
              <a:rPr lang="es-ES" sz="1000" b="1" u="sng" dirty="0" err="1"/>
              <a:t>Fig</a:t>
            </a:r>
            <a:r>
              <a:rPr lang="es-ES" sz="1000" b="1" u="sng" dirty="0"/>
              <a:t> 11</a:t>
            </a:r>
            <a:endParaRPr lang="es-ES" sz="1000" b="1" dirty="0"/>
          </a:p>
        </p:txBody>
      </p:sp>
      <p:sp>
        <p:nvSpPr>
          <p:cNvPr id="21" name="15 Rectángulo">
            <a:extLst>
              <a:ext uri="{FF2B5EF4-FFF2-40B4-BE49-F238E27FC236}">
                <a16:creationId xmlns:a16="http://schemas.microsoft.com/office/drawing/2014/main" id="{FA6939EE-01C9-4976-8D74-19256797F90C}"/>
              </a:ext>
            </a:extLst>
          </p:cNvPr>
          <p:cNvSpPr/>
          <p:nvPr/>
        </p:nvSpPr>
        <p:spPr>
          <a:xfrm>
            <a:off x="8604448" y="3933056"/>
            <a:ext cx="504056" cy="246221"/>
          </a:xfrm>
          <a:prstGeom prst="rect">
            <a:avLst/>
          </a:prstGeom>
        </p:spPr>
        <p:txBody>
          <a:bodyPr wrap="square">
            <a:spAutoFit/>
          </a:bodyPr>
          <a:lstStyle/>
          <a:p>
            <a:r>
              <a:rPr lang="es-ES" sz="1000" b="1" u="sng" dirty="0" err="1"/>
              <a:t>Fig</a:t>
            </a:r>
            <a:r>
              <a:rPr lang="es-ES" sz="1000" b="1" u="sng" dirty="0"/>
              <a:t> 12</a:t>
            </a:r>
            <a:endParaRPr lang="es-ES" sz="1000" b="1" dirty="0"/>
          </a:p>
        </p:txBody>
      </p:sp>
      <p:sp>
        <p:nvSpPr>
          <p:cNvPr id="22" name="15 Rectángulo">
            <a:extLst>
              <a:ext uri="{FF2B5EF4-FFF2-40B4-BE49-F238E27FC236}">
                <a16:creationId xmlns:a16="http://schemas.microsoft.com/office/drawing/2014/main" id="{9C72A1CB-9CCB-4E9B-B824-3A7B23C37FCE}"/>
              </a:ext>
            </a:extLst>
          </p:cNvPr>
          <p:cNvSpPr/>
          <p:nvPr/>
        </p:nvSpPr>
        <p:spPr>
          <a:xfrm>
            <a:off x="8598285" y="2972560"/>
            <a:ext cx="504056" cy="246221"/>
          </a:xfrm>
          <a:prstGeom prst="rect">
            <a:avLst/>
          </a:prstGeom>
        </p:spPr>
        <p:txBody>
          <a:bodyPr wrap="square">
            <a:spAutoFit/>
          </a:bodyPr>
          <a:lstStyle/>
          <a:p>
            <a:r>
              <a:rPr lang="es-ES" sz="1000" b="1" u="sng" dirty="0" err="1"/>
              <a:t>Fig</a:t>
            </a:r>
            <a:r>
              <a:rPr lang="es-ES" sz="1000" b="1" u="sng" dirty="0"/>
              <a:t> 13</a:t>
            </a:r>
            <a:endParaRPr lang="es-ES" sz="1000" b="1" dirty="0"/>
          </a:p>
        </p:txBody>
      </p:sp>
    </p:spTree>
    <p:extLst>
      <p:ext uri="{BB962C8B-B14F-4D97-AF65-F5344CB8AC3E}">
        <p14:creationId xmlns:p14="http://schemas.microsoft.com/office/powerpoint/2010/main" val="289267042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 name="CuadroTexto 1"/>
          <p:cNvSpPr txBox="1"/>
          <p:nvPr/>
        </p:nvSpPr>
        <p:spPr>
          <a:xfrm>
            <a:off x="278134" y="4233862"/>
            <a:ext cx="4653906" cy="646331"/>
          </a:xfrm>
          <a:prstGeom prst="rect">
            <a:avLst/>
          </a:prstGeom>
          <a:noFill/>
        </p:spPr>
        <p:txBody>
          <a:bodyPr wrap="square" rtlCol="0">
            <a:spAutoFit/>
          </a:bodyPr>
          <a:lstStyle/>
          <a:p>
            <a:pPr algn="just"/>
            <a:r>
              <a:rPr lang="es-ES" b="1" dirty="0">
                <a:solidFill>
                  <a:srgbClr val="00519E"/>
                </a:solidFill>
              </a:rPr>
              <a:t>El potencial de del vector H2 depende de un buen acoplamiento Generación - demanda</a:t>
            </a:r>
          </a:p>
        </p:txBody>
      </p:sp>
      <p:sp>
        <p:nvSpPr>
          <p:cNvPr id="3" name="Flecha abajo 2"/>
          <p:cNvSpPr/>
          <p:nvPr/>
        </p:nvSpPr>
        <p:spPr>
          <a:xfrm>
            <a:off x="1935970" y="5013176"/>
            <a:ext cx="432048"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p:cNvPicPr>
            <a:picLocks noChangeAspect="1"/>
          </p:cNvPicPr>
          <p:nvPr/>
        </p:nvPicPr>
        <p:blipFill>
          <a:blip r:embed="rId3" cstate="print"/>
          <a:stretch>
            <a:fillRect/>
          </a:stretch>
        </p:blipFill>
        <p:spPr>
          <a:xfrm>
            <a:off x="5339283" y="3212976"/>
            <a:ext cx="3769221" cy="3009198"/>
          </a:xfrm>
          <a:prstGeom prst="rect">
            <a:avLst/>
          </a:prstGeom>
        </p:spPr>
      </p:pic>
      <p:sp>
        <p:nvSpPr>
          <p:cNvPr id="14" name="CuadroTexto 13"/>
          <p:cNvSpPr txBox="1"/>
          <p:nvPr/>
        </p:nvSpPr>
        <p:spPr>
          <a:xfrm>
            <a:off x="6228184" y="2865182"/>
            <a:ext cx="3672408" cy="369332"/>
          </a:xfrm>
          <a:prstGeom prst="rect">
            <a:avLst/>
          </a:prstGeom>
          <a:noFill/>
        </p:spPr>
        <p:txBody>
          <a:bodyPr wrap="square" rtlCol="0">
            <a:spAutoFit/>
          </a:bodyPr>
          <a:lstStyle/>
          <a:p>
            <a:r>
              <a:rPr lang="es-ES" dirty="0">
                <a:solidFill>
                  <a:srgbClr val="00519E"/>
                </a:solidFill>
              </a:rPr>
              <a:t>Generación Vs Demanda</a:t>
            </a:r>
          </a:p>
        </p:txBody>
      </p:sp>
      <p:sp>
        <p:nvSpPr>
          <p:cNvPr id="16" name="CuadroTexto 15"/>
          <p:cNvSpPr txBox="1"/>
          <p:nvPr/>
        </p:nvSpPr>
        <p:spPr>
          <a:xfrm>
            <a:off x="747838" y="5923674"/>
            <a:ext cx="2808312" cy="369332"/>
          </a:xfrm>
          <a:prstGeom prst="rect">
            <a:avLst/>
          </a:prstGeom>
          <a:noFill/>
        </p:spPr>
        <p:txBody>
          <a:bodyPr wrap="square" rtlCol="0">
            <a:spAutoFit/>
          </a:bodyPr>
          <a:lstStyle/>
          <a:p>
            <a:pPr algn="ctr"/>
            <a:r>
              <a:rPr lang="es-ES" dirty="0">
                <a:solidFill>
                  <a:srgbClr val="41A62A"/>
                </a:solidFill>
              </a:rPr>
              <a:t>¿Almacenamiento?</a:t>
            </a:r>
          </a:p>
        </p:txBody>
      </p:sp>
      <p:sp>
        <p:nvSpPr>
          <p:cNvPr id="7" name="Rectángulo 6"/>
          <p:cNvSpPr/>
          <p:nvPr/>
        </p:nvSpPr>
        <p:spPr>
          <a:xfrm>
            <a:off x="281836" y="1268760"/>
            <a:ext cx="8754660" cy="1354217"/>
          </a:xfrm>
          <a:prstGeom prst="rect">
            <a:avLst/>
          </a:prstGeom>
        </p:spPr>
        <p:txBody>
          <a:bodyPr wrap="square">
            <a:spAutoFit/>
          </a:bodyPr>
          <a:lstStyle/>
          <a:p>
            <a:endParaRPr lang="es-ES" sz="1400" dirty="0">
              <a:solidFill>
                <a:srgbClr val="000000"/>
              </a:solidFill>
              <a:latin typeface="Wingdings" panose="05000000000000000000" pitchFamily="2" charset="2"/>
            </a:endParaRPr>
          </a:p>
          <a:p>
            <a:endParaRPr lang="es-ES" sz="1400" dirty="0">
              <a:latin typeface="Wingdings" panose="05000000000000000000" pitchFamily="2" charset="2"/>
            </a:endParaRPr>
          </a:p>
          <a:p>
            <a:pPr algn="just"/>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CONCEPTO: </a:t>
            </a:r>
            <a:r>
              <a:rPr lang="es-ES" dirty="0">
                <a:solidFill>
                  <a:srgbClr val="00519E"/>
                </a:solidFill>
                <a:latin typeface="Calibri" panose="020F0502020204030204" pitchFamily="34" charset="0"/>
              </a:rPr>
              <a:t>sustancia/dispositivo con capacidad de almacenar energía, pudiendo liberarla posteriormente de forma controlada. Resultado de transformaciones o elaboraciones de recursos energéticos naturales. </a:t>
            </a:r>
          </a:p>
        </p:txBody>
      </p:sp>
      <p:sp>
        <p:nvSpPr>
          <p:cNvPr id="8" name="Rectángulo 7"/>
          <p:cNvSpPr/>
          <p:nvPr/>
        </p:nvSpPr>
        <p:spPr>
          <a:xfrm>
            <a:off x="278939" y="2530558"/>
            <a:ext cx="5060343" cy="1754326"/>
          </a:xfrm>
          <a:prstGeom prst="rect">
            <a:avLst/>
          </a:prstGeom>
        </p:spPr>
        <p:txBody>
          <a:bodyPr wrap="square">
            <a:spAutoFit/>
          </a:bodyPr>
          <a:lstStyle/>
          <a:p>
            <a:pPr algn="just"/>
            <a:r>
              <a:rPr lang="es-ES" dirty="0">
                <a:solidFill>
                  <a:srgbClr val="00519E"/>
                </a:solidFill>
                <a:latin typeface="Wingdings" panose="05000000000000000000" pitchFamily="2" charset="2"/>
              </a:rPr>
              <a:t></a:t>
            </a:r>
            <a:r>
              <a:rPr lang="es-ES" dirty="0">
                <a:solidFill>
                  <a:srgbClr val="00519E"/>
                </a:solidFill>
                <a:latin typeface="Calibri" panose="020F0502020204030204" pitchFamily="34" charset="0"/>
              </a:rPr>
              <a:t>Diferencia con fuentes primarias </a:t>
            </a: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se invierte Energía para su elaboración. </a:t>
            </a:r>
          </a:p>
          <a:p>
            <a:pPr algn="just"/>
            <a:r>
              <a:rPr lang="es-ES" dirty="0">
                <a:solidFill>
                  <a:srgbClr val="00519E"/>
                </a:solidFill>
                <a:latin typeface="Wingdings" panose="05000000000000000000" pitchFamily="2" charset="2"/>
              </a:rPr>
              <a:t></a:t>
            </a:r>
            <a:r>
              <a:rPr lang="es-ES" dirty="0">
                <a:solidFill>
                  <a:srgbClr val="00519E"/>
                </a:solidFill>
                <a:latin typeface="Calibri" panose="020F0502020204030204" pitchFamily="34" charset="0"/>
              </a:rPr>
              <a:t>Ejemplos típicos: pilas/baterías, condensadores, el agua contenida en una presa, volantes de inercia, sistemas de aire comprimido, resortes, y como no, el hidrógeno, entre otros. </a:t>
            </a:r>
          </a:p>
        </p:txBody>
      </p:sp>
      <p:sp>
        <p:nvSpPr>
          <p:cNvPr id="15" name="14 Rectángulo"/>
          <p:cNvSpPr/>
          <p:nvPr/>
        </p:nvSpPr>
        <p:spPr>
          <a:xfrm>
            <a:off x="251520" y="1196752"/>
            <a:ext cx="439248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 vector energético</a:t>
            </a:r>
          </a:p>
        </p:txBody>
      </p:sp>
      <p:sp>
        <p:nvSpPr>
          <p:cNvPr id="18" name="15 Rectángulo"/>
          <p:cNvSpPr/>
          <p:nvPr/>
        </p:nvSpPr>
        <p:spPr>
          <a:xfrm>
            <a:off x="8388424" y="6093296"/>
            <a:ext cx="504056" cy="246221"/>
          </a:xfrm>
          <a:prstGeom prst="rect">
            <a:avLst/>
          </a:prstGeom>
        </p:spPr>
        <p:txBody>
          <a:bodyPr wrap="square">
            <a:spAutoFit/>
          </a:bodyPr>
          <a:lstStyle/>
          <a:p>
            <a:r>
              <a:rPr lang="es-ES" sz="1000" b="1" u="sng" dirty="0" err="1"/>
              <a:t>Fig</a:t>
            </a:r>
            <a:r>
              <a:rPr lang="es-ES" sz="1000" b="1" u="sng" dirty="0"/>
              <a:t> 14</a:t>
            </a:r>
            <a:endParaRPr lang="es-ES" sz="1000" b="1" dirty="0"/>
          </a:p>
        </p:txBody>
      </p:sp>
      <p:sp>
        <p:nvSpPr>
          <p:cNvPr id="17" name="11 Rectángulo">
            <a:extLst>
              <a:ext uri="{FF2B5EF4-FFF2-40B4-BE49-F238E27FC236}">
                <a16:creationId xmlns:a16="http://schemas.microsoft.com/office/drawing/2014/main" id="{E6C5D15B-05E9-4665-A805-B035CEA78F4A}"/>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8582513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dirty="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7" name="Imagen 6">
            <a:extLst>
              <a:ext uri="{FF2B5EF4-FFF2-40B4-BE49-F238E27FC236}">
                <a16:creationId xmlns:a16="http://schemas.microsoft.com/office/drawing/2014/main" id="{F4A6F0F0-C597-4EB2-B142-E97FA4ED288F}"/>
              </a:ext>
            </a:extLst>
          </p:cNvPr>
          <p:cNvPicPr>
            <a:picLocks noChangeAspect="1"/>
          </p:cNvPicPr>
          <p:nvPr/>
        </p:nvPicPr>
        <p:blipFill>
          <a:blip r:embed="rId3"/>
          <a:stretch>
            <a:fillRect/>
          </a:stretch>
        </p:blipFill>
        <p:spPr>
          <a:xfrm>
            <a:off x="888426" y="2767587"/>
            <a:ext cx="6903906" cy="3521062"/>
          </a:xfrm>
          <a:prstGeom prst="rect">
            <a:avLst/>
          </a:prstGeom>
        </p:spPr>
      </p:pic>
      <p:sp>
        <p:nvSpPr>
          <p:cNvPr id="8" name="Rectángulo 7">
            <a:extLst>
              <a:ext uri="{FF2B5EF4-FFF2-40B4-BE49-F238E27FC236}">
                <a16:creationId xmlns:a16="http://schemas.microsoft.com/office/drawing/2014/main" id="{F2B21CF2-8E5F-44B5-A6C1-26CF1A323602}"/>
              </a:ext>
            </a:extLst>
          </p:cNvPr>
          <p:cNvSpPr/>
          <p:nvPr/>
        </p:nvSpPr>
        <p:spPr>
          <a:xfrm>
            <a:off x="229606" y="980728"/>
            <a:ext cx="7006690" cy="738664"/>
          </a:xfrm>
          <a:prstGeom prst="rect">
            <a:avLst/>
          </a:prstGeom>
        </p:spPr>
        <p:txBody>
          <a:bodyPr wrap="square">
            <a:spAutoFit/>
          </a:bodyPr>
          <a:lstStyle/>
          <a:p>
            <a:endParaRPr lang="es-ES" sz="1200" dirty="0">
              <a:solidFill>
                <a:srgbClr val="000000"/>
              </a:solidFill>
              <a:latin typeface="Wingdings" panose="05000000000000000000" pitchFamily="2" charset="2"/>
            </a:endParaRPr>
          </a:p>
          <a:p>
            <a:endParaRPr lang="es-ES" sz="1200" dirty="0">
              <a:latin typeface="Wingdings" panose="05000000000000000000" pitchFamily="2" charset="2"/>
            </a:endParaRPr>
          </a:p>
          <a:p>
            <a:r>
              <a:rPr lang="es-ES" dirty="0">
                <a:latin typeface="Wingdings" panose="05000000000000000000" pitchFamily="2" charset="2"/>
              </a:rPr>
              <a:t></a:t>
            </a:r>
            <a:r>
              <a:rPr lang="es-ES" b="1" dirty="0">
                <a:latin typeface="Calibri" panose="020F0502020204030204" pitchFamily="34" charset="0"/>
              </a:rPr>
              <a:t>Ejemplo de red de</a:t>
            </a:r>
            <a:r>
              <a:rPr lang="es-ES" b="1" u="sng" dirty="0">
                <a:latin typeface="Calibri" panose="020F0502020204030204" pitchFamily="34" charset="0"/>
              </a:rPr>
              <a:t> generación </a:t>
            </a:r>
            <a:r>
              <a:rPr lang="es-ES" b="1" dirty="0">
                <a:latin typeface="Calibri" panose="020F0502020204030204" pitchFamily="34" charset="0"/>
              </a:rPr>
              <a:t>de hidrógeno</a:t>
            </a:r>
            <a:r>
              <a:rPr lang="es-ES" b="1" u="sng" dirty="0">
                <a:latin typeface="Calibri" panose="020F0502020204030204" pitchFamily="34" charset="0"/>
              </a:rPr>
              <a:t> renovable </a:t>
            </a:r>
            <a:endParaRPr lang="es-ES" u="sng" dirty="0">
              <a:latin typeface="Wingdings" panose="05000000000000000000" pitchFamily="2" charset="2"/>
            </a:endParaRPr>
          </a:p>
        </p:txBody>
      </p:sp>
      <p:sp>
        <p:nvSpPr>
          <p:cNvPr id="9" name="Rectángulo 8">
            <a:extLst>
              <a:ext uri="{FF2B5EF4-FFF2-40B4-BE49-F238E27FC236}">
                <a16:creationId xmlns:a16="http://schemas.microsoft.com/office/drawing/2014/main" id="{6061B606-CB40-4DC2-87C2-F8CAA6041238}"/>
              </a:ext>
            </a:extLst>
          </p:cNvPr>
          <p:cNvSpPr/>
          <p:nvPr/>
        </p:nvSpPr>
        <p:spPr>
          <a:xfrm>
            <a:off x="1979712" y="2079598"/>
            <a:ext cx="3456384" cy="530915"/>
          </a:xfrm>
          <a:prstGeom prst="rect">
            <a:avLst/>
          </a:prstGeom>
        </p:spPr>
        <p:txBody>
          <a:bodyPr wrap="square">
            <a:spAutoFit/>
          </a:bodyPr>
          <a:lstStyle/>
          <a:p>
            <a:endParaRPr lang="es-ES" sz="1050" dirty="0">
              <a:solidFill>
                <a:srgbClr val="000000"/>
              </a:solidFill>
              <a:latin typeface="Calibri" panose="020F0502020204030204" pitchFamily="34" charset="0"/>
            </a:endParaRPr>
          </a:p>
          <a:p>
            <a:r>
              <a:rPr lang="es-ES" b="1" dirty="0">
                <a:latin typeface="Calibri" panose="020F0502020204030204" pitchFamily="34" charset="0"/>
              </a:rPr>
              <a:t>Carácter alternante, fluctuaciones </a:t>
            </a:r>
            <a:endParaRPr lang="es-ES" dirty="0"/>
          </a:p>
        </p:txBody>
      </p:sp>
      <p:sp>
        <p:nvSpPr>
          <p:cNvPr id="13" name="Rectángulo 12">
            <a:extLst>
              <a:ext uri="{FF2B5EF4-FFF2-40B4-BE49-F238E27FC236}">
                <a16:creationId xmlns:a16="http://schemas.microsoft.com/office/drawing/2014/main" id="{6BE7458E-A7A6-4011-8D23-D8051ED5E377}"/>
              </a:ext>
            </a:extLst>
          </p:cNvPr>
          <p:cNvSpPr/>
          <p:nvPr/>
        </p:nvSpPr>
        <p:spPr>
          <a:xfrm>
            <a:off x="6233342" y="2100930"/>
            <a:ext cx="2430016" cy="530915"/>
          </a:xfrm>
          <a:prstGeom prst="rect">
            <a:avLst/>
          </a:prstGeom>
        </p:spPr>
        <p:txBody>
          <a:bodyPr wrap="square">
            <a:spAutoFit/>
          </a:bodyPr>
          <a:lstStyle/>
          <a:p>
            <a:endParaRPr lang="es-ES" sz="1050" dirty="0">
              <a:solidFill>
                <a:srgbClr val="000000"/>
              </a:solidFill>
              <a:latin typeface="Calibri" panose="020F0502020204030204" pitchFamily="34" charset="0"/>
            </a:endParaRPr>
          </a:p>
          <a:p>
            <a:r>
              <a:rPr lang="es-ES" b="1" dirty="0">
                <a:latin typeface="Calibri" panose="020F0502020204030204" pitchFamily="34" charset="0"/>
              </a:rPr>
              <a:t>¿ALMACENAMIENTO? </a:t>
            </a:r>
            <a:endParaRPr lang="es-ES" dirty="0"/>
          </a:p>
        </p:txBody>
      </p:sp>
      <p:sp>
        <p:nvSpPr>
          <p:cNvPr id="16" name="Flecha: a la derecha 15">
            <a:extLst>
              <a:ext uri="{FF2B5EF4-FFF2-40B4-BE49-F238E27FC236}">
                <a16:creationId xmlns:a16="http://schemas.microsoft.com/office/drawing/2014/main" id="{D2AB9588-1035-47E9-8FA9-D8791069AFBB}"/>
              </a:ext>
            </a:extLst>
          </p:cNvPr>
          <p:cNvSpPr/>
          <p:nvPr/>
        </p:nvSpPr>
        <p:spPr>
          <a:xfrm rot="2486817">
            <a:off x="2853738" y="1869313"/>
            <a:ext cx="576064" cy="247950"/>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Flecha: a la derecha 17">
            <a:extLst>
              <a:ext uri="{FF2B5EF4-FFF2-40B4-BE49-F238E27FC236}">
                <a16:creationId xmlns:a16="http://schemas.microsoft.com/office/drawing/2014/main" id="{466DF1C7-BDC0-45FB-8688-932E1200E2EC}"/>
              </a:ext>
            </a:extLst>
          </p:cNvPr>
          <p:cNvSpPr/>
          <p:nvPr/>
        </p:nvSpPr>
        <p:spPr>
          <a:xfrm rot="7813727">
            <a:off x="4672475" y="1845803"/>
            <a:ext cx="576064" cy="247950"/>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 name="Flecha: a la derecha 19">
            <a:extLst>
              <a:ext uri="{FF2B5EF4-FFF2-40B4-BE49-F238E27FC236}">
                <a16:creationId xmlns:a16="http://schemas.microsoft.com/office/drawing/2014/main" id="{2D3FFD0F-3555-4AAD-BDE6-C3E1FB510DFF}"/>
              </a:ext>
            </a:extLst>
          </p:cNvPr>
          <p:cNvSpPr/>
          <p:nvPr/>
        </p:nvSpPr>
        <p:spPr>
          <a:xfrm>
            <a:off x="5364088" y="2317952"/>
            <a:ext cx="576064" cy="247950"/>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11 Rectángulo">
            <a:extLst>
              <a:ext uri="{FF2B5EF4-FFF2-40B4-BE49-F238E27FC236}">
                <a16:creationId xmlns:a16="http://schemas.microsoft.com/office/drawing/2014/main" id="{CC338C6D-C1F8-4F7B-A753-3BFA2E09B1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7" name="15 Rectángulo">
            <a:extLst>
              <a:ext uri="{FF2B5EF4-FFF2-40B4-BE49-F238E27FC236}">
                <a16:creationId xmlns:a16="http://schemas.microsoft.com/office/drawing/2014/main" id="{0B943BB4-6B85-4F2F-AF1B-28EC0FCD39AD}"/>
              </a:ext>
            </a:extLst>
          </p:cNvPr>
          <p:cNvSpPr/>
          <p:nvPr/>
        </p:nvSpPr>
        <p:spPr>
          <a:xfrm>
            <a:off x="7800839" y="6042428"/>
            <a:ext cx="504056" cy="246221"/>
          </a:xfrm>
          <a:prstGeom prst="rect">
            <a:avLst/>
          </a:prstGeom>
        </p:spPr>
        <p:txBody>
          <a:bodyPr wrap="square">
            <a:spAutoFit/>
          </a:bodyPr>
          <a:lstStyle/>
          <a:p>
            <a:r>
              <a:rPr lang="es-ES" sz="1000" b="1" u="sng" dirty="0" err="1"/>
              <a:t>Fig</a:t>
            </a:r>
            <a:r>
              <a:rPr lang="es-ES" sz="1000" b="1" u="sng" dirty="0"/>
              <a:t> 15</a:t>
            </a:r>
            <a:endParaRPr lang="es-ES" sz="1000" b="1" dirty="0"/>
          </a:p>
        </p:txBody>
      </p:sp>
    </p:spTree>
    <p:extLst>
      <p:ext uri="{BB962C8B-B14F-4D97-AF65-F5344CB8AC3E}">
        <p14:creationId xmlns:p14="http://schemas.microsoft.com/office/powerpoint/2010/main" val="15238590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Propiedades generales del H2.</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1833044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dirty="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Propiedades del H2</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p:cNvPicPr>
            <a:picLocks noChangeAspect="1"/>
          </p:cNvPicPr>
          <p:nvPr/>
        </p:nvPicPr>
        <p:blipFill>
          <a:blip r:embed="rId3" cstate="print"/>
          <a:stretch>
            <a:fillRect/>
          </a:stretch>
        </p:blipFill>
        <p:spPr>
          <a:xfrm>
            <a:off x="137345" y="2636912"/>
            <a:ext cx="4484025" cy="2510737"/>
          </a:xfrm>
          <a:prstGeom prst="rect">
            <a:avLst/>
          </a:prstGeom>
        </p:spPr>
      </p:pic>
      <p:pic>
        <p:nvPicPr>
          <p:cNvPr id="3" name="Imagen 2"/>
          <p:cNvPicPr>
            <a:picLocks noChangeAspect="1"/>
          </p:cNvPicPr>
          <p:nvPr/>
        </p:nvPicPr>
        <p:blipFill>
          <a:blip r:embed="rId4" cstate="print"/>
          <a:stretch>
            <a:fillRect/>
          </a:stretch>
        </p:blipFill>
        <p:spPr>
          <a:xfrm>
            <a:off x="4471412" y="2708920"/>
            <a:ext cx="4432725" cy="2945947"/>
          </a:xfrm>
          <a:prstGeom prst="rect">
            <a:avLst/>
          </a:prstGeom>
        </p:spPr>
      </p:pic>
      <p:sp>
        <p:nvSpPr>
          <p:cNvPr id="19" name="Rectángulo 18"/>
          <p:cNvSpPr/>
          <p:nvPr/>
        </p:nvSpPr>
        <p:spPr>
          <a:xfrm>
            <a:off x="251520" y="1322246"/>
            <a:ext cx="4196635" cy="1354217"/>
          </a:xfrm>
          <a:prstGeom prst="rect">
            <a:avLst/>
          </a:prstGeom>
        </p:spPr>
        <p:txBody>
          <a:bodyPr wrap="square">
            <a:spAutoFit/>
          </a:bodyPr>
          <a:lstStyle/>
          <a:p>
            <a:endParaRPr lang="es-ES" sz="1400" dirty="0">
              <a:solidFill>
                <a:srgbClr val="000000"/>
              </a:solidFill>
              <a:latin typeface="Wingdings" panose="05000000000000000000" pitchFamily="2" charset="2"/>
            </a:endParaRPr>
          </a:p>
          <a:p>
            <a:endParaRPr lang="es-ES" sz="1400" dirty="0">
              <a:latin typeface="Wingdings" panose="05000000000000000000" pitchFamily="2" charset="2"/>
            </a:endParaRPr>
          </a:p>
          <a:p>
            <a:pPr algn="just"/>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Mayor contenido en Energía por unidad de masa que otros combustibles. </a:t>
            </a:r>
          </a:p>
          <a:p>
            <a:endParaRPr lang="es-ES" dirty="0">
              <a:solidFill>
                <a:srgbClr val="00519E"/>
              </a:solidFill>
              <a:latin typeface="Calibri" panose="020F0502020204030204" pitchFamily="34" charset="0"/>
            </a:endParaRPr>
          </a:p>
        </p:txBody>
      </p:sp>
      <p:sp>
        <p:nvSpPr>
          <p:cNvPr id="4" name="Rectángulo 3"/>
          <p:cNvSpPr/>
          <p:nvPr/>
        </p:nvSpPr>
        <p:spPr>
          <a:xfrm>
            <a:off x="271918" y="1218238"/>
            <a:ext cx="8391120" cy="338554"/>
          </a:xfrm>
          <a:prstGeom prst="rect">
            <a:avLst/>
          </a:prstGeom>
        </p:spPr>
        <p:txBody>
          <a:bodyPr wrap="square">
            <a:spAutoFit/>
          </a:bodyPr>
          <a:lstStyle/>
          <a:p>
            <a:pPr algn="ctr"/>
            <a:r>
              <a:rPr lang="es-ES" sz="1600" b="1" dirty="0">
                <a:solidFill>
                  <a:srgbClr val="00519E"/>
                </a:solidFill>
                <a:latin typeface="Calibri,Bold"/>
              </a:rPr>
              <a:t>Densidad másica energía (MJ/kg) vs Densidad volumétrica energía (MJ/m3)</a:t>
            </a:r>
            <a:endParaRPr lang="es-ES" sz="1600" dirty="0">
              <a:solidFill>
                <a:srgbClr val="00519E"/>
              </a:solidFill>
            </a:endParaRPr>
          </a:p>
        </p:txBody>
      </p:sp>
      <p:sp>
        <p:nvSpPr>
          <p:cNvPr id="5" name="Rectángulo 4"/>
          <p:cNvSpPr/>
          <p:nvPr/>
        </p:nvSpPr>
        <p:spPr>
          <a:xfrm>
            <a:off x="4499992" y="1735590"/>
            <a:ext cx="4572000" cy="923330"/>
          </a:xfrm>
          <a:prstGeom prst="rect">
            <a:avLst/>
          </a:prstGeom>
        </p:spPr>
        <p:txBody>
          <a:bodyPr>
            <a:spAutoFit/>
          </a:bodyPr>
          <a:lstStyle/>
          <a:p>
            <a:pPr algn="just"/>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Al tratarse del gas más ligero, bajo contenido en Energía por unidad de volumen frente a otros combustibles. </a:t>
            </a:r>
          </a:p>
        </p:txBody>
      </p:sp>
      <p:sp>
        <p:nvSpPr>
          <p:cNvPr id="14" name="15 Rectángulo"/>
          <p:cNvSpPr/>
          <p:nvPr/>
        </p:nvSpPr>
        <p:spPr>
          <a:xfrm>
            <a:off x="8663038" y="5408646"/>
            <a:ext cx="504056" cy="246221"/>
          </a:xfrm>
          <a:prstGeom prst="rect">
            <a:avLst/>
          </a:prstGeom>
        </p:spPr>
        <p:txBody>
          <a:bodyPr wrap="square">
            <a:spAutoFit/>
          </a:bodyPr>
          <a:lstStyle/>
          <a:p>
            <a:r>
              <a:rPr lang="es-ES" sz="1000" b="1" u="sng" dirty="0" err="1"/>
              <a:t>Fig</a:t>
            </a:r>
            <a:r>
              <a:rPr lang="es-ES" sz="1000" b="1" u="sng" dirty="0"/>
              <a:t> 16</a:t>
            </a:r>
            <a:endParaRPr lang="es-ES" sz="1000" b="1" dirty="0"/>
          </a:p>
        </p:txBody>
      </p:sp>
      <p:sp>
        <p:nvSpPr>
          <p:cNvPr id="7" name="Rectángulo 6">
            <a:extLst>
              <a:ext uri="{FF2B5EF4-FFF2-40B4-BE49-F238E27FC236}">
                <a16:creationId xmlns:a16="http://schemas.microsoft.com/office/drawing/2014/main" id="{CDB94F96-4711-43BA-ABE3-7A34A90310D5}"/>
              </a:ext>
            </a:extLst>
          </p:cNvPr>
          <p:cNvSpPr/>
          <p:nvPr/>
        </p:nvSpPr>
        <p:spPr>
          <a:xfrm>
            <a:off x="251520" y="5157192"/>
            <a:ext cx="8774493" cy="1354217"/>
          </a:xfrm>
          <a:prstGeom prst="rect">
            <a:avLst/>
          </a:prstGeom>
        </p:spPr>
        <p:txBody>
          <a:bodyPr wrap="square">
            <a:spAutoFit/>
          </a:bodyPr>
          <a:lstStyle/>
          <a:p>
            <a:endParaRPr lang="es-ES" sz="1400" dirty="0">
              <a:solidFill>
                <a:srgbClr val="000000"/>
              </a:solidFill>
              <a:latin typeface="Wingdings" panose="05000000000000000000" pitchFamily="2" charset="2"/>
            </a:endParaRPr>
          </a:p>
          <a:p>
            <a:endParaRPr lang="es-ES" sz="1400" dirty="0">
              <a:latin typeface="Wingdings" panose="05000000000000000000" pitchFamily="2" charset="2"/>
            </a:endParaRPr>
          </a:p>
          <a:p>
            <a:pPr algn="just"/>
            <a:r>
              <a:rPr lang="es-ES" dirty="0">
                <a:latin typeface="Wingdings" panose="05000000000000000000" pitchFamily="2" charset="2"/>
              </a:rPr>
              <a:t> </a:t>
            </a:r>
            <a:r>
              <a:rPr lang="es-ES" dirty="0">
                <a:latin typeface="Calibri" panose="020F0502020204030204" pitchFamily="34" charset="0"/>
              </a:rPr>
              <a:t>Su aplicación práctica requiere por tanto de sistemas de compresión o licuefacción para aumentar la densidad y reducir el volumen que ocupa (fundamental en aplicaciones de transporte). </a:t>
            </a:r>
          </a:p>
        </p:txBody>
      </p:sp>
      <p:sp>
        <p:nvSpPr>
          <p:cNvPr id="16" name="11 Rectángulo">
            <a:extLst>
              <a:ext uri="{FF2B5EF4-FFF2-40B4-BE49-F238E27FC236}">
                <a16:creationId xmlns:a16="http://schemas.microsoft.com/office/drawing/2014/main" id="{A30BD4AD-8BDD-42D6-BE52-BCFDAB88289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35536927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dirty="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Propiedades del H2</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7" name="Imagen 6">
            <a:extLst>
              <a:ext uri="{FF2B5EF4-FFF2-40B4-BE49-F238E27FC236}">
                <a16:creationId xmlns:a16="http://schemas.microsoft.com/office/drawing/2014/main" id="{D81E2B1B-3768-4FFC-BE1C-2BF717665AF3}"/>
              </a:ext>
            </a:extLst>
          </p:cNvPr>
          <p:cNvPicPr>
            <a:picLocks noChangeAspect="1"/>
          </p:cNvPicPr>
          <p:nvPr/>
        </p:nvPicPr>
        <p:blipFill>
          <a:blip r:embed="rId3"/>
          <a:stretch>
            <a:fillRect/>
          </a:stretch>
        </p:blipFill>
        <p:spPr>
          <a:xfrm>
            <a:off x="1462576" y="2160892"/>
            <a:ext cx="6218848" cy="3854001"/>
          </a:xfrm>
          <a:prstGeom prst="rect">
            <a:avLst/>
          </a:prstGeom>
        </p:spPr>
      </p:pic>
      <p:sp>
        <p:nvSpPr>
          <p:cNvPr id="8" name="Rectángulo 7">
            <a:extLst>
              <a:ext uri="{FF2B5EF4-FFF2-40B4-BE49-F238E27FC236}">
                <a16:creationId xmlns:a16="http://schemas.microsoft.com/office/drawing/2014/main" id="{3B12B48E-9AD4-4814-8E30-DAED3D18ADE7}"/>
              </a:ext>
            </a:extLst>
          </p:cNvPr>
          <p:cNvSpPr/>
          <p:nvPr/>
        </p:nvSpPr>
        <p:spPr>
          <a:xfrm>
            <a:off x="532316" y="1055058"/>
            <a:ext cx="8613192" cy="861774"/>
          </a:xfrm>
          <a:prstGeom prst="rect">
            <a:avLst/>
          </a:prstGeom>
        </p:spPr>
        <p:txBody>
          <a:bodyPr wrap="square">
            <a:spAutoFit/>
          </a:bodyPr>
          <a:lstStyle/>
          <a:p>
            <a:endParaRPr lang="es-ES" sz="1400" dirty="0">
              <a:solidFill>
                <a:srgbClr val="000000"/>
              </a:solidFill>
              <a:latin typeface="Calibri" panose="020F0502020204030204" pitchFamily="34" charset="0"/>
            </a:endParaRPr>
          </a:p>
          <a:p>
            <a:pPr algn="ctr"/>
            <a:r>
              <a:rPr lang="es-ES" b="1" dirty="0">
                <a:latin typeface="Calibri" panose="020F0502020204030204" pitchFamily="34" charset="0"/>
              </a:rPr>
              <a:t>Propiedades relevantes - Densidad Másica Energía (MJ/Kg) vs. Densidad Volumétrica Energía (MJ/m</a:t>
            </a:r>
            <a:r>
              <a:rPr lang="es-ES" b="1" baseline="30000" dirty="0">
                <a:latin typeface="Calibri" panose="020F0502020204030204" pitchFamily="34" charset="0"/>
              </a:rPr>
              <a:t>3</a:t>
            </a:r>
            <a:r>
              <a:rPr lang="es-ES" b="1" dirty="0">
                <a:latin typeface="Calibri" panose="020F0502020204030204" pitchFamily="34" charset="0"/>
              </a:rPr>
              <a:t>) para las diversas formas de almacenar hidrógeno </a:t>
            </a:r>
            <a:endParaRPr lang="es-ES" dirty="0"/>
          </a:p>
        </p:txBody>
      </p:sp>
      <p:sp>
        <p:nvSpPr>
          <p:cNvPr id="9" name="11 Rectángulo">
            <a:extLst>
              <a:ext uri="{FF2B5EF4-FFF2-40B4-BE49-F238E27FC236}">
                <a16:creationId xmlns:a16="http://schemas.microsoft.com/office/drawing/2014/main" id="{9952AB9C-FB9E-4D61-B115-D7ABA42E6BC3}"/>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5 Rectángulo">
            <a:extLst>
              <a:ext uri="{FF2B5EF4-FFF2-40B4-BE49-F238E27FC236}">
                <a16:creationId xmlns:a16="http://schemas.microsoft.com/office/drawing/2014/main" id="{6C4C9688-8A16-41E5-B419-B0D40EDE4F21}"/>
              </a:ext>
            </a:extLst>
          </p:cNvPr>
          <p:cNvSpPr/>
          <p:nvPr/>
        </p:nvSpPr>
        <p:spPr>
          <a:xfrm>
            <a:off x="8305603" y="5965485"/>
            <a:ext cx="504056" cy="246221"/>
          </a:xfrm>
          <a:prstGeom prst="rect">
            <a:avLst/>
          </a:prstGeom>
        </p:spPr>
        <p:txBody>
          <a:bodyPr wrap="square">
            <a:spAutoFit/>
          </a:bodyPr>
          <a:lstStyle/>
          <a:p>
            <a:r>
              <a:rPr lang="es-ES" sz="1000" b="1" u="sng" dirty="0" err="1"/>
              <a:t>Fig</a:t>
            </a:r>
            <a:r>
              <a:rPr lang="es-ES" sz="1000" b="1" u="sng" dirty="0"/>
              <a:t> 17</a:t>
            </a:r>
            <a:endParaRPr lang="es-ES" sz="1000" b="1" dirty="0"/>
          </a:p>
        </p:txBody>
      </p:sp>
    </p:spTree>
    <p:extLst>
      <p:ext uri="{BB962C8B-B14F-4D97-AF65-F5344CB8AC3E}">
        <p14:creationId xmlns:p14="http://schemas.microsoft.com/office/powerpoint/2010/main" val="3517870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E3F3ACDC-6D6B-4BE3-BDD9-984EB43E5735}"/>
              </a:ext>
            </a:extLst>
          </p:cNvPr>
          <p:cNvPicPr>
            <a:picLocks noChangeAspect="1"/>
          </p:cNvPicPr>
          <p:nvPr/>
        </p:nvPicPr>
        <p:blipFill>
          <a:blip r:embed="rId3"/>
          <a:stretch>
            <a:fillRect/>
          </a:stretch>
        </p:blipFill>
        <p:spPr>
          <a:xfrm>
            <a:off x="5239482" y="4941168"/>
            <a:ext cx="1625400" cy="1519667"/>
          </a:xfrm>
          <a:prstGeom prst="rect">
            <a:avLst/>
          </a:prstGeom>
        </p:spPr>
      </p:pic>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Propiedades del H2</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7" name="Rectángulo 6">
            <a:extLst>
              <a:ext uri="{FF2B5EF4-FFF2-40B4-BE49-F238E27FC236}">
                <a16:creationId xmlns:a16="http://schemas.microsoft.com/office/drawing/2014/main" id="{C990851B-7CD5-42CD-BCA7-731DD2EC2D71}"/>
              </a:ext>
            </a:extLst>
          </p:cNvPr>
          <p:cNvSpPr/>
          <p:nvPr/>
        </p:nvSpPr>
        <p:spPr>
          <a:xfrm>
            <a:off x="242894" y="692696"/>
            <a:ext cx="5633286" cy="4832092"/>
          </a:xfrm>
          <a:prstGeom prst="rect">
            <a:avLst/>
          </a:prstGeom>
        </p:spPr>
        <p:txBody>
          <a:bodyPr wrap="square">
            <a:spAutoFit/>
          </a:bodyPr>
          <a:lstStyle/>
          <a:p>
            <a:endParaRPr lang="es-ES" sz="1400" dirty="0">
              <a:solidFill>
                <a:srgbClr val="000000"/>
              </a:solidFill>
              <a:latin typeface="Calibri" panose="020F0502020204030204" pitchFamily="34" charset="0"/>
            </a:endParaRPr>
          </a:p>
          <a:p>
            <a:endParaRPr lang="es-ES" sz="1400" dirty="0">
              <a:latin typeface="Calibri" panose="020F0502020204030204" pitchFamily="34" charset="0"/>
            </a:endParaRPr>
          </a:p>
          <a:p>
            <a:r>
              <a:rPr lang="es-ES" sz="1400" b="1" dirty="0">
                <a:latin typeface="Calibri" panose="020F0502020204030204" pitchFamily="34" charset="0"/>
              </a:rPr>
              <a:t>Propiedades relevantes – Seguridad </a:t>
            </a:r>
            <a:endParaRPr lang="es-ES" sz="1400" dirty="0">
              <a:latin typeface="Calibri" panose="020F0502020204030204" pitchFamily="34" charset="0"/>
            </a:endParaRPr>
          </a:p>
          <a:p>
            <a:pPr algn="just"/>
            <a:endParaRPr lang="es-ES" sz="1400" dirty="0">
              <a:latin typeface="Calibri" panose="020F0502020204030204" pitchFamily="34" charset="0"/>
            </a:endParaRPr>
          </a:p>
          <a:p>
            <a:pPr algn="just"/>
            <a:r>
              <a:rPr lang="es-ES" sz="1400" dirty="0">
                <a:latin typeface="Wingdings" panose="05000000000000000000" pitchFamily="2" charset="2"/>
              </a:rPr>
              <a:t> </a:t>
            </a:r>
            <a:r>
              <a:rPr lang="es-ES" sz="1400" dirty="0">
                <a:solidFill>
                  <a:srgbClr val="00B05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Difusividad en aire elevada (0,61 cm2/s), lo que asegura una rápida dispersión de cualquier fuga (deseable). </a:t>
            </a:r>
          </a:p>
          <a:p>
            <a:pPr algn="just"/>
            <a:r>
              <a:rPr lang="es-ES" sz="1400" dirty="0">
                <a:latin typeface="Wingdings" panose="05000000000000000000" pitchFamily="2" charset="2"/>
              </a:rPr>
              <a:t> </a:t>
            </a:r>
            <a:r>
              <a:rPr lang="es-ES" sz="1400" dirty="0">
                <a:solidFill>
                  <a:srgbClr val="00B05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Flotabilidad: dada su baja densidad, asciende mucho más rápido que el metano, propano o vapores de gasolina (no se acumula a nivel del suelo). </a:t>
            </a:r>
          </a:p>
          <a:p>
            <a:pPr algn="just"/>
            <a:r>
              <a:rPr lang="es-ES" sz="1400" dirty="0">
                <a:latin typeface="Wingdings" panose="05000000000000000000" pitchFamily="2" charset="2"/>
              </a:rPr>
              <a:t> </a:t>
            </a:r>
            <a:r>
              <a:rPr lang="es-ES" sz="1400" dirty="0">
                <a:solidFill>
                  <a:srgbClr val="00B05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Color, olor, sabor y toxicidad: incoloro, inodoro, insípido u no tóxico (similar al metano). </a:t>
            </a:r>
          </a:p>
          <a:p>
            <a:pPr algn="just"/>
            <a:r>
              <a:rPr lang="es-ES" sz="1400" dirty="0">
                <a:latin typeface="Wingdings" panose="05000000000000000000" pitchFamily="2" charset="2"/>
              </a:rPr>
              <a:t> </a:t>
            </a:r>
            <a:r>
              <a:rPr lang="es-ES" sz="1400" dirty="0">
                <a:solidFill>
                  <a:srgbClr val="FF000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Inflamabilidad. El rango de inflamabilidad es mucho mayor que para otros combustibles (4 – 74 % vol. en aire). </a:t>
            </a:r>
          </a:p>
          <a:p>
            <a:pPr algn="just"/>
            <a:r>
              <a:rPr lang="es-ES" sz="1400" dirty="0">
                <a:latin typeface="Wingdings" panose="05000000000000000000" pitchFamily="2" charset="2"/>
              </a:rPr>
              <a:t> </a:t>
            </a:r>
            <a:r>
              <a:rPr lang="es-ES" sz="1400" dirty="0">
                <a:solidFill>
                  <a:srgbClr val="FF000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Energía requerida para la ignición. Cuando la mezcla hidrogeno-aire se encuentra dentro del rango de inflamabilidad, se requieren tan solo 0,02 </a:t>
            </a:r>
            <a:r>
              <a:rPr lang="es-ES" sz="1400" dirty="0" err="1">
                <a:latin typeface="Calibri" panose="020F0502020204030204" pitchFamily="34" charset="0"/>
              </a:rPr>
              <a:t>mJ</a:t>
            </a:r>
            <a:r>
              <a:rPr lang="es-ES" sz="1400" dirty="0">
                <a:latin typeface="Calibri" panose="020F0502020204030204" pitchFamily="34" charset="0"/>
              </a:rPr>
              <a:t> para su ignición, frente a 0,24 </a:t>
            </a:r>
            <a:r>
              <a:rPr lang="es-ES" sz="1400" dirty="0" err="1">
                <a:latin typeface="Calibri" panose="020F0502020204030204" pitchFamily="34" charset="0"/>
              </a:rPr>
              <a:t>mJ</a:t>
            </a:r>
            <a:r>
              <a:rPr lang="es-ES" sz="1400" dirty="0">
                <a:latin typeface="Calibri" panose="020F0502020204030204" pitchFamily="34" charset="0"/>
              </a:rPr>
              <a:t> para gasolina y 0,28 </a:t>
            </a:r>
            <a:r>
              <a:rPr lang="es-ES" sz="1400" dirty="0" err="1">
                <a:latin typeface="Calibri" panose="020F0502020204030204" pitchFamily="34" charset="0"/>
              </a:rPr>
              <a:t>mJ</a:t>
            </a:r>
            <a:r>
              <a:rPr lang="es-ES" sz="1400" dirty="0">
                <a:latin typeface="Calibri" panose="020F0502020204030204" pitchFamily="34" charset="0"/>
              </a:rPr>
              <a:t> para metano (en condiciones estequiométricas). </a:t>
            </a:r>
          </a:p>
          <a:p>
            <a:pPr algn="just"/>
            <a:r>
              <a:rPr lang="es-ES" sz="1400" dirty="0">
                <a:latin typeface="Wingdings" panose="05000000000000000000" pitchFamily="2" charset="2"/>
              </a:rPr>
              <a:t> </a:t>
            </a:r>
            <a:r>
              <a:rPr lang="es-ES" sz="1400" dirty="0">
                <a:solidFill>
                  <a:srgbClr val="FF000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Velocidad de llama: superior a la de otros combustibles gaseosos. </a:t>
            </a:r>
          </a:p>
          <a:p>
            <a:pPr algn="just"/>
            <a:r>
              <a:rPr lang="es-ES" sz="1400" dirty="0">
                <a:latin typeface="Wingdings" panose="05000000000000000000" pitchFamily="2" charset="2"/>
              </a:rPr>
              <a:t> </a:t>
            </a:r>
            <a:r>
              <a:rPr lang="es-ES" sz="1400" dirty="0">
                <a:solidFill>
                  <a:srgbClr val="00B05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Temperatura de llama (2207 </a:t>
            </a:r>
            <a:r>
              <a:rPr lang="es-ES" sz="1400" dirty="0" err="1">
                <a:latin typeface="Calibri" panose="020F0502020204030204" pitchFamily="34" charset="0"/>
              </a:rPr>
              <a:t>ºC</a:t>
            </a:r>
            <a:r>
              <a:rPr lang="es-ES" sz="1400" dirty="0">
                <a:latin typeface="Calibri" panose="020F0502020204030204" pitchFamily="34" charset="0"/>
              </a:rPr>
              <a:t>): superior a la del metano (1917 </a:t>
            </a:r>
            <a:r>
              <a:rPr lang="es-ES" sz="1400" dirty="0" err="1">
                <a:latin typeface="Calibri" panose="020F0502020204030204" pitchFamily="34" charset="0"/>
              </a:rPr>
              <a:t>ºC</a:t>
            </a:r>
            <a:r>
              <a:rPr lang="es-ES" sz="1400" dirty="0">
                <a:latin typeface="Calibri" panose="020F0502020204030204" pitchFamily="34" charset="0"/>
              </a:rPr>
              <a:t>) pero inferior a la de la gasolina (2307 </a:t>
            </a:r>
            <a:r>
              <a:rPr lang="es-ES" sz="1400" dirty="0" err="1">
                <a:latin typeface="Calibri" panose="020F0502020204030204" pitchFamily="34" charset="0"/>
              </a:rPr>
              <a:t>ºC</a:t>
            </a:r>
            <a:r>
              <a:rPr lang="es-ES" sz="1400" dirty="0">
                <a:latin typeface="Calibri" panose="020F0502020204030204" pitchFamily="34" charset="0"/>
              </a:rPr>
              <a:t>). </a:t>
            </a:r>
          </a:p>
          <a:p>
            <a:pPr algn="just"/>
            <a:r>
              <a:rPr lang="es-ES" sz="1400" dirty="0">
                <a:latin typeface="Wingdings" panose="05000000000000000000" pitchFamily="2" charset="2"/>
              </a:rPr>
              <a:t> </a:t>
            </a:r>
            <a:r>
              <a:rPr lang="es-ES" sz="1400" dirty="0">
                <a:solidFill>
                  <a:srgbClr val="00B050"/>
                </a:solidFill>
                <a:latin typeface="Wingdings" panose="05000000000000000000" pitchFamily="2" charset="2"/>
              </a:rPr>
              <a:t></a:t>
            </a:r>
            <a:r>
              <a:rPr lang="es-ES" sz="1400" dirty="0">
                <a:latin typeface="Wingdings" panose="05000000000000000000" pitchFamily="2" charset="2"/>
              </a:rPr>
              <a:t> </a:t>
            </a:r>
            <a:r>
              <a:rPr lang="es-ES" sz="1400" dirty="0">
                <a:latin typeface="Calibri" panose="020F0502020204030204" pitchFamily="34" charset="0"/>
              </a:rPr>
              <a:t>Visibilidad de llama a plena luz. Difícil de detectar, se requieren equipos de infrarrojos para su detección. </a:t>
            </a:r>
          </a:p>
        </p:txBody>
      </p:sp>
      <p:pic>
        <p:nvPicPr>
          <p:cNvPr id="8" name="Imagen 7">
            <a:extLst>
              <a:ext uri="{FF2B5EF4-FFF2-40B4-BE49-F238E27FC236}">
                <a16:creationId xmlns:a16="http://schemas.microsoft.com/office/drawing/2014/main" id="{6223CD58-7E73-4974-9D2C-18B7B69799E2}"/>
              </a:ext>
            </a:extLst>
          </p:cNvPr>
          <p:cNvPicPr>
            <a:picLocks noChangeAspect="1"/>
          </p:cNvPicPr>
          <p:nvPr/>
        </p:nvPicPr>
        <p:blipFill>
          <a:blip r:embed="rId4"/>
          <a:stretch>
            <a:fillRect/>
          </a:stretch>
        </p:blipFill>
        <p:spPr>
          <a:xfrm>
            <a:off x="5796136" y="1797969"/>
            <a:ext cx="3251247" cy="2279104"/>
          </a:xfrm>
          <a:prstGeom prst="rect">
            <a:avLst/>
          </a:prstGeom>
        </p:spPr>
      </p:pic>
      <p:pic>
        <p:nvPicPr>
          <p:cNvPr id="13" name="Imagen 12">
            <a:extLst>
              <a:ext uri="{FF2B5EF4-FFF2-40B4-BE49-F238E27FC236}">
                <a16:creationId xmlns:a16="http://schemas.microsoft.com/office/drawing/2014/main" id="{52FA6900-BEB1-4912-B6F0-DBD752D89554}"/>
              </a:ext>
            </a:extLst>
          </p:cNvPr>
          <p:cNvPicPr>
            <a:picLocks noChangeAspect="1"/>
          </p:cNvPicPr>
          <p:nvPr/>
        </p:nvPicPr>
        <p:blipFill>
          <a:blip r:embed="rId5"/>
          <a:stretch>
            <a:fillRect/>
          </a:stretch>
        </p:blipFill>
        <p:spPr>
          <a:xfrm>
            <a:off x="6801434" y="4406555"/>
            <a:ext cx="2342565" cy="1966502"/>
          </a:xfrm>
          <a:prstGeom prst="rect">
            <a:avLst/>
          </a:prstGeom>
        </p:spPr>
      </p:pic>
      <p:sp>
        <p:nvSpPr>
          <p:cNvPr id="15" name="11 Rectángulo">
            <a:extLst>
              <a:ext uri="{FF2B5EF4-FFF2-40B4-BE49-F238E27FC236}">
                <a16:creationId xmlns:a16="http://schemas.microsoft.com/office/drawing/2014/main" id="{1C5B2054-201B-416F-9623-B0D71A1624B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5 Rectángulo">
            <a:extLst>
              <a:ext uri="{FF2B5EF4-FFF2-40B4-BE49-F238E27FC236}">
                <a16:creationId xmlns:a16="http://schemas.microsoft.com/office/drawing/2014/main" id="{D5BAC4F9-89AA-4C96-8FFC-0D143A793D61}"/>
              </a:ext>
            </a:extLst>
          </p:cNvPr>
          <p:cNvSpPr/>
          <p:nvPr/>
        </p:nvSpPr>
        <p:spPr>
          <a:xfrm>
            <a:off x="8685001" y="6047615"/>
            <a:ext cx="504056" cy="246221"/>
          </a:xfrm>
          <a:prstGeom prst="rect">
            <a:avLst/>
          </a:prstGeom>
        </p:spPr>
        <p:txBody>
          <a:bodyPr wrap="square">
            <a:spAutoFit/>
          </a:bodyPr>
          <a:lstStyle/>
          <a:p>
            <a:r>
              <a:rPr lang="es-ES" sz="1000" b="1" u="sng" dirty="0" err="1"/>
              <a:t>Fig</a:t>
            </a:r>
            <a:r>
              <a:rPr lang="es-ES" sz="1000" b="1" u="sng" dirty="0"/>
              <a:t> 18</a:t>
            </a:r>
            <a:endParaRPr lang="es-ES" sz="1000" b="1" dirty="0"/>
          </a:p>
        </p:txBody>
      </p:sp>
      <p:sp>
        <p:nvSpPr>
          <p:cNvPr id="14" name="15 Rectángulo">
            <a:extLst>
              <a:ext uri="{FF2B5EF4-FFF2-40B4-BE49-F238E27FC236}">
                <a16:creationId xmlns:a16="http://schemas.microsoft.com/office/drawing/2014/main" id="{471728AE-87EE-4778-817F-0EBF66CB90A1}"/>
              </a:ext>
            </a:extLst>
          </p:cNvPr>
          <p:cNvSpPr/>
          <p:nvPr/>
        </p:nvSpPr>
        <p:spPr>
          <a:xfrm>
            <a:off x="8244408" y="4088612"/>
            <a:ext cx="802975" cy="246221"/>
          </a:xfrm>
          <a:prstGeom prst="rect">
            <a:avLst/>
          </a:prstGeom>
        </p:spPr>
        <p:txBody>
          <a:bodyPr wrap="square">
            <a:spAutoFit/>
          </a:bodyPr>
          <a:lstStyle/>
          <a:p>
            <a:r>
              <a:rPr lang="es-ES" sz="1000" b="1" u="sng" dirty="0"/>
              <a:t>Tabla 2</a:t>
            </a:r>
            <a:endParaRPr lang="es-ES" sz="1000" b="1" dirty="0"/>
          </a:p>
        </p:txBody>
      </p:sp>
      <p:sp>
        <p:nvSpPr>
          <p:cNvPr id="16" name="15 Rectángulo">
            <a:extLst>
              <a:ext uri="{FF2B5EF4-FFF2-40B4-BE49-F238E27FC236}">
                <a16:creationId xmlns:a16="http://schemas.microsoft.com/office/drawing/2014/main" id="{FA13EC83-E436-426C-83BC-31505060D8F4}"/>
              </a:ext>
            </a:extLst>
          </p:cNvPr>
          <p:cNvSpPr/>
          <p:nvPr/>
        </p:nvSpPr>
        <p:spPr>
          <a:xfrm>
            <a:off x="6228184" y="6165304"/>
            <a:ext cx="504056" cy="246221"/>
          </a:xfrm>
          <a:prstGeom prst="rect">
            <a:avLst/>
          </a:prstGeom>
        </p:spPr>
        <p:txBody>
          <a:bodyPr wrap="square">
            <a:spAutoFit/>
          </a:bodyPr>
          <a:lstStyle/>
          <a:p>
            <a:r>
              <a:rPr lang="es-ES" sz="1000" b="1" u="sng" dirty="0" err="1"/>
              <a:t>Fig</a:t>
            </a:r>
            <a:r>
              <a:rPr lang="es-ES" sz="1000" b="1" u="sng" dirty="0"/>
              <a:t> 19</a:t>
            </a:r>
            <a:endParaRPr lang="es-ES" sz="1000" b="1" dirty="0"/>
          </a:p>
        </p:txBody>
      </p:sp>
      <p:sp>
        <p:nvSpPr>
          <p:cNvPr id="17" name="Rectángulo 16">
            <a:extLst>
              <a:ext uri="{FF2B5EF4-FFF2-40B4-BE49-F238E27FC236}">
                <a16:creationId xmlns:a16="http://schemas.microsoft.com/office/drawing/2014/main" id="{288739C7-5DE1-4D46-8A1F-DE7018F43C80}"/>
              </a:ext>
            </a:extLst>
          </p:cNvPr>
          <p:cNvSpPr/>
          <p:nvPr/>
        </p:nvSpPr>
        <p:spPr>
          <a:xfrm>
            <a:off x="1187624" y="5661248"/>
            <a:ext cx="2996958" cy="530915"/>
          </a:xfrm>
          <a:prstGeom prst="rect">
            <a:avLst/>
          </a:prstGeom>
          <a:ln>
            <a:solidFill>
              <a:schemeClr val="accent1"/>
            </a:solidFill>
          </a:ln>
        </p:spPr>
        <p:txBody>
          <a:bodyPr wrap="square">
            <a:spAutoFit/>
          </a:bodyPr>
          <a:lstStyle/>
          <a:p>
            <a:endParaRPr lang="es-ES" sz="105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Tamaño de molécula </a:t>
            </a:r>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Fugas </a:t>
            </a:r>
            <a:endParaRPr lang="es-ES" dirty="0">
              <a:solidFill>
                <a:srgbClr val="00519E"/>
              </a:solidFill>
            </a:endParaRPr>
          </a:p>
        </p:txBody>
      </p:sp>
    </p:spTree>
    <p:extLst>
      <p:ext uri="{BB962C8B-B14F-4D97-AF65-F5344CB8AC3E}">
        <p14:creationId xmlns:p14="http://schemas.microsoft.com/office/powerpoint/2010/main" val="1381226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Propiedades del H2</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11 Rectángulo">
            <a:extLst>
              <a:ext uri="{FF2B5EF4-FFF2-40B4-BE49-F238E27FC236}">
                <a16:creationId xmlns:a16="http://schemas.microsoft.com/office/drawing/2014/main" id="{EE90B0E2-F97B-464E-8BCC-1EAE5821516C}"/>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E0970CA9-8FE9-4A60-A271-8595A6CFFC1C}"/>
              </a:ext>
            </a:extLst>
          </p:cNvPr>
          <p:cNvPicPr>
            <a:picLocks noChangeAspect="1"/>
          </p:cNvPicPr>
          <p:nvPr/>
        </p:nvPicPr>
        <p:blipFill>
          <a:blip r:embed="rId3"/>
          <a:stretch>
            <a:fillRect/>
          </a:stretch>
        </p:blipFill>
        <p:spPr>
          <a:xfrm>
            <a:off x="5330723" y="3330345"/>
            <a:ext cx="3590460" cy="2847003"/>
          </a:xfrm>
          <a:prstGeom prst="rect">
            <a:avLst/>
          </a:prstGeom>
        </p:spPr>
      </p:pic>
      <p:sp>
        <p:nvSpPr>
          <p:cNvPr id="9" name="Rectángulo 8">
            <a:extLst>
              <a:ext uri="{FF2B5EF4-FFF2-40B4-BE49-F238E27FC236}">
                <a16:creationId xmlns:a16="http://schemas.microsoft.com/office/drawing/2014/main" id="{E12344E6-9BBA-438E-A0C3-828EC43F2D86}"/>
              </a:ext>
            </a:extLst>
          </p:cNvPr>
          <p:cNvSpPr/>
          <p:nvPr/>
        </p:nvSpPr>
        <p:spPr>
          <a:xfrm>
            <a:off x="5571486" y="2583406"/>
            <a:ext cx="3384376" cy="530915"/>
          </a:xfrm>
          <a:prstGeom prst="rect">
            <a:avLst/>
          </a:prstGeom>
        </p:spPr>
        <p:txBody>
          <a:bodyPr wrap="square">
            <a:spAutoFit/>
          </a:bodyPr>
          <a:lstStyle/>
          <a:p>
            <a:endParaRPr lang="es-ES" sz="1050" u="sng"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Comparación LH2 Vs Gas natural </a:t>
            </a:r>
            <a:endParaRPr lang="es-ES" u="sng" dirty="0">
              <a:solidFill>
                <a:srgbClr val="00519E"/>
              </a:solidFill>
            </a:endParaRPr>
          </a:p>
        </p:txBody>
      </p:sp>
      <p:pic>
        <p:nvPicPr>
          <p:cNvPr id="5" name="Imagen 4">
            <a:extLst>
              <a:ext uri="{FF2B5EF4-FFF2-40B4-BE49-F238E27FC236}">
                <a16:creationId xmlns:a16="http://schemas.microsoft.com/office/drawing/2014/main" id="{7356B319-0551-4EDF-8D9A-7A62F4AAA0C8}"/>
              </a:ext>
            </a:extLst>
          </p:cNvPr>
          <p:cNvPicPr>
            <a:picLocks noChangeAspect="1"/>
          </p:cNvPicPr>
          <p:nvPr/>
        </p:nvPicPr>
        <p:blipFill>
          <a:blip r:embed="rId4"/>
          <a:stretch>
            <a:fillRect/>
          </a:stretch>
        </p:blipFill>
        <p:spPr>
          <a:xfrm>
            <a:off x="419153" y="1736251"/>
            <a:ext cx="4533900" cy="3124200"/>
          </a:xfrm>
          <a:prstGeom prst="rect">
            <a:avLst/>
          </a:prstGeom>
        </p:spPr>
      </p:pic>
      <p:sp>
        <p:nvSpPr>
          <p:cNvPr id="12" name="Rectángulo 11">
            <a:extLst>
              <a:ext uri="{FF2B5EF4-FFF2-40B4-BE49-F238E27FC236}">
                <a16:creationId xmlns:a16="http://schemas.microsoft.com/office/drawing/2014/main" id="{958CC608-9143-4558-A483-0CD7A89B61EF}"/>
              </a:ext>
            </a:extLst>
          </p:cNvPr>
          <p:cNvSpPr/>
          <p:nvPr/>
        </p:nvSpPr>
        <p:spPr>
          <a:xfrm>
            <a:off x="899592" y="1072116"/>
            <a:ext cx="3384376" cy="530915"/>
          </a:xfrm>
          <a:prstGeom prst="rect">
            <a:avLst/>
          </a:prstGeom>
        </p:spPr>
        <p:txBody>
          <a:bodyPr wrap="square">
            <a:spAutoFit/>
          </a:bodyPr>
          <a:lstStyle/>
          <a:p>
            <a:endParaRPr lang="es-ES" sz="1050" u="sng"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Propiedades del hidrógeno </a:t>
            </a:r>
            <a:endParaRPr lang="es-ES" u="sng" dirty="0">
              <a:solidFill>
                <a:srgbClr val="00519E"/>
              </a:solidFill>
            </a:endParaRPr>
          </a:p>
        </p:txBody>
      </p:sp>
      <p:sp>
        <p:nvSpPr>
          <p:cNvPr id="14" name="15 Rectángulo">
            <a:extLst>
              <a:ext uri="{FF2B5EF4-FFF2-40B4-BE49-F238E27FC236}">
                <a16:creationId xmlns:a16="http://schemas.microsoft.com/office/drawing/2014/main" id="{A1104AF0-987E-4648-AEF8-F617EE4A5B90}"/>
              </a:ext>
            </a:extLst>
          </p:cNvPr>
          <p:cNvSpPr/>
          <p:nvPr/>
        </p:nvSpPr>
        <p:spPr>
          <a:xfrm>
            <a:off x="4644008" y="4956832"/>
            <a:ext cx="576064" cy="246221"/>
          </a:xfrm>
          <a:prstGeom prst="rect">
            <a:avLst/>
          </a:prstGeom>
        </p:spPr>
        <p:txBody>
          <a:bodyPr wrap="square">
            <a:spAutoFit/>
          </a:bodyPr>
          <a:lstStyle/>
          <a:p>
            <a:r>
              <a:rPr lang="es-ES" sz="1000" b="1" u="sng" dirty="0"/>
              <a:t>Tabla 3</a:t>
            </a:r>
            <a:endParaRPr lang="es-ES" sz="1000" b="1" dirty="0"/>
          </a:p>
        </p:txBody>
      </p:sp>
      <p:sp>
        <p:nvSpPr>
          <p:cNvPr id="15" name="15 Rectángulo">
            <a:extLst>
              <a:ext uri="{FF2B5EF4-FFF2-40B4-BE49-F238E27FC236}">
                <a16:creationId xmlns:a16="http://schemas.microsoft.com/office/drawing/2014/main" id="{7256AA6A-5DF9-4766-A17B-B0600891732F}"/>
              </a:ext>
            </a:extLst>
          </p:cNvPr>
          <p:cNvSpPr/>
          <p:nvPr/>
        </p:nvSpPr>
        <p:spPr>
          <a:xfrm>
            <a:off x="8455770" y="6177348"/>
            <a:ext cx="576064" cy="246221"/>
          </a:xfrm>
          <a:prstGeom prst="rect">
            <a:avLst/>
          </a:prstGeom>
        </p:spPr>
        <p:txBody>
          <a:bodyPr wrap="square">
            <a:spAutoFit/>
          </a:bodyPr>
          <a:lstStyle/>
          <a:p>
            <a:r>
              <a:rPr lang="es-ES" sz="1000" b="1" u="sng" dirty="0"/>
              <a:t>Tabla 4</a:t>
            </a:r>
            <a:endParaRPr lang="es-ES" sz="1000" b="1" dirty="0"/>
          </a:p>
        </p:txBody>
      </p:sp>
    </p:spTree>
    <p:extLst>
      <p:ext uri="{BB962C8B-B14F-4D97-AF65-F5344CB8AC3E}">
        <p14:creationId xmlns:p14="http://schemas.microsoft.com/office/powerpoint/2010/main" val="14954177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rgbClr val="00519E"/>
                </a:solidFill>
                <a:latin typeface="Arial" pitchFamily="34" charset="0"/>
                <a:cs typeface="Arial" pitchFamily="34" charset="0"/>
              </a:rPr>
              <a:t>Introducción.</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Concepto: Hidrógeno como vector energético.</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Propiedades generales del H2.</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Almacenamiento físico.</a:t>
            </a:r>
          </a:p>
          <a:p>
            <a:pPr marL="514350" indent="-514350">
              <a:buNone/>
            </a:pPr>
            <a:r>
              <a:rPr lang="es-ES_tradnl" sz="2100" b="1" dirty="0">
                <a:solidFill>
                  <a:srgbClr val="00519E"/>
                </a:solidFill>
                <a:latin typeface="Arial" pitchFamily="34" charset="0"/>
                <a:cs typeface="Arial" pitchFamily="34" charset="0"/>
              </a:rPr>
              <a:t>	4.1. Hidrógeno comprimido (CGH2).</a:t>
            </a:r>
          </a:p>
          <a:p>
            <a:pPr marL="514350" indent="-514350">
              <a:buNone/>
            </a:pPr>
            <a:r>
              <a:rPr lang="es-ES_tradnl" sz="2100" b="1" dirty="0">
                <a:solidFill>
                  <a:srgbClr val="00519E"/>
                </a:solidFill>
                <a:latin typeface="Arial" pitchFamily="34" charset="0"/>
                <a:cs typeface="Arial" pitchFamily="34" charset="0"/>
              </a:rPr>
              <a:t>	4.2. Hidrógeno licuado (LH2).</a:t>
            </a:r>
          </a:p>
          <a:p>
            <a:pPr marL="514350" indent="-514350">
              <a:buNone/>
            </a:pPr>
            <a:r>
              <a:rPr lang="es-ES_tradnl" sz="2100" b="1" dirty="0">
                <a:solidFill>
                  <a:srgbClr val="00519E"/>
                </a:solidFill>
                <a:latin typeface="Arial" pitchFamily="34" charset="0"/>
                <a:cs typeface="Arial" pitchFamily="34" charset="0"/>
              </a:rPr>
              <a:t>	4.3. Hidrógeno crio-comprimido.</a:t>
            </a:r>
          </a:p>
          <a:p>
            <a:pPr marL="514350" indent="-514350">
              <a:buNone/>
            </a:pP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00519E"/>
                </a:solidFill>
                <a:latin typeface="Arial" pitchFamily="34" charset="0"/>
                <a:cs typeface="Arial" pitchFamily="34" charset="0"/>
              </a:rPr>
              <a:t>5. 	Almacenamiento químico.</a:t>
            </a:r>
          </a:p>
          <a:p>
            <a:pPr marL="514350" indent="-514350">
              <a:buNone/>
            </a:pPr>
            <a:r>
              <a:rPr lang="es-ES_tradnl" sz="2100" b="1" dirty="0">
                <a:solidFill>
                  <a:srgbClr val="00519E"/>
                </a:solidFill>
                <a:latin typeface="Arial" pitchFamily="34" charset="0"/>
                <a:cs typeface="Arial" pitchFamily="34" charset="0"/>
              </a:rPr>
              <a:t>	5.1. Líquidos orgánicos (LOHC).</a:t>
            </a:r>
          </a:p>
          <a:p>
            <a:pPr marL="514350" indent="-514350">
              <a:buNone/>
            </a:pPr>
            <a:r>
              <a:rPr lang="es-ES_tradnl" sz="2100" b="1" dirty="0">
                <a:solidFill>
                  <a:srgbClr val="00519E"/>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rgbClr val="00519E"/>
                </a:solidFill>
                <a:latin typeface="Arial" pitchFamily="34" charset="0"/>
                <a:cs typeface="Arial" pitchFamily="34" charset="0"/>
              </a:rPr>
              <a:t>6. 	</a:t>
            </a:r>
            <a:r>
              <a:rPr lang="es-ES_tradnl" sz="2800" b="1" dirty="0" err="1">
                <a:solidFill>
                  <a:srgbClr val="00519E"/>
                </a:solidFill>
                <a:latin typeface="Arial" pitchFamily="34" charset="0"/>
                <a:cs typeface="Arial" pitchFamily="34" charset="0"/>
              </a:rPr>
              <a:t>Power</a:t>
            </a:r>
            <a:r>
              <a:rPr lang="es-ES_tradnl" sz="2800" b="1" dirty="0">
                <a:solidFill>
                  <a:srgbClr val="00519E"/>
                </a:solidFill>
                <a:latin typeface="Arial" pitchFamily="34" charset="0"/>
                <a:cs typeface="Arial" pitchFamily="34" charset="0"/>
              </a:rPr>
              <a:t> </a:t>
            </a:r>
            <a:r>
              <a:rPr lang="es-ES_tradnl" sz="2800" b="1" dirty="0" err="1">
                <a:solidFill>
                  <a:srgbClr val="00519E"/>
                </a:solidFill>
                <a:latin typeface="Arial" pitchFamily="34" charset="0"/>
                <a:cs typeface="Arial" pitchFamily="34" charset="0"/>
              </a:rPr>
              <a:t>to</a:t>
            </a:r>
            <a:r>
              <a:rPr lang="es-ES_tradnl" sz="2800" b="1" dirty="0">
                <a:solidFill>
                  <a:srgbClr val="00519E"/>
                </a:solidFill>
                <a:latin typeface="Arial" pitchFamily="34" charset="0"/>
                <a:cs typeface="Arial" pitchFamily="34" charset="0"/>
              </a:rPr>
              <a:t> X </a:t>
            </a:r>
            <a:r>
              <a:rPr lang="es-ES_tradnl" sz="2800" b="1" dirty="0" err="1">
                <a:solidFill>
                  <a:srgbClr val="00519E"/>
                </a:solidFill>
                <a:latin typeface="Arial" pitchFamily="34" charset="0"/>
                <a:cs typeface="Arial" pitchFamily="34" charset="0"/>
              </a:rPr>
              <a:t>technologies</a:t>
            </a:r>
            <a:r>
              <a:rPr lang="es-ES_tradnl" sz="2800" b="1" dirty="0">
                <a:solidFill>
                  <a:srgbClr val="00519E"/>
                </a:solidFill>
                <a:latin typeface="Arial" pitchFamily="34" charset="0"/>
                <a:cs typeface="Arial" pitchFamily="34" charset="0"/>
              </a:rPr>
              <a:t> (P2X)</a:t>
            </a:r>
          </a:p>
          <a:p>
            <a:pPr marL="514350" indent="-514350">
              <a:buNone/>
            </a:pPr>
            <a:r>
              <a:rPr lang="es-ES_tradnl" sz="1900" b="1" dirty="0">
                <a:solidFill>
                  <a:srgbClr val="00519E"/>
                </a:solidFill>
                <a:latin typeface="Arial" pitchFamily="34" charset="0"/>
                <a:cs typeface="Arial" pitchFamily="34" charset="0"/>
              </a:rPr>
              <a:t>	6.1. Power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gas y </a:t>
            </a:r>
            <a:r>
              <a:rPr lang="es-ES_tradnl" sz="1900" b="1" dirty="0" err="1">
                <a:solidFill>
                  <a:srgbClr val="00519E"/>
                </a:solidFill>
                <a:latin typeface="Arial" pitchFamily="34" charset="0"/>
                <a:cs typeface="Arial" pitchFamily="34" charset="0"/>
              </a:rPr>
              <a:t>power</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liquid</a:t>
            </a:r>
            <a:r>
              <a:rPr lang="es-ES_tradnl" sz="1900" b="1" dirty="0">
                <a:solidFill>
                  <a:srgbClr val="00519E"/>
                </a:solidFill>
                <a:latin typeface="Arial" pitchFamily="34" charset="0"/>
                <a:cs typeface="Arial" pitchFamily="34" charset="0"/>
              </a:rPr>
              <a:t> (P2G y P2L).</a:t>
            </a:r>
          </a:p>
          <a:p>
            <a:pPr marL="514350" indent="-514350">
              <a:buNone/>
            </a:pPr>
            <a:r>
              <a:rPr lang="es-ES_tradnl" sz="1900" b="1" dirty="0">
                <a:solidFill>
                  <a:srgbClr val="00519E"/>
                </a:solidFill>
                <a:latin typeface="Arial" pitchFamily="34" charset="0"/>
                <a:cs typeface="Arial" pitchFamily="34" charset="0"/>
              </a:rPr>
              <a:t>	6.2. Power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ammonia</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PtA</a:t>
            </a:r>
            <a:r>
              <a:rPr lang="es-ES_tradnl" sz="1900" b="1" dirty="0">
                <a:solidFill>
                  <a:srgbClr val="00519E"/>
                </a:solidFill>
                <a:latin typeface="Arial" pitchFamily="34" charset="0"/>
                <a:cs typeface="Arial" pitchFamily="34" charset="0"/>
              </a:rPr>
              <a:t>).</a:t>
            </a:r>
          </a:p>
          <a:p>
            <a:pPr marL="514350" indent="-514350">
              <a:buNone/>
            </a:pPr>
            <a:endParaRPr lang="es-ES_tradnl" sz="1900" b="1" dirty="0">
              <a:solidFill>
                <a:srgbClr val="00519E"/>
              </a:solidFill>
              <a:latin typeface="Arial" pitchFamily="34" charset="0"/>
              <a:cs typeface="Arial" pitchFamily="34" charset="0"/>
            </a:endParaRPr>
          </a:p>
          <a:p>
            <a:pPr marL="514350" indent="-514350">
              <a:buAutoNum type="arabicPeriod" startAt="7"/>
            </a:pPr>
            <a:r>
              <a:rPr lang="es-ES_tradnl" sz="2900" b="1" dirty="0">
                <a:solidFill>
                  <a:srgbClr val="00519E"/>
                </a:solidFill>
                <a:latin typeface="Arial" pitchFamily="34" charset="0"/>
                <a:cs typeface="Arial" pitchFamily="34" charset="0"/>
              </a:rPr>
              <a:t>Almacenamiento subterráneo de hidrógeno.</a:t>
            </a:r>
          </a:p>
          <a:p>
            <a:pPr marL="0" indent="0">
              <a:buNone/>
            </a:pPr>
            <a:endParaRPr lang="es-ES_tradnl" sz="2900" b="1" dirty="0">
              <a:solidFill>
                <a:srgbClr val="00519E"/>
              </a:solidFill>
              <a:latin typeface="Arial" pitchFamily="34" charset="0"/>
              <a:cs typeface="Arial" pitchFamily="34" charset="0"/>
            </a:endParaRPr>
          </a:p>
          <a:p>
            <a:pPr marL="0" indent="0">
              <a:buNone/>
            </a:pPr>
            <a:r>
              <a:rPr lang="es-ES_tradnl" sz="2900" b="1" dirty="0">
                <a:solidFill>
                  <a:srgbClr val="00519E"/>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24173935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Propiedades del H2</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11 Rectángulo">
            <a:extLst>
              <a:ext uri="{FF2B5EF4-FFF2-40B4-BE49-F238E27FC236}">
                <a16:creationId xmlns:a16="http://schemas.microsoft.com/office/drawing/2014/main" id="{EE90B0E2-F97B-464E-8BCC-1EAE5821516C}"/>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D7F73C16-8285-476A-BF48-4960E99E0CB0}"/>
              </a:ext>
            </a:extLst>
          </p:cNvPr>
          <p:cNvPicPr>
            <a:picLocks noChangeAspect="1"/>
          </p:cNvPicPr>
          <p:nvPr/>
        </p:nvPicPr>
        <p:blipFill>
          <a:blip r:embed="rId3"/>
          <a:stretch>
            <a:fillRect/>
          </a:stretch>
        </p:blipFill>
        <p:spPr>
          <a:xfrm>
            <a:off x="3986999" y="4787169"/>
            <a:ext cx="1893190" cy="1485475"/>
          </a:xfrm>
          <a:prstGeom prst="rect">
            <a:avLst/>
          </a:prstGeom>
        </p:spPr>
      </p:pic>
      <p:sp>
        <p:nvSpPr>
          <p:cNvPr id="9" name="Rectángulo 8">
            <a:extLst>
              <a:ext uri="{FF2B5EF4-FFF2-40B4-BE49-F238E27FC236}">
                <a16:creationId xmlns:a16="http://schemas.microsoft.com/office/drawing/2014/main" id="{2EE255C9-01ED-4EA5-B24E-ECC57E41619E}"/>
              </a:ext>
            </a:extLst>
          </p:cNvPr>
          <p:cNvSpPr/>
          <p:nvPr/>
        </p:nvSpPr>
        <p:spPr>
          <a:xfrm>
            <a:off x="748607" y="1517560"/>
            <a:ext cx="3499865" cy="4739759"/>
          </a:xfrm>
          <a:prstGeom prst="rect">
            <a:avLst/>
          </a:prstGeom>
        </p:spPr>
        <p:txBody>
          <a:bodyPr wrap="square">
            <a:spAutoFit/>
          </a:bodyPr>
          <a:lstStyle/>
          <a:p>
            <a:endParaRPr lang="es-ES" sz="1400"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Efecto Joule- Thompson (J - T)</a:t>
            </a:r>
          </a:p>
          <a:p>
            <a:endParaRPr lang="es-ES" b="1" dirty="0">
              <a:solidFill>
                <a:srgbClr val="00519E"/>
              </a:solidFill>
              <a:latin typeface="Calibri" panose="020F0502020204030204" pitchFamily="34" charset="0"/>
            </a:endParaRPr>
          </a:p>
          <a:p>
            <a:pPr algn="just"/>
            <a:r>
              <a:rPr lang="es-ES" dirty="0">
                <a:solidFill>
                  <a:srgbClr val="00519E"/>
                </a:solidFill>
                <a:latin typeface="Calibri" panose="020F0502020204030204" pitchFamily="34" charset="0"/>
              </a:rPr>
              <a:t>La temperatura de un gas a alta presión puede disminuir cuando existe una caída de presión en la que el gas se expande.</a:t>
            </a:r>
          </a:p>
          <a:p>
            <a:endParaRPr lang="es-ES" dirty="0">
              <a:solidFill>
                <a:srgbClr val="00519E"/>
              </a:solidFill>
              <a:latin typeface="Calibri" panose="020F0502020204030204" pitchFamily="34" charset="0"/>
            </a:endParaRPr>
          </a:p>
          <a:p>
            <a:pPr algn="just"/>
            <a:r>
              <a:rPr lang="es-ES" dirty="0">
                <a:solidFill>
                  <a:srgbClr val="00519E"/>
                </a:solidFill>
                <a:latin typeface="Calibri" panose="020F0502020204030204" pitchFamily="34" charset="0"/>
              </a:rPr>
              <a:t>En el caso del gas natural, por ejemplo,  la caída de temperatura promedio será de aproximadamente 1ºC por cada dos bar de caída de presión.</a:t>
            </a:r>
          </a:p>
          <a:p>
            <a:endParaRPr lang="es-ES" dirty="0">
              <a:solidFill>
                <a:srgbClr val="00519E"/>
              </a:solidFill>
              <a:latin typeface="Calibri" panose="020F0502020204030204" pitchFamily="34" charset="0"/>
            </a:endParaRPr>
          </a:p>
          <a:p>
            <a:r>
              <a:rPr lang="es-ES" dirty="0">
                <a:solidFill>
                  <a:srgbClr val="00519E"/>
                </a:solidFill>
                <a:latin typeface="Calibri" panose="020F0502020204030204" pitchFamily="34" charset="0"/>
              </a:rPr>
              <a:t>En el caso del hidrógeno…</a:t>
            </a:r>
          </a:p>
          <a:p>
            <a:endParaRPr lang="es-ES" dirty="0">
              <a:solidFill>
                <a:srgbClr val="00519E"/>
              </a:solidFill>
              <a:latin typeface="Calibri" panose="020F0502020204030204" pitchFamily="34" charset="0"/>
            </a:endParaRPr>
          </a:p>
          <a:p>
            <a:r>
              <a:rPr lang="es-ES" dirty="0">
                <a:solidFill>
                  <a:srgbClr val="2F9E37"/>
                </a:solidFill>
                <a:latin typeface="Calibri" panose="020F0502020204030204" pitchFamily="34" charset="0"/>
              </a:rPr>
              <a:t>¿Cómo podemos compensarlo?</a:t>
            </a:r>
          </a:p>
        </p:txBody>
      </p:sp>
      <p:graphicFrame>
        <p:nvGraphicFramePr>
          <p:cNvPr id="2" name="Objeto 1">
            <a:extLst>
              <a:ext uri="{FF2B5EF4-FFF2-40B4-BE49-F238E27FC236}">
                <a16:creationId xmlns:a16="http://schemas.microsoft.com/office/drawing/2014/main" id="{A5629879-4BD3-47C0-A392-C336B3E3AB07}"/>
              </a:ext>
            </a:extLst>
          </p:cNvPr>
          <p:cNvGraphicFramePr>
            <a:graphicFrameLocks noChangeAspect="1"/>
          </p:cNvGraphicFramePr>
          <p:nvPr/>
        </p:nvGraphicFramePr>
        <p:xfrm>
          <a:off x="5975197" y="4010633"/>
          <a:ext cx="2875116" cy="1900142"/>
        </p:xfrm>
        <a:graphic>
          <a:graphicData uri="http://schemas.openxmlformats.org/presentationml/2006/ole">
            <mc:AlternateContent xmlns:mc="http://schemas.openxmlformats.org/markup-compatibility/2006">
              <mc:Choice xmlns:v="urn:schemas-microsoft-com:vml" Requires="v">
                <p:oleObj name="Imagen de mapa de bits" r:id="rId4" imgW="3665160" imgH="2423160" progId="Paint.Picture">
                  <p:embed/>
                </p:oleObj>
              </mc:Choice>
              <mc:Fallback>
                <p:oleObj name="Imagen de mapa de bits" r:id="rId4" imgW="3665160" imgH="2423160" progId="Paint.Picture">
                  <p:embed/>
                  <p:pic>
                    <p:nvPicPr>
                      <p:cNvPr id="2" name="Objeto 1">
                        <a:extLst>
                          <a:ext uri="{FF2B5EF4-FFF2-40B4-BE49-F238E27FC236}">
                            <a16:creationId xmlns:a16="http://schemas.microsoft.com/office/drawing/2014/main" id="{A5629879-4BD3-47C0-A392-C336B3E3AB07}"/>
                          </a:ext>
                        </a:extLst>
                      </p:cNvPr>
                      <p:cNvPicPr/>
                      <p:nvPr/>
                    </p:nvPicPr>
                    <p:blipFill>
                      <a:blip r:embed="rId5"/>
                      <a:stretch>
                        <a:fillRect/>
                      </a:stretch>
                    </p:blipFill>
                    <p:spPr>
                      <a:xfrm>
                        <a:off x="5975197" y="4010633"/>
                        <a:ext cx="2875116" cy="1900142"/>
                      </a:xfrm>
                      <a:prstGeom prst="rect">
                        <a:avLst/>
                      </a:prstGeom>
                    </p:spPr>
                  </p:pic>
                </p:oleObj>
              </mc:Fallback>
            </mc:AlternateContent>
          </a:graphicData>
        </a:graphic>
      </p:graphicFrame>
      <p:pic>
        <p:nvPicPr>
          <p:cNvPr id="3" name="Imagen 2">
            <a:extLst>
              <a:ext uri="{FF2B5EF4-FFF2-40B4-BE49-F238E27FC236}">
                <a16:creationId xmlns:a16="http://schemas.microsoft.com/office/drawing/2014/main" id="{6951A50F-A172-49F8-880B-A4F0DD580BDA}"/>
              </a:ext>
            </a:extLst>
          </p:cNvPr>
          <p:cNvPicPr>
            <a:picLocks noChangeAspect="1"/>
          </p:cNvPicPr>
          <p:nvPr/>
        </p:nvPicPr>
        <p:blipFill>
          <a:blip r:embed="rId6"/>
          <a:stretch>
            <a:fillRect/>
          </a:stretch>
        </p:blipFill>
        <p:spPr>
          <a:xfrm>
            <a:off x="4248472" y="1633623"/>
            <a:ext cx="4860032" cy="1946602"/>
          </a:xfrm>
          <a:prstGeom prst="rect">
            <a:avLst/>
          </a:prstGeom>
        </p:spPr>
      </p:pic>
      <p:sp>
        <p:nvSpPr>
          <p:cNvPr id="14" name="15 Rectángulo">
            <a:extLst>
              <a:ext uri="{FF2B5EF4-FFF2-40B4-BE49-F238E27FC236}">
                <a16:creationId xmlns:a16="http://schemas.microsoft.com/office/drawing/2014/main" id="{5C8D2C12-BB92-4E58-AF38-D069A5E677E0}"/>
              </a:ext>
            </a:extLst>
          </p:cNvPr>
          <p:cNvSpPr/>
          <p:nvPr/>
        </p:nvSpPr>
        <p:spPr>
          <a:xfrm>
            <a:off x="5947111" y="6076611"/>
            <a:ext cx="504056" cy="246221"/>
          </a:xfrm>
          <a:prstGeom prst="rect">
            <a:avLst/>
          </a:prstGeom>
        </p:spPr>
        <p:txBody>
          <a:bodyPr wrap="square">
            <a:spAutoFit/>
          </a:bodyPr>
          <a:lstStyle/>
          <a:p>
            <a:r>
              <a:rPr lang="es-ES" sz="1000" b="1" u="sng" dirty="0" err="1"/>
              <a:t>Fig</a:t>
            </a:r>
            <a:r>
              <a:rPr lang="es-ES" sz="1000" b="1" u="sng" dirty="0"/>
              <a:t> 20</a:t>
            </a:r>
            <a:endParaRPr lang="es-ES" sz="1000" b="1" dirty="0"/>
          </a:p>
        </p:txBody>
      </p:sp>
      <p:sp>
        <p:nvSpPr>
          <p:cNvPr id="15" name="15 Rectángulo">
            <a:extLst>
              <a:ext uri="{FF2B5EF4-FFF2-40B4-BE49-F238E27FC236}">
                <a16:creationId xmlns:a16="http://schemas.microsoft.com/office/drawing/2014/main" id="{92CD316A-93D3-4956-AEF9-97E889B5076C}"/>
              </a:ext>
            </a:extLst>
          </p:cNvPr>
          <p:cNvSpPr/>
          <p:nvPr/>
        </p:nvSpPr>
        <p:spPr>
          <a:xfrm>
            <a:off x="8305603" y="5965485"/>
            <a:ext cx="504056" cy="246221"/>
          </a:xfrm>
          <a:prstGeom prst="rect">
            <a:avLst/>
          </a:prstGeom>
        </p:spPr>
        <p:txBody>
          <a:bodyPr wrap="square">
            <a:spAutoFit/>
          </a:bodyPr>
          <a:lstStyle/>
          <a:p>
            <a:r>
              <a:rPr lang="es-ES" sz="1000" b="1" u="sng" dirty="0" err="1"/>
              <a:t>Fig</a:t>
            </a:r>
            <a:r>
              <a:rPr lang="es-ES" sz="1000" b="1" u="sng" dirty="0"/>
              <a:t> 21</a:t>
            </a:r>
            <a:endParaRPr lang="es-ES" sz="1000" b="1" dirty="0"/>
          </a:p>
        </p:txBody>
      </p:sp>
      <p:sp>
        <p:nvSpPr>
          <p:cNvPr id="17" name="15 Rectángulo">
            <a:extLst>
              <a:ext uri="{FF2B5EF4-FFF2-40B4-BE49-F238E27FC236}">
                <a16:creationId xmlns:a16="http://schemas.microsoft.com/office/drawing/2014/main" id="{B11B1B7A-2089-4904-AFC4-ACE03D72D9F2}"/>
              </a:ext>
            </a:extLst>
          </p:cNvPr>
          <p:cNvSpPr/>
          <p:nvPr/>
        </p:nvSpPr>
        <p:spPr>
          <a:xfrm>
            <a:off x="8305602" y="3573016"/>
            <a:ext cx="650259" cy="246221"/>
          </a:xfrm>
          <a:prstGeom prst="rect">
            <a:avLst/>
          </a:prstGeom>
        </p:spPr>
        <p:txBody>
          <a:bodyPr wrap="square">
            <a:spAutoFit/>
          </a:bodyPr>
          <a:lstStyle/>
          <a:p>
            <a:r>
              <a:rPr lang="es-ES" sz="1000" b="1" u="sng" dirty="0" err="1"/>
              <a:t>Fig</a:t>
            </a:r>
            <a:r>
              <a:rPr lang="es-ES" sz="1000" b="1" u="sng" dirty="0"/>
              <a:t> 22</a:t>
            </a:r>
            <a:endParaRPr lang="es-ES" sz="1000" b="1" dirty="0"/>
          </a:p>
        </p:txBody>
      </p:sp>
    </p:spTree>
    <p:extLst>
      <p:ext uri="{BB962C8B-B14F-4D97-AF65-F5344CB8AC3E}">
        <p14:creationId xmlns:p14="http://schemas.microsoft.com/office/powerpoint/2010/main" val="29855458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Almacenamiento físico.</a:t>
            </a:r>
          </a:p>
          <a:p>
            <a:pPr marL="514350" indent="-514350">
              <a:buNone/>
            </a:pPr>
            <a:r>
              <a:rPr lang="es-ES_tradnl" sz="2100" b="1" dirty="0">
                <a:solidFill>
                  <a:srgbClr val="00519E"/>
                </a:solidFill>
                <a:latin typeface="Arial" pitchFamily="34" charset="0"/>
                <a:cs typeface="Arial" pitchFamily="34" charset="0"/>
              </a:rPr>
              <a:t>	4.1. Hidrógeno comprimido (CGH2).</a:t>
            </a:r>
          </a:p>
          <a:p>
            <a:pPr marL="514350" indent="-514350">
              <a:buNone/>
            </a:pPr>
            <a:r>
              <a:rPr lang="es-ES_tradnl" sz="2100" b="1" dirty="0">
                <a:solidFill>
                  <a:srgbClr val="00519E"/>
                </a:solidFill>
                <a:latin typeface="Arial" pitchFamily="34" charset="0"/>
                <a:cs typeface="Arial" pitchFamily="34" charset="0"/>
              </a:rPr>
              <a:t>	4.2. Hidrógeno licuado (LH2).</a:t>
            </a:r>
          </a:p>
          <a:p>
            <a:pPr marL="514350" indent="-514350">
              <a:buNone/>
            </a:pPr>
            <a:r>
              <a:rPr lang="es-ES_tradnl" sz="2100" b="1" dirty="0">
                <a:solidFill>
                  <a:srgbClr val="00519E"/>
                </a:solidFill>
                <a:latin typeface="Arial" pitchFamily="34" charset="0"/>
                <a:cs typeface="Arial" pitchFamily="34" charset="0"/>
              </a:rPr>
              <a:t>	4.3. Hidrógeno crio-comprimido.</a:t>
            </a:r>
          </a:p>
          <a:p>
            <a:pPr marL="514350" indent="-514350">
              <a:buNone/>
            </a:pP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5796653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normAutofit/>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4" name="13 Imagen"/>
          <p:cNvPicPr/>
          <p:nvPr/>
        </p:nvPicPr>
        <p:blipFill>
          <a:blip r:embed="rId3" cstate="print"/>
          <a:srcRect/>
          <a:stretch>
            <a:fillRect/>
          </a:stretch>
        </p:blipFill>
        <p:spPr bwMode="auto">
          <a:xfrm>
            <a:off x="5858692" y="3645024"/>
            <a:ext cx="2899223" cy="2520000"/>
          </a:xfrm>
          <a:prstGeom prst="rect">
            <a:avLst/>
          </a:prstGeom>
          <a:noFill/>
          <a:ln w="9525">
            <a:noFill/>
            <a:miter lim="800000"/>
            <a:headEnd/>
            <a:tailEnd/>
          </a:ln>
        </p:spPr>
      </p:pic>
      <p:sp>
        <p:nvSpPr>
          <p:cNvPr id="8" name="7 Rectángulo"/>
          <p:cNvSpPr/>
          <p:nvPr/>
        </p:nvSpPr>
        <p:spPr>
          <a:xfrm>
            <a:off x="5724128" y="6183362"/>
            <a:ext cx="2376264" cy="246221"/>
          </a:xfrm>
          <a:prstGeom prst="rect">
            <a:avLst/>
          </a:prstGeom>
        </p:spPr>
        <p:txBody>
          <a:bodyPr wrap="square">
            <a:spAutoFit/>
          </a:bodyPr>
          <a:lstStyle/>
          <a:p>
            <a:r>
              <a:rPr lang="es-ES" sz="1000" b="1" u="sng" dirty="0"/>
              <a:t>FUENTE</a:t>
            </a:r>
            <a:r>
              <a:rPr lang="es-ES" sz="900" b="1" dirty="0"/>
              <a:t>: </a:t>
            </a:r>
            <a:r>
              <a:rPr lang="es-ES" sz="900" dirty="0" err="1"/>
              <a:t>Compendium</a:t>
            </a:r>
            <a:r>
              <a:rPr lang="es-ES" sz="900" dirty="0"/>
              <a:t> of </a:t>
            </a:r>
            <a:r>
              <a:rPr lang="es-ES" sz="900" dirty="0" err="1"/>
              <a:t>Hydrogen</a:t>
            </a:r>
            <a:r>
              <a:rPr lang="es-ES" sz="900" dirty="0"/>
              <a:t> </a:t>
            </a:r>
            <a:r>
              <a:rPr lang="es-ES" sz="900" dirty="0" err="1"/>
              <a:t>Energy</a:t>
            </a:r>
            <a:endParaRPr lang="es-ES" sz="900" b="1" dirty="0"/>
          </a:p>
        </p:txBody>
      </p:sp>
      <p:sp>
        <p:nvSpPr>
          <p:cNvPr id="13" name="12 Rectángulo"/>
          <p:cNvSpPr/>
          <p:nvPr/>
        </p:nvSpPr>
        <p:spPr>
          <a:xfrm>
            <a:off x="8460432" y="6183362"/>
            <a:ext cx="504056" cy="246221"/>
          </a:xfrm>
          <a:prstGeom prst="rect">
            <a:avLst/>
          </a:prstGeom>
        </p:spPr>
        <p:txBody>
          <a:bodyPr wrap="square">
            <a:spAutoFit/>
          </a:bodyPr>
          <a:lstStyle/>
          <a:p>
            <a:r>
              <a:rPr lang="es-ES" sz="1000" b="1" u="sng" dirty="0" err="1"/>
              <a:t>Fig</a:t>
            </a:r>
            <a:r>
              <a:rPr lang="es-ES" sz="1000" b="1" u="sng" dirty="0"/>
              <a:t> 23</a:t>
            </a:r>
            <a:endParaRPr lang="es-ES" sz="1000" b="1" dirty="0"/>
          </a:p>
        </p:txBody>
      </p:sp>
      <p:sp>
        <p:nvSpPr>
          <p:cNvPr id="2" name="Rectángulo 1"/>
          <p:cNvSpPr/>
          <p:nvPr/>
        </p:nvSpPr>
        <p:spPr>
          <a:xfrm>
            <a:off x="467544" y="1475199"/>
            <a:ext cx="8496944" cy="2593018"/>
          </a:xfrm>
          <a:prstGeom prst="rect">
            <a:avLst/>
          </a:prstGeom>
        </p:spPr>
        <p:txBody>
          <a:bodyPr wrap="square">
            <a:spAutoFit/>
          </a:bodyPr>
          <a:lstStyle/>
          <a:p>
            <a:pPr marL="342900" lvl="0" indent="-342900" algn="just">
              <a:lnSpc>
                <a:spcPts val="1500"/>
              </a:lnSpc>
              <a:spcBef>
                <a:spcPts val="600"/>
              </a:spcBef>
              <a:spcAft>
                <a:spcPts val="1200"/>
              </a:spcAft>
              <a:buFont typeface="Symbol" panose="05050102010706020507" pitchFamily="18" charset="2"/>
              <a:buChar char=""/>
            </a:pPr>
            <a:endPar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1500"/>
              </a:lnSpc>
              <a:spcBef>
                <a:spcPts val="600"/>
              </a:spcBef>
              <a:spcAft>
                <a:spcPts val="1200"/>
              </a:spcAft>
              <a:buFont typeface="Symbol" panose="05050102010706020507" pitchFamily="18" charset="2"/>
              <a:buChar char=""/>
            </a:pP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H</a:t>
            </a:r>
            <a:r>
              <a:rPr lang="es-ES_tradnl" baseline="-25000"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2</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comprimido a alta presión (70 </a:t>
            </a:r>
            <a:r>
              <a:rPr lang="es-ES_tradnl" dirty="0" err="1">
                <a:solidFill>
                  <a:srgbClr val="00519E"/>
                </a:solidFill>
                <a:latin typeface="Calibri" panose="020F0502020204030204" pitchFamily="34" charset="0"/>
                <a:ea typeface="Times New Roman" panose="02020603050405020304" pitchFamily="18" charset="0"/>
                <a:cs typeface="Times New Roman" panose="02020603050405020304" pitchFamily="18" charset="0"/>
              </a:rPr>
              <a:t>MPa</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y temperatura ambiente</a:t>
            </a: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1500"/>
              </a:lnSpc>
              <a:spcBef>
                <a:spcPts val="600"/>
              </a:spcBef>
              <a:spcAft>
                <a:spcPts val="1200"/>
              </a:spcAft>
              <a:buFont typeface="Symbol" panose="05050102010706020507" pitchFamily="18" charset="2"/>
              <a:buChar char=""/>
            </a:pP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H</a:t>
            </a:r>
            <a:r>
              <a:rPr lang="es-ES_tradnl" baseline="-25000"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2</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comprimido y criogenizado (35 </a:t>
            </a:r>
            <a:r>
              <a:rPr lang="es-ES_tradnl" dirty="0" err="1">
                <a:solidFill>
                  <a:srgbClr val="00519E"/>
                </a:solidFill>
                <a:latin typeface="Calibri" panose="020F0502020204030204" pitchFamily="34" charset="0"/>
                <a:ea typeface="Times New Roman" panose="02020603050405020304" pitchFamily="18" charset="0"/>
                <a:cs typeface="Times New Roman" panose="02020603050405020304" pitchFamily="18" charset="0"/>
              </a:rPr>
              <a:t>MPa</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a una temperatura &lt; 150 K</a:t>
            </a: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1500"/>
              </a:lnSpc>
              <a:spcBef>
                <a:spcPts val="600"/>
              </a:spcBef>
              <a:spcAft>
                <a:spcPts val="1200"/>
              </a:spcAft>
              <a:buFont typeface="Symbol" panose="05050102010706020507" pitchFamily="18" charset="2"/>
              <a:buChar char=""/>
            </a:pP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H</a:t>
            </a:r>
            <a:r>
              <a:rPr lang="es-ES_tradnl" baseline="-25000"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2</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líquido a baja presión (0,6 </a:t>
            </a:r>
            <a:r>
              <a:rPr lang="es-ES_tradnl" dirty="0" err="1">
                <a:solidFill>
                  <a:srgbClr val="00519E"/>
                </a:solidFill>
                <a:latin typeface="Calibri" panose="020F0502020204030204" pitchFamily="34" charset="0"/>
                <a:ea typeface="Times New Roman" panose="02020603050405020304" pitchFamily="18" charset="0"/>
                <a:cs typeface="Times New Roman" panose="02020603050405020304" pitchFamily="18" charset="0"/>
              </a:rPr>
              <a:t>MPa</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y a baja temperatura cercana al punto de ebullición de 20 K</a:t>
            </a:r>
          </a:p>
          <a:p>
            <a:pPr marL="342900" indent="-342900" algn="just">
              <a:lnSpc>
                <a:spcPts val="1500"/>
              </a:lnSpc>
              <a:spcBef>
                <a:spcPts val="600"/>
              </a:spcBef>
              <a:spcAft>
                <a:spcPts val="1200"/>
              </a:spcAft>
              <a:buFont typeface="Symbol" panose="05050102010706020507" pitchFamily="18" charset="2"/>
              <a:buChar char=""/>
            </a:pP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H</a:t>
            </a:r>
            <a:r>
              <a:rPr lang="es-ES_tradnl" baseline="-25000"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2</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comprimido y enfriado (50 </a:t>
            </a:r>
            <a:r>
              <a:rPr lang="es-ES_tradnl" dirty="0" err="1">
                <a:solidFill>
                  <a:srgbClr val="00519E"/>
                </a:solidFill>
                <a:latin typeface="Calibri" panose="020F0502020204030204" pitchFamily="34" charset="0"/>
                <a:ea typeface="Times New Roman" panose="02020603050405020304" pitchFamily="18" charset="0"/>
                <a:cs typeface="Times New Roman" panose="02020603050405020304" pitchFamily="18" charset="0"/>
              </a:rPr>
              <a:t>MPa</a:t>
            </a:r>
            <a:r>
              <a:rPr lang="es-ES_tradnl" dirty="0">
                <a:solidFill>
                  <a:srgbClr val="00519E"/>
                </a:solidFill>
                <a:latin typeface="Calibri" panose="020F0502020204030204" pitchFamily="34" charset="0"/>
                <a:ea typeface="Times New Roman" panose="02020603050405020304" pitchFamily="18" charset="0"/>
                <a:cs typeface="Times New Roman" panose="02020603050405020304" pitchFamily="18" charset="0"/>
              </a:rPr>
              <a:t>), a una temperatura &lt; 273 K y &gt; 150K</a:t>
            </a: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a:p>
            <a:pPr lvl="0" algn="just">
              <a:lnSpc>
                <a:spcPts val="1500"/>
              </a:lnSpc>
              <a:spcBef>
                <a:spcPts val="600"/>
              </a:spcBef>
              <a:spcAft>
                <a:spcPts val="1200"/>
              </a:spcAft>
            </a:pP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Rectángulo 2"/>
          <p:cNvSpPr/>
          <p:nvPr/>
        </p:nvSpPr>
        <p:spPr>
          <a:xfrm>
            <a:off x="936104" y="4077072"/>
            <a:ext cx="4572000" cy="1047979"/>
          </a:xfrm>
          <a:prstGeom prst="rect">
            <a:avLst/>
          </a:prstGeom>
        </p:spPr>
        <p:txBody>
          <a:bodyPr>
            <a:spAutoFit/>
          </a:bodyPr>
          <a:lstStyle/>
          <a:p>
            <a:pPr algn="just">
              <a:lnSpc>
                <a:spcPct val="115000"/>
              </a:lnSpc>
              <a:spcAft>
                <a:spcPts val="1200"/>
              </a:spcAft>
            </a:pP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Actualmente, el H</a:t>
            </a:r>
            <a:r>
              <a:rPr lang="es-ES_tradnl" baseline="-25000" dirty="0">
                <a:solidFill>
                  <a:srgbClr val="00519E"/>
                </a:solidFill>
                <a:latin typeface="Calibri" panose="020F0502020204030204" pitchFamily="34" charset="0"/>
                <a:ea typeface="Times New Roman" panose="02020603050405020304" pitchFamily="18" charset="0"/>
                <a:cs typeface="Arial" panose="020B0604020202020204" pitchFamily="34" charset="0"/>
              </a:rPr>
              <a:t>2</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 comprimido a temperatura ambiente y el H</a:t>
            </a:r>
            <a:r>
              <a:rPr lang="es-ES_tradnl" baseline="-25000" dirty="0">
                <a:solidFill>
                  <a:srgbClr val="00519E"/>
                </a:solidFill>
                <a:latin typeface="Calibri" panose="020F0502020204030204" pitchFamily="34" charset="0"/>
                <a:ea typeface="Times New Roman" panose="02020603050405020304" pitchFamily="18" charset="0"/>
                <a:cs typeface="Arial" panose="020B0604020202020204" pitchFamily="34" charset="0"/>
              </a:rPr>
              <a:t>2</a:t>
            </a:r>
            <a:r>
              <a:rPr lang="es-ES_tradnl" dirty="0">
                <a:solidFill>
                  <a:srgbClr val="00519E"/>
                </a:solidFill>
                <a:latin typeface="Calibri" panose="020F0502020204030204" pitchFamily="34" charset="0"/>
                <a:ea typeface="Times New Roman" panose="02020603050405020304" pitchFamily="18" charset="0"/>
                <a:cs typeface="Arial" panose="020B0604020202020204" pitchFamily="34" charset="0"/>
              </a:rPr>
              <a:t> líquido son las tecnologías más maduras.</a:t>
            </a:r>
            <a:endParaRPr lang="es-ES" dirty="0">
              <a:solidFill>
                <a:srgbClr val="00519E"/>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15 Rectángulo"/>
          <p:cNvSpPr/>
          <p:nvPr/>
        </p:nvSpPr>
        <p:spPr>
          <a:xfrm>
            <a:off x="251520" y="1196752"/>
            <a:ext cx="5976664"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Introducción al almacenamiento físico</a:t>
            </a:r>
          </a:p>
        </p:txBody>
      </p:sp>
      <p:sp>
        <p:nvSpPr>
          <p:cNvPr id="15" name="11 Rectángulo">
            <a:extLst>
              <a:ext uri="{FF2B5EF4-FFF2-40B4-BE49-F238E27FC236}">
                <a16:creationId xmlns:a16="http://schemas.microsoft.com/office/drawing/2014/main" id="{14AA9EC7-7769-4D65-B5D8-0F80AAB6540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5" name="14 Imagen"/>
          <p:cNvPicPr/>
          <p:nvPr/>
        </p:nvPicPr>
        <p:blipFill>
          <a:blip r:embed="rId3" cstate="print"/>
          <a:srcRect l="32997"/>
          <a:stretch>
            <a:fillRect/>
          </a:stretch>
        </p:blipFill>
        <p:spPr bwMode="auto">
          <a:xfrm>
            <a:off x="3527884" y="3434071"/>
            <a:ext cx="3672408" cy="2659225"/>
          </a:xfrm>
          <a:prstGeom prst="rect">
            <a:avLst/>
          </a:prstGeom>
          <a:noFill/>
          <a:ln w="9525">
            <a:noFill/>
            <a:miter lim="800000"/>
            <a:headEnd/>
            <a:tailEnd/>
          </a:ln>
        </p:spPr>
      </p:pic>
      <p:sp>
        <p:nvSpPr>
          <p:cNvPr id="18" name="17 Rectángulo"/>
          <p:cNvSpPr/>
          <p:nvPr/>
        </p:nvSpPr>
        <p:spPr>
          <a:xfrm>
            <a:off x="6444208" y="6093296"/>
            <a:ext cx="504056" cy="246221"/>
          </a:xfrm>
          <a:prstGeom prst="rect">
            <a:avLst/>
          </a:prstGeom>
        </p:spPr>
        <p:txBody>
          <a:bodyPr wrap="square">
            <a:spAutoFit/>
          </a:bodyPr>
          <a:lstStyle/>
          <a:p>
            <a:r>
              <a:rPr lang="es-ES" sz="1000" b="1" u="sng" dirty="0" err="1"/>
              <a:t>Fig</a:t>
            </a:r>
            <a:r>
              <a:rPr lang="es-ES" sz="1000" b="1" u="sng" dirty="0"/>
              <a:t> 24</a:t>
            </a:r>
            <a:endParaRPr lang="es-ES" sz="1000" b="1" dirty="0"/>
          </a:p>
        </p:txBody>
      </p:sp>
      <p:sp>
        <p:nvSpPr>
          <p:cNvPr id="2" name="Rectángulo 1"/>
          <p:cNvSpPr/>
          <p:nvPr/>
        </p:nvSpPr>
        <p:spPr>
          <a:xfrm>
            <a:off x="158813" y="1316375"/>
            <a:ext cx="9001000" cy="240065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pPr marL="285750" indent="-285750" algn="just">
              <a:buFont typeface="Wingdings" pitchFamily="2" charset="2"/>
              <a:buChar char="q"/>
            </a:pPr>
            <a:r>
              <a:rPr lang="es-ES" dirty="0">
                <a:solidFill>
                  <a:srgbClr val="00519E"/>
                </a:solidFill>
                <a:latin typeface="Calibri" panose="020F0502020204030204" pitchFamily="34" charset="0"/>
              </a:rPr>
              <a:t>  Amplio rango de equipos disponibles (caudales y presiones). </a:t>
            </a:r>
          </a:p>
          <a:p>
            <a:pPr marL="285750" indent="-285750" algn="just">
              <a:buFont typeface="Wingdings" pitchFamily="2" charset="2"/>
              <a:buChar char="q"/>
            </a:pPr>
            <a:r>
              <a:rPr lang="es-ES" dirty="0">
                <a:solidFill>
                  <a:srgbClr val="00519E"/>
                </a:solidFill>
                <a:latin typeface="Calibri" panose="020F0502020204030204" pitchFamily="34" charset="0"/>
              </a:rPr>
              <a:t>  Sistemas de compresión – Compresores de diafragma o elevadores neumáticos (</a:t>
            </a:r>
            <a:r>
              <a:rPr lang="es-ES" dirty="0" err="1">
                <a:solidFill>
                  <a:srgbClr val="00519E"/>
                </a:solidFill>
                <a:latin typeface="Calibri" panose="020F0502020204030204" pitchFamily="34" charset="0"/>
              </a:rPr>
              <a:t>Boosters</a:t>
            </a:r>
            <a:r>
              <a:rPr lang="es-ES" dirty="0">
                <a:solidFill>
                  <a:srgbClr val="00519E"/>
                </a:solidFill>
                <a:latin typeface="Calibri" panose="020F0502020204030204" pitchFamily="34" charset="0"/>
              </a:rPr>
              <a:t>) </a:t>
            </a:r>
          </a:p>
          <a:p>
            <a:pPr algn="just">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Estándar habitual de consumo y distribución actual 200 bar. </a:t>
            </a:r>
          </a:p>
          <a:p>
            <a:pPr algn="just">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Implica consumo energético moderado (inferior al requerido en procesos de licuefacción). </a:t>
            </a:r>
          </a:p>
          <a:p>
            <a:pPr algn="just">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Valores típicos para aplicaciones de transporte y estacionarias (350 y 700 bar). </a:t>
            </a:r>
          </a:p>
          <a:p>
            <a:pPr algn="just">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Teóricamente alcanzar altas presiones no implica un elevado gasto energético (12 a 15% de LHV al subir de 350 a 700 bar). </a:t>
            </a: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9" name="Picture 2">
            <a:extLst>
              <a:ext uri="{FF2B5EF4-FFF2-40B4-BE49-F238E27FC236}">
                <a16:creationId xmlns:a16="http://schemas.microsoft.com/office/drawing/2014/main" id="{D32A4C49-3CE6-4ACD-8B4F-0E80344D3C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84784"/>
            <a:ext cx="9039225"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a:extLst>
              <a:ext uri="{FF2B5EF4-FFF2-40B4-BE49-F238E27FC236}">
                <a16:creationId xmlns:a16="http://schemas.microsoft.com/office/drawing/2014/main" id="{47D492ED-A1B0-4AC3-B8AC-FD08F43820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957" y="4181269"/>
            <a:ext cx="3889003" cy="234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a:extLst>
              <a:ext uri="{FF2B5EF4-FFF2-40B4-BE49-F238E27FC236}">
                <a16:creationId xmlns:a16="http://schemas.microsoft.com/office/drawing/2014/main" id="{04F30B48-4DDC-4D60-BAF1-7F4941BA7D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2925" y="4352925"/>
            <a:ext cx="4791075"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42359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13" name="Imagen 1">
            <a:extLst>
              <a:ext uri="{FF2B5EF4-FFF2-40B4-BE49-F238E27FC236}">
                <a16:creationId xmlns:a16="http://schemas.microsoft.com/office/drawing/2014/main" id="{D7D41ED9-1E81-41CB-90C6-68692D7BC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4663"/>
            <a:ext cx="9144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16908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7" name="Imagen 1">
            <a:extLst>
              <a:ext uri="{FF2B5EF4-FFF2-40B4-BE49-F238E27FC236}">
                <a16:creationId xmlns:a16="http://schemas.microsoft.com/office/drawing/2014/main" id="{B4140F77-03C2-48FE-BDF3-69B0E8E29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509935"/>
            <a:ext cx="9144000" cy="491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74968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8" name="Imagen 2">
            <a:extLst>
              <a:ext uri="{FF2B5EF4-FFF2-40B4-BE49-F238E27FC236}">
                <a16:creationId xmlns:a16="http://schemas.microsoft.com/office/drawing/2014/main" id="{EEAAC98A-FEC6-479E-97C6-F9A0D161A6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55800"/>
            <a:ext cx="9144000"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7544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7" name="Imagen 4">
            <a:extLst>
              <a:ext uri="{FF2B5EF4-FFF2-40B4-BE49-F238E27FC236}">
                <a16:creationId xmlns:a16="http://schemas.microsoft.com/office/drawing/2014/main" id="{39991B54-E920-40CC-95DC-CD4E719D60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09936"/>
            <a:ext cx="9144000" cy="2711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n 5">
            <a:extLst>
              <a:ext uri="{FF2B5EF4-FFF2-40B4-BE49-F238E27FC236}">
                <a16:creationId xmlns:a16="http://schemas.microsoft.com/office/drawing/2014/main" id="{8D754A36-5C34-44C5-BB15-3950C092E1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650" y="4265269"/>
            <a:ext cx="8896350" cy="220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26183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8" name="Imagen 6">
            <a:extLst>
              <a:ext uri="{FF2B5EF4-FFF2-40B4-BE49-F238E27FC236}">
                <a16:creationId xmlns:a16="http://schemas.microsoft.com/office/drawing/2014/main" id="{4664396A-43F2-47F6-ADBB-1A5180320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581944"/>
            <a:ext cx="8785225" cy="486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14884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rgbClr val="00519E"/>
                </a:solidFill>
                <a:latin typeface="Arial" pitchFamily="34" charset="0"/>
                <a:cs typeface="Arial" pitchFamily="34" charset="0"/>
              </a:rPr>
              <a:t>Introducción.</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30245649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7" name="Picture 3">
            <a:extLst>
              <a:ext uri="{FF2B5EF4-FFF2-40B4-BE49-F238E27FC236}">
                <a16:creationId xmlns:a16="http://schemas.microsoft.com/office/drawing/2014/main" id="{4976A813-34BC-4928-88AC-5C5C309B5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8" y="1567011"/>
            <a:ext cx="8669337"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73915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052736"/>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4" name="11 Rectángulo">
            <a:extLst>
              <a:ext uri="{FF2B5EF4-FFF2-40B4-BE49-F238E27FC236}">
                <a16:creationId xmlns:a16="http://schemas.microsoft.com/office/drawing/2014/main" id="{D217DBDB-8D8C-4876-96F1-CC378EA1B65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8" name="Picture 2">
            <a:extLst>
              <a:ext uri="{FF2B5EF4-FFF2-40B4-BE49-F238E27FC236}">
                <a16:creationId xmlns:a16="http://schemas.microsoft.com/office/drawing/2014/main" id="{6F8BEEC6-946C-4B56-A4F1-AFC927875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1627783"/>
            <a:ext cx="8996363"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41744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2990EC96-909A-419D-8E45-0FB44EF7C0C7}"/>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A24C45DA-0CF3-4C43-ABB0-89D1978A28FC}"/>
              </a:ext>
            </a:extLst>
          </p:cNvPr>
          <p:cNvPicPr>
            <a:picLocks noChangeAspect="1"/>
          </p:cNvPicPr>
          <p:nvPr/>
        </p:nvPicPr>
        <p:blipFill>
          <a:blip r:embed="rId3"/>
          <a:stretch>
            <a:fillRect/>
          </a:stretch>
        </p:blipFill>
        <p:spPr>
          <a:xfrm>
            <a:off x="768343" y="1653952"/>
            <a:ext cx="7607313" cy="4076429"/>
          </a:xfrm>
          <a:prstGeom prst="rect">
            <a:avLst/>
          </a:prstGeom>
        </p:spPr>
      </p:pic>
      <p:sp>
        <p:nvSpPr>
          <p:cNvPr id="19" name="CuadroTexto 18">
            <a:extLst>
              <a:ext uri="{FF2B5EF4-FFF2-40B4-BE49-F238E27FC236}">
                <a16:creationId xmlns:a16="http://schemas.microsoft.com/office/drawing/2014/main" id="{01011B56-CBF1-4F39-849C-4C1AF5D4074B}"/>
              </a:ext>
            </a:extLst>
          </p:cNvPr>
          <p:cNvSpPr txBox="1"/>
          <p:nvPr/>
        </p:nvSpPr>
        <p:spPr>
          <a:xfrm>
            <a:off x="36512" y="5807005"/>
            <a:ext cx="9040000" cy="646331"/>
          </a:xfrm>
          <a:prstGeom prst="rect">
            <a:avLst/>
          </a:prstGeom>
          <a:noFill/>
        </p:spPr>
        <p:txBody>
          <a:bodyPr wrap="square">
            <a:spAutoFit/>
          </a:bodyPr>
          <a:lstStyle/>
          <a:p>
            <a:pPr algn="just"/>
            <a:r>
              <a:rPr lang="es-ES" b="1" i="1" u="sng" dirty="0">
                <a:solidFill>
                  <a:srgbClr val="0070C0"/>
                </a:solidFill>
                <a:effectLst/>
                <a:latin typeface="+mj-lt"/>
              </a:rPr>
              <a:t>Ejemplo de aplicación del factor de compresibilidad</a:t>
            </a:r>
            <a:r>
              <a:rPr lang="es-ES" b="1" i="0" dirty="0">
                <a:solidFill>
                  <a:srgbClr val="0070C0"/>
                </a:solidFill>
                <a:effectLst/>
                <a:latin typeface="+mj-lt"/>
              </a:rPr>
              <a:t>: 1 botella (de las convencionales) de 50 litros a 200 bar de hidrógeno contiene a 0ºC: 0,050 m</a:t>
            </a:r>
            <a:r>
              <a:rPr lang="es-ES" b="1" i="0" baseline="30000" dirty="0">
                <a:solidFill>
                  <a:srgbClr val="0070C0"/>
                </a:solidFill>
                <a:effectLst/>
                <a:latin typeface="+mj-lt"/>
              </a:rPr>
              <a:t>3 </a:t>
            </a:r>
            <a:r>
              <a:rPr lang="es-ES" b="1" i="0" dirty="0">
                <a:solidFill>
                  <a:srgbClr val="0070C0"/>
                </a:solidFill>
                <a:effectLst/>
                <a:latin typeface="+mj-lt"/>
              </a:rPr>
              <a:t>* 200 / 1,132 = 8,834 Nm</a:t>
            </a:r>
            <a:r>
              <a:rPr lang="es-ES" b="1" i="0" baseline="30000" dirty="0">
                <a:solidFill>
                  <a:srgbClr val="0070C0"/>
                </a:solidFill>
                <a:effectLst/>
                <a:latin typeface="+mj-lt"/>
              </a:rPr>
              <a:t>3</a:t>
            </a:r>
            <a:endParaRPr lang="en-GB" b="1" dirty="0">
              <a:solidFill>
                <a:srgbClr val="0070C0"/>
              </a:solidFill>
              <a:latin typeface="+mj-lt"/>
            </a:endParaRPr>
          </a:p>
        </p:txBody>
      </p:sp>
    </p:spTree>
    <p:extLst>
      <p:ext uri="{BB962C8B-B14F-4D97-AF65-F5344CB8AC3E}">
        <p14:creationId xmlns:p14="http://schemas.microsoft.com/office/powerpoint/2010/main" val="2215261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p:cNvPicPr>
            <a:picLocks noChangeAspect="1"/>
          </p:cNvPicPr>
          <p:nvPr/>
        </p:nvPicPr>
        <p:blipFill>
          <a:blip r:embed="rId3" cstate="print"/>
          <a:stretch>
            <a:fillRect/>
          </a:stretch>
        </p:blipFill>
        <p:spPr>
          <a:xfrm>
            <a:off x="6667365" y="4226007"/>
            <a:ext cx="2150156" cy="1810380"/>
          </a:xfrm>
          <a:prstGeom prst="rect">
            <a:avLst/>
          </a:prstGeom>
        </p:spPr>
      </p:pic>
      <p:sp>
        <p:nvSpPr>
          <p:cNvPr id="20" name="17 Rectángulo"/>
          <p:cNvSpPr/>
          <p:nvPr/>
        </p:nvSpPr>
        <p:spPr>
          <a:xfrm>
            <a:off x="7380312" y="6093296"/>
            <a:ext cx="504056" cy="246221"/>
          </a:xfrm>
          <a:prstGeom prst="rect">
            <a:avLst/>
          </a:prstGeom>
        </p:spPr>
        <p:txBody>
          <a:bodyPr wrap="square">
            <a:spAutoFit/>
          </a:bodyPr>
          <a:lstStyle/>
          <a:p>
            <a:r>
              <a:rPr lang="es-ES" sz="1000" b="1" u="sng" dirty="0" err="1"/>
              <a:t>Fig</a:t>
            </a:r>
            <a:r>
              <a:rPr lang="es-ES" sz="1000" b="1" u="sng" dirty="0"/>
              <a:t> 25</a:t>
            </a:r>
            <a:endParaRPr lang="es-ES" sz="1000" b="1" dirty="0"/>
          </a:p>
        </p:txBody>
      </p:sp>
      <p:sp>
        <p:nvSpPr>
          <p:cNvPr id="21" name="12 Rectángulo"/>
          <p:cNvSpPr/>
          <p:nvPr/>
        </p:nvSpPr>
        <p:spPr>
          <a:xfrm>
            <a:off x="7884368" y="6093296"/>
            <a:ext cx="1224136" cy="246221"/>
          </a:xfrm>
          <a:prstGeom prst="rect">
            <a:avLst/>
          </a:prstGeom>
        </p:spPr>
        <p:txBody>
          <a:bodyPr wrap="square">
            <a:spAutoFit/>
          </a:bodyPr>
          <a:lstStyle/>
          <a:p>
            <a:r>
              <a:rPr lang="es-ES" sz="1000" b="1" u="sng" dirty="0"/>
              <a:t>FUENTE</a:t>
            </a:r>
            <a:r>
              <a:rPr lang="es-ES" sz="1000" b="1" dirty="0"/>
              <a:t>: </a:t>
            </a:r>
            <a:r>
              <a:rPr lang="es-ES" sz="1000" dirty="0" err="1"/>
              <a:t>Haskel</a:t>
            </a:r>
            <a:endParaRPr lang="es-ES" sz="1000" dirty="0"/>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24" name="Rectángulo 23">
            <a:extLst>
              <a:ext uri="{FF2B5EF4-FFF2-40B4-BE49-F238E27FC236}">
                <a16:creationId xmlns:a16="http://schemas.microsoft.com/office/drawing/2014/main" id="{12B48FB3-2FC7-460A-81CF-A3DB56A5B963}"/>
              </a:ext>
            </a:extLst>
          </p:cNvPr>
          <p:cNvSpPr/>
          <p:nvPr/>
        </p:nvSpPr>
        <p:spPr>
          <a:xfrm>
            <a:off x="350201" y="1413354"/>
            <a:ext cx="9001000" cy="3785652"/>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pPr marL="285750" indent="-285750">
              <a:buFont typeface="Wingdings" pitchFamily="2" charset="2"/>
              <a:buChar char="q"/>
            </a:pPr>
            <a:r>
              <a:rPr lang="es-ES" b="1" u="sng" dirty="0">
                <a:solidFill>
                  <a:srgbClr val="00519E"/>
                </a:solidFill>
                <a:latin typeface="Calibri" panose="020F0502020204030204" pitchFamily="34" charset="0"/>
              </a:rPr>
              <a:t>Elevadores neumáticos o </a:t>
            </a:r>
            <a:r>
              <a:rPr lang="es-ES" b="1" i="1" u="sng" dirty="0" err="1">
                <a:solidFill>
                  <a:srgbClr val="00519E"/>
                </a:solidFill>
                <a:latin typeface="Calibri" panose="020F0502020204030204" pitchFamily="34" charset="0"/>
              </a:rPr>
              <a:t>boosters</a:t>
            </a:r>
            <a:endParaRPr lang="es-ES" b="1" i="1" u="sng" dirty="0">
              <a:solidFill>
                <a:srgbClr val="00519E"/>
              </a:solidFill>
              <a:latin typeface="Calibri" panose="020F0502020204030204" pitchFamily="34" charset="0"/>
            </a:endParaRPr>
          </a:p>
          <a:p>
            <a:pPr marL="285750" indent="-285750">
              <a:buFontTx/>
              <a:buChar char="-"/>
            </a:pPr>
            <a:r>
              <a:rPr lang="es-ES" dirty="0">
                <a:solidFill>
                  <a:srgbClr val="00519E"/>
                </a:solidFill>
                <a:latin typeface="Calibri" panose="020F0502020204030204" pitchFamily="34" charset="0"/>
              </a:rPr>
              <a:t>Bajos caudales</a:t>
            </a:r>
          </a:p>
          <a:p>
            <a:pPr marL="285750" indent="-285750">
              <a:buFontTx/>
              <a:buChar char="-"/>
            </a:pPr>
            <a:r>
              <a:rPr lang="es-ES" dirty="0">
                <a:solidFill>
                  <a:srgbClr val="00519E"/>
                </a:solidFill>
                <a:latin typeface="Calibri" panose="020F0502020204030204" pitchFamily="34" charset="0"/>
              </a:rPr>
              <a:t>Aporte de aire comprimido</a:t>
            </a:r>
          </a:p>
          <a:p>
            <a:pPr marL="285750" indent="-285750">
              <a:buFontTx/>
              <a:buChar char="-"/>
            </a:pPr>
            <a:r>
              <a:rPr lang="es-ES" dirty="0">
                <a:solidFill>
                  <a:srgbClr val="00519E"/>
                </a:solidFill>
                <a:latin typeface="Calibri" panose="020F0502020204030204" pitchFamily="34" charset="0"/>
              </a:rPr>
              <a:t>Principio de funcionamiento:</a:t>
            </a:r>
          </a:p>
          <a:p>
            <a:r>
              <a:rPr lang="es-ES" dirty="0">
                <a:solidFill>
                  <a:srgbClr val="00519E"/>
                </a:solidFill>
                <a:latin typeface="Calibri" panose="020F0502020204030204" pitchFamily="34" charset="0"/>
              </a:rPr>
              <a:t>			</a:t>
            </a:r>
          </a:p>
          <a:p>
            <a:endParaRPr lang="es-ES" dirty="0">
              <a:solidFill>
                <a:srgbClr val="00519E"/>
              </a:solidFill>
              <a:latin typeface="Calibri" panose="020F0502020204030204" pitchFamily="34" charset="0"/>
            </a:endParaRPr>
          </a:p>
          <a:p>
            <a:pPr marL="285750" indent="-285750">
              <a:buFontTx/>
              <a:buChar char="-"/>
            </a:pPr>
            <a:r>
              <a:rPr lang="es-ES" dirty="0">
                <a:solidFill>
                  <a:srgbClr val="00519E"/>
                </a:solidFill>
                <a:latin typeface="Calibri" panose="020F0502020204030204" pitchFamily="34" charset="0"/>
              </a:rPr>
              <a:t>Tipos básicos de </a:t>
            </a:r>
            <a:r>
              <a:rPr lang="es-ES" dirty="0" err="1">
                <a:solidFill>
                  <a:srgbClr val="00519E"/>
                </a:solidFill>
                <a:latin typeface="Calibri" panose="020F0502020204030204" pitchFamily="34" charset="0"/>
              </a:rPr>
              <a:t>booster</a:t>
            </a:r>
            <a:r>
              <a:rPr lang="es-ES" dirty="0">
                <a:solidFill>
                  <a:srgbClr val="00519E"/>
                </a:solidFill>
                <a:latin typeface="Calibri" panose="020F0502020204030204" pitchFamily="34" charset="0"/>
              </a:rPr>
              <a:t>:</a:t>
            </a:r>
          </a:p>
          <a:p>
            <a:pPr marL="742950" lvl="1" indent="-285750">
              <a:buFontTx/>
              <a:buChar char="-"/>
            </a:pPr>
            <a:r>
              <a:rPr lang="es-ES" dirty="0">
                <a:solidFill>
                  <a:srgbClr val="00519E"/>
                </a:solidFill>
                <a:latin typeface="Calibri" panose="020F0502020204030204" pitchFamily="34" charset="0"/>
              </a:rPr>
              <a:t>En función del </a:t>
            </a:r>
            <a:r>
              <a:rPr lang="es-ES" dirty="0" err="1">
                <a:solidFill>
                  <a:srgbClr val="00519E"/>
                </a:solidFill>
                <a:latin typeface="Calibri" panose="020F0502020204030204" pitchFamily="34" charset="0"/>
              </a:rPr>
              <a:t>nº</a:t>
            </a:r>
            <a:r>
              <a:rPr lang="es-ES" dirty="0">
                <a:solidFill>
                  <a:srgbClr val="00519E"/>
                </a:solidFill>
                <a:latin typeface="Calibri" panose="020F0502020204030204" pitchFamily="34" charset="0"/>
              </a:rPr>
              <a:t> de etapas</a:t>
            </a:r>
          </a:p>
          <a:p>
            <a:pPr marL="742950" lvl="1" indent="-285750">
              <a:buFontTx/>
              <a:buChar char="-"/>
            </a:pPr>
            <a:r>
              <a:rPr lang="es-ES" dirty="0">
                <a:solidFill>
                  <a:srgbClr val="00519E"/>
                </a:solidFill>
                <a:latin typeface="Calibri" panose="020F0502020204030204" pitchFamily="34" charset="0"/>
              </a:rPr>
              <a:t>En función del </a:t>
            </a:r>
            <a:r>
              <a:rPr lang="es-ES" dirty="0" err="1">
                <a:solidFill>
                  <a:srgbClr val="00519E"/>
                </a:solidFill>
                <a:latin typeface="Calibri" panose="020F0502020204030204" pitchFamily="34" charset="0"/>
              </a:rPr>
              <a:t>nº</a:t>
            </a:r>
            <a:r>
              <a:rPr lang="es-ES" dirty="0">
                <a:solidFill>
                  <a:srgbClr val="00519E"/>
                </a:solidFill>
                <a:latin typeface="Calibri" panose="020F0502020204030204" pitchFamily="34" charset="0"/>
              </a:rPr>
              <a:t> de efectos</a:t>
            </a:r>
          </a:p>
          <a:p>
            <a:pPr marL="285750" indent="-285750">
              <a:buFontTx/>
              <a:buChar char="-"/>
            </a:pPr>
            <a:endParaRPr lang="es-ES" dirty="0">
              <a:solidFill>
                <a:srgbClr val="00519E"/>
              </a:solidFill>
              <a:latin typeface="Calibri" panose="020F0502020204030204" pitchFamily="34" charset="0"/>
            </a:endParaRPr>
          </a:p>
          <a:p>
            <a:pPr marL="285750" indent="-285750">
              <a:buFontTx/>
              <a:buChar char="-"/>
            </a:pPr>
            <a:endParaRPr lang="es-ES" dirty="0">
              <a:solidFill>
                <a:srgbClr val="00519E"/>
              </a:solidFill>
              <a:latin typeface="Calibri" panose="020F0502020204030204" pitchFamily="34" charset="0"/>
            </a:endParaRPr>
          </a:p>
          <a:p>
            <a:pPr marL="285750" indent="-285750">
              <a:buFontTx/>
              <a:buChar char="-"/>
            </a:pPr>
            <a:endParaRPr lang="es-ES" dirty="0">
              <a:solidFill>
                <a:srgbClr val="00519E"/>
              </a:solidFill>
              <a:latin typeface="Calibri" panose="020F0502020204030204" pitchFamily="34" charset="0"/>
            </a:endParaRPr>
          </a:p>
        </p:txBody>
      </p:sp>
      <p:sp>
        <p:nvSpPr>
          <p:cNvPr id="13" name="11 Rectángulo">
            <a:extLst>
              <a:ext uri="{FF2B5EF4-FFF2-40B4-BE49-F238E27FC236}">
                <a16:creationId xmlns:a16="http://schemas.microsoft.com/office/drawing/2014/main" id="{2990EC96-909A-419D-8E45-0FB44EF7C0C7}"/>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5" name="Imagen 4">
            <a:extLst>
              <a:ext uri="{FF2B5EF4-FFF2-40B4-BE49-F238E27FC236}">
                <a16:creationId xmlns:a16="http://schemas.microsoft.com/office/drawing/2014/main" id="{4790DC07-7A32-4190-A1AB-D240BC0FC38D}"/>
              </a:ext>
            </a:extLst>
          </p:cNvPr>
          <p:cNvPicPr>
            <a:picLocks noChangeAspect="1"/>
          </p:cNvPicPr>
          <p:nvPr/>
        </p:nvPicPr>
        <p:blipFill>
          <a:blip r:embed="rId4"/>
          <a:stretch>
            <a:fillRect/>
          </a:stretch>
        </p:blipFill>
        <p:spPr>
          <a:xfrm>
            <a:off x="992970" y="2996952"/>
            <a:ext cx="695325" cy="466725"/>
          </a:xfrm>
          <a:prstGeom prst="rect">
            <a:avLst/>
          </a:prstGeom>
        </p:spPr>
      </p:pic>
      <p:pic>
        <p:nvPicPr>
          <p:cNvPr id="8" name="Imagen 7">
            <a:extLst>
              <a:ext uri="{FF2B5EF4-FFF2-40B4-BE49-F238E27FC236}">
                <a16:creationId xmlns:a16="http://schemas.microsoft.com/office/drawing/2014/main" id="{7E3FE121-3835-412A-A502-8888FC77ED28}"/>
              </a:ext>
            </a:extLst>
          </p:cNvPr>
          <p:cNvPicPr>
            <a:picLocks noChangeAspect="1"/>
          </p:cNvPicPr>
          <p:nvPr/>
        </p:nvPicPr>
        <p:blipFill>
          <a:blip r:embed="rId5"/>
          <a:stretch>
            <a:fillRect/>
          </a:stretch>
        </p:blipFill>
        <p:spPr>
          <a:xfrm>
            <a:off x="1888526" y="2996952"/>
            <a:ext cx="1352550" cy="438150"/>
          </a:xfrm>
          <a:prstGeom prst="rect">
            <a:avLst/>
          </a:prstGeom>
        </p:spPr>
      </p:pic>
      <p:pic>
        <p:nvPicPr>
          <p:cNvPr id="9" name="Imagen 8">
            <a:extLst>
              <a:ext uri="{FF2B5EF4-FFF2-40B4-BE49-F238E27FC236}">
                <a16:creationId xmlns:a16="http://schemas.microsoft.com/office/drawing/2014/main" id="{D58FCD80-3867-42A8-AEE6-BFEB37E93E85}"/>
              </a:ext>
            </a:extLst>
          </p:cNvPr>
          <p:cNvPicPr>
            <a:picLocks noChangeAspect="1"/>
          </p:cNvPicPr>
          <p:nvPr/>
        </p:nvPicPr>
        <p:blipFill>
          <a:blip r:embed="rId6"/>
          <a:stretch>
            <a:fillRect/>
          </a:stretch>
        </p:blipFill>
        <p:spPr>
          <a:xfrm>
            <a:off x="3462800" y="2996952"/>
            <a:ext cx="1562100" cy="476250"/>
          </a:xfrm>
          <a:prstGeom prst="rect">
            <a:avLst/>
          </a:prstGeom>
        </p:spPr>
      </p:pic>
      <p:pic>
        <p:nvPicPr>
          <p:cNvPr id="10" name="Imagen 9">
            <a:extLst>
              <a:ext uri="{FF2B5EF4-FFF2-40B4-BE49-F238E27FC236}">
                <a16:creationId xmlns:a16="http://schemas.microsoft.com/office/drawing/2014/main" id="{27994361-3034-498C-B43B-396A1894BDDD}"/>
              </a:ext>
            </a:extLst>
          </p:cNvPr>
          <p:cNvPicPr>
            <a:picLocks noChangeAspect="1"/>
          </p:cNvPicPr>
          <p:nvPr/>
        </p:nvPicPr>
        <p:blipFill>
          <a:blip r:embed="rId7"/>
          <a:stretch>
            <a:fillRect/>
          </a:stretch>
        </p:blipFill>
        <p:spPr>
          <a:xfrm>
            <a:off x="5203942" y="1983430"/>
            <a:ext cx="3956613" cy="2098672"/>
          </a:xfrm>
          <a:prstGeom prst="rect">
            <a:avLst/>
          </a:prstGeom>
        </p:spPr>
      </p:pic>
      <p:pic>
        <p:nvPicPr>
          <p:cNvPr id="16" name="Imagen 15">
            <a:extLst>
              <a:ext uri="{FF2B5EF4-FFF2-40B4-BE49-F238E27FC236}">
                <a16:creationId xmlns:a16="http://schemas.microsoft.com/office/drawing/2014/main" id="{C84101EB-CCB1-46EB-BAF2-CF1A77469316}"/>
              </a:ext>
            </a:extLst>
          </p:cNvPr>
          <p:cNvPicPr>
            <a:picLocks noChangeAspect="1"/>
          </p:cNvPicPr>
          <p:nvPr/>
        </p:nvPicPr>
        <p:blipFill>
          <a:blip r:embed="rId8"/>
          <a:stretch>
            <a:fillRect/>
          </a:stretch>
        </p:blipFill>
        <p:spPr>
          <a:xfrm>
            <a:off x="770207" y="4245325"/>
            <a:ext cx="4941738" cy="2208011"/>
          </a:xfrm>
          <a:prstGeom prst="rect">
            <a:avLst/>
          </a:prstGeom>
        </p:spPr>
      </p:pic>
      <p:sp>
        <p:nvSpPr>
          <p:cNvPr id="17" name="17 Rectángulo">
            <a:extLst>
              <a:ext uri="{FF2B5EF4-FFF2-40B4-BE49-F238E27FC236}">
                <a16:creationId xmlns:a16="http://schemas.microsoft.com/office/drawing/2014/main" id="{E9852195-45F5-4172-9A6C-CF20A28692C8}"/>
              </a:ext>
            </a:extLst>
          </p:cNvPr>
          <p:cNvSpPr/>
          <p:nvPr/>
        </p:nvSpPr>
        <p:spPr>
          <a:xfrm>
            <a:off x="6660232" y="3933056"/>
            <a:ext cx="504056" cy="246221"/>
          </a:xfrm>
          <a:prstGeom prst="rect">
            <a:avLst/>
          </a:prstGeom>
        </p:spPr>
        <p:txBody>
          <a:bodyPr wrap="square">
            <a:spAutoFit/>
          </a:bodyPr>
          <a:lstStyle/>
          <a:p>
            <a:r>
              <a:rPr lang="es-ES" sz="1000" b="1" u="sng" dirty="0" err="1"/>
              <a:t>Fig</a:t>
            </a:r>
            <a:r>
              <a:rPr lang="es-ES" sz="1000" b="1" u="sng" dirty="0"/>
              <a:t> 26</a:t>
            </a:r>
            <a:endParaRPr lang="es-ES" sz="1000" b="1" dirty="0"/>
          </a:p>
        </p:txBody>
      </p:sp>
      <p:sp>
        <p:nvSpPr>
          <p:cNvPr id="18" name="17 Rectángulo">
            <a:extLst>
              <a:ext uri="{FF2B5EF4-FFF2-40B4-BE49-F238E27FC236}">
                <a16:creationId xmlns:a16="http://schemas.microsoft.com/office/drawing/2014/main" id="{2A3CE05A-9BD0-44B2-967F-888166066422}"/>
              </a:ext>
            </a:extLst>
          </p:cNvPr>
          <p:cNvSpPr/>
          <p:nvPr/>
        </p:nvSpPr>
        <p:spPr>
          <a:xfrm>
            <a:off x="5724128" y="6093296"/>
            <a:ext cx="504056" cy="246221"/>
          </a:xfrm>
          <a:prstGeom prst="rect">
            <a:avLst/>
          </a:prstGeom>
        </p:spPr>
        <p:txBody>
          <a:bodyPr wrap="square">
            <a:spAutoFit/>
          </a:bodyPr>
          <a:lstStyle/>
          <a:p>
            <a:r>
              <a:rPr lang="es-ES" sz="1000" b="1" u="sng" dirty="0" err="1"/>
              <a:t>Fig</a:t>
            </a:r>
            <a:r>
              <a:rPr lang="es-ES" sz="1000" b="1" u="sng" dirty="0"/>
              <a:t> 27</a:t>
            </a:r>
            <a:endParaRPr lang="es-ES" sz="1000" b="1" dirty="0"/>
          </a:p>
        </p:txBody>
      </p:sp>
    </p:spTree>
    <p:extLst>
      <p:ext uri="{BB962C8B-B14F-4D97-AF65-F5344CB8AC3E}">
        <p14:creationId xmlns:p14="http://schemas.microsoft.com/office/powerpoint/2010/main" val="17280085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2990EC96-909A-419D-8E45-0FB44EF7C0C7}"/>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73F541FD-2AF0-4DF1-9DA0-D0B4BA8F6D2C}"/>
              </a:ext>
            </a:extLst>
          </p:cNvPr>
          <p:cNvPicPr>
            <a:picLocks noChangeAspect="1"/>
          </p:cNvPicPr>
          <p:nvPr/>
        </p:nvPicPr>
        <p:blipFill>
          <a:blip r:embed="rId3"/>
          <a:stretch>
            <a:fillRect/>
          </a:stretch>
        </p:blipFill>
        <p:spPr>
          <a:xfrm>
            <a:off x="714375" y="1686272"/>
            <a:ext cx="7818065" cy="4752528"/>
          </a:xfrm>
          <a:prstGeom prst="rect">
            <a:avLst/>
          </a:prstGeom>
        </p:spPr>
      </p:pic>
    </p:spTree>
    <p:extLst>
      <p:ext uri="{BB962C8B-B14F-4D97-AF65-F5344CB8AC3E}">
        <p14:creationId xmlns:p14="http://schemas.microsoft.com/office/powerpoint/2010/main" val="37145135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AC23C6B-F0D1-4E56-9314-41E66DE972F6}"/>
              </a:ext>
            </a:extLst>
          </p:cNvPr>
          <p:cNvPicPr>
            <a:picLocks noChangeAspect="1"/>
          </p:cNvPicPr>
          <p:nvPr/>
        </p:nvPicPr>
        <p:blipFill>
          <a:blip r:embed="rId3"/>
          <a:stretch>
            <a:fillRect/>
          </a:stretch>
        </p:blipFill>
        <p:spPr>
          <a:xfrm>
            <a:off x="4067944" y="2454611"/>
            <a:ext cx="5045943" cy="2774589"/>
          </a:xfrm>
          <a:prstGeom prst="rect">
            <a:avLst/>
          </a:prstGeom>
        </p:spPr>
      </p:pic>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5" name="Imagen 4"/>
          <p:cNvPicPr>
            <a:picLocks noChangeAspect="1"/>
          </p:cNvPicPr>
          <p:nvPr/>
        </p:nvPicPr>
        <p:blipFill>
          <a:blip r:embed="rId4" cstate="print"/>
          <a:stretch>
            <a:fillRect/>
          </a:stretch>
        </p:blipFill>
        <p:spPr>
          <a:xfrm>
            <a:off x="539552" y="4035166"/>
            <a:ext cx="3787146" cy="2237478"/>
          </a:xfrm>
          <a:prstGeom prst="rect">
            <a:avLst/>
          </a:prstGeom>
        </p:spPr>
      </p:pic>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23" name="12 Rectángulo"/>
          <p:cNvSpPr/>
          <p:nvPr/>
        </p:nvSpPr>
        <p:spPr>
          <a:xfrm>
            <a:off x="251520" y="6237312"/>
            <a:ext cx="1800200" cy="246221"/>
          </a:xfrm>
          <a:prstGeom prst="rect">
            <a:avLst/>
          </a:prstGeom>
        </p:spPr>
        <p:txBody>
          <a:bodyPr wrap="square">
            <a:spAutoFit/>
          </a:bodyPr>
          <a:lstStyle/>
          <a:p>
            <a:r>
              <a:rPr lang="es-ES" sz="1000" b="1" u="sng" dirty="0"/>
              <a:t>FUENTE</a:t>
            </a:r>
            <a:r>
              <a:rPr lang="es-ES" sz="1000" b="1" dirty="0"/>
              <a:t>: </a:t>
            </a:r>
            <a:r>
              <a:rPr lang="es-ES" sz="1000" dirty="0"/>
              <a:t>Compresores </a:t>
            </a:r>
            <a:r>
              <a:rPr lang="es-ES" sz="1000" dirty="0" err="1"/>
              <a:t>Pdb</a:t>
            </a:r>
            <a:r>
              <a:rPr lang="es-ES" sz="1000" dirty="0"/>
              <a:t> </a:t>
            </a:r>
          </a:p>
        </p:txBody>
      </p:sp>
      <p:sp>
        <p:nvSpPr>
          <p:cNvPr id="16" name="Rectángulo 15">
            <a:extLst>
              <a:ext uri="{FF2B5EF4-FFF2-40B4-BE49-F238E27FC236}">
                <a16:creationId xmlns:a16="http://schemas.microsoft.com/office/drawing/2014/main" id="{150B8669-C285-40D0-AA90-7C62941143C5}"/>
              </a:ext>
            </a:extLst>
          </p:cNvPr>
          <p:cNvSpPr/>
          <p:nvPr/>
        </p:nvSpPr>
        <p:spPr>
          <a:xfrm>
            <a:off x="158813" y="1471424"/>
            <a:ext cx="9001000" cy="295465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b="1" u="sng" dirty="0">
              <a:solidFill>
                <a:srgbClr val="00519E"/>
              </a:solidFill>
              <a:latin typeface="Calibri" panose="020F0502020204030204" pitchFamily="34" charset="0"/>
            </a:endParaRPr>
          </a:p>
          <a:p>
            <a:pPr marL="285750" indent="-285750">
              <a:buFont typeface="Wingdings" pitchFamily="2" charset="2"/>
              <a:buChar char="q"/>
            </a:pPr>
            <a:r>
              <a:rPr lang="es-ES" b="1" u="sng" dirty="0">
                <a:solidFill>
                  <a:srgbClr val="00519E"/>
                </a:solidFill>
                <a:latin typeface="Calibri" panose="020F0502020204030204" pitchFamily="34" charset="0"/>
              </a:rPr>
              <a:t>Compresores de diafragma o pistón:</a:t>
            </a:r>
          </a:p>
          <a:p>
            <a:pPr marL="285750" indent="-285750" algn="just">
              <a:buFontTx/>
              <a:buChar char="-"/>
            </a:pPr>
            <a:r>
              <a:rPr lang="es-ES" dirty="0">
                <a:solidFill>
                  <a:srgbClr val="00519E"/>
                </a:solidFill>
                <a:latin typeface="Calibri" panose="020F0502020204030204" pitchFamily="34" charset="0"/>
              </a:rPr>
              <a:t>Altos caudales</a:t>
            </a:r>
          </a:p>
          <a:p>
            <a:pPr marL="285750" indent="-285750" algn="just">
              <a:buFontTx/>
              <a:buChar char="-"/>
            </a:pPr>
            <a:r>
              <a:rPr lang="es-ES" dirty="0">
                <a:solidFill>
                  <a:srgbClr val="00519E"/>
                </a:solidFill>
                <a:latin typeface="Calibri" panose="020F0502020204030204" pitchFamily="34" charset="0"/>
              </a:rPr>
              <a:t>Altas presiones</a:t>
            </a:r>
          </a:p>
          <a:p>
            <a:pPr marL="285750" indent="-285750" algn="just">
              <a:buFontTx/>
              <a:buChar char="-"/>
            </a:pPr>
            <a:r>
              <a:rPr lang="es-ES" dirty="0">
                <a:solidFill>
                  <a:srgbClr val="00519E"/>
                </a:solidFill>
                <a:latin typeface="Calibri" panose="020F0502020204030204" pitchFamily="34" charset="0"/>
              </a:rPr>
              <a:t>Consumo energético elevado</a:t>
            </a:r>
          </a:p>
          <a:p>
            <a:pPr marL="285750" indent="-285750" algn="just">
              <a:buFontTx/>
              <a:buChar char="-"/>
            </a:pPr>
            <a:r>
              <a:rPr lang="es-ES" dirty="0">
                <a:solidFill>
                  <a:srgbClr val="00519E"/>
                </a:solidFill>
                <a:latin typeface="Calibri" panose="020F0502020204030204" pitchFamily="34" charset="0"/>
              </a:rPr>
              <a:t>Necesidad de sistema de refrigeración</a:t>
            </a:r>
          </a:p>
          <a:p>
            <a:pPr marL="285750" indent="-285750" algn="just">
              <a:buFontTx/>
              <a:buChar char="-"/>
            </a:pPr>
            <a:r>
              <a:rPr lang="es-ES" dirty="0">
                <a:solidFill>
                  <a:srgbClr val="00519E"/>
                </a:solidFill>
                <a:latin typeface="Calibri" panose="020F0502020204030204" pitchFamily="34" charset="0"/>
              </a:rPr>
              <a:t>Gran pureza</a:t>
            </a:r>
          </a:p>
          <a:p>
            <a:pPr marL="285750" indent="-285750" algn="just">
              <a:buFontTx/>
              <a:buChar char="-"/>
            </a:pPr>
            <a:r>
              <a:rPr lang="es-ES" dirty="0">
                <a:solidFill>
                  <a:srgbClr val="00519E"/>
                </a:solidFill>
                <a:latin typeface="Calibri" panose="020F0502020204030204" pitchFamily="34" charset="0"/>
              </a:rPr>
              <a:t>Bajo mantenimiento</a:t>
            </a:r>
          </a:p>
          <a:p>
            <a:pPr marL="285750" indent="-285750">
              <a:buFontTx/>
              <a:buChar char="-"/>
            </a:pPr>
            <a:endParaRPr lang="es-ES" dirty="0">
              <a:solidFill>
                <a:srgbClr val="00519E"/>
              </a:solidFill>
              <a:latin typeface="Calibri" panose="020F0502020204030204" pitchFamily="34" charset="0"/>
            </a:endParaRPr>
          </a:p>
          <a:p>
            <a:pPr marL="285750" indent="-285750">
              <a:buFontTx/>
              <a:buChar char="-"/>
            </a:pPr>
            <a:endParaRPr lang="es-ES" dirty="0">
              <a:solidFill>
                <a:srgbClr val="00519E"/>
              </a:solidFill>
              <a:latin typeface="Calibri" panose="020F0502020204030204" pitchFamily="34" charset="0"/>
            </a:endParaRP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0" name="17 Rectángulo">
            <a:extLst>
              <a:ext uri="{FF2B5EF4-FFF2-40B4-BE49-F238E27FC236}">
                <a16:creationId xmlns:a16="http://schemas.microsoft.com/office/drawing/2014/main" id="{144F4824-7441-4081-B42C-CE7F3EAED27B}"/>
              </a:ext>
            </a:extLst>
          </p:cNvPr>
          <p:cNvSpPr/>
          <p:nvPr/>
        </p:nvSpPr>
        <p:spPr>
          <a:xfrm>
            <a:off x="4067944" y="6099103"/>
            <a:ext cx="504056" cy="246221"/>
          </a:xfrm>
          <a:prstGeom prst="rect">
            <a:avLst/>
          </a:prstGeom>
        </p:spPr>
        <p:txBody>
          <a:bodyPr wrap="square">
            <a:spAutoFit/>
          </a:bodyPr>
          <a:lstStyle/>
          <a:p>
            <a:r>
              <a:rPr lang="es-ES" sz="1000" b="1" u="sng" dirty="0" err="1"/>
              <a:t>Fig</a:t>
            </a:r>
            <a:r>
              <a:rPr lang="es-ES" sz="1000" b="1" u="sng" dirty="0"/>
              <a:t> 28</a:t>
            </a:r>
            <a:endParaRPr lang="es-ES" sz="1000" b="1" dirty="0"/>
          </a:p>
        </p:txBody>
      </p:sp>
      <p:sp>
        <p:nvSpPr>
          <p:cNvPr id="12" name="17 Rectángulo">
            <a:extLst>
              <a:ext uri="{FF2B5EF4-FFF2-40B4-BE49-F238E27FC236}">
                <a16:creationId xmlns:a16="http://schemas.microsoft.com/office/drawing/2014/main" id="{C262969A-845E-4D6A-B6CD-A9344C372732}"/>
              </a:ext>
            </a:extLst>
          </p:cNvPr>
          <p:cNvSpPr/>
          <p:nvPr/>
        </p:nvSpPr>
        <p:spPr>
          <a:xfrm>
            <a:off x="8329814" y="5265146"/>
            <a:ext cx="504056" cy="246221"/>
          </a:xfrm>
          <a:prstGeom prst="rect">
            <a:avLst/>
          </a:prstGeom>
        </p:spPr>
        <p:txBody>
          <a:bodyPr wrap="square">
            <a:spAutoFit/>
          </a:bodyPr>
          <a:lstStyle/>
          <a:p>
            <a:r>
              <a:rPr lang="es-ES" sz="1000" b="1" u="sng" dirty="0" err="1"/>
              <a:t>Fig</a:t>
            </a:r>
            <a:r>
              <a:rPr lang="es-ES" sz="1000" b="1" u="sng" dirty="0"/>
              <a:t> 29</a:t>
            </a:r>
            <a:endParaRPr lang="es-ES" sz="1000" b="1" dirty="0"/>
          </a:p>
        </p:txBody>
      </p:sp>
    </p:spTree>
    <p:extLst>
      <p:ext uri="{BB962C8B-B14F-4D97-AF65-F5344CB8AC3E}">
        <p14:creationId xmlns:p14="http://schemas.microsoft.com/office/powerpoint/2010/main" val="38117283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B149BF10-C115-489C-8F58-31B0882AB893}"/>
              </a:ext>
            </a:extLst>
          </p:cNvPr>
          <p:cNvPicPr>
            <a:picLocks noChangeAspect="1"/>
          </p:cNvPicPr>
          <p:nvPr/>
        </p:nvPicPr>
        <p:blipFill>
          <a:blip r:embed="rId3"/>
          <a:stretch>
            <a:fillRect/>
          </a:stretch>
        </p:blipFill>
        <p:spPr>
          <a:xfrm>
            <a:off x="962025" y="1662261"/>
            <a:ext cx="7219950" cy="4791075"/>
          </a:xfrm>
          <a:prstGeom prst="rect">
            <a:avLst/>
          </a:prstGeom>
        </p:spPr>
      </p:pic>
    </p:spTree>
    <p:extLst>
      <p:ext uri="{BB962C8B-B14F-4D97-AF65-F5344CB8AC3E}">
        <p14:creationId xmlns:p14="http://schemas.microsoft.com/office/powerpoint/2010/main" val="12951580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5898204F-5BB7-43E4-A24E-3025FE734150}"/>
              </a:ext>
            </a:extLst>
          </p:cNvPr>
          <p:cNvPicPr>
            <a:picLocks noChangeAspect="1"/>
          </p:cNvPicPr>
          <p:nvPr/>
        </p:nvPicPr>
        <p:blipFill>
          <a:blip r:embed="rId3"/>
          <a:stretch>
            <a:fillRect/>
          </a:stretch>
        </p:blipFill>
        <p:spPr>
          <a:xfrm>
            <a:off x="457802" y="1642070"/>
            <a:ext cx="8218654" cy="4829290"/>
          </a:xfrm>
          <a:prstGeom prst="rect">
            <a:avLst/>
          </a:prstGeom>
        </p:spPr>
      </p:pic>
    </p:spTree>
    <p:extLst>
      <p:ext uri="{BB962C8B-B14F-4D97-AF65-F5344CB8AC3E}">
        <p14:creationId xmlns:p14="http://schemas.microsoft.com/office/powerpoint/2010/main" val="33123108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23" name="12 Rectángulo"/>
          <p:cNvSpPr/>
          <p:nvPr/>
        </p:nvSpPr>
        <p:spPr>
          <a:xfrm>
            <a:off x="251520" y="6237312"/>
            <a:ext cx="1800200" cy="246221"/>
          </a:xfrm>
          <a:prstGeom prst="rect">
            <a:avLst/>
          </a:prstGeom>
        </p:spPr>
        <p:txBody>
          <a:bodyPr wrap="square">
            <a:spAutoFit/>
          </a:bodyPr>
          <a:lstStyle/>
          <a:p>
            <a:r>
              <a:rPr lang="es-ES" sz="1000" b="1" u="sng" dirty="0"/>
              <a:t>FUENTE</a:t>
            </a:r>
            <a:r>
              <a:rPr lang="es-ES" sz="1000" b="1" dirty="0"/>
              <a:t>: PDC Machines</a:t>
            </a:r>
            <a:r>
              <a:rPr lang="es-ES" sz="1000" dirty="0"/>
              <a:t> </a:t>
            </a:r>
          </a:p>
        </p:txBody>
      </p:sp>
      <p:sp>
        <p:nvSpPr>
          <p:cNvPr id="16" name="Rectángulo 15">
            <a:extLst>
              <a:ext uri="{FF2B5EF4-FFF2-40B4-BE49-F238E27FC236}">
                <a16:creationId xmlns:a16="http://schemas.microsoft.com/office/drawing/2014/main" id="{150B8669-C285-40D0-AA90-7C62941143C5}"/>
              </a:ext>
            </a:extLst>
          </p:cNvPr>
          <p:cNvSpPr/>
          <p:nvPr/>
        </p:nvSpPr>
        <p:spPr>
          <a:xfrm>
            <a:off x="158813" y="1471424"/>
            <a:ext cx="9001000" cy="240065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b="1" u="sng" dirty="0">
              <a:solidFill>
                <a:srgbClr val="00519E"/>
              </a:solidFill>
              <a:latin typeface="Calibri" panose="020F0502020204030204" pitchFamily="34" charset="0"/>
            </a:endParaRPr>
          </a:p>
          <a:p>
            <a:pPr marL="285750" indent="-285750">
              <a:buFont typeface="Wingdings" pitchFamily="2" charset="2"/>
              <a:buChar char="q"/>
            </a:pPr>
            <a:r>
              <a:rPr lang="es-ES" b="1" u="sng" dirty="0">
                <a:solidFill>
                  <a:srgbClr val="00519E"/>
                </a:solidFill>
                <a:latin typeface="Calibri" panose="020F0502020204030204" pitchFamily="34" charset="0"/>
              </a:rPr>
              <a:t>Compresores de membrana:</a:t>
            </a:r>
          </a:p>
          <a:p>
            <a:pPr marL="285750" indent="-285750" algn="just">
              <a:buFontTx/>
              <a:buChar char="-"/>
            </a:pPr>
            <a:r>
              <a:rPr lang="es-ES" dirty="0">
                <a:solidFill>
                  <a:srgbClr val="00519E"/>
                </a:solidFill>
                <a:latin typeface="Calibri" panose="020F0502020204030204" pitchFamily="34" charset="0"/>
              </a:rPr>
              <a:t>Son compresores alternativos y funcionan de manera similar a los compresores de pistón. La diferencia es el sistema de cierre hermético que en los compresores de pistón lo realizan los segmentos y en los de membrana se realiza con la membrana elástica.</a:t>
            </a:r>
          </a:p>
          <a:p>
            <a:pPr algn="just"/>
            <a:endParaRPr lang="es-ES" dirty="0">
              <a:solidFill>
                <a:srgbClr val="00519E"/>
              </a:solidFill>
              <a:latin typeface="Calibri" panose="020F0502020204030204" pitchFamily="34" charset="0"/>
            </a:endParaRPr>
          </a:p>
          <a:p>
            <a:pPr marL="285750" indent="-285750" algn="just">
              <a:buFontTx/>
              <a:buChar char="-"/>
            </a:pPr>
            <a:r>
              <a:rPr lang="es-ES" dirty="0">
                <a:solidFill>
                  <a:srgbClr val="00519E"/>
                </a:solidFill>
                <a:latin typeface="Calibri" panose="020F0502020204030204" pitchFamily="34" charset="0"/>
              </a:rPr>
              <a:t>La ventaja de este compresor es que el hidrógeno no entra en contacto con las partes metálicas del compresor, evitando la contaminación del aire con el aceite de lubricación.</a:t>
            </a: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4EB97102-4015-4EB3-8564-47384DDD5CC6}"/>
              </a:ext>
            </a:extLst>
          </p:cNvPr>
          <p:cNvPicPr>
            <a:picLocks noChangeAspect="1"/>
          </p:cNvPicPr>
          <p:nvPr/>
        </p:nvPicPr>
        <p:blipFill>
          <a:blip r:embed="rId3"/>
          <a:stretch>
            <a:fillRect/>
          </a:stretch>
        </p:blipFill>
        <p:spPr>
          <a:xfrm>
            <a:off x="899592" y="3832820"/>
            <a:ext cx="3228975" cy="2476500"/>
          </a:xfrm>
          <a:prstGeom prst="rect">
            <a:avLst/>
          </a:prstGeom>
        </p:spPr>
      </p:pic>
      <p:pic>
        <p:nvPicPr>
          <p:cNvPr id="8" name="Imagen 7">
            <a:extLst>
              <a:ext uri="{FF2B5EF4-FFF2-40B4-BE49-F238E27FC236}">
                <a16:creationId xmlns:a16="http://schemas.microsoft.com/office/drawing/2014/main" id="{DAF741F7-C88C-446F-8070-C913FDEB1F55}"/>
              </a:ext>
            </a:extLst>
          </p:cNvPr>
          <p:cNvPicPr>
            <a:picLocks noChangeAspect="1"/>
          </p:cNvPicPr>
          <p:nvPr/>
        </p:nvPicPr>
        <p:blipFill>
          <a:blip r:embed="rId4"/>
          <a:stretch>
            <a:fillRect/>
          </a:stretch>
        </p:blipFill>
        <p:spPr>
          <a:xfrm>
            <a:off x="4355976" y="3757761"/>
            <a:ext cx="4457700" cy="2695575"/>
          </a:xfrm>
          <a:prstGeom prst="rect">
            <a:avLst/>
          </a:prstGeom>
        </p:spPr>
      </p:pic>
    </p:spTree>
    <p:extLst>
      <p:ext uri="{BB962C8B-B14F-4D97-AF65-F5344CB8AC3E}">
        <p14:creationId xmlns:p14="http://schemas.microsoft.com/office/powerpoint/2010/main" val="31450652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F5E976CA-7D70-46B2-972D-D89B162DD33D}"/>
              </a:ext>
            </a:extLst>
          </p:cNvPr>
          <p:cNvPicPr>
            <a:picLocks noChangeAspect="1"/>
          </p:cNvPicPr>
          <p:nvPr/>
        </p:nvPicPr>
        <p:blipFill>
          <a:blip r:embed="rId3"/>
          <a:stretch>
            <a:fillRect/>
          </a:stretch>
        </p:blipFill>
        <p:spPr>
          <a:xfrm>
            <a:off x="755576" y="1709514"/>
            <a:ext cx="7416824" cy="4788640"/>
          </a:xfrm>
          <a:prstGeom prst="rect">
            <a:avLst/>
          </a:prstGeom>
        </p:spPr>
      </p:pic>
    </p:spTree>
    <p:extLst>
      <p:ext uri="{BB962C8B-B14F-4D97-AF65-F5344CB8AC3E}">
        <p14:creationId xmlns:p14="http://schemas.microsoft.com/office/powerpoint/2010/main" val="5129021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Introducción</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611560" y="1988840"/>
            <a:ext cx="6776987" cy="3942235"/>
          </a:xfrm>
          <a:prstGeom prst="rect">
            <a:avLst/>
          </a:prstGeom>
          <a:noFill/>
          <a:ln w="9525">
            <a:noFill/>
            <a:miter lim="800000"/>
            <a:headEnd/>
            <a:tailEnd/>
          </a:ln>
        </p:spPr>
      </p:pic>
      <p:sp>
        <p:nvSpPr>
          <p:cNvPr id="16" name="15 Rectángulo"/>
          <p:cNvSpPr/>
          <p:nvPr/>
        </p:nvSpPr>
        <p:spPr>
          <a:xfrm>
            <a:off x="7092280" y="6093296"/>
            <a:ext cx="504056" cy="246221"/>
          </a:xfrm>
          <a:prstGeom prst="rect">
            <a:avLst/>
          </a:prstGeom>
        </p:spPr>
        <p:txBody>
          <a:bodyPr wrap="square">
            <a:spAutoFit/>
          </a:bodyPr>
          <a:lstStyle/>
          <a:p>
            <a:r>
              <a:rPr lang="es-ES" sz="1000" b="1" u="sng" dirty="0" err="1"/>
              <a:t>Fig</a:t>
            </a:r>
            <a:r>
              <a:rPr lang="es-ES" sz="1000" b="1" u="sng" dirty="0"/>
              <a:t> 1</a:t>
            </a:r>
            <a:endParaRPr lang="es-ES" sz="1000" b="1" dirty="0"/>
          </a:p>
        </p:txBody>
      </p:sp>
      <p:sp>
        <p:nvSpPr>
          <p:cNvPr id="14" name="13 Rectángulo"/>
          <p:cNvSpPr/>
          <p:nvPr/>
        </p:nvSpPr>
        <p:spPr>
          <a:xfrm>
            <a:off x="251520" y="1196752"/>
            <a:ext cx="4176464"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Tipos de almacenamiento</a:t>
            </a:r>
          </a:p>
        </p:txBody>
      </p:sp>
      <p:sp>
        <p:nvSpPr>
          <p:cNvPr id="2" name="CuadroTexto 1">
            <a:extLst>
              <a:ext uri="{FF2B5EF4-FFF2-40B4-BE49-F238E27FC236}">
                <a16:creationId xmlns:a16="http://schemas.microsoft.com/office/drawing/2014/main" id="{830B2C8B-DF8C-4EBB-9F5A-EAEE806C1F16}"/>
              </a:ext>
            </a:extLst>
          </p:cNvPr>
          <p:cNvSpPr txBox="1"/>
          <p:nvPr/>
        </p:nvSpPr>
        <p:spPr>
          <a:xfrm>
            <a:off x="7532529" y="4582869"/>
            <a:ext cx="1482327" cy="646331"/>
          </a:xfrm>
          <a:prstGeom prst="rect">
            <a:avLst/>
          </a:prstGeom>
          <a:noFill/>
          <a:ln w="38100">
            <a:solidFill>
              <a:schemeClr val="accent1"/>
            </a:solidFill>
          </a:ln>
        </p:spPr>
        <p:txBody>
          <a:bodyPr wrap="square" rtlCol="0">
            <a:spAutoFit/>
          </a:bodyPr>
          <a:lstStyle/>
          <a:p>
            <a:pPr algn="ctr"/>
            <a:r>
              <a:rPr lang="es-ES" dirty="0"/>
              <a:t>Cavernas salinas</a:t>
            </a:r>
          </a:p>
        </p:txBody>
      </p:sp>
      <p:sp>
        <p:nvSpPr>
          <p:cNvPr id="13" name="11 Rectángulo">
            <a:extLst>
              <a:ext uri="{FF2B5EF4-FFF2-40B4-BE49-F238E27FC236}">
                <a16:creationId xmlns:a16="http://schemas.microsoft.com/office/drawing/2014/main" id="{F00A93D1-52D1-4275-8A65-1C76CB40FC9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13" name="11 Rectángulo">
            <a:extLst>
              <a:ext uri="{FF2B5EF4-FFF2-40B4-BE49-F238E27FC236}">
                <a16:creationId xmlns:a16="http://schemas.microsoft.com/office/drawing/2014/main" id="{FE317C91-BAE3-422F-8E57-82F99556595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01E14314-4B44-47D0-93DF-78FF8253D40B}"/>
              </a:ext>
            </a:extLst>
          </p:cNvPr>
          <p:cNvPicPr>
            <a:picLocks noChangeAspect="1"/>
          </p:cNvPicPr>
          <p:nvPr/>
        </p:nvPicPr>
        <p:blipFill>
          <a:blip r:embed="rId3"/>
          <a:stretch>
            <a:fillRect/>
          </a:stretch>
        </p:blipFill>
        <p:spPr>
          <a:xfrm>
            <a:off x="0" y="1653952"/>
            <a:ext cx="9144000" cy="4827440"/>
          </a:xfrm>
          <a:prstGeom prst="rect">
            <a:avLst/>
          </a:prstGeom>
        </p:spPr>
      </p:pic>
    </p:spTree>
    <p:extLst>
      <p:ext uri="{BB962C8B-B14F-4D97-AF65-F5344CB8AC3E}">
        <p14:creationId xmlns:p14="http://schemas.microsoft.com/office/powerpoint/2010/main" val="39308611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F433DB8-D36A-4E50-8945-4B05495C9E8F}"/>
              </a:ext>
            </a:extLst>
          </p:cNvPr>
          <p:cNvPicPr>
            <a:picLocks noChangeAspect="1"/>
          </p:cNvPicPr>
          <p:nvPr/>
        </p:nvPicPr>
        <p:blipFill>
          <a:blip r:embed="rId3"/>
          <a:stretch>
            <a:fillRect/>
          </a:stretch>
        </p:blipFill>
        <p:spPr>
          <a:xfrm>
            <a:off x="4565796" y="3507264"/>
            <a:ext cx="4591258" cy="2824415"/>
          </a:xfrm>
          <a:prstGeom prst="rect">
            <a:avLst/>
          </a:prstGeom>
        </p:spPr>
      </p:pic>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 name="Rectángulo 1"/>
          <p:cNvSpPr/>
          <p:nvPr/>
        </p:nvSpPr>
        <p:spPr>
          <a:xfrm>
            <a:off x="158813" y="1316375"/>
            <a:ext cx="5493307" cy="489364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pPr marL="285750" indent="-285750">
              <a:buFont typeface="Wingdings" pitchFamily="2" charset="2"/>
              <a:buChar char="q"/>
            </a:pPr>
            <a:r>
              <a:rPr lang="es-ES" b="1" u="sng" dirty="0">
                <a:solidFill>
                  <a:srgbClr val="00519E"/>
                </a:solidFill>
                <a:latin typeface="Calibri" panose="020F0502020204030204" pitchFamily="34" charset="0"/>
              </a:rPr>
              <a:t>Tipos de compresión menos habituales</a:t>
            </a:r>
          </a:p>
          <a:p>
            <a:pPr marL="285750" indent="-285750">
              <a:buFont typeface="Wingdings" pitchFamily="2" charset="2"/>
              <a:buChar char="q"/>
            </a:pPr>
            <a:endParaRPr lang="es-ES" dirty="0">
              <a:solidFill>
                <a:srgbClr val="00519E"/>
              </a:solidFill>
              <a:latin typeface="Calibri" panose="020F0502020204030204" pitchFamily="34" charset="0"/>
            </a:endParaRPr>
          </a:p>
          <a:p>
            <a:pPr marL="285750" indent="-285750">
              <a:buFontTx/>
              <a:buChar char="-"/>
            </a:pPr>
            <a:r>
              <a:rPr lang="es-ES" dirty="0">
                <a:solidFill>
                  <a:srgbClr val="00519E"/>
                </a:solidFill>
                <a:latin typeface="Calibri" panose="020F0502020204030204" pitchFamily="34" charset="0"/>
              </a:rPr>
              <a:t>Compresor de líquidos iónicos</a:t>
            </a:r>
          </a:p>
          <a:p>
            <a:endParaRPr lang="es-ES" dirty="0">
              <a:solidFill>
                <a:srgbClr val="00519E"/>
              </a:solidFill>
              <a:latin typeface="Calibri" panose="020F0502020204030204" pitchFamily="34" charset="0"/>
            </a:endParaRPr>
          </a:p>
          <a:p>
            <a:pPr marL="742950" lvl="1" indent="-285750">
              <a:buFontTx/>
              <a:buChar char="-"/>
            </a:pPr>
            <a:r>
              <a:rPr lang="es-ES" dirty="0">
                <a:solidFill>
                  <a:srgbClr val="00519E"/>
                </a:solidFill>
                <a:latin typeface="Calibri" panose="020F0502020204030204" pitchFamily="34" charset="0"/>
              </a:rPr>
              <a:t>Principales ventajas:</a:t>
            </a:r>
          </a:p>
          <a:p>
            <a:pPr marL="1200150" lvl="2" indent="-285750" algn="just">
              <a:buFontTx/>
              <a:buChar char="-"/>
            </a:pPr>
            <a:r>
              <a:rPr lang="es-ES" dirty="0">
                <a:solidFill>
                  <a:srgbClr val="00519E"/>
                </a:solidFill>
                <a:latin typeface="Calibri" panose="020F0502020204030204" pitchFamily="34" charset="0"/>
              </a:rPr>
              <a:t>No hay contaminación de hidrógeno (u otros gases).</a:t>
            </a:r>
          </a:p>
          <a:p>
            <a:pPr marL="1200150" lvl="2" indent="-285750" algn="just">
              <a:buFontTx/>
              <a:buChar char="-"/>
            </a:pPr>
            <a:r>
              <a:rPr lang="es-ES" dirty="0">
                <a:solidFill>
                  <a:srgbClr val="00519E"/>
                </a:solidFill>
                <a:latin typeface="Calibri" panose="020F0502020204030204" pitchFamily="34" charset="0"/>
              </a:rPr>
              <a:t>Ambientalmente seguro.</a:t>
            </a:r>
          </a:p>
          <a:p>
            <a:pPr marL="1200150" lvl="2" indent="-285750" algn="just">
              <a:buFontTx/>
              <a:buChar char="-"/>
            </a:pPr>
            <a:r>
              <a:rPr lang="es-ES" dirty="0">
                <a:solidFill>
                  <a:srgbClr val="00519E"/>
                </a:solidFill>
                <a:latin typeface="Calibri" panose="020F0502020204030204" pitchFamily="34" charset="0"/>
              </a:rPr>
              <a:t>Buena capacidad térmica.</a:t>
            </a:r>
          </a:p>
          <a:p>
            <a:pPr marL="1200150" lvl="2" indent="-285750" algn="just">
              <a:buFontTx/>
              <a:buChar char="-"/>
            </a:pPr>
            <a:r>
              <a:rPr lang="es-ES" dirty="0">
                <a:solidFill>
                  <a:srgbClr val="00519E"/>
                </a:solidFill>
                <a:latin typeface="Calibri" panose="020F0502020204030204" pitchFamily="34" charset="0"/>
              </a:rPr>
              <a:t>Buenas cualidades lubricantes.</a:t>
            </a:r>
          </a:p>
          <a:p>
            <a:pPr marL="1200150" lvl="2" indent="-285750" algn="just">
              <a:buFontTx/>
              <a:buChar char="-"/>
            </a:pPr>
            <a:r>
              <a:rPr lang="es-ES" dirty="0">
                <a:solidFill>
                  <a:srgbClr val="00519E"/>
                </a:solidFill>
                <a:latin typeface="Calibri" panose="020F0502020204030204" pitchFamily="34" charset="0"/>
              </a:rPr>
              <a:t>Inhibición de la corrosión.</a:t>
            </a:r>
          </a:p>
          <a:p>
            <a:pPr marL="1200150" lvl="2" indent="-285750" algn="just">
              <a:buFontTx/>
              <a:buChar char="-"/>
            </a:pPr>
            <a:r>
              <a:rPr lang="es-ES" dirty="0">
                <a:solidFill>
                  <a:srgbClr val="00519E"/>
                </a:solidFill>
                <a:latin typeface="Calibri" panose="020F0502020204030204" pitchFamily="34" charset="0"/>
              </a:rPr>
              <a:t>Eliminación de los sellos y los cojinetes en el compresor ya que líquidos iónicos no se mezclan con el hidrógeno</a:t>
            </a:r>
          </a:p>
          <a:p>
            <a:pPr marL="1200150" lvl="2" indent="-285750" algn="just">
              <a:buFontTx/>
              <a:buChar char="-"/>
            </a:pPr>
            <a:r>
              <a:rPr lang="es-ES" dirty="0">
                <a:solidFill>
                  <a:srgbClr val="00519E"/>
                </a:solidFill>
                <a:latin typeface="Calibri" panose="020F0502020204030204" pitchFamily="34" charset="0"/>
              </a:rPr>
              <a:t>Bajo consumo energético</a:t>
            </a:r>
          </a:p>
          <a:p>
            <a:pPr marL="742950" lvl="1" indent="-285750">
              <a:buFontTx/>
              <a:buChar char="-"/>
            </a:pPr>
            <a:endParaRPr lang="es-ES" dirty="0">
              <a:solidFill>
                <a:srgbClr val="00519E"/>
              </a:solidFill>
              <a:latin typeface="Calibri" panose="020F0502020204030204" pitchFamily="34" charset="0"/>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8" name="11 Rectángulo">
            <a:extLst>
              <a:ext uri="{FF2B5EF4-FFF2-40B4-BE49-F238E27FC236}">
                <a16:creationId xmlns:a16="http://schemas.microsoft.com/office/drawing/2014/main" id="{D5281082-8C30-45A3-AB28-994C41B6EA7A}"/>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9" name="17 Rectángulo">
            <a:extLst>
              <a:ext uri="{FF2B5EF4-FFF2-40B4-BE49-F238E27FC236}">
                <a16:creationId xmlns:a16="http://schemas.microsoft.com/office/drawing/2014/main" id="{302B2D09-2A72-4EA5-A565-2CB5C0EBFFD4}"/>
              </a:ext>
            </a:extLst>
          </p:cNvPr>
          <p:cNvSpPr/>
          <p:nvPr/>
        </p:nvSpPr>
        <p:spPr>
          <a:xfrm>
            <a:off x="8460432" y="6093296"/>
            <a:ext cx="504056" cy="246221"/>
          </a:xfrm>
          <a:prstGeom prst="rect">
            <a:avLst/>
          </a:prstGeom>
        </p:spPr>
        <p:txBody>
          <a:bodyPr wrap="square">
            <a:spAutoFit/>
          </a:bodyPr>
          <a:lstStyle/>
          <a:p>
            <a:r>
              <a:rPr lang="es-ES" sz="1000" b="1" u="sng" dirty="0" err="1"/>
              <a:t>Fig</a:t>
            </a:r>
            <a:r>
              <a:rPr lang="es-ES" sz="1000" b="1" u="sng" dirty="0"/>
              <a:t> 30</a:t>
            </a:r>
            <a:endParaRPr lang="es-ES" sz="1000" b="1" dirty="0"/>
          </a:p>
        </p:txBody>
      </p:sp>
    </p:spTree>
    <p:extLst>
      <p:ext uri="{BB962C8B-B14F-4D97-AF65-F5344CB8AC3E}">
        <p14:creationId xmlns:p14="http://schemas.microsoft.com/office/powerpoint/2010/main" val="39586550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 name="Rectángulo 1"/>
          <p:cNvSpPr/>
          <p:nvPr/>
        </p:nvSpPr>
        <p:spPr>
          <a:xfrm>
            <a:off x="302829" y="1316375"/>
            <a:ext cx="5493307" cy="1015663"/>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Continuación, Linde</a:t>
            </a:r>
            <a:endParaRPr lang="es-ES" dirty="0">
              <a:solidFill>
                <a:srgbClr val="00519E"/>
              </a:solidFill>
              <a:latin typeface="Calibri" panose="020F0502020204030204" pitchFamily="34" charset="0"/>
            </a:endParaRPr>
          </a:p>
          <a:p>
            <a:pPr marL="742950" lvl="1" indent="-285750">
              <a:buFontTx/>
              <a:buChar char="-"/>
            </a:pPr>
            <a:endParaRPr lang="es-ES" dirty="0">
              <a:solidFill>
                <a:srgbClr val="00519E"/>
              </a:solidFill>
              <a:latin typeface="Calibri" panose="020F0502020204030204" pitchFamily="34" charset="0"/>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8" name="11 Rectángulo">
            <a:extLst>
              <a:ext uri="{FF2B5EF4-FFF2-40B4-BE49-F238E27FC236}">
                <a16:creationId xmlns:a16="http://schemas.microsoft.com/office/drawing/2014/main" id="{D5281082-8C30-45A3-AB28-994C41B6EA7A}"/>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99C61F3E-B230-43D1-8E57-E090BA9BF495}"/>
              </a:ext>
            </a:extLst>
          </p:cNvPr>
          <p:cNvPicPr>
            <a:picLocks noChangeAspect="1"/>
          </p:cNvPicPr>
          <p:nvPr/>
        </p:nvPicPr>
        <p:blipFill>
          <a:blip r:embed="rId3"/>
          <a:stretch>
            <a:fillRect/>
          </a:stretch>
        </p:blipFill>
        <p:spPr>
          <a:xfrm>
            <a:off x="323528" y="2208884"/>
            <a:ext cx="4448175" cy="1752600"/>
          </a:xfrm>
          <a:prstGeom prst="rect">
            <a:avLst/>
          </a:prstGeom>
        </p:spPr>
      </p:pic>
      <p:pic>
        <p:nvPicPr>
          <p:cNvPr id="7" name="Imagen 6">
            <a:extLst>
              <a:ext uri="{FF2B5EF4-FFF2-40B4-BE49-F238E27FC236}">
                <a16:creationId xmlns:a16="http://schemas.microsoft.com/office/drawing/2014/main" id="{0252E7C0-D0B6-44E6-B603-062523EB20E1}"/>
              </a:ext>
            </a:extLst>
          </p:cNvPr>
          <p:cNvPicPr>
            <a:picLocks noChangeAspect="1"/>
          </p:cNvPicPr>
          <p:nvPr/>
        </p:nvPicPr>
        <p:blipFill>
          <a:blip r:embed="rId4"/>
          <a:stretch>
            <a:fillRect/>
          </a:stretch>
        </p:blipFill>
        <p:spPr>
          <a:xfrm>
            <a:off x="323528" y="4181822"/>
            <a:ext cx="4438650" cy="1695450"/>
          </a:xfrm>
          <a:prstGeom prst="rect">
            <a:avLst/>
          </a:prstGeom>
        </p:spPr>
      </p:pic>
      <p:graphicFrame>
        <p:nvGraphicFramePr>
          <p:cNvPr id="12" name="Objeto 11">
            <a:extLst>
              <a:ext uri="{FF2B5EF4-FFF2-40B4-BE49-F238E27FC236}">
                <a16:creationId xmlns:a16="http://schemas.microsoft.com/office/drawing/2014/main" id="{839B9920-A0B2-4054-9F1A-81AA76440C15}"/>
              </a:ext>
            </a:extLst>
          </p:cNvPr>
          <p:cNvGraphicFramePr>
            <a:graphicFrameLocks noChangeAspect="1"/>
          </p:cNvGraphicFramePr>
          <p:nvPr/>
        </p:nvGraphicFramePr>
        <p:xfrm>
          <a:off x="6103670" y="1504144"/>
          <a:ext cx="2448272" cy="1922338"/>
        </p:xfrm>
        <a:graphic>
          <a:graphicData uri="http://schemas.openxmlformats.org/presentationml/2006/ole">
            <mc:AlternateContent xmlns:mc="http://schemas.openxmlformats.org/markup-compatibility/2006">
              <mc:Choice xmlns:v="urn:schemas-microsoft-com:vml" Requires="v">
                <p:oleObj name="Imagen de mapa de bits" r:id="rId5" imgW="3192840" imgH="2507040" progId="Paint.Picture">
                  <p:embed/>
                </p:oleObj>
              </mc:Choice>
              <mc:Fallback>
                <p:oleObj name="Imagen de mapa de bits" r:id="rId5" imgW="3192840" imgH="2507040" progId="Paint.Picture">
                  <p:embed/>
                  <p:pic>
                    <p:nvPicPr>
                      <p:cNvPr id="12" name="Objeto 11">
                        <a:extLst>
                          <a:ext uri="{FF2B5EF4-FFF2-40B4-BE49-F238E27FC236}">
                            <a16:creationId xmlns:a16="http://schemas.microsoft.com/office/drawing/2014/main" id="{839B9920-A0B2-4054-9F1A-81AA76440C15}"/>
                          </a:ext>
                        </a:extLst>
                      </p:cNvPr>
                      <p:cNvPicPr/>
                      <p:nvPr/>
                    </p:nvPicPr>
                    <p:blipFill>
                      <a:blip r:embed="rId6"/>
                      <a:stretch>
                        <a:fillRect/>
                      </a:stretch>
                    </p:blipFill>
                    <p:spPr>
                      <a:xfrm>
                        <a:off x="6103670" y="1504144"/>
                        <a:ext cx="2448272" cy="1922338"/>
                      </a:xfrm>
                      <a:prstGeom prst="rect">
                        <a:avLst/>
                      </a:prstGeom>
                    </p:spPr>
                  </p:pic>
                </p:oleObj>
              </mc:Fallback>
            </mc:AlternateContent>
          </a:graphicData>
        </a:graphic>
      </p:graphicFrame>
      <p:pic>
        <p:nvPicPr>
          <p:cNvPr id="9" name="Imagen 8">
            <a:extLst>
              <a:ext uri="{FF2B5EF4-FFF2-40B4-BE49-F238E27FC236}">
                <a16:creationId xmlns:a16="http://schemas.microsoft.com/office/drawing/2014/main" id="{28F652F9-0AAB-46EA-9869-8AC2282FD15A}"/>
              </a:ext>
            </a:extLst>
          </p:cNvPr>
          <p:cNvPicPr>
            <a:picLocks noChangeAspect="1"/>
          </p:cNvPicPr>
          <p:nvPr/>
        </p:nvPicPr>
        <p:blipFill>
          <a:blip r:embed="rId7"/>
          <a:stretch>
            <a:fillRect/>
          </a:stretch>
        </p:blipFill>
        <p:spPr>
          <a:xfrm>
            <a:off x="6660232" y="3863566"/>
            <a:ext cx="1578411" cy="2332037"/>
          </a:xfrm>
          <a:prstGeom prst="rect">
            <a:avLst/>
          </a:prstGeom>
        </p:spPr>
      </p:pic>
      <p:sp>
        <p:nvSpPr>
          <p:cNvPr id="13" name="17 Rectángulo">
            <a:extLst>
              <a:ext uri="{FF2B5EF4-FFF2-40B4-BE49-F238E27FC236}">
                <a16:creationId xmlns:a16="http://schemas.microsoft.com/office/drawing/2014/main" id="{6685A459-538B-4C18-A4A1-0D82D2F0519B}"/>
              </a:ext>
            </a:extLst>
          </p:cNvPr>
          <p:cNvSpPr/>
          <p:nvPr/>
        </p:nvSpPr>
        <p:spPr>
          <a:xfrm>
            <a:off x="8316416" y="6021288"/>
            <a:ext cx="504056" cy="246221"/>
          </a:xfrm>
          <a:prstGeom prst="rect">
            <a:avLst/>
          </a:prstGeom>
        </p:spPr>
        <p:txBody>
          <a:bodyPr wrap="square">
            <a:spAutoFit/>
          </a:bodyPr>
          <a:lstStyle/>
          <a:p>
            <a:r>
              <a:rPr lang="es-ES" sz="1000" b="1" u="sng" dirty="0" err="1"/>
              <a:t>Fig</a:t>
            </a:r>
            <a:r>
              <a:rPr lang="es-ES" sz="1000" b="1" u="sng" dirty="0"/>
              <a:t> 32</a:t>
            </a:r>
            <a:endParaRPr lang="es-ES" sz="1000" b="1" dirty="0"/>
          </a:p>
        </p:txBody>
      </p:sp>
      <p:sp>
        <p:nvSpPr>
          <p:cNvPr id="14" name="17 Rectángulo">
            <a:extLst>
              <a:ext uri="{FF2B5EF4-FFF2-40B4-BE49-F238E27FC236}">
                <a16:creationId xmlns:a16="http://schemas.microsoft.com/office/drawing/2014/main" id="{93890B4E-6824-4BAE-AA17-80077E226F2C}"/>
              </a:ext>
            </a:extLst>
          </p:cNvPr>
          <p:cNvSpPr/>
          <p:nvPr/>
        </p:nvSpPr>
        <p:spPr>
          <a:xfrm>
            <a:off x="8388424" y="3398803"/>
            <a:ext cx="504056" cy="246221"/>
          </a:xfrm>
          <a:prstGeom prst="rect">
            <a:avLst/>
          </a:prstGeom>
        </p:spPr>
        <p:txBody>
          <a:bodyPr wrap="square">
            <a:spAutoFit/>
          </a:bodyPr>
          <a:lstStyle/>
          <a:p>
            <a:r>
              <a:rPr lang="es-ES" sz="1000" b="1" u="sng" dirty="0" err="1"/>
              <a:t>Fig</a:t>
            </a:r>
            <a:r>
              <a:rPr lang="es-ES" sz="1000" b="1" u="sng" dirty="0"/>
              <a:t> 31</a:t>
            </a:r>
            <a:endParaRPr lang="es-ES" sz="1000" b="1" dirty="0"/>
          </a:p>
        </p:txBody>
      </p:sp>
    </p:spTree>
    <p:extLst>
      <p:ext uri="{BB962C8B-B14F-4D97-AF65-F5344CB8AC3E}">
        <p14:creationId xmlns:p14="http://schemas.microsoft.com/office/powerpoint/2010/main" val="14858070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8" name="11 Rectángulo">
            <a:extLst>
              <a:ext uri="{FF2B5EF4-FFF2-40B4-BE49-F238E27FC236}">
                <a16:creationId xmlns:a16="http://schemas.microsoft.com/office/drawing/2014/main" id="{D5281082-8C30-45A3-AB28-994C41B6EA7A}"/>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9" name="Rectángulo 8">
            <a:extLst>
              <a:ext uri="{FF2B5EF4-FFF2-40B4-BE49-F238E27FC236}">
                <a16:creationId xmlns:a16="http://schemas.microsoft.com/office/drawing/2014/main" id="{F975BE42-2BFC-4391-85C9-B3446E2428F6}"/>
              </a:ext>
            </a:extLst>
          </p:cNvPr>
          <p:cNvSpPr/>
          <p:nvPr/>
        </p:nvSpPr>
        <p:spPr>
          <a:xfrm>
            <a:off x="158813" y="1316375"/>
            <a:ext cx="8797049" cy="240065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b="1" u="sng" dirty="0">
              <a:solidFill>
                <a:srgbClr val="00519E"/>
              </a:solidFill>
              <a:latin typeface="Calibri" panose="020F0502020204030204" pitchFamily="34" charset="0"/>
            </a:endParaRPr>
          </a:p>
          <a:p>
            <a:pPr marL="285750" indent="-285750">
              <a:buFontTx/>
              <a:buChar char="-"/>
            </a:pPr>
            <a:r>
              <a:rPr lang="es-ES" b="1" u="sng" dirty="0">
                <a:solidFill>
                  <a:srgbClr val="00519E"/>
                </a:solidFill>
                <a:latin typeface="Calibri" panose="020F0502020204030204" pitchFamily="34" charset="0"/>
              </a:rPr>
              <a:t>Compresor electroquímico de H2</a:t>
            </a:r>
          </a:p>
          <a:p>
            <a:pPr algn="just"/>
            <a:r>
              <a:rPr lang="es-ES" dirty="0">
                <a:solidFill>
                  <a:srgbClr val="00519E"/>
                </a:solidFill>
                <a:latin typeface="Calibri" panose="020F0502020204030204" pitchFamily="34" charset="0"/>
              </a:rPr>
              <a:t>La ventajas principales de estos compresores son en primer lugar la ausencia de partes móviles, evitándose así las pérdidas por fricción, y en segundo lugar que el proceso es aproximadamente isotermo, por lo que se consigue una eficiencia de compresión muy elevada. Se muestra en la gráfica siguiente la comparación de consumos según diferentes procesos de compresión.</a:t>
            </a:r>
          </a:p>
          <a:p>
            <a:endParaRPr lang="es-ES" dirty="0">
              <a:solidFill>
                <a:srgbClr val="00519E"/>
              </a:solidFill>
              <a:latin typeface="Calibri" panose="020F0502020204030204" pitchFamily="34" charset="0"/>
            </a:endParaRPr>
          </a:p>
        </p:txBody>
      </p:sp>
      <p:pic>
        <p:nvPicPr>
          <p:cNvPr id="3" name="Imagen 2">
            <a:extLst>
              <a:ext uri="{FF2B5EF4-FFF2-40B4-BE49-F238E27FC236}">
                <a16:creationId xmlns:a16="http://schemas.microsoft.com/office/drawing/2014/main" id="{26557F52-431F-4773-9488-888E787FD9E3}"/>
              </a:ext>
            </a:extLst>
          </p:cNvPr>
          <p:cNvPicPr>
            <a:picLocks noChangeAspect="1"/>
          </p:cNvPicPr>
          <p:nvPr/>
        </p:nvPicPr>
        <p:blipFill>
          <a:blip r:embed="rId3"/>
          <a:stretch>
            <a:fillRect/>
          </a:stretch>
        </p:blipFill>
        <p:spPr>
          <a:xfrm>
            <a:off x="6873572" y="3610360"/>
            <a:ext cx="1796799" cy="2499427"/>
          </a:xfrm>
          <a:prstGeom prst="rect">
            <a:avLst/>
          </a:prstGeom>
        </p:spPr>
      </p:pic>
      <p:pic>
        <p:nvPicPr>
          <p:cNvPr id="7" name="Imagen 6">
            <a:extLst>
              <a:ext uri="{FF2B5EF4-FFF2-40B4-BE49-F238E27FC236}">
                <a16:creationId xmlns:a16="http://schemas.microsoft.com/office/drawing/2014/main" id="{B929B8EB-AA15-4122-84C2-815494BAC824}"/>
              </a:ext>
            </a:extLst>
          </p:cNvPr>
          <p:cNvPicPr>
            <a:picLocks noChangeAspect="1"/>
          </p:cNvPicPr>
          <p:nvPr/>
        </p:nvPicPr>
        <p:blipFill>
          <a:blip r:embed="rId4"/>
          <a:stretch>
            <a:fillRect/>
          </a:stretch>
        </p:blipFill>
        <p:spPr>
          <a:xfrm>
            <a:off x="727770" y="3529217"/>
            <a:ext cx="3808462" cy="2642606"/>
          </a:xfrm>
          <a:prstGeom prst="rect">
            <a:avLst/>
          </a:prstGeom>
        </p:spPr>
      </p:pic>
      <p:pic>
        <p:nvPicPr>
          <p:cNvPr id="10" name="Imagen 9">
            <a:extLst>
              <a:ext uri="{FF2B5EF4-FFF2-40B4-BE49-F238E27FC236}">
                <a16:creationId xmlns:a16="http://schemas.microsoft.com/office/drawing/2014/main" id="{757CE108-4578-484F-874A-D6E6199E6E71}"/>
              </a:ext>
            </a:extLst>
          </p:cNvPr>
          <p:cNvPicPr>
            <a:picLocks noChangeAspect="1"/>
          </p:cNvPicPr>
          <p:nvPr/>
        </p:nvPicPr>
        <p:blipFill>
          <a:blip r:embed="rId5"/>
          <a:stretch>
            <a:fillRect/>
          </a:stretch>
        </p:blipFill>
        <p:spPr>
          <a:xfrm>
            <a:off x="4860032" y="4109094"/>
            <a:ext cx="1356254" cy="1657145"/>
          </a:xfrm>
          <a:prstGeom prst="rect">
            <a:avLst/>
          </a:prstGeom>
        </p:spPr>
      </p:pic>
      <p:sp>
        <p:nvSpPr>
          <p:cNvPr id="13" name="17 Rectángulo">
            <a:extLst>
              <a:ext uri="{FF2B5EF4-FFF2-40B4-BE49-F238E27FC236}">
                <a16:creationId xmlns:a16="http://schemas.microsoft.com/office/drawing/2014/main" id="{82FA8600-C26B-4D58-B2BE-AF3034A31DF7}"/>
              </a:ext>
            </a:extLst>
          </p:cNvPr>
          <p:cNvSpPr/>
          <p:nvPr/>
        </p:nvSpPr>
        <p:spPr>
          <a:xfrm>
            <a:off x="4499992" y="6093296"/>
            <a:ext cx="504056" cy="246221"/>
          </a:xfrm>
          <a:prstGeom prst="rect">
            <a:avLst/>
          </a:prstGeom>
        </p:spPr>
        <p:txBody>
          <a:bodyPr wrap="square">
            <a:spAutoFit/>
          </a:bodyPr>
          <a:lstStyle/>
          <a:p>
            <a:r>
              <a:rPr lang="es-ES" sz="1000" b="1" u="sng" dirty="0" err="1"/>
              <a:t>Fig</a:t>
            </a:r>
            <a:r>
              <a:rPr lang="es-ES" sz="1000" b="1" u="sng" dirty="0"/>
              <a:t> 33</a:t>
            </a:r>
            <a:endParaRPr lang="es-ES" sz="1000" b="1" dirty="0"/>
          </a:p>
        </p:txBody>
      </p:sp>
      <p:sp>
        <p:nvSpPr>
          <p:cNvPr id="14" name="17 Rectángulo">
            <a:extLst>
              <a:ext uri="{FF2B5EF4-FFF2-40B4-BE49-F238E27FC236}">
                <a16:creationId xmlns:a16="http://schemas.microsoft.com/office/drawing/2014/main" id="{351E826A-3E3D-47A1-B6B4-E560140DBBBA}"/>
              </a:ext>
            </a:extLst>
          </p:cNvPr>
          <p:cNvSpPr/>
          <p:nvPr/>
        </p:nvSpPr>
        <p:spPr>
          <a:xfrm>
            <a:off x="5901700" y="5731326"/>
            <a:ext cx="504056" cy="246221"/>
          </a:xfrm>
          <a:prstGeom prst="rect">
            <a:avLst/>
          </a:prstGeom>
        </p:spPr>
        <p:txBody>
          <a:bodyPr wrap="square">
            <a:spAutoFit/>
          </a:bodyPr>
          <a:lstStyle/>
          <a:p>
            <a:r>
              <a:rPr lang="es-ES" sz="1000" b="1" u="sng" dirty="0" err="1"/>
              <a:t>Fig</a:t>
            </a:r>
            <a:r>
              <a:rPr lang="es-ES" sz="1000" b="1" u="sng" dirty="0"/>
              <a:t> 34</a:t>
            </a:r>
            <a:endParaRPr lang="es-ES" sz="1000" b="1" dirty="0"/>
          </a:p>
        </p:txBody>
      </p:sp>
      <p:sp>
        <p:nvSpPr>
          <p:cNvPr id="15" name="17 Rectángulo">
            <a:extLst>
              <a:ext uri="{FF2B5EF4-FFF2-40B4-BE49-F238E27FC236}">
                <a16:creationId xmlns:a16="http://schemas.microsoft.com/office/drawing/2014/main" id="{C0071144-33B6-49B7-A3DE-7F2F00E8D80C}"/>
              </a:ext>
            </a:extLst>
          </p:cNvPr>
          <p:cNvSpPr/>
          <p:nvPr/>
        </p:nvSpPr>
        <p:spPr>
          <a:xfrm>
            <a:off x="8401478" y="6118917"/>
            <a:ext cx="504056" cy="246221"/>
          </a:xfrm>
          <a:prstGeom prst="rect">
            <a:avLst/>
          </a:prstGeom>
        </p:spPr>
        <p:txBody>
          <a:bodyPr wrap="square">
            <a:spAutoFit/>
          </a:bodyPr>
          <a:lstStyle/>
          <a:p>
            <a:r>
              <a:rPr lang="es-ES" sz="1000" b="1" u="sng" dirty="0" err="1"/>
              <a:t>Fig</a:t>
            </a:r>
            <a:r>
              <a:rPr lang="es-ES" sz="1000" b="1" u="sng" dirty="0"/>
              <a:t> 35</a:t>
            </a:r>
            <a:endParaRPr lang="es-ES" sz="1000" b="1" dirty="0"/>
          </a:p>
        </p:txBody>
      </p:sp>
    </p:spTree>
    <p:extLst>
      <p:ext uri="{BB962C8B-B14F-4D97-AF65-F5344CB8AC3E}">
        <p14:creationId xmlns:p14="http://schemas.microsoft.com/office/powerpoint/2010/main" val="41749474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2" name="21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comprimido</a:t>
            </a:r>
          </a:p>
        </p:txBody>
      </p:sp>
      <p:sp>
        <p:nvSpPr>
          <p:cNvPr id="8" name="11 Rectángulo">
            <a:extLst>
              <a:ext uri="{FF2B5EF4-FFF2-40B4-BE49-F238E27FC236}">
                <a16:creationId xmlns:a16="http://schemas.microsoft.com/office/drawing/2014/main" id="{D5281082-8C30-45A3-AB28-994C41B6EA7A}"/>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9" name="Rectángulo 8">
            <a:extLst>
              <a:ext uri="{FF2B5EF4-FFF2-40B4-BE49-F238E27FC236}">
                <a16:creationId xmlns:a16="http://schemas.microsoft.com/office/drawing/2014/main" id="{F975BE42-2BFC-4391-85C9-B3446E2428F6}"/>
              </a:ext>
            </a:extLst>
          </p:cNvPr>
          <p:cNvSpPr/>
          <p:nvPr/>
        </p:nvSpPr>
        <p:spPr>
          <a:xfrm>
            <a:off x="158813" y="1316375"/>
            <a:ext cx="8517643" cy="489364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b="1" u="sng" dirty="0">
              <a:solidFill>
                <a:srgbClr val="00519E"/>
              </a:solidFill>
              <a:latin typeface="Calibri" panose="020F0502020204030204" pitchFamily="34" charset="0"/>
            </a:endParaRPr>
          </a:p>
          <a:p>
            <a:pPr marL="285750" indent="-285750">
              <a:buFontTx/>
              <a:buChar char="-"/>
            </a:pPr>
            <a:r>
              <a:rPr lang="es-ES" b="1" u="sng" dirty="0">
                <a:solidFill>
                  <a:srgbClr val="00519E"/>
                </a:solidFill>
                <a:latin typeface="Calibri" panose="020F0502020204030204" pitchFamily="34" charset="0"/>
              </a:rPr>
              <a:t>Compresor de hidruros metálicos (MHHC)</a:t>
            </a:r>
          </a:p>
          <a:p>
            <a:pPr marL="742950" lvl="1" indent="-285750">
              <a:buFontTx/>
              <a:buChar char="-"/>
            </a:pPr>
            <a:r>
              <a:rPr lang="es-ES" dirty="0">
                <a:solidFill>
                  <a:srgbClr val="00519E"/>
                </a:solidFill>
                <a:latin typeface="Calibri" panose="020F0502020204030204" pitchFamily="34" charset="0"/>
              </a:rPr>
              <a:t>Principales características:</a:t>
            </a:r>
          </a:p>
          <a:p>
            <a:pPr marL="742950" lvl="1" indent="-285750">
              <a:buFontTx/>
              <a:buChar char="-"/>
            </a:pPr>
            <a:r>
              <a:rPr lang="es-ES" dirty="0">
                <a:solidFill>
                  <a:srgbClr val="00519E"/>
                </a:solidFill>
                <a:latin typeface="Calibri" panose="020F0502020204030204" pitchFamily="34" charset="0"/>
              </a:rPr>
              <a:t>Seguridad </a:t>
            </a:r>
          </a:p>
          <a:p>
            <a:pPr marL="742950" lvl="1" indent="-285750">
              <a:buFontTx/>
              <a:buChar char="-"/>
            </a:pPr>
            <a:r>
              <a:rPr lang="es-ES" dirty="0">
                <a:solidFill>
                  <a:srgbClr val="00519E"/>
                </a:solidFill>
                <a:latin typeface="Calibri" panose="020F0502020204030204" pitchFamily="34" charset="0"/>
              </a:rPr>
              <a:t>Proceso discontinuo</a:t>
            </a:r>
          </a:p>
          <a:p>
            <a:pPr marL="742950" lvl="1" indent="-285750">
              <a:buFontTx/>
              <a:buChar char="-"/>
            </a:pPr>
            <a:r>
              <a:rPr lang="es-ES" dirty="0">
                <a:solidFill>
                  <a:srgbClr val="00519E"/>
                </a:solidFill>
                <a:latin typeface="Calibri" panose="020F0502020204030204" pitchFamily="34" charset="0"/>
              </a:rPr>
              <a:t>Caudales Vs coste </a:t>
            </a:r>
          </a:p>
          <a:p>
            <a:pPr marL="742950" lvl="1" indent="-285750">
              <a:buFontTx/>
              <a:buChar char="-"/>
            </a:pPr>
            <a:r>
              <a:rPr lang="es-ES" dirty="0">
                <a:solidFill>
                  <a:srgbClr val="00519E"/>
                </a:solidFill>
                <a:latin typeface="Calibri" panose="020F0502020204030204" pitchFamily="34" charset="0"/>
              </a:rPr>
              <a:t>Degradación del hidruro</a:t>
            </a:r>
          </a:p>
          <a:p>
            <a:pPr marL="742950" lvl="1" indent="-285750">
              <a:buFontTx/>
              <a:buChar char="-"/>
            </a:pPr>
            <a:r>
              <a:rPr lang="es-ES" dirty="0">
                <a:solidFill>
                  <a:srgbClr val="00519E"/>
                </a:solidFill>
                <a:latin typeface="Calibri" panose="020F0502020204030204" pitchFamily="34" charset="0"/>
              </a:rPr>
              <a:t>Presiones elevadas</a:t>
            </a:r>
          </a:p>
          <a:p>
            <a:pPr marL="742950" lvl="1" indent="-285750">
              <a:buFontTx/>
              <a:buChar char="-"/>
            </a:pPr>
            <a:endParaRPr lang="es-ES" dirty="0">
              <a:solidFill>
                <a:srgbClr val="00519E"/>
              </a:solidFill>
              <a:latin typeface="Calibri" panose="020F0502020204030204" pitchFamily="34" charset="0"/>
            </a:endParaRPr>
          </a:p>
          <a:p>
            <a:pPr lvl="1"/>
            <a:endParaRPr lang="es-ES" dirty="0">
              <a:solidFill>
                <a:srgbClr val="00519E"/>
              </a:solidFill>
              <a:latin typeface="Calibri" panose="020F0502020204030204" pitchFamily="34" charset="0"/>
            </a:endParaRPr>
          </a:p>
          <a:p>
            <a:pPr lvl="1"/>
            <a:r>
              <a:rPr lang="es-ES" dirty="0">
                <a:solidFill>
                  <a:srgbClr val="00519E"/>
                </a:solidFill>
                <a:latin typeface="Calibri" panose="020F0502020204030204" pitchFamily="34" charset="0"/>
              </a:rPr>
              <a:t>Proceso de compresión:</a:t>
            </a:r>
          </a:p>
          <a:p>
            <a:pPr marL="742950" lvl="1" indent="-285750">
              <a:buFontTx/>
              <a:buChar char="-"/>
            </a:pPr>
            <a:r>
              <a:rPr lang="es-ES" dirty="0">
                <a:solidFill>
                  <a:srgbClr val="00519E"/>
                </a:solidFill>
                <a:latin typeface="Calibri" panose="020F0502020204030204" pitchFamily="34" charset="0"/>
              </a:rPr>
              <a:t>Paso 1, válvula 1</a:t>
            </a:r>
          </a:p>
          <a:p>
            <a:pPr marL="742950" lvl="1" indent="-285750">
              <a:buFontTx/>
              <a:buChar char="-"/>
            </a:pPr>
            <a:r>
              <a:rPr lang="es-ES" dirty="0">
                <a:solidFill>
                  <a:srgbClr val="00519E"/>
                </a:solidFill>
                <a:latin typeface="Calibri" panose="020F0502020204030204" pitchFamily="34" charset="0"/>
              </a:rPr>
              <a:t>Paso 2, calentamiento </a:t>
            </a:r>
            <a:r>
              <a:rPr lang="es-ES" dirty="0" err="1">
                <a:solidFill>
                  <a:srgbClr val="00519E"/>
                </a:solidFill>
                <a:latin typeface="Calibri" panose="020F0502020204030204" pitchFamily="34" charset="0"/>
              </a:rPr>
              <a:t>stage</a:t>
            </a:r>
            <a:r>
              <a:rPr lang="es-ES" dirty="0">
                <a:solidFill>
                  <a:srgbClr val="00519E"/>
                </a:solidFill>
                <a:latin typeface="Calibri" panose="020F0502020204030204" pitchFamily="34" charset="0"/>
              </a:rPr>
              <a:t> 1</a:t>
            </a:r>
          </a:p>
          <a:p>
            <a:pPr marL="742950" lvl="1" indent="-285750">
              <a:buFontTx/>
              <a:buChar char="-"/>
            </a:pPr>
            <a:r>
              <a:rPr lang="es-ES" dirty="0">
                <a:solidFill>
                  <a:srgbClr val="00519E"/>
                </a:solidFill>
                <a:latin typeface="Calibri" panose="020F0502020204030204" pitchFamily="34" charset="0"/>
              </a:rPr>
              <a:t>Paso 3, válvula 2</a:t>
            </a:r>
          </a:p>
          <a:p>
            <a:pPr marL="742950" lvl="1" indent="-285750">
              <a:buFontTx/>
              <a:buChar char="-"/>
            </a:pPr>
            <a:r>
              <a:rPr lang="es-ES" dirty="0">
                <a:solidFill>
                  <a:srgbClr val="00519E"/>
                </a:solidFill>
                <a:latin typeface="Calibri" panose="020F0502020204030204" pitchFamily="34" charset="0"/>
              </a:rPr>
              <a:t>Paso 4, calentamiento </a:t>
            </a:r>
            <a:r>
              <a:rPr lang="es-ES" dirty="0" err="1">
                <a:solidFill>
                  <a:srgbClr val="00519E"/>
                </a:solidFill>
                <a:latin typeface="Calibri" panose="020F0502020204030204" pitchFamily="34" charset="0"/>
              </a:rPr>
              <a:t>stage</a:t>
            </a:r>
            <a:r>
              <a:rPr lang="es-ES" dirty="0">
                <a:solidFill>
                  <a:srgbClr val="00519E"/>
                </a:solidFill>
                <a:latin typeface="Calibri" panose="020F0502020204030204" pitchFamily="34" charset="0"/>
              </a:rPr>
              <a:t> 2</a:t>
            </a:r>
          </a:p>
          <a:p>
            <a:pPr marL="742950" lvl="1" indent="-285750">
              <a:buFontTx/>
              <a:buChar char="-"/>
            </a:pPr>
            <a:r>
              <a:rPr lang="es-ES" dirty="0">
                <a:solidFill>
                  <a:srgbClr val="00519E"/>
                </a:solidFill>
                <a:latin typeface="Calibri" panose="020F0502020204030204" pitchFamily="34" charset="0"/>
              </a:rPr>
              <a:t>Paso 5, válvula 3</a:t>
            </a:r>
          </a:p>
          <a:p>
            <a:pPr marL="742950" lvl="1" indent="-285750">
              <a:buFontTx/>
              <a:buChar char="-"/>
            </a:pPr>
            <a:endParaRPr lang="es-ES" dirty="0">
              <a:solidFill>
                <a:srgbClr val="00519E"/>
              </a:solidFill>
              <a:latin typeface="Calibri" panose="020F0502020204030204" pitchFamily="34" charset="0"/>
            </a:endParaRPr>
          </a:p>
        </p:txBody>
      </p:sp>
      <p:graphicFrame>
        <p:nvGraphicFramePr>
          <p:cNvPr id="2" name="Objeto 1">
            <a:extLst>
              <a:ext uri="{FF2B5EF4-FFF2-40B4-BE49-F238E27FC236}">
                <a16:creationId xmlns:a16="http://schemas.microsoft.com/office/drawing/2014/main" id="{A6706811-83B9-40D7-B538-080B764260C3}"/>
              </a:ext>
            </a:extLst>
          </p:cNvPr>
          <p:cNvGraphicFramePr>
            <a:graphicFrameLocks noChangeAspect="1"/>
          </p:cNvGraphicFramePr>
          <p:nvPr/>
        </p:nvGraphicFramePr>
        <p:xfrm>
          <a:off x="5971988" y="1361336"/>
          <a:ext cx="2797175" cy="2065337"/>
        </p:xfrm>
        <a:graphic>
          <a:graphicData uri="http://schemas.openxmlformats.org/presentationml/2006/ole">
            <mc:AlternateContent xmlns:mc="http://schemas.openxmlformats.org/markup-compatibility/2006">
              <mc:Choice xmlns:v="urn:schemas-microsoft-com:vml" Requires="v">
                <p:oleObj name="Imagen de mapa de bits" r:id="rId3" imgW="2796480" imgH="2064960" progId="Paint.Picture">
                  <p:embed/>
                </p:oleObj>
              </mc:Choice>
              <mc:Fallback>
                <p:oleObj name="Imagen de mapa de bits" r:id="rId3" imgW="2796480" imgH="2064960" progId="Paint.Picture">
                  <p:embed/>
                  <p:pic>
                    <p:nvPicPr>
                      <p:cNvPr id="2" name="Objeto 1">
                        <a:extLst>
                          <a:ext uri="{FF2B5EF4-FFF2-40B4-BE49-F238E27FC236}">
                            <a16:creationId xmlns:a16="http://schemas.microsoft.com/office/drawing/2014/main" id="{A6706811-83B9-40D7-B538-080B764260C3}"/>
                          </a:ext>
                        </a:extLst>
                      </p:cNvPr>
                      <p:cNvPicPr/>
                      <p:nvPr/>
                    </p:nvPicPr>
                    <p:blipFill>
                      <a:blip r:embed="rId4"/>
                      <a:stretch>
                        <a:fillRect/>
                      </a:stretch>
                    </p:blipFill>
                    <p:spPr>
                      <a:xfrm>
                        <a:off x="5971988" y="1361336"/>
                        <a:ext cx="2797175" cy="2065337"/>
                      </a:xfrm>
                      <a:prstGeom prst="rect">
                        <a:avLst/>
                      </a:prstGeom>
                    </p:spPr>
                  </p:pic>
                </p:oleObj>
              </mc:Fallback>
            </mc:AlternateContent>
          </a:graphicData>
        </a:graphic>
      </p:graphicFrame>
      <p:pic>
        <p:nvPicPr>
          <p:cNvPr id="4" name="Imagen 3">
            <a:extLst>
              <a:ext uri="{FF2B5EF4-FFF2-40B4-BE49-F238E27FC236}">
                <a16:creationId xmlns:a16="http://schemas.microsoft.com/office/drawing/2014/main" id="{0606C734-F6B6-4028-A841-DA8E74B6A2FF}"/>
              </a:ext>
            </a:extLst>
          </p:cNvPr>
          <p:cNvPicPr>
            <a:picLocks noChangeAspect="1"/>
          </p:cNvPicPr>
          <p:nvPr/>
        </p:nvPicPr>
        <p:blipFill>
          <a:blip r:embed="rId5"/>
          <a:stretch>
            <a:fillRect/>
          </a:stretch>
        </p:blipFill>
        <p:spPr>
          <a:xfrm>
            <a:off x="4487491" y="3611267"/>
            <a:ext cx="4324350" cy="2657475"/>
          </a:xfrm>
          <a:prstGeom prst="rect">
            <a:avLst/>
          </a:prstGeom>
        </p:spPr>
      </p:pic>
      <p:sp>
        <p:nvSpPr>
          <p:cNvPr id="10" name="17 Rectángulo">
            <a:extLst>
              <a:ext uri="{FF2B5EF4-FFF2-40B4-BE49-F238E27FC236}">
                <a16:creationId xmlns:a16="http://schemas.microsoft.com/office/drawing/2014/main" id="{E283EF55-83E0-4A62-A074-B9C6244CF3B5}"/>
              </a:ext>
            </a:extLst>
          </p:cNvPr>
          <p:cNvSpPr/>
          <p:nvPr/>
        </p:nvSpPr>
        <p:spPr>
          <a:xfrm>
            <a:off x="8451806" y="6083424"/>
            <a:ext cx="504056" cy="246221"/>
          </a:xfrm>
          <a:prstGeom prst="rect">
            <a:avLst/>
          </a:prstGeom>
        </p:spPr>
        <p:txBody>
          <a:bodyPr wrap="square">
            <a:spAutoFit/>
          </a:bodyPr>
          <a:lstStyle/>
          <a:p>
            <a:r>
              <a:rPr lang="es-ES" sz="1000" b="1" u="sng" dirty="0" err="1"/>
              <a:t>Fig</a:t>
            </a:r>
            <a:r>
              <a:rPr lang="es-ES" sz="1000" b="1" u="sng" dirty="0"/>
              <a:t> 37</a:t>
            </a:r>
            <a:endParaRPr lang="es-ES" sz="1000" b="1" dirty="0"/>
          </a:p>
        </p:txBody>
      </p:sp>
      <p:sp>
        <p:nvSpPr>
          <p:cNvPr id="12" name="17 Rectángulo">
            <a:extLst>
              <a:ext uri="{FF2B5EF4-FFF2-40B4-BE49-F238E27FC236}">
                <a16:creationId xmlns:a16="http://schemas.microsoft.com/office/drawing/2014/main" id="{35E2126C-3B1C-45C0-91E7-C9864A7ABAE8}"/>
              </a:ext>
            </a:extLst>
          </p:cNvPr>
          <p:cNvSpPr/>
          <p:nvPr/>
        </p:nvSpPr>
        <p:spPr>
          <a:xfrm>
            <a:off x="8559813" y="3546296"/>
            <a:ext cx="504056" cy="246221"/>
          </a:xfrm>
          <a:prstGeom prst="rect">
            <a:avLst/>
          </a:prstGeom>
        </p:spPr>
        <p:txBody>
          <a:bodyPr wrap="square">
            <a:spAutoFit/>
          </a:bodyPr>
          <a:lstStyle/>
          <a:p>
            <a:r>
              <a:rPr lang="es-ES" sz="1000" b="1" u="sng" dirty="0" err="1"/>
              <a:t>Fig</a:t>
            </a:r>
            <a:r>
              <a:rPr lang="es-ES" sz="1000" b="1" u="sng" dirty="0"/>
              <a:t> 36</a:t>
            </a:r>
            <a:endParaRPr lang="es-ES" sz="1000" b="1" dirty="0"/>
          </a:p>
        </p:txBody>
      </p:sp>
    </p:spTree>
    <p:extLst>
      <p:ext uri="{BB962C8B-B14F-4D97-AF65-F5344CB8AC3E}">
        <p14:creationId xmlns:p14="http://schemas.microsoft.com/office/powerpoint/2010/main" val="17914211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8" name="7 Rectángulo"/>
          <p:cNvSpPr/>
          <p:nvPr/>
        </p:nvSpPr>
        <p:spPr>
          <a:xfrm>
            <a:off x="5796136" y="3284984"/>
            <a:ext cx="1512168" cy="246221"/>
          </a:xfrm>
          <a:prstGeom prst="rect">
            <a:avLst/>
          </a:prstGeom>
        </p:spPr>
        <p:txBody>
          <a:bodyPr wrap="square">
            <a:spAutoFit/>
          </a:bodyPr>
          <a:lstStyle/>
          <a:p>
            <a:r>
              <a:rPr lang="es-ES" sz="1000" b="1" u="sng" dirty="0"/>
              <a:t>FUENTE</a:t>
            </a:r>
            <a:r>
              <a:rPr lang="es-ES" sz="1000" b="1" dirty="0"/>
              <a:t>: </a:t>
            </a:r>
            <a:r>
              <a:rPr lang="es-ES" sz="1000" dirty="0"/>
              <a:t>blogs.nasa.org</a:t>
            </a:r>
          </a:p>
        </p:txBody>
      </p:sp>
      <p:sp>
        <p:nvSpPr>
          <p:cNvPr id="13" name="12 Rectángulo"/>
          <p:cNvSpPr/>
          <p:nvPr/>
        </p:nvSpPr>
        <p:spPr>
          <a:xfrm>
            <a:off x="8316416" y="3284984"/>
            <a:ext cx="504056" cy="246221"/>
          </a:xfrm>
          <a:prstGeom prst="rect">
            <a:avLst/>
          </a:prstGeom>
        </p:spPr>
        <p:txBody>
          <a:bodyPr wrap="square">
            <a:spAutoFit/>
          </a:bodyPr>
          <a:lstStyle/>
          <a:p>
            <a:r>
              <a:rPr lang="es-ES" sz="1000" b="1" u="sng" dirty="0" err="1"/>
              <a:t>Fig</a:t>
            </a:r>
            <a:r>
              <a:rPr lang="es-ES" sz="1000" b="1" u="sng" dirty="0"/>
              <a:t> 38</a:t>
            </a:r>
            <a:endParaRPr lang="es-ES" sz="1000" b="1" dirty="0"/>
          </a:p>
        </p:txBody>
      </p:sp>
      <p:pic>
        <p:nvPicPr>
          <p:cNvPr id="3074" name="Picture 2"/>
          <p:cNvPicPr>
            <a:picLocks noChangeAspect="1" noChangeArrowheads="1"/>
          </p:cNvPicPr>
          <p:nvPr/>
        </p:nvPicPr>
        <p:blipFill>
          <a:blip r:embed="rId3" cstate="print"/>
          <a:srcRect/>
          <a:stretch>
            <a:fillRect/>
          </a:stretch>
        </p:blipFill>
        <p:spPr bwMode="auto">
          <a:xfrm>
            <a:off x="6220187" y="4077072"/>
            <a:ext cx="2312253" cy="1758005"/>
          </a:xfrm>
          <a:prstGeom prst="rect">
            <a:avLst/>
          </a:prstGeom>
          <a:noFill/>
          <a:ln w="9525">
            <a:noFill/>
            <a:miter lim="800000"/>
            <a:headEnd/>
            <a:tailEnd/>
          </a:ln>
        </p:spPr>
      </p:pic>
      <p:sp>
        <p:nvSpPr>
          <p:cNvPr id="14" name="13 Rectángulo"/>
          <p:cNvSpPr/>
          <p:nvPr/>
        </p:nvSpPr>
        <p:spPr>
          <a:xfrm>
            <a:off x="8244408" y="5991091"/>
            <a:ext cx="504056" cy="246221"/>
          </a:xfrm>
          <a:prstGeom prst="rect">
            <a:avLst/>
          </a:prstGeom>
        </p:spPr>
        <p:txBody>
          <a:bodyPr wrap="square">
            <a:spAutoFit/>
          </a:bodyPr>
          <a:lstStyle/>
          <a:p>
            <a:r>
              <a:rPr lang="es-ES" sz="1000" b="1" u="sng" dirty="0" err="1"/>
              <a:t>Fig</a:t>
            </a:r>
            <a:r>
              <a:rPr lang="es-ES" sz="1000" b="1" u="sng" dirty="0"/>
              <a:t> 39</a:t>
            </a:r>
            <a:endParaRPr lang="es-ES" sz="1000" b="1" dirty="0"/>
          </a:p>
        </p:txBody>
      </p:sp>
      <p:sp>
        <p:nvSpPr>
          <p:cNvPr id="15" name="14 Rectángulo"/>
          <p:cNvSpPr/>
          <p:nvPr/>
        </p:nvSpPr>
        <p:spPr>
          <a:xfrm>
            <a:off x="6156176" y="5919083"/>
            <a:ext cx="1512168" cy="246221"/>
          </a:xfrm>
          <a:prstGeom prst="rect">
            <a:avLst/>
          </a:prstGeom>
        </p:spPr>
        <p:txBody>
          <a:bodyPr wrap="square">
            <a:spAutoFit/>
          </a:bodyPr>
          <a:lstStyle/>
          <a:p>
            <a:r>
              <a:rPr lang="es-ES" sz="1000" b="1" u="sng" dirty="0"/>
              <a:t>FUENTE</a:t>
            </a:r>
            <a:r>
              <a:rPr lang="es-ES" sz="1000" b="1" dirty="0"/>
              <a:t>: Linde Company</a:t>
            </a:r>
          </a:p>
        </p:txBody>
      </p:sp>
      <p:sp>
        <p:nvSpPr>
          <p:cNvPr id="2" name="Rectángulo 1"/>
          <p:cNvSpPr/>
          <p:nvPr/>
        </p:nvSpPr>
        <p:spPr>
          <a:xfrm>
            <a:off x="539551" y="1327408"/>
            <a:ext cx="5190443" cy="2677656"/>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Características relevantes </a:t>
            </a:r>
            <a:endParaRPr lang="es-ES" dirty="0">
              <a:solidFill>
                <a:srgbClr val="00519E"/>
              </a:solidFill>
              <a:latin typeface="Calibri" panose="020F0502020204030204" pitchFamily="34" charset="0"/>
            </a:endParaRPr>
          </a:p>
          <a:p>
            <a:pPr>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Almacenamiento a T = 20 K. </a:t>
            </a:r>
          </a:p>
          <a:p>
            <a:pPr>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Pérdidas por evaporación (Fenómeno de </a:t>
            </a:r>
            <a:r>
              <a:rPr lang="es-ES" dirty="0" err="1">
                <a:solidFill>
                  <a:srgbClr val="00519E"/>
                </a:solidFill>
                <a:latin typeface="Calibri" panose="020F0502020204030204" pitchFamily="34" charset="0"/>
              </a:rPr>
              <a:t>Boil</a:t>
            </a:r>
            <a:r>
              <a:rPr lang="es-ES" dirty="0">
                <a:solidFill>
                  <a:srgbClr val="00519E"/>
                </a:solidFill>
                <a:latin typeface="Calibri" panose="020F0502020204030204" pitchFamily="34" charset="0"/>
              </a:rPr>
              <a:t>-off) </a:t>
            </a: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No existe el recipiente adiabático ideal. Siempre habrá una evaporación que habrá que ventear o gestionar. </a:t>
            </a:r>
          </a:p>
          <a:p>
            <a:pPr>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30% Energía contenida en la masa licuada se consume en el proceso de licuefacción. </a:t>
            </a:r>
          </a:p>
        </p:txBody>
      </p:sp>
      <p:sp>
        <p:nvSpPr>
          <p:cNvPr id="3" name="Rectángulo 2"/>
          <p:cNvSpPr/>
          <p:nvPr/>
        </p:nvSpPr>
        <p:spPr>
          <a:xfrm>
            <a:off x="539552" y="3789040"/>
            <a:ext cx="2411760" cy="240065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Ventajas </a:t>
            </a:r>
            <a:endParaRPr lang="es-ES" u="sng" dirty="0">
              <a:solidFill>
                <a:srgbClr val="00519E"/>
              </a:solidFill>
              <a:latin typeface="Calibri" panose="020F0502020204030204" pitchFamily="34" charset="0"/>
            </a:endParaRP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Mayor densidad energética.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Competitivo para transporte de H</a:t>
            </a:r>
            <a:r>
              <a:rPr lang="es-ES" sz="1100" dirty="0">
                <a:solidFill>
                  <a:srgbClr val="00519E"/>
                </a:solidFill>
                <a:latin typeface="Calibri" panose="020F0502020204030204" pitchFamily="34" charset="0"/>
              </a:rPr>
              <a:t>2 </a:t>
            </a:r>
            <a:r>
              <a:rPr lang="es-ES" dirty="0">
                <a:solidFill>
                  <a:srgbClr val="00519E"/>
                </a:solidFill>
                <a:latin typeface="Calibri" panose="020F0502020204030204" pitchFamily="34" charset="0"/>
              </a:rPr>
              <a:t>a gran escala (para consumo continuo). </a:t>
            </a:r>
          </a:p>
        </p:txBody>
      </p:sp>
      <p:sp>
        <p:nvSpPr>
          <p:cNvPr id="4" name="Rectángulo 3"/>
          <p:cNvSpPr/>
          <p:nvPr/>
        </p:nvSpPr>
        <p:spPr>
          <a:xfrm>
            <a:off x="2843808" y="3789040"/>
            <a:ext cx="3240360" cy="2400657"/>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Inconvenientes </a:t>
            </a:r>
            <a:endParaRPr lang="es-ES" u="sng" dirty="0">
              <a:solidFill>
                <a:srgbClr val="00519E"/>
              </a:solidFill>
              <a:latin typeface="Calibri" panose="020F0502020204030204" pitchFamily="34" charset="0"/>
            </a:endParaRP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Coste energético.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Sistemas criogénicos (más complejos).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Recarga de recipientes más compleja. </a:t>
            </a:r>
          </a:p>
          <a:p>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Tiempo de uso (pérdidas). </a:t>
            </a:r>
          </a:p>
        </p:txBody>
      </p:sp>
      <p:sp>
        <p:nvSpPr>
          <p:cNvPr id="18" name="17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pic>
        <p:nvPicPr>
          <p:cNvPr id="7" name="Imagen 6"/>
          <p:cNvPicPr>
            <a:picLocks noChangeAspect="1"/>
          </p:cNvPicPr>
          <p:nvPr/>
        </p:nvPicPr>
        <p:blipFill>
          <a:blip r:embed="rId4"/>
          <a:stretch>
            <a:fillRect/>
          </a:stretch>
        </p:blipFill>
        <p:spPr>
          <a:xfrm>
            <a:off x="5829891" y="1264063"/>
            <a:ext cx="2774454" cy="1892003"/>
          </a:xfrm>
          <a:prstGeom prst="rect">
            <a:avLst/>
          </a:prstGeom>
        </p:spPr>
      </p:pic>
      <p:sp>
        <p:nvSpPr>
          <p:cNvPr id="17" name="11 Rectángulo">
            <a:extLst>
              <a:ext uri="{FF2B5EF4-FFF2-40B4-BE49-F238E27FC236}">
                <a16:creationId xmlns:a16="http://schemas.microsoft.com/office/drawing/2014/main" id="{17D296AC-5440-4382-B072-8DEFBD449A8B}"/>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7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7" name="11 Rectángulo">
            <a:extLst>
              <a:ext uri="{FF2B5EF4-FFF2-40B4-BE49-F238E27FC236}">
                <a16:creationId xmlns:a16="http://schemas.microsoft.com/office/drawing/2014/main" id="{17D296AC-5440-4382-B072-8DEFBD449A8B}"/>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D48834EB-D162-4633-B76D-46FC2ECE465C}"/>
              </a:ext>
            </a:extLst>
          </p:cNvPr>
          <p:cNvPicPr>
            <a:picLocks noChangeAspect="1"/>
          </p:cNvPicPr>
          <p:nvPr/>
        </p:nvPicPr>
        <p:blipFill>
          <a:blip r:embed="rId3"/>
          <a:stretch>
            <a:fillRect/>
          </a:stretch>
        </p:blipFill>
        <p:spPr>
          <a:xfrm>
            <a:off x="296511" y="1661393"/>
            <a:ext cx="8595969" cy="4781190"/>
          </a:xfrm>
          <a:prstGeom prst="rect">
            <a:avLst/>
          </a:prstGeom>
        </p:spPr>
      </p:pic>
    </p:spTree>
    <p:extLst>
      <p:ext uri="{BB962C8B-B14F-4D97-AF65-F5344CB8AC3E}">
        <p14:creationId xmlns:p14="http://schemas.microsoft.com/office/powerpoint/2010/main" val="22033428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7 Rectángulo"/>
          <p:cNvSpPr/>
          <p:nvPr/>
        </p:nvSpPr>
        <p:spPr>
          <a:xfrm>
            <a:off x="251520" y="1196752"/>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7" name="11 Rectángulo">
            <a:extLst>
              <a:ext uri="{FF2B5EF4-FFF2-40B4-BE49-F238E27FC236}">
                <a16:creationId xmlns:a16="http://schemas.microsoft.com/office/drawing/2014/main" id="{17D296AC-5440-4382-B072-8DEFBD449A8B}"/>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20" name="Imagen 19">
            <a:extLst>
              <a:ext uri="{FF2B5EF4-FFF2-40B4-BE49-F238E27FC236}">
                <a16:creationId xmlns:a16="http://schemas.microsoft.com/office/drawing/2014/main" id="{EAE1151C-69EF-4891-ADFF-C2FC83C7F415}"/>
              </a:ext>
            </a:extLst>
          </p:cNvPr>
          <p:cNvPicPr>
            <a:picLocks noChangeAspect="1"/>
          </p:cNvPicPr>
          <p:nvPr/>
        </p:nvPicPr>
        <p:blipFill>
          <a:blip r:embed="rId3"/>
          <a:stretch>
            <a:fillRect/>
          </a:stretch>
        </p:blipFill>
        <p:spPr>
          <a:xfrm>
            <a:off x="128636" y="1672396"/>
            <a:ext cx="8907860" cy="4694850"/>
          </a:xfrm>
          <a:prstGeom prst="rect">
            <a:avLst/>
          </a:prstGeom>
        </p:spPr>
      </p:pic>
    </p:spTree>
    <p:extLst>
      <p:ext uri="{BB962C8B-B14F-4D97-AF65-F5344CB8AC3E}">
        <p14:creationId xmlns:p14="http://schemas.microsoft.com/office/powerpoint/2010/main" val="245445526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8" name="Rectángulo 17"/>
          <p:cNvSpPr/>
          <p:nvPr/>
        </p:nvSpPr>
        <p:spPr>
          <a:xfrm>
            <a:off x="1187624" y="1802713"/>
            <a:ext cx="2808312" cy="369332"/>
          </a:xfrm>
          <a:prstGeom prst="rect">
            <a:avLst/>
          </a:prstGeom>
        </p:spPr>
        <p:txBody>
          <a:bodyPr wrap="square">
            <a:spAutoFit/>
          </a:bodyPr>
          <a:lstStyle/>
          <a:p>
            <a:r>
              <a:rPr lang="es-ES" b="1" u="sng" dirty="0">
                <a:solidFill>
                  <a:srgbClr val="00519E"/>
                </a:solidFill>
                <a:latin typeface="Calibri" panose="020F0502020204030204" pitchFamily="34" charset="0"/>
              </a:rPr>
              <a:t>Ciclo Linde con </a:t>
            </a:r>
            <a:r>
              <a:rPr lang="es-ES" b="1" u="sng" dirty="0" err="1">
                <a:solidFill>
                  <a:srgbClr val="00519E"/>
                </a:solidFill>
                <a:latin typeface="Calibri" panose="020F0502020204030204" pitchFamily="34" charset="0"/>
              </a:rPr>
              <a:t>precooling</a:t>
            </a:r>
            <a:endParaRPr lang="es-ES" u="sng" dirty="0">
              <a:solidFill>
                <a:srgbClr val="00519E"/>
              </a:solidFill>
              <a:latin typeface="Calibri" panose="020F0502020204030204" pitchFamily="34" charset="0"/>
            </a:endParaRPr>
          </a:p>
        </p:txBody>
      </p:sp>
      <p:pic>
        <p:nvPicPr>
          <p:cNvPr id="5" name="Imagen 4"/>
          <p:cNvPicPr>
            <a:picLocks noChangeAspect="1"/>
          </p:cNvPicPr>
          <p:nvPr/>
        </p:nvPicPr>
        <p:blipFill>
          <a:blip r:embed="rId3"/>
          <a:stretch>
            <a:fillRect/>
          </a:stretch>
        </p:blipFill>
        <p:spPr>
          <a:xfrm>
            <a:off x="836023" y="4544444"/>
            <a:ext cx="3113679" cy="1668932"/>
          </a:xfrm>
          <a:prstGeom prst="rect">
            <a:avLst/>
          </a:prstGeom>
        </p:spPr>
      </p:pic>
      <p:pic>
        <p:nvPicPr>
          <p:cNvPr id="7" name="Imagen 6"/>
          <p:cNvPicPr>
            <a:picLocks noChangeAspect="1"/>
          </p:cNvPicPr>
          <p:nvPr/>
        </p:nvPicPr>
        <p:blipFill>
          <a:blip r:embed="rId4"/>
          <a:stretch>
            <a:fillRect/>
          </a:stretch>
        </p:blipFill>
        <p:spPr>
          <a:xfrm>
            <a:off x="887380" y="2237637"/>
            <a:ext cx="2693665" cy="2050484"/>
          </a:xfrm>
          <a:prstGeom prst="rect">
            <a:avLst/>
          </a:prstGeom>
        </p:spPr>
      </p:pic>
      <p:sp>
        <p:nvSpPr>
          <p:cNvPr id="20" name="12 Rectángulo"/>
          <p:cNvSpPr/>
          <p:nvPr/>
        </p:nvSpPr>
        <p:spPr>
          <a:xfrm>
            <a:off x="3407582" y="4254427"/>
            <a:ext cx="504056" cy="246221"/>
          </a:xfrm>
          <a:prstGeom prst="rect">
            <a:avLst/>
          </a:prstGeom>
        </p:spPr>
        <p:txBody>
          <a:bodyPr wrap="square">
            <a:spAutoFit/>
          </a:bodyPr>
          <a:lstStyle/>
          <a:p>
            <a:r>
              <a:rPr lang="es-ES" sz="1000" b="1" u="sng" dirty="0" err="1"/>
              <a:t>Fig</a:t>
            </a:r>
            <a:r>
              <a:rPr lang="es-ES" sz="1000" b="1" u="sng" dirty="0"/>
              <a:t> 40</a:t>
            </a:r>
            <a:endParaRPr lang="es-ES" sz="1000" b="1" dirty="0"/>
          </a:p>
        </p:txBody>
      </p:sp>
      <p:sp>
        <p:nvSpPr>
          <p:cNvPr id="22" name="12 Rectángulo"/>
          <p:cNvSpPr/>
          <p:nvPr/>
        </p:nvSpPr>
        <p:spPr>
          <a:xfrm>
            <a:off x="7758167" y="6170461"/>
            <a:ext cx="504056" cy="246221"/>
          </a:xfrm>
          <a:prstGeom prst="rect">
            <a:avLst/>
          </a:prstGeom>
        </p:spPr>
        <p:txBody>
          <a:bodyPr wrap="square">
            <a:spAutoFit/>
          </a:bodyPr>
          <a:lstStyle/>
          <a:p>
            <a:r>
              <a:rPr lang="es-ES" sz="1000" b="1" u="sng" dirty="0" err="1"/>
              <a:t>Fig</a:t>
            </a:r>
            <a:r>
              <a:rPr lang="es-ES" sz="1000" b="1" u="sng" dirty="0"/>
              <a:t> 41</a:t>
            </a:r>
            <a:endParaRPr lang="es-ES" sz="1000" b="1" dirty="0"/>
          </a:p>
        </p:txBody>
      </p:sp>
      <p:pic>
        <p:nvPicPr>
          <p:cNvPr id="17" name="Imagen 16">
            <a:extLst>
              <a:ext uri="{FF2B5EF4-FFF2-40B4-BE49-F238E27FC236}">
                <a16:creationId xmlns:a16="http://schemas.microsoft.com/office/drawing/2014/main" id="{11CE9C56-D464-4C79-9853-36627C334B1C}"/>
              </a:ext>
            </a:extLst>
          </p:cNvPr>
          <p:cNvPicPr>
            <a:picLocks noChangeAspect="1"/>
          </p:cNvPicPr>
          <p:nvPr/>
        </p:nvPicPr>
        <p:blipFill>
          <a:blip r:embed="rId5"/>
          <a:stretch>
            <a:fillRect/>
          </a:stretch>
        </p:blipFill>
        <p:spPr>
          <a:xfrm>
            <a:off x="4253789" y="2276872"/>
            <a:ext cx="4574686" cy="3875923"/>
          </a:xfrm>
          <a:prstGeom prst="rect">
            <a:avLst/>
          </a:prstGeom>
        </p:spPr>
      </p:pic>
      <p:sp>
        <p:nvSpPr>
          <p:cNvPr id="21" name="Rectángulo 20">
            <a:extLst>
              <a:ext uri="{FF2B5EF4-FFF2-40B4-BE49-F238E27FC236}">
                <a16:creationId xmlns:a16="http://schemas.microsoft.com/office/drawing/2014/main" id="{CB8BE987-B72A-449C-B664-0A6193D69575}"/>
              </a:ext>
            </a:extLst>
          </p:cNvPr>
          <p:cNvSpPr/>
          <p:nvPr/>
        </p:nvSpPr>
        <p:spPr>
          <a:xfrm>
            <a:off x="5454419" y="1625326"/>
            <a:ext cx="2555776" cy="369332"/>
          </a:xfrm>
          <a:prstGeom prst="rect">
            <a:avLst/>
          </a:prstGeom>
        </p:spPr>
        <p:txBody>
          <a:bodyPr wrap="square">
            <a:spAutoFit/>
          </a:bodyPr>
          <a:lstStyle/>
          <a:p>
            <a:r>
              <a:rPr lang="es-ES" b="1" u="sng" dirty="0">
                <a:solidFill>
                  <a:srgbClr val="00519E"/>
                </a:solidFill>
                <a:latin typeface="Calibri" panose="020F0502020204030204" pitchFamily="34" charset="0"/>
              </a:rPr>
              <a:t>Ciclo Claude (industrial)</a:t>
            </a:r>
            <a:endParaRPr lang="es-ES" u="sng" dirty="0">
              <a:solidFill>
                <a:srgbClr val="00519E"/>
              </a:solidFill>
              <a:latin typeface="Calibri" panose="020F0502020204030204" pitchFamily="34" charset="0"/>
            </a:endParaRP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5" name="17 Rectángulo">
            <a:extLst>
              <a:ext uri="{FF2B5EF4-FFF2-40B4-BE49-F238E27FC236}">
                <a16:creationId xmlns:a16="http://schemas.microsoft.com/office/drawing/2014/main" id="{ADE4AD94-7D93-45E2-945F-DFACDAC57E8B}"/>
              </a:ext>
            </a:extLst>
          </p:cNvPr>
          <p:cNvSpPr/>
          <p:nvPr/>
        </p:nvSpPr>
        <p:spPr>
          <a:xfrm>
            <a:off x="3707904" y="6135107"/>
            <a:ext cx="504056" cy="246221"/>
          </a:xfrm>
          <a:prstGeom prst="rect">
            <a:avLst/>
          </a:prstGeom>
        </p:spPr>
        <p:txBody>
          <a:bodyPr wrap="square">
            <a:spAutoFit/>
          </a:bodyPr>
          <a:lstStyle/>
          <a:p>
            <a:r>
              <a:rPr lang="es-ES" sz="1000" b="1" u="sng" dirty="0" err="1"/>
              <a:t>Fig</a:t>
            </a:r>
            <a:r>
              <a:rPr lang="es-ES" sz="1000" b="1" u="sng" dirty="0"/>
              <a:t> 42</a:t>
            </a:r>
            <a:endParaRPr lang="es-ES" sz="1000" b="1"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n 31">
            <a:extLst>
              <a:ext uri="{FF2B5EF4-FFF2-40B4-BE49-F238E27FC236}">
                <a16:creationId xmlns:a16="http://schemas.microsoft.com/office/drawing/2014/main" id="{5DA7C923-6BE4-4C6A-A0DD-4E2189813FFC}"/>
              </a:ext>
            </a:extLst>
          </p:cNvPr>
          <p:cNvPicPr>
            <a:picLocks noChangeAspect="1"/>
          </p:cNvPicPr>
          <p:nvPr/>
        </p:nvPicPr>
        <p:blipFill>
          <a:blip r:embed="rId3"/>
          <a:stretch>
            <a:fillRect/>
          </a:stretch>
        </p:blipFill>
        <p:spPr>
          <a:xfrm>
            <a:off x="5022316" y="2603031"/>
            <a:ext cx="3582132" cy="3506807"/>
          </a:xfrm>
          <a:prstGeom prst="rect">
            <a:avLst/>
          </a:prstGeom>
        </p:spPr>
      </p:pic>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0" name="Rectángulo 29">
            <a:extLst>
              <a:ext uri="{FF2B5EF4-FFF2-40B4-BE49-F238E27FC236}">
                <a16:creationId xmlns:a16="http://schemas.microsoft.com/office/drawing/2014/main" id="{23364983-9855-4A51-B9A6-8143030182EF}"/>
              </a:ext>
            </a:extLst>
          </p:cNvPr>
          <p:cNvSpPr/>
          <p:nvPr/>
        </p:nvSpPr>
        <p:spPr>
          <a:xfrm>
            <a:off x="188138" y="1355284"/>
            <a:ext cx="8883854" cy="1569660"/>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pPr algn="just"/>
            <a:r>
              <a:rPr lang="pt-BR" dirty="0">
                <a:solidFill>
                  <a:srgbClr val="00519E"/>
                </a:solidFill>
                <a:latin typeface="Wingdings" panose="05000000000000000000" pitchFamily="2" charset="2"/>
              </a:rPr>
              <a:t> </a:t>
            </a:r>
            <a:r>
              <a:rPr lang="pt-BR" b="1" dirty="0">
                <a:solidFill>
                  <a:srgbClr val="00519E"/>
                </a:solidFill>
                <a:latin typeface="Calibri" panose="020F0502020204030204" pitchFamily="34" charset="0"/>
              </a:rPr>
              <a:t>Tanque de </a:t>
            </a:r>
            <a:r>
              <a:rPr lang="pt-BR" b="1" dirty="0" err="1">
                <a:solidFill>
                  <a:srgbClr val="00519E"/>
                </a:solidFill>
                <a:latin typeface="Calibri" panose="020F0502020204030204" pitchFamily="34" charset="0"/>
              </a:rPr>
              <a:t>hidrógeno</a:t>
            </a:r>
            <a:r>
              <a:rPr lang="pt-BR" b="1" dirty="0">
                <a:solidFill>
                  <a:srgbClr val="00519E"/>
                </a:solidFill>
                <a:latin typeface="Calibri" panose="020F0502020204030204" pitchFamily="34" charset="0"/>
              </a:rPr>
              <a:t> líquido para uso industrial </a:t>
            </a:r>
            <a:endParaRPr lang="pt-BR" dirty="0">
              <a:solidFill>
                <a:srgbClr val="00519E"/>
              </a:solidFill>
              <a:latin typeface="Wingdings" panose="05000000000000000000" pitchFamily="2" charset="2"/>
            </a:endParaRPr>
          </a:p>
          <a:p>
            <a:pPr algn="just"/>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Recipientes multicapa con camisas de vacío y materiales aislantes (tipo perlita, espumas, </a:t>
            </a:r>
            <a:r>
              <a:rPr lang="es-ES" dirty="0" err="1">
                <a:solidFill>
                  <a:srgbClr val="00519E"/>
                </a:solidFill>
                <a:latin typeface="Calibri" panose="020F0502020204030204" pitchFamily="34" charset="0"/>
              </a:rPr>
              <a:t>aerogeles</a:t>
            </a:r>
            <a:r>
              <a:rPr lang="es-ES" dirty="0">
                <a:solidFill>
                  <a:srgbClr val="00519E"/>
                </a:solidFill>
                <a:latin typeface="Calibri" panose="020F0502020204030204" pitchFamily="34" charset="0"/>
              </a:rPr>
              <a:t>, etc.). </a:t>
            </a:r>
          </a:p>
          <a:p>
            <a:pPr algn="just"/>
            <a:r>
              <a:rPr lang="es-ES" dirty="0">
                <a:solidFill>
                  <a:srgbClr val="00519E"/>
                </a:solidFill>
                <a:latin typeface="Wingdings" panose="05000000000000000000" pitchFamily="2" charset="2"/>
              </a:rPr>
              <a:t> </a:t>
            </a:r>
            <a:r>
              <a:rPr lang="es-ES" dirty="0" err="1">
                <a:solidFill>
                  <a:srgbClr val="00519E"/>
                </a:solidFill>
                <a:latin typeface="Calibri" panose="020F0502020204030204" pitchFamily="34" charset="0"/>
              </a:rPr>
              <a:t>Válvuleria</a:t>
            </a:r>
            <a:r>
              <a:rPr lang="es-ES" dirty="0">
                <a:solidFill>
                  <a:srgbClr val="00519E"/>
                </a:solidFill>
                <a:latin typeface="Calibri" panose="020F0502020204030204" pitchFamily="34" charset="0"/>
              </a:rPr>
              <a:t> para gestión del venteo (</a:t>
            </a:r>
            <a:r>
              <a:rPr lang="es-ES" dirty="0" err="1">
                <a:solidFill>
                  <a:srgbClr val="00519E"/>
                </a:solidFill>
                <a:latin typeface="Calibri" panose="020F0502020204030204" pitchFamily="34" charset="0"/>
              </a:rPr>
              <a:t>boil</a:t>
            </a:r>
            <a:r>
              <a:rPr lang="es-ES" dirty="0">
                <a:solidFill>
                  <a:srgbClr val="00519E"/>
                </a:solidFill>
                <a:latin typeface="Calibri" panose="020F0502020204030204" pitchFamily="34" charset="0"/>
              </a:rPr>
              <a:t>-off), carga y descarga. </a:t>
            </a:r>
          </a:p>
        </p:txBody>
      </p:sp>
      <p:pic>
        <p:nvPicPr>
          <p:cNvPr id="31" name="Imagen 30">
            <a:extLst>
              <a:ext uri="{FF2B5EF4-FFF2-40B4-BE49-F238E27FC236}">
                <a16:creationId xmlns:a16="http://schemas.microsoft.com/office/drawing/2014/main" id="{D796E5A7-983E-407C-B9D5-D29458910C19}"/>
              </a:ext>
            </a:extLst>
          </p:cNvPr>
          <p:cNvPicPr>
            <a:picLocks noChangeAspect="1"/>
          </p:cNvPicPr>
          <p:nvPr/>
        </p:nvPicPr>
        <p:blipFill>
          <a:blip r:embed="rId4"/>
          <a:stretch>
            <a:fillRect/>
          </a:stretch>
        </p:blipFill>
        <p:spPr>
          <a:xfrm>
            <a:off x="242894" y="3042295"/>
            <a:ext cx="4275088" cy="3202695"/>
          </a:xfrm>
          <a:prstGeom prst="rect">
            <a:avLst/>
          </a:prstGeom>
        </p:spPr>
      </p:pic>
      <p:sp>
        <p:nvSpPr>
          <p:cNvPr id="33" name="12 Rectángulo">
            <a:extLst>
              <a:ext uri="{FF2B5EF4-FFF2-40B4-BE49-F238E27FC236}">
                <a16:creationId xmlns:a16="http://schemas.microsoft.com/office/drawing/2014/main" id="{BBDB08E0-04A7-4F04-AF79-78E2D5D1FB76}"/>
              </a:ext>
            </a:extLst>
          </p:cNvPr>
          <p:cNvSpPr/>
          <p:nvPr/>
        </p:nvSpPr>
        <p:spPr>
          <a:xfrm>
            <a:off x="4572000" y="6093296"/>
            <a:ext cx="936104" cy="246221"/>
          </a:xfrm>
          <a:prstGeom prst="rect">
            <a:avLst/>
          </a:prstGeom>
        </p:spPr>
        <p:txBody>
          <a:bodyPr wrap="square">
            <a:spAutoFit/>
          </a:bodyPr>
          <a:lstStyle/>
          <a:p>
            <a:r>
              <a:rPr lang="es-ES" sz="1000" b="1" u="sng" dirty="0" err="1"/>
              <a:t>Fig</a:t>
            </a:r>
            <a:r>
              <a:rPr lang="es-ES" sz="1000" b="1" u="sng" dirty="0"/>
              <a:t>  104</a:t>
            </a:r>
            <a:endParaRPr lang="es-ES" sz="1000" b="1" dirty="0"/>
          </a:p>
        </p:txBody>
      </p:sp>
      <p:sp>
        <p:nvSpPr>
          <p:cNvPr id="34" name="12 Rectángulo">
            <a:extLst>
              <a:ext uri="{FF2B5EF4-FFF2-40B4-BE49-F238E27FC236}">
                <a16:creationId xmlns:a16="http://schemas.microsoft.com/office/drawing/2014/main" id="{59B49647-DABB-4B2D-82D6-29988715C0D3}"/>
              </a:ext>
            </a:extLst>
          </p:cNvPr>
          <p:cNvSpPr/>
          <p:nvPr/>
        </p:nvSpPr>
        <p:spPr>
          <a:xfrm>
            <a:off x="7884368" y="6093296"/>
            <a:ext cx="936104" cy="246221"/>
          </a:xfrm>
          <a:prstGeom prst="rect">
            <a:avLst/>
          </a:prstGeom>
        </p:spPr>
        <p:txBody>
          <a:bodyPr wrap="square">
            <a:spAutoFit/>
          </a:bodyPr>
          <a:lstStyle/>
          <a:p>
            <a:r>
              <a:rPr lang="es-ES" sz="1000" b="1" u="sng" dirty="0" err="1"/>
              <a:t>Fig</a:t>
            </a:r>
            <a:r>
              <a:rPr lang="es-ES" sz="1000" b="1" u="sng" dirty="0"/>
              <a:t>  105</a:t>
            </a:r>
            <a:endParaRPr lang="es-ES" sz="1000" b="1" dirty="0"/>
          </a:p>
        </p:txBody>
      </p:sp>
    </p:spTree>
    <p:extLst>
      <p:ext uri="{BB962C8B-B14F-4D97-AF65-F5344CB8AC3E}">
        <p14:creationId xmlns:p14="http://schemas.microsoft.com/office/powerpoint/2010/main" val="3533860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Introducción</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583144A5-0FEF-4B96-84DC-F24501662EA3}"/>
              </a:ext>
            </a:extLst>
          </p:cNvPr>
          <p:cNvPicPr>
            <a:picLocks noChangeAspect="1"/>
          </p:cNvPicPr>
          <p:nvPr/>
        </p:nvPicPr>
        <p:blipFill>
          <a:blip r:embed="rId3"/>
          <a:stretch>
            <a:fillRect/>
          </a:stretch>
        </p:blipFill>
        <p:spPr>
          <a:xfrm>
            <a:off x="8199312" y="1195224"/>
            <a:ext cx="889307" cy="1430883"/>
          </a:xfrm>
          <a:prstGeom prst="rect">
            <a:avLst/>
          </a:prstGeom>
        </p:spPr>
      </p:pic>
      <p:pic>
        <p:nvPicPr>
          <p:cNvPr id="4" name="Imagen 3">
            <a:extLst>
              <a:ext uri="{FF2B5EF4-FFF2-40B4-BE49-F238E27FC236}">
                <a16:creationId xmlns:a16="http://schemas.microsoft.com/office/drawing/2014/main" id="{7932515A-4406-4546-9EB5-2F4F2AD8958A}"/>
              </a:ext>
            </a:extLst>
          </p:cNvPr>
          <p:cNvPicPr>
            <a:picLocks noChangeAspect="1"/>
          </p:cNvPicPr>
          <p:nvPr/>
        </p:nvPicPr>
        <p:blipFill>
          <a:blip r:embed="rId4"/>
          <a:stretch>
            <a:fillRect/>
          </a:stretch>
        </p:blipFill>
        <p:spPr>
          <a:xfrm>
            <a:off x="7164288" y="2801115"/>
            <a:ext cx="1924331" cy="1309954"/>
          </a:xfrm>
          <a:prstGeom prst="rect">
            <a:avLst/>
          </a:prstGeom>
        </p:spPr>
      </p:pic>
      <p:pic>
        <p:nvPicPr>
          <p:cNvPr id="7" name="Imagen 6">
            <a:extLst>
              <a:ext uri="{FF2B5EF4-FFF2-40B4-BE49-F238E27FC236}">
                <a16:creationId xmlns:a16="http://schemas.microsoft.com/office/drawing/2014/main" id="{45D9932F-B5CF-4948-A429-B311CC521B3A}"/>
              </a:ext>
            </a:extLst>
          </p:cNvPr>
          <p:cNvPicPr>
            <a:picLocks noChangeAspect="1"/>
          </p:cNvPicPr>
          <p:nvPr/>
        </p:nvPicPr>
        <p:blipFill>
          <a:blip r:embed="rId5"/>
          <a:stretch>
            <a:fillRect/>
          </a:stretch>
        </p:blipFill>
        <p:spPr>
          <a:xfrm>
            <a:off x="7184816" y="5172399"/>
            <a:ext cx="1791574" cy="1195893"/>
          </a:xfrm>
          <a:prstGeom prst="rect">
            <a:avLst/>
          </a:prstGeom>
        </p:spPr>
      </p:pic>
      <p:pic>
        <p:nvPicPr>
          <p:cNvPr id="8" name="Imagen 7">
            <a:extLst>
              <a:ext uri="{FF2B5EF4-FFF2-40B4-BE49-F238E27FC236}">
                <a16:creationId xmlns:a16="http://schemas.microsoft.com/office/drawing/2014/main" id="{C876B8F4-D298-4984-8F37-16D9966258FD}"/>
              </a:ext>
            </a:extLst>
          </p:cNvPr>
          <p:cNvPicPr>
            <a:picLocks noChangeAspect="1"/>
          </p:cNvPicPr>
          <p:nvPr/>
        </p:nvPicPr>
        <p:blipFill>
          <a:blip r:embed="rId6"/>
          <a:stretch>
            <a:fillRect/>
          </a:stretch>
        </p:blipFill>
        <p:spPr>
          <a:xfrm>
            <a:off x="4693201" y="5223177"/>
            <a:ext cx="1556595" cy="1094336"/>
          </a:xfrm>
          <a:prstGeom prst="rect">
            <a:avLst/>
          </a:prstGeom>
        </p:spPr>
      </p:pic>
      <p:pic>
        <p:nvPicPr>
          <p:cNvPr id="9" name="Imagen 8">
            <a:extLst>
              <a:ext uri="{FF2B5EF4-FFF2-40B4-BE49-F238E27FC236}">
                <a16:creationId xmlns:a16="http://schemas.microsoft.com/office/drawing/2014/main" id="{BED4F89D-8AD6-44D0-8577-CBD516ED0CCB}"/>
              </a:ext>
            </a:extLst>
          </p:cNvPr>
          <p:cNvPicPr>
            <a:picLocks noChangeAspect="1"/>
          </p:cNvPicPr>
          <p:nvPr/>
        </p:nvPicPr>
        <p:blipFill>
          <a:blip r:embed="rId7"/>
          <a:stretch>
            <a:fillRect/>
          </a:stretch>
        </p:blipFill>
        <p:spPr>
          <a:xfrm>
            <a:off x="2771800" y="5003250"/>
            <a:ext cx="1394067" cy="1392294"/>
          </a:xfrm>
          <a:prstGeom prst="rect">
            <a:avLst/>
          </a:prstGeom>
        </p:spPr>
      </p:pic>
      <p:pic>
        <p:nvPicPr>
          <p:cNvPr id="13" name="Imagen 12">
            <a:extLst>
              <a:ext uri="{FF2B5EF4-FFF2-40B4-BE49-F238E27FC236}">
                <a16:creationId xmlns:a16="http://schemas.microsoft.com/office/drawing/2014/main" id="{39DC123E-047B-4693-8AB8-816D1B24AEB9}"/>
              </a:ext>
            </a:extLst>
          </p:cNvPr>
          <p:cNvPicPr>
            <a:picLocks noChangeAspect="1"/>
          </p:cNvPicPr>
          <p:nvPr/>
        </p:nvPicPr>
        <p:blipFill>
          <a:blip r:embed="rId8"/>
          <a:stretch>
            <a:fillRect/>
          </a:stretch>
        </p:blipFill>
        <p:spPr>
          <a:xfrm>
            <a:off x="261966" y="5366967"/>
            <a:ext cx="2115600" cy="905677"/>
          </a:xfrm>
          <a:prstGeom prst="rect">
            <a:avLst/>
          </a:prstGeom>
        </p:spPr>
      </p:pic>
      <p:sp>
        <p:nvSpPr>
          <p:cNvPr id="16" name="Rectángulo 15">
            <a:extLst>
              <a:ext uri="{FF2B5EF4-FFF2-40B4-BE49-F238E27FC236}">
                <a16:creationId xmlns:a16="http://schemas.microsoft.com/office/drawing/2014/main" id="{27C6D9EA-2F89-4CA3-BD6D-E75252433A91}"/>
              </a:ext>
            </a:extLst>
          </p:cNvPr>
          <p:cNvSpPr/>
          <p:nvPr/>
        </p:nvSpPr>
        <p:spPr>
          <a:xfrm>
            <a:off x="55381" y="2420888"/>
            <a:ext cx="6858000" cy="2185214"/>
          </a:xfrm>
          <a:prstGeom prst="rect">
            <a:avLst/>
          </a:prstGeom>
        </p:spPr>
        <p:txBody>
          <a:bodyPr wrap="square">
            <a:spAutoFit/>
          </a:bodyPr>
          <a:lstStyle/>
          <a:p>
            <a:endParaRPr lang="es-ES" sz="1400" dirty="0">
              <a:solidFill>
                <a:srgbClr val="000000"/>
              </a:solidFill>
              <a:latin typeface="Wingdings" panose="05000000000000000000" pitchFamily="2" charset="2"/>
            </a:endParaRPr>
          </a:p>
          <a:p>
            <a:endParaRPr lang="es-ES" sz="1400" dirty="0">
              <a:latin typeface="Wingdings" panose="05000000000000000000" pitchFamily="2" charset="2"/>
            </a:endParaRPr>
          </a:p>
          <a:p>
            <a:r>
              <a:rPr lang="es-ES" dirty="0">
                <a:latin typeface="Wingdings" panose="05000000000000000000" pitchFamily="2" charset="2"/>
              </a:rPr>
              <a:t></a:t>
            </a:r>
            <a:r>
              <a:rPr lang="es-ES" b="1" dirty="0">
                <a:latin typeface="Calibri" panose="020F0502020204030204" pitchFamily="34" charset="0"/>
              </a:rPr>
              <a:t>Tecnología en desarrollo (en materiales/sustancias químicas) </a:t>
            </a:r>
            <a:endParaRPr lang="es-ES" dirty="0">
              <a:latin typeface="Calibri" panose="020F0502020204030204" pitchFamily="34" charset="0"/>
            </a:endParaRPr>
          </a:p>
          <a:p>
            <a:pPr algn="just"/>
            <a:r>
              <a:rPr lang="es-ES" dirty="0">
                <a:latin typeface="Wingdings" panose="05000000000000000000" pitchFamily="2" charset="2"/>
              </a:rPr>
              <a:t></a:t>
            </a:r>
            <a:r>
              <a:rPr lang="es-ES" dirty="0">
                <a:latin typeface="Calibri" panose="020F0502020204030204" pitchFamily="34" charset="0"/>
              </a:rPr>
              <a:t>Almacenamiento a través de sustancias químicas (hidruros metálicos, amoniaco, </a:t>
            </a:r>
            <a:r>
              <a:rPr lang="es-ES" dirty="0" err="1">
                <a:latin typeface="Calibri" panose="020F0502020204030204" pitchFamily="34" charset="0"/>
              </a:rPr>
              <a:t>hidrazina</a:t>
            </a:r>
            <a:r>
              <a:rPr lang="es-ES" dirty="0">
                <a:latin typeface="Calibri" panose="020F0502020204030204" pitchFamily="34" charset="0"/>
              </a:rPr>
              <a:t>, </a:t>
            </a:r>
            <a:r>
              <a:rPr lang="es-ES" dirty="0" err="1">
                <a:latin typeface="Calibri" panose="020F0502020204030204" pitchFamily="34" charset="0"/>
              </a:rPr>
              <a:t>MOF´s</a:t>
            </a:r>
            <a:r>
              <a:rPr lang="es-ES" dirty="0">
                <a:latin typeface="Calibri" panose="020F0502020204030204" pitchFamily="34" charset="0"/>
              </a:rPr>
              <a:t>, LOHC, ácido fórmico, sustancias hidrocarbonadas, etc.) </a:t>
            </a:r>
          </a:p>
          <a:p>
            <a:pPr algn="just"/>
            <a:r>
              <a:rPr lang="es-ES" dirty="0">
                <a:latin typeface="Wingdings" panose="05000000000000000000" pitchFamily="2" charset="2"/>
              </a:rPr>
              <a:t></a:t>
            </a:r>
            <a:r>
              <a:rPr lang="es-ES" dirty="0">
                <a:latin typeface="Calibri" panose="020F0502020204030204" pitchFamily="34" charset="0"/>
              </a:rPr>
              <a:t>Almacenamiento mediante interacción física (nanotubos de C, clatratos, microesferas, capilares de vidrio) </a:t>
            </a:r>
          </a:p>
        </p:txBody>
      </p:sp>
      <p:sp>
        <p:nvSpPr>
          <p:cNvPr id="17" name="Rectángulo 16">
            <a:extLst>
              <a:ext uri="{FF2B5EF4-FFF2-40B4-BE49-F238E27FC236}">
                <a16:creationId xmlns:a16="http://schemas.microsoft.com/office/drawing/2014/main" id="{C5F21D42-2DAE-4E4A-8185-17D422950A54}"/>
              </a:ext>
            </a:extLst>
          </p:cNvPr>
          <p:cNvSpPr/>
          <p:nvPr/>
        </p:nvSpPr>
        <p:spPr>
          <a:xfrm>
            <a:off x="0" y="1354703"/>
            <a:ext cx="8016507" cy="1354217"/>
          </a:xfrm>
          <a:prstGeom prst="rect">
            <a:avLst/>
          </a:prstGeom>
        </p:spPr>
        <p:txBody>
          <a:bodyPr wrap="square">
            <a:spAutoFit/>
          </a:bodyPr>
          <a:lstStyle/>
          <a:p>
            <a:endParaRPr lang="es-ES" sz="1400" dirty="0">
              <a:solidFill>
                <a:srgbClr val="000000"/>
              </a:solidFill>
              <a:latin typeface="Wingdings" panose="05000000000000000000" pitchFamily="2" charset="2"/>
            </a:endParaRPr>
          </a:p>
          <a:p>
            <a:endParaRPr lang="es-ES" sz="1400" dirty="0">
              <a:latin typeface="Wingdings" panose="05000000000000000000" pitchFamily="2" charset="2"/>
            </a:endParaRPr>
          </a:p>
          <a:p>
            <a:r>
              <a:rPr lang="es-ES" dirty="0">
                <a:latin typeface="Wingdings" panose="05000000000000000000" pitchFamily="2" charset="2"/>
              </a:rPr>
              <a:t></a:t>
            </a:r>
            <a:r>
              <a:rPr lang="es-ES" b="1" dirty="0">
                <a:latin typeface="Calibri" panose="020F0502020204030204" pitchFamily="34" charset="0"/>
              </a:rPr>
              <a:t>Tecnología bien desarrollada (comprimido y criogénico) </a:t>
            </a:r>
            <a:endParaRPr lang="es-ES" dirty="0">
              <a:latin typeface="Calibri" panose="020F0502020204030204" pitchFamily="34" charset="0"/>
            </a:endParaRPr>
          </a:p>
          <a:p>
            <a:pPr algn="just"/>
            <a:r>
              <a:rPr lang="es-ES" dirty="0">
                <a:latin typeface="Wingdings" panose="05000000000000000000" pitchFamily="2" charset="2"/>
              </a:rPr>
              <a:t></a:t>
            </a:r>
            <a:r>
              <a:rPr lang="es-ES" dirty="0">
                <a:latin typeface="Calibri" panose="020F0502020204030204" pitchFamily="34" charset="0"/>
              </a:rPr>
              <a:t>Almacenamiento como gas comprimido (alta P, T ambiente, P vs Seguridad) </a:t>
            </a:r>
          </a:p>
          <a:p>
            <a:pPr algn="just"/>
            <a:r>
              <a:rPr lang="es-ES" dirty="0">
                <a:latin typeface="Wingdings" panose="05000000000000000000" pitchFamily="2" charset="2"/>
              </a:rPr>
              <a:t></a:t>
            </a:r>
            <a:r>
              <a:rPr lang="es-ES" dirty="0">
                <a:latin typeface="Calibri" panose="020F0502020204030204" pitchFamily="34" charset="0"/>
              </a:rPr>
              <a:t>Almacenamiento como líquido criogénico (baja P, T criogénica, coste E↑) </a:t>
            </a:r>
          </a:p>
        </p:txBody>
      </p:sp>
      <p:sp>
        <p:nvSpPr>
          <p:cNvPr id="18" name="Rectángulo 17">
            <a:extLst>
              <a:ext uri="{FF2B5EF4-FFF2-40B4-BE49-F238E27FC236}">
                <a16:creationId xmlns:a16="http://schemas.microsoft.com/office/drawing/2014/main" id="{C8CB5398-B56E-43F6-B945-809C6EE0D6EF}"/>
              </a:ext>
            </a:extLst>
          </p:cNvPr>
          <p:cNvSpPr/>
          <p:nvPr/>
        </p:nvSpPr>
        <p:spPr>
          <a:xfrm>
            <a:off x="201377" y="957979"/>
            <a:ext cx="4572000" cy="738664"/>
          </a:xfrm>
          <a:prstGeom prst="rect">
            <a:avLst/>
          </a:prstGeom>
        </p:spPr>
        <p:txBody>
          <a:bodyPr>
            <a:spAutoFit/>
          </a:bodyPr>
          <a:lstStyle/>
          <a:p>
            <a:endParaRPr lang="es-ES" sz="1200" dirty="0">
              <a:solidFill>
                <a:srgbClr val="000000"/>
              </a:solidFill>
              <a:latin typeface="Wingdings" panose="05000000000000000000" pitchFamily="2" charset="2"/>
            </a:endParaRPr>
          </a:p>
          <a:p>
            <a:endParaRPr lang="es-ES" sz="1200" dirty="0">
              <a:latin typeface="Wingdings" panose="05000000000000000000" pitchFamily="2" charset="2"/>
            </a:endParaRPr>
          </a:p>
          <a:p>
            <a:r>
              <a:rPr lang="es-ES" dirty="0">
                <a:latin typeface="Wingdings" panose="05000000000000000000" pitchFamily="2" charset="2"/>
              </a:rPr>
              <a:t></a:t>
            </a:r>
            <a:r>
              <a:rPr lang="es-ES" b="1" dirty="0">
                <a:latin typeface="Calibri" panose="020F0502020204030204" pitchFamily="34" charset="0"/>
              </a:rPr>
              <a:t>¿Cómo almacenar H</a:t>
            </a:r>
            <a:r>
              <a:rPr lang="es-ES" sz="1100" b="1" dirty="0">
                <a:latin typeface="Calibri" panose="020F0502020204030204" pitchFamily="34" charset="0"/>
              </a:rPr>
              <a:t>2</a:t>
            </a:r>
            <a:r>
              <a:rPr lang="es-ES" b="1" dirty="0">
                <a:latin typeface="Calibri" panose="020F0502020204030204" pitchFamily="34" charset="0"/>
              </a:rPr>
              <a:t>? </a:t>
            </a:r>
            <a:endParaRPr lang="es-ES" dirty="0">
              <a:latin typeface="Calibri" panose="020F0502020204030204" pitchFamily="34" charset="0"/>
            </a:endParaRPr>
          </a:p>
        </p:txBody>
      </p:sp>
      <p:sp>
        <p:nvSpPr>
          <p:cNvPr id="15" name="11 Rectángulo">
            <a:extLst>
              <a:ext uri="{FF2B5EF4-FFF2-40B4-BE49-F238E27FC236}">
                <a16:creationId xmlns:a16="http://schemas.microsoft.com/office/drawing/2014/main" id="{63E70B84-D7BF-4554-A51F-50CA9F50D81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9" name="15 Rectángulo">
            <a:extLst>
              <a:ext uri="{FF2B5EF4-FFF2-40B4-BE49-F238E27FC236}">
                <a16:creationId xmlns:a16="http://schemas.microsoft.com/office/drawing/2014/main" id="{65E970D8-00AF-4565-96C4-09A39AE4FB54}"/>
              </a:ext>
            </a:extLst>
          </p:cNvPr>
          <p:cNvSpPr/>
          <p:nvPr/>
        </p:nvSpPr>
        <p:spPr>
          <a:xfrm>
            <a:off x="8604448" y="4869160"/>
            <a:ext cx="504056" cy="246221"/>
          </a:xfrm>
          <a:prstGeom prst="rect">
            <a:avLst/>
          </a:prstGeom>
        </p:spPr>
        <p:txBody>
          <a:bodyPr wrap="square">
            <a:spAutoFit/>
          </a:bodyPr>
          <a:lstStyle/>
          <a:p>
            <a:r>
              <a:rPr lang="es-ES" sz="1000" b="1" u="sng" dirty="0" err="1"/>
              <a:t>Fig</a:t>
            </a:r>
            <a:r>
              <a:rPr lang="es-ES" sz="1000" b="1" u="sng" dirty="0"/>
              <a:t> 4</a:t>
            </a:r>
            <a:endParaRPr lang="es-ES" sz="1000" b="1" dirty="0"/>
          </a:p>
        </p:txBody>
      </p:sp>
      <p:sp>
        <p:nvSpPr>
          <p:cNvPr id="20" name="15 Rectángulo">
            <a:extLst>
              <a:ext uri="{FF2B5EF4-FFF2-40B4-BE49-F238E27FC236}">
                <a16:creationId xmlns:a16="http://schemas.microsoft.com/office/drawing/2014/main" id="{C6965971-E05A-40B4-B7D1-EB40EE6427EC}"/>
              </a:ext>
            </a:extLst>
          </p:cNvPr>
          <p:cNvSpPr/>
          <p:nvPr/>
        </p:nvSpPr>
        <p:spPr>
          <a:xfrm>
            <a:off x="6228184" y="6063099"/>
            <a:ext cx="504056" cy="246221"/>
          </a:xfrm>
          <a:prstGeom prst="rect">
            <a:avLst/>
          </a:prstGeom>
        </p:spPr>
        <p:txBody>
          <a:bodyPr wrap="square">
            <a:spAutoFit/>
          </a:bodyPr>
          <a:lstStyle/>
          <a:p>
            <a:r>
              <a:rPr lang="es-ES" sz="1000" b="1" u="sng" dirty="0" err="1"/>
              <a:t>Fig</a:t>
            </a:r>
            <a:r>
              <a:rPr lang="es-ES" sz="1000" b="1" u="sng" dirty="0"/>
              <a:t> 5</a:t>
            </a:r>
            <a:endParaRPr lang="es-ES" sz="1000" b="1" dirty="0"/>
          </a:p>
        </p:txBody>
      </p:sp>
      <p:sp>
        <p:nvSpPr>
          <p:cNvPr id="21" name="15 Rectángulo">
            <a:extLst>
              <a:ext uri="{FF2B5EF4-FFF2-40B4-BE49-F238E27FC236}">
                <a16:creationId xmlns:a16="http://schemas.microsoft.com/office/drawing/2014/main" id="{5B213248-36C5-4608-9DB8-FE22FD6B814F}"/>
              </a:ext>
            </a:extLst>
          </p:cNvPr>
          <p:cNvSpPr/>
          <p:nvPr/>
        </p:nvSpPr>
        <p:spPr>
          <a:xfrm>
            <a:off x="4139952" y="6021288"/>
            <a:ext cx="504056" cy="246221"/>
          </a:xfrm>
          <a:prstGeom prst="rect">
            <a:avLst/>
          </a:prstGeom>
        </p:spPr>
        <p:txBody>
          <a:bodyPr wrap="square">
            <a:spAutoFit/>
          </a:bodyPr>
          <a:lstStyle/>
          <a:p>
            <a:r>
              <a:rPr lang="es-ES" sz="1000" b="1" u="sng" dirty="0" err="1"/>
              <a:t>Fig</a:t>
            </a:r>
            <a:r>
              <a:rPr lang="es-ES" sz="1000" b="1" u="sng" dirty="0"/>
              <a:t> 6</a:t>
            </a:r>
            <a:endParaRPr lang="es-ES" sz="1000" b="1" dirty="0"/>
          </a:p>
        </p:txBody>
      </p:sp>
      <p:sp>
        <p:nvSpPr>
          <p:cNvPr id="22" name="15 Rectángulo">
            <a:extLst>
              <a:ext uri="{FF2B5EF4-FFF2-40B4-BE49-F238E27FC236}">
                <a16:creationId xmlns:a16="http://schemas.microsoft.com/office/drawing/2014/main" id="{049455DA-467C-467B-B0CB-7026BCD9C308}"/>
              </a:ext>
            </a:extLst>
          </p:cNvPr>
          <p:cNvSpPr/>
          <p:nvPr/>
        </p:nvSpPr>
        <p:spPr>
          <a:xfrm>
            <a:off x="2267744" y="5991091"/>
            <a:ext cx="504056" cy="246221"/>
          </a:xfrm>
          <a:prstGeom prst="rect">
            <a:avLst/>
          </a:prstGeom>
        </p:spPr>
        <p:txBody>
          <a:bodyPr wrap="square">
            <a:spAutoFit/>
          </a:bodyPr>
          <a:lstStyle/>
          <a:p>
            <a:r>
              <a:rPr lang="es-ES" sz="1000" b="1" u="sng" dirty="0" err="1"/>
              <a:t>Fig</a:t>
            </a:r>
            <a:r>
              <a:rPr lang="es-ES" sz="1000" b="1" u="sng" dirty="0"/>
              <a:t> 7</a:t>
            </a:r>
            <a:endParaRPr lang="es-ES" sz="1000" b="1" dirty="0"/>
          </a:p>
        </p:txBody>
      </p:sp>
      <p:sp>
        <p:nvSpPr>
          <p:cNvPr id="23" name="15 Rectángulo">
            <a:extLst>
              <a:ext uri="{FF2B5EF4-FFF2-40B4-BE49-F238E27FC236}">
                <a16:creationId xmlns:a16="http://schemas.microsoft.com/office/drawing/2014/main" id="{E0A1CD79-B3F5-4E5D-B820-B1E6491BFEA3}"/>
              </a:ext>
            </a:extLst>
          </p:cNvPr>
          <p:cNvSpPr/>
          <p:nvPr/>
        </p:nvSpPr>
        <p:spPr>
          <a:xfrm>
            <a:off x="8604448" y="3933056"/>
            <a:ext cx="504056" cy="246221"/>
          </a:xfrm>
          <a:prstGeom prst="rect">
            <a:avLst/>
          </a:prstGeom>
        </p:spPr>
        <p:txBody>
          <a:bodyPr wrap="square">
            <a:spAutoFit/>
          </a:bodyPr>
          <a:lstStyle/>
          <a:p>
            <a:r>
              <a:rPr lang="es-ES" sz="1000" b="1" u="sng" dirty="0" err="1"/>
              <a:t>Fig</a:t>
            </a:r>
            <a:r>
              <a:rPr lang="es-ES" sz="1000" b="1" u="sng" dirty="0"/>
              <a:t> 3</a:t>
            </a:r>
            <a:endParaRPr lang="es-ES" sz="1000" b="1" dirty="0"/>
          </a:p>
        </p:txBody>
      </p:sp>
      <p:sp>
        <p:nvSpPr>
          <p:cNvPr id="24" name="15 Rectángulo">
            <a:extLst>
              <a:ext uri="{FF2B5EF4-FFF2-40B4-BE49-F238E27FC236}">
                <a16:creationId xmlns:a16="http://schemas.microsoft.com/office/drawing/2014/main" id="{172554CC-647D-42A8-8C84-554E303125D5}"/>
              </a:ext>
            </a:extLst>
          </p:cNvPr>
          <p:cNvSpPr/>
          <p:nvPr/>
        </p:nvSpPr>
        <p:spPr>
          <a:xfrm>
            <a:off x="8604448" y="2564904"/>
            <a:ext cx="504056" cy="246221"/>
          </a:xfrm>
          <a:prstGeom prst="rect">
            <a:avLst/>
          </a:prstGeom>
        </p:spPr>
        <p:txBody>
          <a:bodyPr wrap="square">
            <a:spAutoFit/>
          </a:bodyPr>
          <a:lstStyle/>
          <a:p>
            <a:r>
              <a:rPr lang="es-ES" sz="1000" b="1" u="sng" dirty="0" err="1"/>
              <a:t>Fig</a:t>
            </a:r>
            <a:r>
              <a:rPr lang="es-ES" sz="1000" b="1" u="sng" dirty="0"/>
              <a:t> 2</a:t>
            </a:r>
            <a:endParaRPr lang="es-ES" sz="1000" b="1" dirty="0"/>
          </a:p>
        </p:txBody>
      </p:sp>
    </p:spTree>
    <p:extLst>
      <p:ext uri="{BB962C8B-B14F-4D97-AF65-F5344CB8AC3E}">
        <p14:creationId xmlns:p14="http://schemas.microsoft.com/office/powerpoint/2010/main" val="23639075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77B2A7F3-46E8-4808-A9BF-25E213CA76CB}"/>
              </a:ext>
            </a:extLst>
          </p:cNvPr>
          <p:cNvPicPr>
            <a:picLocks noChangeAspect="1"/>
          </p:cNvPicPr>
          <p:nvPr/>
        </p:nvPicPr>
        <p:blipFill>
          <a:blip r:embed="rId3"/>
          <a:stretch>
            <a:fillRect/>
          </a:stretch>
        </p:blipFill>
        <p:spPr>
          <a:xfrm>
            <a:off x="72008" y="1783804"/>
            <a:ext cx="8964488" cy="4622942"/>
          </a:xfrm>
          <a:prstGeom prst="rect">
            <a:avLst/>
          </a:prstGeom>
        </p:spPr>
      </p:pic>
    </p:spTree>
    <p:extLst>
      <p:ext uri="{BB962C8B-B14F-4D97-AF65-F5344CB8AC3E}">
        <p14:creationId xmlns:p14="http://schemas.microsoft.com/office/powerpoint/2010/main" val="21366919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5" name="Imagen 4">
            <a:extLst>
              <a:ext uri="{FF2B5EF4-FFF2-40B4-BE49-F238E27FC236}">
                <a16:creationId xmlns:a16="http://schemas.microsoft.com/office/drawing/2014/main" id="{C2B3B32A-F719-47E3-880C-F6466F5792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24178"/>
            <a:ext cx="9144000" cy="4729157"/>
          </a:xfrm>
          <a:prstGeom prst="rect">
            <a:avLst/>
          </a:prstGeom>
        </p:spPr>
      </p:pic>
    </p:spTree>
    <p:extLst>
      <p:ext uri="{BB962C8B-B14F-4D97-AF65-F5344CB8AC3E}">
        <p14:creationId xmlns:p14="http://schemas.microsoft.com/office/powerpoint/2010/main" val="30496452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FB6B41EA-389E-46DF-AAA9-885273146680}"/>
              </a:ext>
            </a:extLst>
          </p:cNvPr>
          <p:cNvPicPr>
            <a:picLocks noChangeAspect="1"/>
          </p:cNvPicPr>
          <p:nvPr/>
        </p:nvPicPr>
        <p:blipFill>
          <a:blip r:embed="rId3"/>
          <a:stretch>
            <a:fillRect/>
          </a:stretch>
        </p:blipFill>
        <p:spPr>
          <a:xfrm>
            <a:off x="351228" y="1724179"/>
            <a:ext cx="8496300" cy="4657756"/>
          </a:xfrm>
          <a:prstGeom prst="rect">
            <a:avLst/>
          </a:prstGeom>
        </p:spPr>
      </p:pic>
    </p:spTree>
    <p:extLst>
      <p:ext uri="{BB962C8B-B14F-4D97-AF65-F5344CB8AC3E}">
        <p14:creationId xmlns:p14="http://schemas.microsoft.com/office/powerpoint/2010/main" val="27494280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5" name="Imagen 4">
            <a:extLst>
              <a:ext uri="{FF2B5EF4-FFF2-40B4-BE49-F238E27FC236}">
                <a16:creationId xmlns:a16="http://schemas.microsoft.com/office/drawing/2014/main" id="{9120BA1E-ACD9-4255-A875-58F4C0A89544}"/>
              </a:ext>
            </a:extLst>
          </p:cNvPr>
          <p:cNvPicPr>
            <a:picLocks noChangeAspect="1"/>
          </p:cNvPicPr>
          <p:nvPr/>
        </p:nvPicPr>
        <p:blipFill>
          <a:blip r:embed="rId3"/>
          <a:stretch>
            <a:fillRect/>
          </a:stretch>
        </p:blipFill>
        <p:spPr>
          <a:xfrm>
            <a:off x="219075" y="1772816"/>
            <a:ext cx="8705850" cy="4674865"/>
          </a:xfrm>
          <a:prstGeom prst="rect">
            <a:avLst/>
          </a:prstGeom>
        </p:spPr>
      </p:pic>
    </p:spTree>
    <p:extLst>
      <p:ext uri="{BB962C8B-B14F-4D97-AF65-F5344CB8AC3E}">
        <p14:creationId xmlns:p14="http://schemas.microsoft.com/office/powerpoint/2010/main" val="30101988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328A8A2C-8C89-4A6A-A038-8A452E5F20F6}"/>
              </a:ext>
            </a:extLst>
          </p:cNvPr>
          <p:cNvPicPr>
            <a:picLocks noChangeAspect="1"/>
          </p:cNvPicPr>
          <p:nvPr/>
        </p:nvPicPr>
        <p:blipFill>
          <a:blip r:embed="rId3"/>
          <a:stretch>
            <a:fillRect/>
          </a:stretch>
        </p:blipFill>
        <p:spPr>
          <a:xfrm>
            <a:off x="862012" y="1724179"/>
            <a:ext cx="7419975" cy="4729157"/>
          </a:xfrm>
          <a:prstGeom prst="rect">
            <a:avLst/>
          </a:prstGeom>
        </p:spPr>
      </p:pic>
    </p:spTree>
    <p:extLst>
      <p:ext uri="{BB962C8B-B14F-4D97-AF65-F5344CB8AC3E}">
        <p14:creationId xmlns:p14="http://schemas.microsoft.com/office/powerpoint/2010/main" val="28686759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14" name="11 Rectángulo">
            <a:extLst>
              <a:ext uri="{FF2B5EF4-FFF2-40B4-BE49-F238E27FC236}">
                <a16:creationId xmlns:a16="http://schemas.microsoft.com/office/drawing/2014/main" id="{79EED4D6-2523-4C80-9F8E-8A747DC6FD53}"/>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9" name="10 Rectángulo redondeado">
            <a:extLst>
              <a:ext uri="{FF2B5EF4-FFF2-40B4-BE49-F238E27FC236}">
                <a16:creationId xmlns:a16="http://schemas.microsoft.com/office/drawing/2014/main" id="{AE4663D2-421F-47CA-A36B-4C77B21B8CF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5" name="Imagen 4">
            <a:extLst>
              <a:ext uri="{FF2B5EF4-FFF2-40B4-BE49-F238E27FC236}">
                <a16:creationId xmlns:a16="http://schemas.microsoft.com/office/drawing/2014/main" id="{9007D52B-3D94-4533-9312-E4DBB4EB10DC}"/>
              </a:ext>
            </a:extLst>
          </p:cNvPr>
          <p:cNvPicPr>
            <a:picLocks noChangeAspect="1"/>
          </p:cNvPicPr>
          <p:nvPr/>
        </p:nvPicPr>
        <p:blipFill>
          <a:blip r:embed="rId3"/>
          <a:stretch>
            <a:fillRect/>
          </a:stretch>
        </p:blipFill>
        <p:spPr>
          <a:xfrm>
            <a:off x="551253" y="1717333"/>
            <a:ext cx="8096250" cy="4730347"/>
          </a:xfrm>
          <a:prstGeom prst="rect">
            <a:avLst/>
          </a:prstGeom>
        </p:spPr>
      </p:pic>
    </p:spTree>
    <p:extLst>
      <p:ext uri="{BB962C8B-B14F-4D97-AF65-F5344CB8AC3E}">
        <p14:creationId xmlns:p14="http://schemas.microsoft.com/office/powerpoint/2010/main" val="624328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3" name="Rectángulo 2">
            <a:extLst>
              <a:ext uri="{FF2B5EF4-FFF2-40B4-BE49-F238E27FC236}">
                <a16:creationId xmlns:a16="http://schemas.microsoft.com/office/drawing/2014/main" id="{4F51790F-243E-427A-AC66-260B162AA7D7}"/>
              </a:ext>
            </a:extLst>
          </p:cNvPr>
          <p:cNvSpPr/>
          <p:nvPr/>
        </p:nvSpPr>
        <p:spPr>
          <a:xfrm>
            <a:off x="179512" y="1838043"/>
            <a:ext cx="8776349" cy="2462213"/>
          </a:xfrm>
          <a:prstGeom prst="rect">
            <a:avLst/>
          </a:prstGeom>
        </p:spPr>
        <p:txBody>
          <a:bodyPr wrap="square">
            <a:spAutoFit/>
          </a:bodyPr>
          <a:lstStyle/>
          <a:p>
            <a:r>
              <a:rPr lang="es-ES" sz="1400" b="1" u="sng" dirty="0">
                <a:solidFill>
                  <a:srgbClr val="00519E"/>
                </a:solidFill>
              </a:rPr>
              <a:t>Aceros utilizados en sistemas criogénicos</a:t>
            </a:r>
          </a:p>
          <a:p>
            <a:pPr algn="just"/>
            <a:r>
              <a:rPr lang="es-ES" sz="1400" dirty="0">
                <a:solidFill>
                  <a:srgbClr val="00519E"/>
                </a:solidFill>
              </a:rPr>
              <a:t>- El desarrollo de aceros para aplicaciones criogénicas ha sido potenciado por las necesidades de transporte de la industria gasista con altos niveles de seguridad (buques metaneros, plantas de licuefacción de gas natural, </a:t>
            </a:r>
            <a:r>
              <a:rPr lang="es-ES" sz="1400" dirty="0" err="1">
                <a:solidFill>
                  <a:srgbClr val="00519E"/>
                </a:solidFill>
              </a:rPr>
              <a:t>etc</a:t>
            </a:r>
            <a:r>
              <a:rPr lang="es-ES" sz="1400" dirty="0">
                <a:solidFill>
                  <a:srgbClr val="00519E"/>
                </a:solidFill>
              </a:rPr>
              <a:t>).</a:t>
            </a:r>
          </a:p>
          <a:p>
            <a:pPr algn="just"/>
            <a:r>
              <a:rPr lang="es-ES" sz="1400" dirty="0">
                <a:solidFill>
                  <a:srgbClr val="00519E"/>
                </a:solidFill>
              </a:rPr>
              <a:t>- Los aceros aleados con Ni cubren correctamente las necesidades del servicio criogénico con una buena relación coste-beneficio.</a:t>
            </a:r>
          </a:p>
          <a:p>
            <a:pPr algn="just"/>
            <a:r>
              <a:rPr lang="es-ES" sz="1400" dirty="0">
                <a:solidFill>
                  <a:srgbClr val="00519E"/>
                </a:solidFill>
              </a:rPr>
              <a:t>- Los porcentajes de Ni en las aleaciones varían desde 0.50% para Gas Licuado de </a:t>
            </a:r>
            <a:r>
              <a:rPr lang="es-ES" sz="1400" dirty="0" err="1">
                <a:solidFill>
                  <a:srgbClr val="00519E"/>
                </a:solidFill>
              </a:rPr>
              <a:t>Petroleo</a:t>
            </a:r>
            <a:r>
              <a:rPr lang="es-ES" sz="1400" dirty="0">
                <a:solidFill>
                  <a:srgbClr val="00519E"/>
                </a:solidFill>
              </a:rPr>
              <a:t> (LPG) hasta 9% para Gas Natural Licuado (LNG), e incluso llegan a 36% para aplicaciones en tuberías de LNG.</a:t>
            </a:r>
          </a:p>
          <a:p>
            <a:pPr algn="just"/>
            <a:r>
              <a:rPr lang="es-ES" sz="1400" dirty="0">
                <a:solidFill>
                  <a:srgbClr val="00519E"/>
                </a:solidFill>
              </a:rPr>
              <a:t>- La utilización de hornos eléctricos de arco, metalurgias de cuchara y desgasificación al vacío son indispensables en la fabricación de estas aleaciones para asegurar el equilibrio entre resistencia, tenacidad, soldabilidad y, en especial, resistencia a la fisuración en condiciones extremas. Las normas que los identifican, según sus porcentajes de Ni y campo de aplicación, se ven en el siguiente cuadro:</a:t>
            </a:r>
          </a:p>
        </p:txBody>
      </p:sp>
      <p:pic>
        <p:nvPicPr>
          <p:cNvPr id="5" name="Imagen 4">
            <a:extLst>
              <a:ext uri="{FF2B5EF4-FFF2-40B4-BE49-F238E27FC236}">
                <a16:creationId xmlns:a16="http://schemas.microsoft.com/office/drawing/2014/main" id="{2672CB65-9719-42CE-B7FE-C0B58BF4999A}"/>
              </a:ext>
            </a:extLst>
          </p:cNvPr>
          <p:cNvPicPr>
            <a:picLocks noChangeAspect="1"/>
          </p:cNvPicPr>
          <p:nvPr/>
        </p:nvPicPr>
        <p:blipFill>
          <a:blip r:embed="rId3"/>
          <a:stretch>
            <a:fillRect/>
          </a:stretch>
        </p:blipFill>
        <p:spPr>
          <a:xfrm>
            <a:off x="2039243" y="4310128"/>
            <a:ext cx="5120269" cy="2082671"/>
          </a:xfrm>
          <a:prstGeom prst="rect">
            <a:avLst/>
          </a:prstGeom>
        </p:spPr>
      </p:pic>
      <p:sp>
        <p:nvSpPr>
          <p:cNvPr id="9" name="11 Rectángulo">
            <a:extLst>
              <a:ext uri="{FF2B5EF4-FFF2-40B4-BE49-F238E27FC236}">
                <a16:creationId xmlns:a16="http://schemas.microsoft.com/office/drawing/2014/main" id="{54E58634-01EF-4031-A6DC-BCE075FD9D50}"/>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0" name="17 Rectángulo">
            <a:extLst>
              <a:ext uri="{FF2B5EF4-FFF2-40B4-BE49-F238E27FC236}">
                <a16:creationId xmlns:a16="http://schemas.microsoft.com/office/drawing/2014/main" id="{AD160093-A027-441A-84A0-39A8EB1EB976}"/>
              </a:ext>
            </a:extLst>
          </p:cNvPr>
          <p:cNvSpPr/>
          <p:nvPr/>
        </p:nvSpPr>
        <p:spPr>
          <a:xfrm>
            <a:off x="7164288" y="6135107"/>
            <a:ext cx="720080" cy="246221"/>
          </a:xfrm>
          <a:prstGeom prst="rect">
            <a:avLst/>
          </a:prstGeom>
        </p:spPr>
        <p:txBody>
          <a:bodyPr wrap="square">
            <a:spAutoFit/>
          </a:bodyPr>
          <a:lstStyle/>
          <a:p>
            <a:r>
              <a:rPr lang="es-ES" sz="1000" b="1" u="sng" dirty="0"/>
              <a:t>Tabla 5</a:t>
            </a:r>
            <a:endParaRPr lang="es-ES" sz="1000" b="1" dirty="0"/>
          </a:p>
        </p:txBody>
      </p:sp>
    </p:spTree>
    <p:extLst>
      <p:ext uri="{BB962C8B-B14F-4D97-AF65-F5344CB8AC3E}">
        <p14:creationId xmlns:p14="http://schemas.microsoft.com/office/powerpoint/2010/main" val="3336861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2" name="Rectángulo 1">
            <a:extLst>
              <a:ext uri="{FF2B5EF4-FFF2-40B4-BE49-F238E27FC236}">
                <a16:creationId xmlns:a16="http://schemas.microsoft.com/office/drawing/2014/main" id="{43F1B794-D11D-46D4-9FF7-5C4A4136D90E}"/>
              </a:ext>
            </a:extLst>
          </p:cNvPr>
          <p:cNvSpPr/>
          <p:nvPr/>
        </p:nvSpPr>
        <p:spPr>
          <a:xfrm>
            <a:off x="207803" y="1870549"/>
            <a:ext cx="4572000" cy="1477328"/>
          </a:xfrm>
          <a:prstGeom prst="rect">
            <a:avLst/>
          </a:prstGeom>
        </p:spPr>
        <p:txBody>
          <a:bodyPr>
            <a:spAutoFit/>
          </a:bodyPr>
          <a:lstStyle/>
          <a:p>
            <a:r>
              <a:rPr lang="es-ES" b="1" dirty="0">
                <a:solidFill>
                  <a:srgbClr val="00519E"/>
                </a:solidFill>
              </a:rPr>
              <a:t>Etapas previas a la compresión</a:t>
            </a:r>
          </a:p>
          <a:p>
            <a:pPr algn="just"/>
            <a:r>
              <a:rPr lang="es-ES" dirty="0">
                <a:solidFill>
                  <a:srgbClr val="00519E"/>
                </a:solidFill>
              </a:rPr>
              <a:t>- Unidades PSA (</a:t>
            </a:r>
            <a:r>
              <a:rPr lang="es-ES" dirty="0" err="1">
                <a:solidFill>
                  <a:srgbClr val="00519E"/>
                </a:solidFill>
              </a:rPr>
              <a:t>pressure</a:t>
            </a:r>
            <a:r>
              <a:rPr lang="es-ES" dirty="0">
                <a:solidFill>
                  <a:srgbClr val="00519E"/>
                </a:solidFill>
              </a:rPr>
              <a:t> swing </a:t>
            </a:r>
            <a:r>
              <a:rPr lang="es-ES" dirty="0" err="1">
                <a:solidFill>
                  <a:srgbClr val="00519E"/>
                </a:solidFill>
              </a:rPr>
              <a:t>adsorption</a:t>
            </a:r>
            <a:r>
              <a:rPr lang="es-ES" dirty="0">
                <a:solidFill>
                  <a:srgbClr val="00519E"/>
                </a:solidFill>
              </a:rPr>
              <a:t>)</a:t>
            </a:r>
          </a:p>
          <a:p>
            <a:pPr algn="just"/>
            <a:r>
              <a:rPr lang="es-ES" dirty="0">
                <a:solidFill>
                  <a:srgbClr val="00519E"/>
                </a:solidFill>
              </a:rPr>
              <a:t>-  </a:t>
            </a:r>
            <a:r>
              <a:rPr lang="es-ES" dirty="0" err="1">
                <a:solidFill>
                  <a:srgbClr val="00519E"/>
                </a:solidFill>
              </a:rPr>
              <a:t>Undidades</a:t>
            </a:r>
            <a:r>
              <a:rPr lang="es-ES" dirty="0">
                <a:solidFill>
                  <a:srgbClr val="00519E"/>
                </a:solidFill>
              </a:rPr>
              <a:t> </a:t>
            </a:r>
            <a:r>
              <a:rPr lang="es-ES" dirty="0" err="1">
                <a:solidFill>
                  <a:srgbClr val="00519E"/>
                </a:solidFill>
              </a:rPr>
              <a:t>Deoxo</a:t>
            </a:r>
            <a:r>
              <a:rPr lang="es-ES" dirty="0">
                <a:solidFill>
                  <a:srgbClr val="00519E"/>
                </a:solidFill>
              </a:rPr>
              <a:t> + </a:t>
            </a:r>
            <a:r>
              <a:rPr lang="es-ES" dirty="0" err="1">
                <a:solidFill>
                  <a:srgbClr val="00519E"/>
                </a:solidFill>
              </a:rPr>
              <a:t>Dryer</a:t>
            </a:r>
            <a:endParaRPr lang="es-ES" dirty="0">
              <a:solidFill>
                <a:srgbClr val="00519E"/>
              </a:solidFill>
            </a:endParaRPr>
          </a:p>
          <a:p>
            <a:pPr algn="just"/>
            <a:r>
              <a:rPr lang="es-ES" dirty="0">
                <a:solidFill>
                  <a:srgbClr val="00519E"/>
                </a:solidFill>
              </a:rPr>
              <a:t>-  Conversión de isómeros (orto/para) (propiedades físicas y </a:t>
            </a:r>
            <a:r>
              <a:rPr lang="es-ES" dirty="0" err="1">
                <a:solidFill>
                  <a:srgbClr val="00519E"/>
                </a:solidFill>
              </a:rPr>
              <a:t>boil</a:t>
            </a:r>
            <a:r>
              <a:rPr lang="es-ES" dirty="0">
                <a:solidFill>
                  <a:srgbClr val="00519E"/>
                </a:solidFill>
              </a:rPr>
              <a:t>-off)</a:t>
            </a:r>
          </a:p>
        </p:txBody>
      </p:sp>
      <p:pic>
        <p:nvPicPr>
          <p:cNvPr id="7" name="Imagen 6">
            <a:extLst>
              <a:ext uri="{FF2B5EF4-FFF2-40B4-BE49-F238E27FC236}">
                <a16:creationId xmlns:a16="http://schemas.microsoft.com/office/drawing/2014/main" id="{3A580834-740A-4131-84FD-5C24ED36534A}"/>
              </a:ext>
            </a:extLst>
          </p:cNvPr>
          <p:cNvPicPr>
            <a:picLocks noChangeAspect="1"/>
          </p:cNvPicPr>
          <p:nvPr/>
        </p:nvPicPr>
        <p:blipFill>
          <a:blip r:embed="rId3"/>
          <a:stretch>
            <a:fillRect/>
          </a:stretch>
        </p:blipFill>
        <p:spPr>
          <a:xfrm>
            <a:off x="4297906" y="1937459"/>
            <a:ext cx="3076588" cy="1764103"/>
          </a:xfrm>
          <a:prstGeom prst="rect">
            <a:avLst/>
          </a:prstGeom>
        </p:spPr>
      </p:pic>
      <p:pic>
        <p:nvPicPr>
          <p:cNvPr id="8" name="Imagen 7">
            <a:extLst>
              <a:ext uri="{FF2B5EF4-FFF2-40B4-BE49-F238E27FC236}">
                <a16:creationId xmlns:a16="http://schemas.microsoft.com/office/drawing/2014/main" id="{A2761DE7-8E9D-4542-888F-8D9722D2F894}"/>
              </a:ext>
            </a:extLst>
          </p:cNvPr>
          <p:cNvPicPr>
            <a:picLocks noChangeAspect="1"/>
          </p:cNvPicPr>
          <p:nvPr/>
        </p:nvPicPr>
        <p:blipFill>
          <a:blip r:embed="rId4"/>
          <a:stretch>
            <a:fillRect/>
          </a:stretch>
        </p:blipFill>
        <p:spPr>
          <a:xfrm>
            <a:off x="7294136" y="2029641"/>
            <a:ext cx="1822008" cy="1579737"/>
          </a:xfrm>
          <a:prstGeom prst="rect">
            <a:avLst/>
          </a:prstGeom>
        </p:spPr>
      </p:pic>
      <p:pic>
        <p:nvPicPr>
          <p:cNvPr id="9" name="Imagen 8">
            <a:extLst>
              <a:ext uri="{FF2B5EF4-FFF2-40B4-BE49-F238E27FC236}">
                <a16:creationId xmlns:a16="http://schemas.microsoft.com/office/drawing/2014/main" id="{C455C6EB-C011-4B96-8C0C-2EC3BDD66A8A}"/>
              </a:ext>
            </a:extLst>
          </p:cNvPr>
          <p:cNvPicPr>
            <a:picLocks noChangeAspect="1"/>
          </p:cNvPicPr>
          <p:nvPr/>
        </p:nvPicPr>
        <p:blipFill>
          <a:blip r:embed="rId5"/>
          <a:stretch>
            <a:fillRect/>
          </a:stretch>
        </p:blipFill>
        <p:spPr>
          <a:xfrm>
            <a:off x="179512" y="4266116"/>
            <a:ext cx="1806000" cy="1868867"/>
          </a:xfrm>
          <a:prstGeom prst="rect">
            <a:avLst/>
          </a:prstGeom>
        </p:spPr>
      </p:pic>
      <p:pic>
        <p:nvPicPr>
          <p:cNvPr id="10" name="Imagen 9">
            <a:extLst>
              <a:ext uri="{FF2B5EF4-FFF2-40B4-BE49-F238E27FC236}">
                <a16:creationId xmlns:a16="http://schemas.microsoft.com/office/drawing/2014/main" id="{120FED4D-709B-4940-8D8E-6732ABE48604}"/>
              </a:ext>
            </a:extLst>
          </p:cNvPr>
          <p:cNvPicPr>
            <a:picLocks noChangeAspect="1"/>
          </p:cNvPicPr>
          <p:nvPr/>
        </p:nvPicPr>
        <p:blipFill>
          <a:blip r:embed="rId6"/>
          <a:stretch>
            <a:fillRect/>
          </a:stretch>
        </p:blipFill>
        <p:spPr>
          <a:xfrm>
            <a:off x="1661275" y="3701562"/>
            <a:ext cx="1665056" cy="1168551"/>
          </a:xfrm>
          <a:prstGeom prst="rect">
            <a:avLst/>
          </a:prstGeom>
        </p:spPr>
      </p:pic>
      <p:pic>
        <p:nvPicPr>
          <p:cNvPr id="13" name="Imagen 12">
            <a:extLst>
              <a:ext uri="{FF2B5EF4-FFF2-40B4-BE49-F238E27FC236}">
                <a16:creationId xmlns:a16="http://schemas.microsoft.com/office/drawing/2014/main" id="{EEF7303B-8EA4-4D5B-96D7-84C95DD3F37F}"/>
              </a:ext>
            </a:extLst>
          </p:cNvPr>
          <p:cNvPicPr>
            <a:picLocks noChangeAspect="1"/>
          </p:cNvPicPr>
          <p:nvPr/>
        </p:nvPicPr>
        <p:blipFill>
          <a:blip r:embed="rId7"/>
          <a:stretch>
            <a:fillRect/>
          </a:stretch>
        </p:blipFill>
        <p:spPr>
          <a:xfrm>
            <a:off x="3563888" y="4253096"/>
            <a:ext cx="3355734" cy="2053733"/>
          </a:xfrm>
          <a:prstGeom prst="rect">
            <a:avLst/>
          </a:prstGeom>
        </p:spPr>
      </p:pic>
      <p:pic>
        <p:nvPicPr>
          <p:cNvPr id="14" name="Imagen 13">
            <a:extLst>
              <a:ext uri="{FF2B5EF4-FFF2-40B4-BE49-F238E27FC236}">
                <a16:creationId xmlns:a16="http://schemas.microsoft.com/office/drawing/2014/main" id="{4EDCE5F9-63B8-494E-A4A5-FDFE3A193B90}"/>
              </a:ext>
            </a:extLst>
          </p:cNvPr>
          <p:cNvPicPr>
            <a:picLocks noChangeAspect="1"/>
          </p:cNvPicPr>
          <p:nvPr/>
        </p:nvPicPr>
        <p:blipFill>
          <a:blip r:embed="rId8"/>
          <a:stretch>
            <a:fillRect/>
          </a:stretch>
        </p:blipFill>
        <p:spPr>
          <a:xfrm>
            <a:off x="7149674" y="3807180"/>
            <a:ext cx="1883400" cy="2593134"/>
          </a:xfrm>
          <a:prstGeom prst="rect">
            <a:avLst/>
          </a:prstGeom>
        </p:spPr>
      </p:pic>
      <p:sp>
        <p:nvSpPr>
          <p:cNvPr id="15" name="11 Rectángulo">
            <a:extLst>
              <a:ext uri="{FF2B5EF4-FFF2-40B4-BE49-F238E27FC236}">
                <a16:creationId xmlns:a16="http://schemas.microsoft.com/office/drawing/2014/main" id="{9B121FFF-93F0-4160-88F3-F3B7D17B5A1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7" name="17 Rectángulo">
            <a:extLst>
              <a:ext uri="{FF2B5EF4-FFF2-40B4-BE49-F238E27FC236}">
                <a16:creationId xmlns:a16="http://schemas.microsoft.com/office/drawing/2014/main" id="{C42789D2-BEBF-48D8-BF8E-4CD654F170E5}"/>
              </a:ext>
            </a:extLst>
          </p:cNvPr>
          <p:cNvSpPr/>
          <p:nvPr/>
        </p:nvSpPr>
        <p:spPr>
          <a:xfrm>
            <a:off x="1835696" y="5877272"/>
            <a:ext cx="504056" cy="246221"/>
          </a:xfrm>
          <a:prstGeom prst="rect">
            <a:avLst/>
          </a:prstGeom>
        </p:spPr>
        <p:txBody>
          <a:bodyPr wrap="square">
            <a:spAutoFit/>
          </a:bodyPr>
          <a:lstStyle/>
          <a:p>
            <a:r>
              <a:rPr lang="es-ES" sz="1000" b="1" u="sng" dirty="0" err="1"/>
              <a:t>Fig</a:t>
            </a:r>
            <a:r>
              <a:rPr lang="es-ES" sz="1000" b="1" u="sng" dirty="0"/>
              <a:t> 43</a:t>
            </a:r>
            <a:endParaRPr lang="es-ES" sz="1000" b="1" dirty="0"/>
          </a:p>
        </p:txBody>
      </p:sp>
      <p:sp>
        <p:nvSpPr>
          <p:cNvPr id="18" name="17 Rectángulo">
            <a:extLst>
              <a:ext uri="{FF2B5EF4-FFF2-40B4-BE49-F238E27FC236}">
                <a16:creationId xmlns:a16="http://schemas.microsoft.com/office/drawing/2014/main" id="{79D4BA48-E4A8-4707-A809-2592EF96B5B9}"/>
              </a:ext>
            </a:extLst>
          </p:cNvPr>
          <p:cNvSpPr/>
          <p:nvPr/>
        </p:nvSpPr>
        <p:spPr>
          <a:xfrm>
            <a:off x="6156176" y="6029672"/>
            <a:ext cx="504056" cy="246221"/>
          </a:xfrm>
          <a:prstGeom prst="rect">
            <a:avLst/>
          </a:prstGeom>
        </p:spPr>
        <p:txBody>
          <a:bodyPr wrap="square">
            <a:spAutoFit/>
          </a:bodyPr>
          <a:lstStyle/>
          <a:p>
            <a:r>
              <a:rPr lang="es-ES" sz="1000" b="1" u="sng" dirty="0" err="1"/>
              <a:t>Fig</a:t>
            </a:r>
            <a:r>
              <a:rPr lang="es-ES" sz="1000" b="1" u="sng" dirty="0"/>
              <a:t> 44</a:t>
            </a:r>
            <a:endParaRPr lang="es-ES" sz="1000" b="1" dirty="0"/>
          </a:p>
        </p:txBody>
      </p:sp>
      <p:sp>
        <p:nvSpPr>
          <p:cNvPr id="19" name="17 Rectángulo">
            <a:extLst>
              <a:ext uri="{FF2B5EF4-FFF2-40B4-BE49-F238E27FC236}">
                <a16:creationId xmlns:a16="http://schemas.microsoft.com/office/drawing/2014/main" id="{36025283-A782-40E1-8070-8E028BBDC8B7}"/>
              </a:ext>
            </a:extLst>
          </p:cNvPr>
          <p:cNvSpPr/>
          <p:nvPr/>
        </p:nvSpPr>
        <p:spPr>
          <a:xfrm>
            <a:off x="6516216" y="3758843"/>
            <a:ext cx="504056" cy="246221"/>
          </a:xfrm>
          <a:prstGeom prst="rect">
            <a:avLst/>
          </a:prstGeom>
        </p:spPr>
        <p:txBody>
          <a:bodyPr wrap="square">
            <a:spAutoFit/>
          </a:bodyPr>
          <a:lstStyle/>
          <a:p>
            <a:r>
              <a:rPr lang="es-ES" sz="1000" b="1" u="sng" dirty="0" err="1"/>
              <a:t>Fig</a:t>
            </a:r>
            <a:r>
              <a:rPr lang="es-ES" sz="1000" b="1" u="sng" dirty="0"/>
              <a:t> 45</a:t>
            </a:r>
            <a:endParaRPr lang="es-ES" sz="1000" b="1" dirty="0"/>
          </a:p>
        </p:txBody>
      </p:sp>
      <p:sp>
        <p:nvSpPr>
          <p:cNvPr id="20" name="17 Rectángulo">
            <a:extLst>
              <a:ext uri="{FF2B5EF4-FFF2-40B4-BE49-F238E27FC236}">
                <a16:creationId xmlns:a16="http://schemas.microsoft.com/office/drawing/2014/main" id="{1E54AD69-9F9F-44F4-938C-B879818E89BB}"/>
              </a:ext>
            </a:extLst>
          </p:cNvPr>
          <p:cNvSpPr/>
          <p:nvPr/>
        </p:nvSpPr>
        <p:spPr>
          <a:xfrm>
            <a:off x="8604448" y="6207115"/>
            <a:ext cx="504056" cy="246221"/>
          </a:xfrm>
          <a:prstGeom prst="rect">
            <a:avLst/>
          </a:prstGeom>
        </p:spPr>
        <p:txBody>
          <a:bodyPr wrap="square">
            <a:spAutoFit/>
          </a:bodyPr>
          <a:lstStyle/>
          <a:p>
            <a:r>
              <a:rPr lang="es-ES" sz="1000" b="1" u="sng" dirty="0" err="1"/>
              <a:t>Fig</a:t>
            </a:r>
            <a:r>
              <a:rPr lang="es-ES" sz="1000" b="1" u="sng" dirty="0"/>
              <a:t> 47</a:t>
            </a:r>
            <a:endParaRPr lang="es-ES" sz="1000" b="1" dirty="0"/>
          </a:p>
        </p:txBody>
      </p:sp>
      <p:sp>
        <p:nvSpPr>
          <p:cNvPr id="21" name="17 Rectángulo">
            <a:extLst>
              <a:ext uri="{FF2B5EF4-FFF2-40B4-BE49-F238E27FC236}">
                <a16:creationId xmlns:a16="http://schemas.microsoft.com/office/drawing/2014/main" id="{BB534D57-1D99-4BF8-B02F-CE2BE03851CF}"/>
              </a:ext>
            </a:extLst>
          </p:cNvPr>
          <p:cNvSpPr/>
          <p:nvPr/>
        </p:nvSpPr>
        <p:spPr>
          <a:xfrm>
            <a:off x="8631369" y="3679506"/>
            <a:ext cx="504056" cy="246221"/>
          </a:xfrm>
          <a:prstGeom prst="rect">
            <a:avLst/>
          </a:prstGeom>
        </p:spPr>
        <p:txBody>
          <a:bodyPr wrap="square">
            <a:spAutoFit/>
          </a:bodyPr>
          <a:lstStyle/>
          <a:p>
            <a:r>
              <a:rPr lang="es-ES" sz="1000" b="1" u="sng" dirty="0" err="1"/>
              <a:t>Fig</a:t>
            </a:r>
            <a:r>
              <a:rPr lang="es-ES" sz="1000" b="1" u="sng" dirty="0"/>
              <a:t> 46</a:t>
            </a:r>
            <a:endParaRPr lang="es-ES" sz="1000" b="1" dirty="0"/>
          </a:p>
        </p:txBody>
      </p:sp>
    </p:spTree>
    <p:extLst>
      <p:ext uri="{BB962C8B-B14F-4D97-AF65-F5344CB8AC3E}">
        <p14:creationId xmlns:p14="http://schemas.microsoft.com/office/powerpoint/2010/main" val="5978631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5840371" y="3194254"/>
            <a:ext cx="3237968" cy="639763"/>
          </a:xfrm>
        </p:spPr>
        <p:txBody>
          <a:bodyPr>
            <a:noAutofit/>
          </a:bodyPr>
          <a:lstStyle/>
          <a:p>
            <a:br>
              <a:rPr lang="es-ES" sz="1800" dirty="0">
                <a:solidFill>
                  <a:srgbClr val="00519E"/>
                </a:solidFill>
              </a:rPr>
            </a:br>
            <a:r>
              <a:rPr lang="es-ES" sz="1800" b="1" dirty="0">
                <a:solidFill>
                  <a:srgbClr val="00519E"/>
                </a:solidFill>
              </a:rPr>
              <a:t>Válvulas </a:t>
            </a:r>
            <a:br>
              <a:rPr lang="es-ES" sz="1800" dirty="0">
                <a:solidFill>
                  <a:srgbClr val="00519E"/>
                </a:solidFill>
              </a:rPr>
            </a:br>
            <a:r>
              <a:rPr lang="pt-BR" sz="1800" b="1" dirty="0">
                <a:solidFill>
                  <a:srgbClr val="00519E"/>
                </a:solidFill>
              </a:rPr>
              <a:t>e instrumentos para </a:t>
            </a:r>
            <a:r>
              <a:rPr lang="pt-BR" sz="1800" b="1" dirty="0" err="1">
                <a:solidFill>
                  <a:srgbClr val="00519E"/>
                </a:solidFill>
              </a:rPr>
              <a:t>servicio</a:t>
            </a:r>
            <a:r>
              <a:rPr lang="pt-BR" sz="1800" b="1" dirty="0">
                <a:solidFill>
                  <a:srgbClr val="00519E"/>
                </a:solidFill>
              </a:rPr>
              <a:t> criogénico </a:t>
            </a:r>
            <a:endParaRPr lang="es-ES_tradnl" altLang="es-ES" sz="1800" b="1" dirty="0">
              <a:solidFill>
                <a:srgbClr val="00519E"/>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sp>
        <p:nvSpPr>
          <p:cNvPr id="2" name="Rectángulo 1">
            <a:extLst>
              <a:ext uri="{FF2B5EF4-FFF2-40B4-BE49-F238E27FC236}">
                <a16:creationId xmlns:a16="http://schemas.microsoft.com/office/drawing/2014/main" id="{43F1B794-D11D-46D4-9FF7-5C4A4136D90E}"/>
              </a:ext>
            </a:extLst>
          </p:cNvPr>
          <p:cNvSpPr/>
          <p:nvPr/>
        </p:nvSpPr>
        <p:spPr>
          <a:xfrm>
            <a:off x="207803" y="1870549"/>
            <a:ext cx="4572000" cy="369332"/>
          </a:xfrm>
          <a:prstGeom prst="rect">
            <a:avLst/>
          </a:prstGeom>
        </p:spPr>
        <p:txBody>
          <a:bodyPr>
            <a:spAutoFit/>
          </a:bodyPr>
          <a:lstStyle/>
          <a:p>
            <a:r>
              <a:rPr lang="es-ES" b="1" u="sng" dirty="0">
                <a:solidFill>
                  <a:srgbClr val="00519E"/>
                </a:solidFill>
              </a:rPr>
              <a:t>Equipamiento de planta de licuefacción</a:t>
            </a:r>
            <a:endParaRPr lang="es-ES" u="sng" dirty="0">
              <a:solidFill>
                <a:srgbClr val="00519E"/>
              </a:solidFill>
            </a:endParaRPr>
          </a:p>
        </p:txBody>
      </p:sp>
      <p:pic>
        <p:nvPicPr>
          <p:cNvPr id="3" name="Imagen 2">
            <a:extLst>
              <a:ext uri="{FF2B5EF4-FFF2-40B4-BE49-F238E27FC236}">
                <a16:creationId xmlns:a16="http://schemas.microsoft.com/office/drawing/2014/main" id="{52F695C5-A94B-4AB8-912D-A1BC1FFE1596}"/>
              </a:ext>
            </a:extLst>
          </p:cNvPr>
          <p:cNvPicPr>
            <a:picLocks noChangeAspect="1"/>
          </p:cNvPicPr>
          <p:nvPr/>
        </p:nvPicPr>
        <p:blipFill>
          <a:blip r:embed="rId3"/>
          <a:stretch>
            <a:fillRect/>
          </a:stretch>
        </p:blipFill>
        <p:spPr>
          <a:xfrm>
            <a:off x="5724128" y="4251131"/>
            <a:ext cx="2839912" cy="2125412"/>
          </a:xfrm>
          <a:prstGeom prst="rect">
            <a:avLst/>
          </a:prstGeom>
        </p:spPr>
      </p:pic>
      <p:pic>
        <p:nvPicPr>
          <p:cNvPr id="5" name="Imagen 4">
            <a:extLst>
              <a:ext uri="{FF2B5EF4-FFF2-40B4-BE49-F238E27FC236}">
                <a16:creationId xmlns:a16="http://schemas.microsoft.com/office/drawing/2014/main" id="{ADB02802-758F-4DB0-A2C8-1E6FFD206DAE}"/>
              </a:ext>
            </a:extLst>
          </p:cNvPr>
          <p:cNvPicPr>
            <a:picLocks noChangeAspect="1"/>
          </p:cNvPicPr>
          <p:nvPr/>
        </p:nvPicPr>
        <p:blipFill>
          <a:blip r:embed="rId4"/>
          <a:stretch>
            <a:fillRect/>
          </a:stretch>
        </p:blipFill>
        <p:spPr>
          <a:xfrm>
            <a:off x="2843808" y="2418749"/>
            <a:ext cx="2734800" cy="1616667"/>
          </a:xfrm>
          <a:prstGeom prst="rect">
            <a:avLst/>
          </a:prstGeom>
        </p:spPr>
      </p:pic>
      <p:pic>
        <p:nvPicPr>
          <p:cNvPr id="15" name="Imagen 14">
            <a:extLst>
              <a:ext uri="{FF2B5EF4-FFF2-40B4-BE49-F238E27FC236}">
                <a16:creationId xmlns:a16="http://schemas.microsoft.com/office/drawing/2014/main" id="{917FBB54-49FC-4BB4-9DF2-88403F3E1CCB}"/>
              </a:ext>
            </a:extLst>
          </p:cNvPr>
          <p:cNvPicPr>
            <a:picLocks noChangeAspect="1"/>
          </p:cNvPicPr>
          <p:nvPr/>
        </p:nvPicPr>
        <p:blipFill>
          <a:blip r:embed="rId5"/>
          <a:stretch>
            <a:fillRect/>
          </a:stretch>
        </p:blipFill>
        <p:spPr>
          <a:xfrm>
            <a:off x="6084168" y="1615798"/>
            <a:ext cx="1135200" cy="1707200"/>
          </a:xfrm>
          <a:prstGeom prst="rect">
            <a:avLst/>
          </a:prstGeom>
        </p:spPr>
      </p:pic>
      <p:pic>
        <p:nvPicPr>
          <p:cNvPr id="17" name="Imagen 16">
            <a:extLst>
              <a:ext uri="{FF2B5EF4-FFF2-40B4-BE49-F238E27FC236}">
                <a16:creationId xmlns:a16="http://schemas.microsoft.com/office/drawing/2014/main" id="{454A3C81-5DB4-4857-82BE-E04C9F93F073}"/>
              </a:ext>
            </a:extLst>
          </p:cNvPr>
          <p:cNvPicPr>
            <a:picLocks noChangeAspect="1"/>
          </p:cNvPicPr>
          <p:nvPr/>
        </p:nvPicPr>
        <p:blipFill>
          <a:blip r:embed="rId6"/>
          <a:stretch>
            <a:fillRect/>
          </a:stretch>
        </p:blipFill>
        <p:spPr>
          <a:xfrm>
            <a:off x="7550456" y="1382240"/>
            <a:ext cx="1062032" cy="1907724"/>
          </a:xfrm>
          <a:prstGeom prst="rect">
            <a:avLst/>
          </a:prstGeom>
        </p:spPr>
      </p:pic>
      <p:pic>
        <p:nvPicPr>
          <p:cNvPr id="18" name="Imagen 17">
            <a:extLst>
              <a:ext uri="{FF2B5EF4-FFF2-40B4-BE49-F238E27FC236}">
                <a16:creationId xmlns:a16="http://schemas.microsoft.com/office/drawing/2014/main" id="{57500104-A07E-48D4-ACF3-B745CF03EC40}"/>
              </a:ext>
            </a:extLst>
          </p:cNvPr>
          <p:cNvPicPr>
            <a:picLocks noChangeAspect="1"/>
          </p:cNvPicPr>
          <p:nvPr/>
        </p:nvPicPr>
        <p:blipFill>
          <a:blip r:embed="rId7"/>
          <a:stretch>
            <a:fillRect/>
          </a:stretch>
        </p:blipFill>
        <p:spPr>
          <a:xfrm>
            <a:off x="1331118" y="4573700"/>
            <a:ext cx="1902778" cy="1795983"/>
          </a:xfrm>
          <a:prstGeom prst="rect">
            <a:avLst/>
          </a:prstGeom>
        </p:spPr>
      </p:pic>
      <p:sp>
        <p:nvSpPr>
          <p:cNvPr id="19" name="Rectángulo 18">
            <a:extLst>
              <a:ext uri="{FF2B5EF4-FFF2-40B4-BE49-F238E27FC236}">
                <a16:creationId xmlns:a16="http://schemas.microsoft.com/office/drawing/2014/main" id="{3B28AA53-DAA4-44F9-B5A0-7125F3FA9D0A}"/>
              </a:ext>
            </a:extLst>
          </p:cNvPr>
          <p:cNvSpPr/>
          <p:nvPr/>
        </p:nvSpPr>
        <p:spPr>
          <a:xfrm>
            <a:off x="3097615" y="3985674"/>
            <a:ext cx="4572000" cy="530915"/>
          </a:xfrm>
          <a:prstGeom prst="rect">
            <a:avLst/>
          </a:prstGeom>
        </p:spPr>
        <p:txBody>
          <a:bodyPr>
            <a:spAutoFit/>
          </a:bodyPr>
          <a:lstStyle/>
          <a:p>
            <a:endParaRPr lang="es-ES" sz="105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Intercambiadores de calor </a:t>
            </a:r>
            <a:endParaRPr lang="es-ES" dirty="0">
              <a:solidFill>
                <a:srgbClr val="00519E"/>
              </a:solidFill>
            </a:endParaRPr>
          </a:p>
        </p:txBody>
      </p:sp>
      <p:pic>
        <p:nvPicPr>
          <p:cNvPr id="20" name="Imagen 19">
            <a:extLst>
              <a:ext uri="{FF2B5EF4-FFF2-40B4-BE49-F238E27FC236}">
                <a16:creationId xmlns:a16="http://schemas.microsoft.com/office/drawing/2014/main" id="{AD540B02-6B5C-4408-BEA0-11AC76D543D8}"/>
              </a:ext>
            </a:extLst>
          </p:cNvPr>
          <p:cNvPicPr>
            <a:picLocks noChangeAspect="1"/>
          </p:cNvPicPr>
          <p:nvPr/>
        </p:nvPicPr>
        <p:blipFill>
          <a:blip r:embed="rId8"/>
          <a:stretch>
            <a:fillRect/>
          </a:stretch>
        </p:blipFill>
        <p:spPr>
          <a:xfrm>
            <a:off x="522257" y="2449307"/>
            <a:ext cx="2295996" cy="1914967"/>
          </a:xfrm>
          <a:prstGeom prst="rect">
            <a:avLst/>
          </a:prstGeom>
        </p:spPr>
      </p:pic>
      <p:sp>
        <p:nvSpPr>
          <p:cNvPr id="21" name="Rectángulo 20">
            <a:extLst>
              <a:ext uri="{FF2B5EF4-FFF2-40B4-BE49-F238E27FC236}">
                <a16:creationId xmlns:a16="http://schemas.microsoft.com/office/drawing/2014/main" id="{371227AC-C8D1-4485-8712-BCA787110626}"/>
              </a:ext>
            </a:extLst>
          </p:cNvPr>
          <p:cNvSpPr/>
          <p:nvPr/>
        </p:nvSpPr>
        <p:spPr>
          <a:xfrm>
            <a:off x="1587501" y="2270396"/>
            <a:ext cx="2734800" cy="530915"/>
          </a:xfrm>
          <a:prstGeom prst="rect">
            <a:avLst/>
          </a:prstGeom>
        </p:spPr>
        <p:txBody>
          <a:bodyPr wrap="square">
            <a:spAutoFit/>
          </a:bodyPr>
          <a:lstStyle/>
          <a:p>
            <a:endParaRPr lang="es-ES" sz="105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Compresores </a:t>
            </a:r>
            <a:endParaRPr lang="es-ES" dirty="0">
              <a:solidFill>
                <a:srgbClr val="00519E"/>
              </a:solidFill>
            </a:endParaRPr>
          </a:p>
        </p:txBody>
      </p:sp>
      <p:sp>
        <p:nvSpPr>
          <p:cNvPr id="22" name="Rectángulo 21">
            <a:extLst>
              <a:ext uri="{FF2B5EF4-FFF2-40B4-BE49-F238E27FC236}">
                <a16:creationId xmlns:a16="http://schemas.microsoft.com/office/drawing/2014/main" id="{FCA5C168-30C9-4234-AB5D-04D8027CFB7A}"/>
              </a:ext>
            </a:extLst>
          </p:cNvPr>
          <p:cNvSpPr/>
          <p:nvPr/>
        </p:nvSpPr>
        <p:spPr>
          <a:xfrm>
            <a:off x="3753399" y="5210302"/>
            <a:ext cx="4572000" cy="530915"/>
          </a:xfrm>
          <a:prstGeom prst="rect">
            <a:avLst/>
          </a:prstGeom>
        </p:spPr>
        <p:txBody>
          <a:bodyPr>
            <a:spAutoFit/>
          </a:bodyPr>
          <a:lstStyle/>
          <a:p>
            <a:endParaRPr lang="es-ES" sz="105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Expansores </a:t>
            </a:r>
            <a:endParaRPr lang="es-ES" dirty="0">
              <a:solidFill>
                <a:srgbClr val="00519E"/>
              </a:solidFill>
            </a:endParaRPr>
          </a:p>
        </p:txBody>
      </p:sp>
      <p:sp>
        <p:nvSpPr>
          <p:cNvPr id="23" name="11 Rectángulo">
            <a:extLst>
              <a:ext uri="{FF2B5EF4-FFF2-40B4-BE49-F238E27FC236}">
                <a16:creationId xmlns:a16="http://schemas.microsoft.com/office/drawing/2014/main" id="{5F2E3A0C-B263-4E51-AB93-B2D3B2B7CDC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24" name="17 Rectángulo">
            <a:extLst>
              <a:ext uri="{FF2B5EF4-FFF2-40B4-BE49-F238E27FC236}">
                <a16:creationId xmlns:a16="http://schemas.microsoft.com/office/drawing/2014/main" id="{DF52A385-E8B7-4B26-9E40-DA82F8C26025}"/>
              </a:ext>
            </a:extLst>
          </p:cNvPr>
          <p:cNvSpPr/>
          <p:nvPr/>
        </p:nvSpPr>
        <p:spPr>
          <a:xfrm>
            <a:off x="2195736" y="4005064"/>
            <a:ext cx="504056" cy="246221"/>
          </a:xfrm>
          <a:prstGeom prst="rect">
            <a:avLst/>
          </a:prstGeom>
        </p:spPr>
        <p:txBody>
          <a:bodyPr wrap="square">
            <a:spAutoFit/>
          </a:bodyPr>
          <a:lstStyle/>
          <a:p>
            <a:r>
              <a:rPr lang="es-ES" sz="1000" b="1" u="sng" dirty="0" err="1"/>
              <a:t>Fig</a:t>
            </a:r>
            <a:r>
              <a:rPr lang="es-ES" sz="1000" b="1" u="sng" dirty="0"/>
              <a:t> 48</a:t>
            </a:r>
            <a:endParaRPr lang="es-ES" sz="1000" b="1" dirty="0"/>
          </a:p>
        </p:txBody>
      </p:sp>
      <p:sp>
        <p:nvSpPr>
          <p:cNvPr id="25" name="17 Rectángulo">
            <a:extLst>
              <a:ext uri="{FF2B5EF4-FFF2-40B4-BE49-F238E27FC236}">
                <a16:creationId xmlns:a16="http://schemas.microsoft.com/office/drawing/2014/main" id="{ABA4B311-71EA-4F0D-B57B-1FAB49E0DE6D}"/>
              </a:ext>
            </a:extLst>
          </p:cNvPr>
          <p:cNvSpPr/>
          <p:nvPr/>
        </p:nvSpPr>
        <p:spPr>
          <a:xfrm>
            <a:off x="2627784" y="6135107"/>
            <a:ext cx="504056" cy="246221"/>
          </a:xfrm>
          <a:prstGeom prst="rect">
            <a:avLst/>
          </a:prstGeom>
        </p:spPr>
        <p:txBody>
          <a:bodyPr wrap="square">
            <a:spAutoFit/>
          </a:bodyPr>
          <a:lstStyle/>
          <a:p>
            <a:r>
              <a:rPr lang="es-ES" sz="1000" b="1" u="sng" dirty="0" err="1"/>
              <a:t>Fig</a:t>
            </a:r>
            <a:r>
              <a:rPr lang="es-ES" sz="1000" b="1" u="sng" dirty="0"/>
              <a:t> 49</a:t>
            </a:r>
            <a:endParaRPr lang="es-ES" sz="1000" b="1" dirty="0"/>
          </a:p>
        </p:txBody>
      </p:sp>
      <p:sp>
        <p:nvSpPr>
          <p:cNvPr id="26" name="17 Rectángulo">
            <a:extLst>
              <a:ext uri="{FF2B5EF4-FFF2-40B4-BE49-F238E27FC236}">
                <a16:creationId xmlns:a16="http://schemas.microsoft.com/office/drawing/2014/main" id="{BF5E00A8-6F70-4CFC-9128-30BCEC163679}"/>
              </a:ext>
            </a:extLst>
          </p:cNvPr>
          <p:cNvSpPr/>
          <p:nvPr/>
        </p:nvSpPr>
        <p:spPr>
          <a:xfrm>
            <a:off x="5292080" y="4005064"/>
            <a:ext cx="504056" cy="246221"/>
          </a:xfrm>
          <a:prstGeom prst="rect">
            <a:avLst/>
          </a:prstGeom>
        </p:spPr>
        <p:txBody>
          <a:bodyPr wrap="square">
            <a:spAutoFit/>
          </a:bodyPr>
          <a:lstStyle/>
          <a:p>
            <a:r>
              <a:rPr lang="es-ES" sz="1000" b="1" u="sng" dirty="0" err="1"/>
              <a:t>Fig</a:t>
            </a:r>
            <a:r>
              <a:rPr lang="es-ES" sz="1000" b="1" u="sng" dirty="0"/>
              <a:t> 50</a:t>
            </a:r>
            <a:endParaRPr lang="es-ES" sz="1000" b="1" dirty="0"/>
          </a:p>
        </p:txBody>
      </p:sp>
      <p:sp>
        <p:nvSpPr>
          <p:cNvPr id="27" name="17 Rectángulo">
            <a:extLst>
              <a:ext uri="{FF2B5EF4-FFF2-40B4-BE49-F238E27FC236}">
                <a16:creationId xmlns:a16="http://schemas.microsoft.com/office/drawing/2014/main" id="{E978096E-408E-4821-9F14-5457181AB87E}"/>
              </a:ext>
            </a:extLst>
          </p:cNvPr>
          <p:cNvSpPr/>
          <p:nvPr/>
        </p:nvSpPr>
        <p:spPr>
          <a:xfrm>
            <a:off x="8604448" y="6135107"/>
            <a:ext cx="504056" cy="246221"/>
          </a:xfrm>
          <a:prstGeom prst="rect">
            <a:avLst/>
          </a:prstGeom>
        </p:spPr>
        <p:txBody>
          <a:bodyPr wrap="square">
            <a:spAutoFit/>
          </a:bodyPr>
          <a:lstStyle/>
          <a:p>
            <a:r>
              <a:rPr lang="es-ES" sz="1000" b="1" u="sng" dirty="0" err="1"/>
              <a:t>Fig</a:t>
            </a:r>
            <a:r>
              <a:rPr lang="es-ES" sz="1000" b="1" u="sng" dirty="0"/>
              <a:t> 52</a:t>
            </a:r>
            <a:endParaRPr lang="es-ES" sz="1000" b="1" dirty="0"/>
          </a:p>
        </p:txBody>
      </p:sp>
      <p:sp>
        <p:nvSpPr>
          <p:cNvPr id="28" name="17 Rectángulo">
            <a:extLst>
              <a:ext uri="{FF2B5EF4-FFF2-40B4-BE49-F238E27FC236}">
                <a16:creationId xmlns:a16="http://schemas.microsoft.com/office/drawing/2014/main" id="{FB1ECEFD-0982-46F1-A6C9-7A3917DAFD59}"/>
              </a:ext>
            </a:extLst>
          </p:cNvPr>
          <p:cNvSpPr/>
          <p:nvPr/>
        </p:nvSpPr>
        <p:spPr>
          <a:xfrm>
            <a:off x="8460432" y="3110771"/>
            <a:ext cx="504056" cy="246221"/>
          </a:xfrm>
          <a:prstGeom prst="rect">
            <a:avLst/>
          </a:prstGeom>
        </p:spPr>
        <p:txBody>
          <a:bodyPr wrap="square">
            <a:spAutoFit/>
          </a:bodyPr>
          <a:lstStyle/>
          <a:p>
            <a:r>
              <a:rPr lang="es-ES" sz="1000" b="1" u="sng" dirty="0" err="1"/>
              <a:t>Fig</a:t>
            </a:r>
            <a:r>
              <a:rPr lang="es-ES" sz="1000" b="1" u="sng" dirty="0"/>
              <a:t> 51</a:t>
            </a:r>
            <a:endParaRPr lang="es-ES" sz="1000" b="1" dirty="0"/>
          </a:p>
        </p:txBody>
      </p:sp>
    </p:spTree>
    <p:extLst>
      <p:ext uri="{BB962C8B-B14F-4D97-AF65-F5344CB8AC3E}">
        <p14:creationId xmlns:p14="http://schemas.microsoft.com/office/powerpoint/2010/main" val="14715716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líquido</a:t>
            </a:r>
          </a:p>
        </p:txBody>
      </p:sp>
      <p:pic>
        <p:nvPicPr>
          <p:cNvPr id="9" name="Imagen 8">
            <a:extLst>
              <a:ext uri="{FF2B5EF4-FFF2-40B4-BE49-F238E27FC236}">
                <a16:creationId xmlns:a16="http://schemas.microsoft.com/office/drawing/2014/main" id="{0A05EC6E-E6E9-4CD0-A3D5-3190CC4B14CB}"/>
              </a:ext>
            </a:extLst>
          </p:cNvPr>
          <p:cNvPicPr>
            <a:picLocks noChangeAspect="1"/>
          </p:cNvPicPr>
          <p:nvPr/>
        </p:nvPicPr>
        <p:blipFill>
          <a:blip r:embed="rId3"/>
          <a:stretch>
            <a:fillRect/>
          </a:stretch>
        </p:blipFill>
        <p:spPr>
          <a:xfrm>
            <a:off x="423934" y="2564904"/>
            <a:ext cx="4112346" cy="3618413"/>
          </a:xfrm>
          <a:prstGeom prst="rect">
            <a:avLst/>
          </a:prstGeom>
        </p:spPr>
      </p:pic>
      <p:pic>
        <p:nvPicPr>
          <p:cNvPr id="10" name="Imagen 9">
            <a:extLst>
              <a:ext uri="{FF2B5EF4-FFF2-40B4-BE49-F238E27FC236}">
                <a16:creationId xmlns:a16="http://schemas.microsoft.com/office/drawing/2014/main" id="{F037F54F-3DBD-4F47-8D34-7019F6462BA9}"/>
              </a:ext>
            </a:extLst>
          </p:cNvPr>
          <p:cNvPicPr>
            <a:picLocks noChangeAspect="1"/>
          </p:cNvPicPr>
          <p:nvPr/>
        </p:nvPicPr>
        <p:blipFill>
          <a:blip r:embed="rId4"/>
          <a:stretch>
            <a:fillRect/>
          </a:stretch>
        </p:blipFill>
        <p:spPr>
          <a:xfrm>
            <a:off x="5580112" y="4140559"/>
            <a:ext cx="2964654" cy="2233823"/>
          </a:xfrm>
          <a:prstGeom prst="rect">
            <a:avLst/>
          </a:prstGeom>
        </p:spPr>
      </p:pic>
      <p:pic>
        <p:nvPicPr>
          <p:cNvPr id="13" name="Imagen 12">
            <a:extLst>
              <a:ext uri="{FF2B5EF4-FFF2-40B4-BE49-F238E27FC236}">
                <a16:creationId xmlns:a16="http://schemas.microsoft.com/office/drawing/2014/main" id="{EF94529E-A866-4416-A66F-5969DEDE31DD}"/>
              </a:ext>
            </a:extLst>
          </p:cNvPr>
          <p:cNvPicPr>
            <a:picLocks noChangeAspect="1"/>
          </p:cNvPicPr>
          <p:nvPr/>
        </p:nvPicPr>
        <p:blipFill>
          <a:blip r:embed="rId5"/>
          <a:stretch>
            <a:fillRect/>
          </a:stretch>
        </p:blipFill>
        <p:spPr>
          <a:xfrm>
            <a:off x="6300192" y="1202817"/>
            <a:ext cx="2255764" cy="2903012"/>
          </a:xfrm>
          <a:prstGeom prst="rect">
            <a:avLst/>
          </a:prstGeom>
        </p:spPr>
      </p:pic>
      <p:sp>
        <p:nvSpPr>
          <p:cNvPr id="14" name="Rectángulo 13">
            <a:extLst>
              <a:ext uri="{FF2B5EF4-FFF2-40B4-BE49-F238E27FC236}">
                <a16:creationId xmlns:a16="http://schemas.microsoft.com/office/drawing/2014/main" id="{1C6E5FD0-4657-4313-A319-DDA94C33EF76}"/>
              </a:ext>
            </a:extLst>
          </p:cNvPr>
          <p:cNvSpPr/>
          <p:nvPr/>
        </p:nvSpPr>
        <p:spPr>
          <a:xfrm>
            <a:off x="242894" y="1543586"/>
            <a:ext cx="6345330" cy="738664"/>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Plantas de licuefacción a escala industrial (equipo compacto) </a:t>
            </a:r>
            <a:endParaRPr lang="es-ES" dirty="0">
              <a:solidFill>
                <a:srgbClr val="00519E"/>
              </a:solidFill>
              <a:latin typeface="Wingdings" panose="05000000000000000000" pitchFamily="2" charset="2"/>
            </a:endParaRPr>
          </a:p>
        </p:txBody>
      </p:sp>
      <p:sp>
        <p:nvSpPr>
          <p:cNvPr id="15" name="11 Rectángulo">
            <a:extLst>
              <a:ext uri="{FF2B5EF4-FFF2-40B4-BE49-F238E27FC236}">
                <a16:creationId xmlns:a16="http://schemas.microsoft.com/office/drawing/2014/main" id="{A85328ED-F975-4486-BD84-EB82339E09C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7 Rectángulo">
            <a:extLst>
              <a:ext uri="{FF2B5EF4-FFF2-40B4-BE49-F238E27FC236}">
                <a16:creationId xmlns:a16="http://schemas.microsoft.com/office/drawing/2014/main" id="{30B4ADB1-E7CF-44DF-96AE-9547E4947588}"/>
              </a:ext>
            </a:extLst>
          </p:cNvPr>
          <p:cNvSpPr/>
          <p:nvPr/>
        </p:nvSpPr>
        <p:spPr>
          <a:xfrm>
            <a:off x="4499992" y="5991091"/>
            <a:ext cx="504056" cy="246221"/>
          </a:xfrm>
          <a:prstGeom prst="rect">
            <a:avLst/>
          </a:prstGeom>
        </p:spPr>
        <p:txBody>
          <a:bodyPr wrap="square">
            <a:spAutoFit/>
          </a:bodyPr>
          <a:lstStyle/>
          <a:p>
            <a:r>
              <a:rPr lang="es-ES" sz="1000" b="1" u="sng" dirty="0" err="1"/>
              <a:t>Fig</a:t>
            </a:r>
            <a:r>
              <a:rPr lang="es-ES" sz="1000" b="1" u="sng" dirty="0"/>
              <a:t> 53</a:t>
            </a:r>
            <a:endParaRPr lang="es-ES" sz="1000" b="1" dirty="0"/>
          </a:p>
        </p:txBody>
      </p:sp>
      <p:sp>
        <p:nvSpPr>
          <p:cNvPr id="17" name="17 Rectángulo">
            <a:extLst>
              <a:ext uri="{FF2B5EF4-FFF2-40B4-BE49-F238E27FC236}">
                <a16:creationId xmlns:a16="http://schemas.microsoft.com/office/drawing/2014/main" id="{907831DC-A529-4517-80E9-6DBC6D3E6905}"/>
              </a:ext>
            </a:extLst>
          </p:cNvPr>
          <p:cNvSpPr/>
          <p:nvPr/>
        </p:nvSpPr>
        <p:spPr>
          <a:xfrm>
            <a:off x="8532440" y="3758843"/>
            <a:ext cx="504056" cy="246221"/>
          </a:xfrm>
          <a:prstGeom prst="rect">
            <a:avLst/>
          </a:prstGeom>
        </p:spPr>
        <p:txBody>
          <a:bodyPr wrap="square">
            <a:spAutoFit/>
          </a:bodyPr>
          <a:lstStyle/>
          <a:p>
            <a:r>
              <a:rPr lang="es-ES" sz="1000" b="1" u="sng" dirty="0" err="1"/>
              <a:t>Fig</a:t>
            </a:r>
            <a:r>
              <a:rPr lang="es-ES" sz="1000" b="1" u="sng" dirty="0"/>
              <a:t> 54</a:t>
            </a:r>
            <a:endParaRPr lang="es-ES" sz="1000" b="1" dirty="0"/>
          </a:p>
        </p:txBody>
      </p:sp>
      <p:sp>
        <p:nvSpPr>
          <p:cNvPr id="18" name="17 Rectángulo">
            <a:extLst>
              <a:ext uri="{FF2B5EF4-FFF2-40B4-BE49-F238E27FC236}">
                <a16:creationId xmlns:a16="http://schemas.microsoft.com/office/drawing/2014/main" id="{20715DDA-15FF-46F0-803D-7973D1805571}"/>
              </a:ext>
            </a:extLst>
          </p:cNvPr>
          <p:cNvSpPr/>
          <p:nvPr/>
        </p:nvSpPr>
        <p:spPr>
          <a:xfrm>
            <a:off x="8676456" y="6063099"/>
            <a:ext cx="504056" cy="246221"/>
          </a:xfrm>
          <a:prstGeom prst="rect">
            <a:avLst/>
          </a:prstGeom>
        </p:spPr>
        <p:txBody>
          <a:bodyPr wrap="square">
            <a:spAutoFit/>
          </a:bodyPr>
          <a:lstStyle/>
          <a:p>
            <a:r>
              <a:rPr lang="es-ES" sz="1000" b="1" u="sng" dirty="0" err="1"/>
              <a:t>Fig</a:t>
            </a:r>
            <a:r>
              <a:rPr lang="es-ES" sz="1000" b="1" u="sng" dirty="0"/>
              <a:t> 55</a:t>
            </a:r>
            <a:endParaRPr lang="es-ES" sz="1000" b="1" dirty="0"/>
          </a:p>
        </p:txBody>
      </p:sp>
    </p:spTree>
    <p:extLst>
      <p:ext uri="{BB962C8B-B14F-4D97-AF65-F5344CB8AC3E}">
        <p14:creationId xmlns:p14="http://schemas.microsoft.com/office/powerpoint/2010/main" val="20645989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rgbClr val="00519E"/>
                </a:solidFill>
                <a:latin typeface="Arial" pitchFamily="34" charset="0"/>
                <a:cs typeface="Arial" pitchFamily="34" charset="0"/>
              </a:rPr>
              <a:t>Concepto: Hidrógeno como vector energético.</a:t>
            </a:r>
          </a:p>
          <a:p>
            <a:pPr marL="514350" indent="-514350">
              <a:buAutoNum type="arabicPeriod"/>
            </a:pPr>
            <a:endParaRPr lang="es-ES_tradnl" sz="2800" b="1" dirty="0">
              <a:solidFill>
                <a:srgbClr val="00519E"/>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0016773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8" name="7 Imagen"/>
          <p:cNvPicPr/>
          <p:nvPr/>
        </p:nvPicPr>
        <p:blipFill>
          <a:blip r:embed="rId3" cstate="print"/>
          <a:srcRect/>
          <a:stretch>
            <a:fillRect/>
          </a:stretch>
        </p:blipFill>
        <p:spPr bwMode="auto">
          <a:xfrm>
            <a:off x="4355976" y="3140968"/>
            <a:ext cx="4752528" cy="2664296"/>
          </a:xfrm>
          <a:prstGeom prst="rect">
            <a:avLst/>
          </a:prstGeom>
          <a:noFill/>
          <a:ln w="9525">
            <a:noFill/>
            <a:miter lim="800000"/>
            <a:headEnd/>
            <a:tailEnd/>
          </a:ln>
        </p:spPr>
      </p:pic>
      <p:sp>
        <p:nvSpPr>
          <p:cNvPr id="13" name="12 Rectángulo"/>
          <p:cNvSpPr/>
          <p:nvPr/>
        </p:nvSpPr>
        <p:spPr>
          <a:xfrm>
            <a:off x="4860032" y="5847075"/>
            <a:ext cx="3240360" cy="338554"/>
          </a:xfrm>
          <a:prstGeom prst="rect">
            <a:avLst/>
          </a:prstGeom>
        </p:spPr>
        <p:txBody>
          <a:bodyPr wrap="square">
            <a:spAutoFit/>
          </a:bodyPr>
          <a:lstStyle/>
          <a:p>
            <a:r>
              <a:rPr lang="es-ES" sz="800" b="1" u="sng" dirty="0"/>
              <a:t>FUENTE</a:t>
            </a:r>
            <a:r>
              <a:rPr lang="es-ES" sz="800" b="1" dirty="0"/>
              <a:t>: </a:t>
            </a:r>
            <a:r>
              <a:rPr lang="en-GB" sz="800" dirty="0"/>
              <a:t>H. </a:t>
            </a:r>
            <a:r>
              <a:rPr lang="en-GB" sz="800" dirty="0" err="1"/>
              <a:t>Barthelemy</a:t>
            </a:r>
            <a:r>
              <a:rPr lang="en-GB" sz="800" dirty="0"/>
              <a:t>. Hydrogen storage: Recent improvements and industrial perspectives</a:t>
            </a:r>
            <a:endParaRPr lang="es-ES" sz="800" b="1" dirty="0"/>
          </a:p>
        </p:txBody>
      </p:sp>
      <p:sp>
        <p:nvSpPr>
          <p:cNvPr id="14" name="13 Rectángulo"/>
          <p:cNvSpPr/>
          <p:nvPr/>
        </p:nvSpPr>
        <p:spPr>
          <a:xfrm>
            <a:off x="8388424" y="5805264"/>
            <a:ext cx="504056" cy="246221"/>
          </a:xfrm>
          <a:prstGeom prst="rect">
            <a:avLst/>
          </a:prstGeom>
        </p:spPr>
        <p:txBody>
          <a:bodyPr wrap="square">
            <a:spAutoFit/>
          </a:bodyPr>
          <a:lstStyle/>
          <a:p>
            <a:r>
              <a:rPr lang="es-ES" sz="1000" b="1" u="sng" dirty="0" err="1"/>
              <a:t>Fig</a:t>
            </a:r>
            <a:r>
              <a:rPr lang="es-ES" sz="1000" b="1" u="sng" dirty="0"/>
              <a:t> 56</a:t>
            </a:r>
            <a:endParaRPr lang="es-ES" sz="1000" b="1" dirty="0"/>
          </a:p>
        </p:txBody>
      </p:sp>
      <p:sp>
        <p:nvSpPr>
          <p:cNvPr id="2" name="Rectángulo 1"/>
          <p:cNvSpPr/>
          <p:nvPr/>
        </p:nvSpPr>
        <p:spPr>
          <a:xfrm>
            <a:off x="72008" y="1570141"/>
            <a:ext cx="4211960" cy="4739759"/>
          </a:xfrm>
          <a:prstGeom prst="rect">
            <a:avLst/>
          </a:prstGeom>
        </p:spPr>
        <p:txBody>
          <a:bodyPr wrap="square">
            <a:spAutoFit/>
          </a:bodyPr>
          <a:lstStyle/>
          <a:p>
            <a:endParaRPr lang="es-ES" sz="1400" dirty="0">
              <a:solidFill>
                <a:srgbClr val="00519E"/>
              </a:solidFill>
              <a:latin typeface="Wingdings" panose="05000000000000000000" pitchFamily="2" charset="2"/>
            </a:endParaRPr>
          </a:p>
          <a:p>
            <a:pPr algn="just">
              <a:buFont typeface="Wingdings" pitchFamily="2" charset="2"/>
              <a:buChar char="q"/>
            </a:pPr>
            <a:r>
              <a:rPr lang="es-ES" dirty="0">
                <a:solidFill>
                  <a:srgbClr val="00519E"/>
                </a:solidFill>
                <a:latin typeface="Calibri" panose="020F0502020204030204" pitchFamily="34" charset="0"/>
              </a:rPr>
              <a:t>   La combinación de almacenamiento de hidrógeno criogénico y de alta presión (tanques híbridos) también se está investigando actualmente . La aplicación de presión permite elevar la temperatura criogénica, reduciendo el coste de licuefacción y proporcionando suficiente resistencia térmica como para reducir el </a:t>
            </a:r>
            <a:r>
              <a:rPr lang="es-ES" i="1" dirty="0" err="1">
                <a:solidFill>
                  <a:srgbClr val="00519E"/>
                </a:solidFill>
                <a:latin typeface="Calibri" panose="020F0502020204030204" pitchFamily="34" charset="0"/>
              </a:rPr>
              <a:t>boil</a:t>
            </a:r>
            <a:r>
              <a:rPr lang="es-ES" i="1" dirty="0">
                <a:solidFill>
                  <a:srgbClr val="00519E"/>
                </a:solidFill>
                <a:latin typeface="Calibri" panose="020F0502020204030204" pitchFamily="34" charset="0"/>
              </a:rPr>
              <a:t>-off</a:t>
            </a:r>
            <a:r>
              <a:rPr lang="es-ES" dirty="0">
                <a:solidFill>
                  <a:srgbClr val="00519E"/>
                </a:solidFill>
                <a:latin typeface="Calibri" panose="020F0502020204030204" pitchFamily="34" charset="0"/>
              </a:rPr>
              <a:t> en los perfiles típicos de uso del vehículo . </a:t>
            </a:r>
          </a:p>
          <a:p>
            <a:endParaRPr lang="es-ES" dirty="0">
              <a:solidFill>
                <a:srgbClr val="00519E"/>
              </a:solidFill>
              <a:latin typeface="Calibri" panose="020F0502020204030204" pitchFamily="34" charset="0"/>
            </a:endParaRPr>
          </a:p>
          <a:p>
            <a:pPr algn="just">
              <a:buFont typeface="Wingdings" pitchFamily="2" charset="2"/>
              <a:buChar char="q"/>
            </a:pPr>
            <a:r>
              <a:rPr lang="es-ES" dirty="0">
                <a:solidFill>
                  <a:srgbClr val="00519E"/>
                </a:solidFill>
                <a:latin typeface="Calibri" panose="020F0502020204030204" pitchFamily="34" charset="0"/>
              </a:rPr>
              <a:t> Este concepto podría ser utilizado como un sistema de almacenamiento de hidrógeno híbrido para ser alimentado a partir de hidrógeno licuado o hidrógeno comprimido según coste y disponibilidad. </a:t>
            </a:r>
          </a:p>
        </p:txBody>
      </p:sp>
      <p:sp>
        <p:nvSpPr>
          <p:cNvPr id="3" name="Rectángulo 2"/>
          <p:cNvSpPr/>
          <p:nvPr/>
        </p:nvSpPr>
        <p:spPr>
          <a:xfrm>
            <a:off x="4469838" y="1556792"/>
            <a:ext cx="4572000" cy="523220"/>
          </a:xfrm>
          <a:prstGeom prst="rect">
            <a:avLst/>
          </a:prstGeom>
        </p:spPr>
        <p:txBody>
          <a:bodyPr>
            <a:spAutoFit/>
          </a:bodyPr>
          <a:lstStyle/>
          <a:p>
            <a:endParaRPr lang="es-ES" sz="1400" dirty="0">
              <a:solidFill>
                <a:srgbClr val="00519E"/>
              </a:solidFill>
              <a:latin typeface="Wingdings" panose="05000000000000000000" pitchFamily="2" charset="2"/>
            </a:endParaRPr>
          </a:p>
          <a:p>
            <a:endParaRPr lang="es-ES" sz="1400" dirty="0">
              <a:solidFill>
                <a:srgbClr val="00519E"/>
              </a:solidFill>
              <a:latin typeface="Wingdings" panose="05000000000000000000" pitchFamily="2" charset="2"/>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5" name="14 Rectángulo"/>
          <p:cNvSpPr/>
          <p:nvPr/>
        </p:nvSpPr>
        <p:spPr>
          <a:xfrm>
            <a:off x="4499992" y="1772816"/>
            <a:ext cx="4572000" cy="646331"/>
          </a:xfrm>
          <a:prstGeom prst="rect">
            <a:avLst/>
          </a:prstGeom>
        </p:spPr>
        <p:txBody>
          <a:bodyPr>
            <a:spAutoFit/>
          </a:bodyPr>
          <a:lstStyle/>
          <a:p>
            <a:pPr algn="just">
              <a:buFont typeface="Wingdings" pitchFamily="2" charset="2"/>
              <a:buChar char="q"/>
            </a:pPr>
            <a:r>
              <a:rPr lang="es-ES" dirty="0">
                <a:solidFill>
                  <a:srgbClr val="00519E"/>
                </a:solidFill>
                <a:latin typeface="Wingdings" panose="05000000000000000000" pitchFamily="2" charset="2"/>
              </a:rPr>
              <a:t> </a:t>
            </a:r>
            <a:r>
              <a:rPr lang="es-ES" dirty="0">
                <a:solidFill>
                  <a:srgbClr val="00519E"/>
                </a:solidFill>
                <a:latin typeface="Calibri" panose="020F0502020204030204" pitchFamily="34" charset="0"/>
              </a:rPr>
              <a:t>Son más compactos que los recipientes a presión convencionales. </a:t>
            </a: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crio-comprimido</a:t>
            </a:r>
          </a:p>
        </p:txBody>
      </p:sp>
      <p:sp>
        <p:nvSpPr>
          <p:cNvPr id="17" name="11 Rectángulo">
            <a:extLst>
              <a:ext uri="{FF2B5EF4-FFF2-40B4-BE49-F238E27FC236}">
                <a16:creationId xmlns:a16="http://schemas.microsoft.com/office/drawing/2014/main" id="{52ACEFED-D1A1-448B-8908-8537A0665A28}"/>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06095131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físico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Rectángulo 2"/>
          <p:cNvSpPr/>
          <p:nvPr/>
        </p:nvSpPr>
        <p:spPr>
          <a:xfrm>
            <a:off x="4469838" y="1556792"/>
            <a:ext cx="4572000" cy="523220"/>
          </a:xfrm>
          <a:prstGeom prst="rect">
            <a:avLst/>
          </a:prstGeom>
        </p:spPr>
        <p:txBody>
          <a:bodyPr>
            <a:spAutoFit/>
          </a:bodyPr>
          <a:lstStyle/>
          <a:p>
            <a:endParaRPr lang="es-ES" sz="1400" dirty="0">
              <a:solidFill>
                <a:srgbClr val="00519E"/>
              </a:solidFill>
              <a:latin typeface="Wingdings" panose="05000000000000000000" pitchFamily="2" charset="2"/>
            </a:endParaRPr>
          </a:p>
          <a:p>
            <a:endParaRPr lang="es-ES" sz="1400" dirty="0">
              <a:solidFill>
                <a:srgbClr val="00519E"/>
              </a:solidFill>
              <a:latin typeface="Wingdings" panose="05000000000000000000" pitchFamily="2" charset="2"/>
            </a:endParaRPr>
          </a:p>
        </p:txBody>
      </p:sp>
      <p:sp>
        <p:nvSpPr>
          <p:cNvPr id="4" name="Rectángulo 3"/>
          <p:cNvSpPr/>
          <p:nvPr/>
        </p:nvSpPr>
        <p:spPr>
          <a:xfrm>
            <a:off x="72008" y="1261324"/>
            <a:ext cx="7722096" cy="461665"/>
          </a:xfrm>
          <a:prstGeom prst="rect">
            <a:avLst/>
          </a:prstGeom>
        </p:spPr>
        <p:txBody>
          <a:bodyPr wrap="square">
            <a:spAutoFit/>
          </a:bodyPr>
          <a:lstStyle/>
          <a:p>
            <a:endParaRPr lang="es-ES" sz="1200" dirty="0">
              <a:solidFill>
                <a:srgbClr val="00519E"/>
              </a:solidFill>
              <a:latin typeface="Calibri" panose="020F0502020204030204" pitchFamily="34" charset="0"/>
            </a:endParaRPr>
          </a:p>
          <a:p>
            <a:endParaRPr lang="es-ES" sz="1200" dirty="0">
              <a:solidFill>
                <a:srgbClr val="00519E"/>
              </a:solidFill>
              <a:latin typeface="Calibri" panose="020F0502020204030204" pitchFamily="34" charset="0"/>
            </a:endParaRPr>
          </a:p>
        </p:txBody>
      </p:sp>
      <p:sp>
        <p:nvSpPr>
          <p:cNvPr id="16" name="1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Hidrógeno crio-comprimido</a:t>
            </a:r>
          </a:p>
        </p:txBody>
      </p:sp>
      <p:pic>
        <p:nvPicPr>
          <p:cNvPr id="5" name="Imagen 4">
            <a:extLst>
              <a:ext uri="{FF2B5EF4-FFF2-40B4-BE49-F238E27FC236}">
                <a16:creationId xmlns:a16="http://schemas.microsoft.com/office/drawing/2014/main" id="{E3CA2ECE-AAEC-412C-971B-AA5B8C423E4D}"/>
              </a:ext>
            </a:extLst>
          </p:cNvPr>
          <p:cNvPicPr>
            <a:picLocks noChangeAspect="1"/>
          </p:cNvPicPr>
          <p:nvPr/>
        </p:nvPicPr>
        <p:blipFill>
          <a:blip r:embed="rId3"/>
          <a:stretch>
            <a:fillRect/>
          </a:stretch>
        </p:blipFill>
        <p:spPr>
          <a:xfrm>
            <a:off x="384985" y="2850726"/>
            <a:ext cx="4777984" cy="3444287"/>
          </a:xfrm>
          <a:prstGeom prst="rect">
            <a:avLst/>
          </a:prstGeom>
        </p:spPr>
      </p:pic>
      <p:pic>
        <p:nvPicPr>
          <p:cNvPr id="9" name="Imagen 8">
            <a:extLst>
              <a:ext uri="{FF2B5EF4-FFF2-40B4-BE49-F238E27FC236}">
                <a16:creationId xmlns:a16="http://schemas.microsoft.com/office/drawing/2014/main" id="{B51B238A-6555-44CE-A285-4ABAFB482DFE}"/>
              </a:ext>
            </a:extLst>
          </p:cNvPr>
          <p:cNvPicPr>
            <a:picLocks noChangeAspect="1"/>
          </p:cNvPicPr>
          <p:nvPr/>
        </p:nvPicPr>
        <p:blipFill>
          <a:blip r:embed="rId4"/>
          <a:stretch>
            <a:fillRect/>
          </a:stretch>
        </p:blipFill>
        <p:spPr>
          <a:xfrm>
            <a:off x="5364088" y="3213404"/>
            <a:ext cx="3384870" cy="2141872"/>
          </a:xfrm>
          <a:prstGeom prst="rect">
            <a:avLst/>
          </a:prstGeom>
        </p:spPr>
      </p:pic>
      <p:sp>
        <p:nvSpPr>
          <p:cNvPr id="17" name="Rectángulo 16">
            <a:extLst>
              <a:ext uri="{FF2B5EF4-FFF2-40B4-BE49-F238E27FC236}">
                <a16:creationId xmlns:a16="http://schemas.microsoft.com/office/drawing/2014/main" id="{3F5D50FE-EF21-4971-95A1-2FB0C53E72E5}"/>
              </a:ext>
            </a:extLst>
          </p:cNvPr>
          <p:cNvSpPr/>
          <p:nvPr/>
        </p:nvSpPr>
        <p:spPr>
          <a:xfrm>
            <a:off x="407500" y="1556792"/>
            <a:ext cx="8341458" cy="738664"/>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Sistemas </a:t>
            </a:r>
            <a:r>
              <a:rPr lang="es-ES" b="1" dirty="0" err="1">
                <a:solidFill>
                  <a:srgbClr val="00519E"/>
                </a:solidFill>
                <a:latin typeface="Calibri" panose="020F0502020204030204" pitchFamily="34" charset="0"/>
              </a:rPr>
              <a:t>Criocomprimidos</a:t>
            </a:r>
            <a:r>
              <a:rPr lang="es-ES" b="1" dirty="0">
                <a:solidFill>
                  <a:srgbClr val="00519E"/>
                </a:solidFill>
                <a:latin typeface="Calibri" panose="020F0502020204030204" pitchFamily="34" charset="0"/>
              </a:rPr>
              <a:t> – Planta de ensayos de BMW y recipiente desarrollado </a:t>
            </a:r>
            <a:endParaRPr lang="es-ES" dirty="0">
              <a:solidFill>
                <a:srgbClr val="00519E"/>
              </a:solidFill>
              <a:latin typeface="Wingdings" panose="05000000000000000000" pitchFamily="2" charset="2"/>
            </a:endParaRPr>
          </a:p>
        </p:txBody>
      </p:sp>
      <p:sp>
        <p:nvSpPr>
          <p:cNvPr id="13" name="11 Rectángulo">
            <a:extLst>
              <a:ext uri="{FF2B5EF4-FFF2-40B4-BE49-F238E27FC236}">
                <a16:creationId xmlns:a16="http://schemas.microsoft.com/office/drawing/2014/main" id="{7C20F4A3-623E-41DD-A804-455648BD211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7 Rectángulo">
            <a:extLst>
              <a:ext uri="{FF2B5EF4-FFF2-40B4-BE49-F238E27FC236}">
                <a16:creationId xmlns:a16="http://schemas.microsoft.com/office/drawing/2014/main" id="{D8F8CB23-707A-4D8E-8AF5-6E2BDBEA40FF}"/>
              </a:ext>
            </a:extLst>
          </p:cNvPr>
          <p:cNvSpPr/>
          <p:nvPr/>
        </p:nvSpPr>
        <p:spPr>
          <a:xfrm>
            <a:off x="4507445" y="6056372"/>
            <a:ext cx="504056" cy="246221"/>
          </a:xfrm>
          <a:prstGeom prst="rect">
            <a:avLst/>
          </a:prstGeom>
        </p:spPr>
        <p:txBody>
          <a:bodyPr wrap="square">
            <a:spAutoFit/>
          </a:bodyPr>
          <a:lstStyle/>
          <a:p>
            <a:r>
              <a:rPr lang="es-ES" sz="1000" b="1" u="sng" dirty="0" err="1"/>
              <a:t>Fig</a:t>
            </a:r>
            <a:r>
              <a:rPr lang="es-ES" sz="1000" b="1" u="sng" dirty="0"/>
              <a:t> 57</a:t>
            </a:r>
            <a:endParaRPr lang="es-ES" sz="1000" b="1" dirty="0"/>
          </a:p>
        </p:txBody>
      </p:sp>
      <p:sp>
        <p:nvSpPr>
          <p:cNvPr id="14" name="17 Rectángulo">
            <a:extLst>
              <a:ext uri="{FF2B5EF4-FFF2-40B4-BE49-F238E27FC236}">
                <a16:creationId xmlns:a16="http://schemas.microsoft.com/office/drawing/2014/main" id="{FE7A2B79-8B02-4083-A027-1AB39885042B}"/>
              </a:ext>
            </a:extLst>
          </p:cNvPr>
          <p:cNvSpPr/>
          <p:nvPr/>
        </p:nvSpPr>
        <p:spPr>
          <a:xfrm>
            <a:off x="8460432" y="5415027"/>
            <a:ext cx="504056" cy="246221"/>
          </a:xfrm>
          <a:prstGeom prst="rect">
            <a:avLst/>
          </a:prstGeom>
        </p:spPr>
        <p:txBody>
          <a:bodyPr wrap="square">
            <a:spAutoFit/>
          </a:bodyPr>
          <a:lstStyle/>
          <a:p>
            <a:r>
              <a:rPr lang="es-ES" sz="1000" b="1" u="sng" dirty="0" err="1"/>
              <a:t>Fig</a:t>
            </a:r>
            <a:r>
              <a:rPr lang="es-ES" sz="1000" b="1" u="sng" dirty="0"/>
              <a:t> 58</a:t>
            </a:r>
            <a:endParaRPr lang="es-ES" sz="1000" b="1" dirty="0"/>
          </a:p>
        </p:txBody>
      </p:sp>
    </p:spTree>
    <p:extLst>
      <p:ext uri="{BB962C8B-B14F-4D97-AF65-F5344CB8AC3E}">
        <p14:creationId xmlns:p14="http://schemas.microsoft.com/office/powerpoint/2010/main" val="3547612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00519E"/>
                </a:solidFill>
                <a:latin typeface="Arial" pitchFamily="34" charset="0"/>
                <a:cs typeface="Arial" pitchFamily="34" charset="0"/>
              </a:rPr>
              <a:t>5. 	Almacenamiento químico.</a:t>
            </a:r>
          </a:p>
          <a:p>
            <a:pPr marL="514350" indent="-514350">
              <a:buNone/>
            </a:pPr>
            <a:r>
              <a:rPr lang="es-ES_tradnl" sz="2100" b="1" dirty="0">
                <a:solidFill>
                  <a:srgbClr val="00519E"/>
                </a:solidFill>
                <a:latin typeface="Arial" pitchFamily="34" charset="0"/>
                <a:cs typeface="Arial" pitchFamily="34" charset="0"/>
              </a:rPr>
              <a:t>	5.1. Líquidos orgánicos (LOHC).</a:t>
            </a:r>
          </a:p>
          <a:p>
            <a:pPr marL="514350" indent="-514350">
              <a:buNone/>
            </a:pPr>
            <a:r>
              <a:rPr lang="es-ES_tradnl" sz="2100" b="1" dirty="0">
                <a:solidFill>
                  <a:srgbClr val="00519E"/>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27970567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8" name="7 Rectángulo"/>
          <p:cNvSpPr/>
          <p:nvPr/>
        </p:nvSpPr>
        <p:spPr>
          <a:xfrm>
            <a:off x="3419872" y="5949280"/>
            <a:ext cx="5040560" cy="246221"/>
          </a:xfrm>
          <a:prstGeom prst="rect">
            <a:avLst/>
          </a:prstGeom>
        </p:spPr>
        <p:txBody>
          <a:bodyPr wrap="square">
            <a:spAutoFit/>
          </a:bodyPr>
          <a:lstStyle/>
          <a:p>
            <a:r>
              <a:rPr lang="es-ES" sz="1000" b="1" u="sng" dirty="0"/>
              <a:t>FUENTE</a:t>
            </a:r>
            <a:r>
              <a:rPr lang="es-ES" sz="1000" b="1" dirty="0"/>
              <a:t>: </a:t>
            </a:r>
            <a:r>
              <a:rPr lang="es-ES" sz="1000" b="1" dirty="0">
                <a:hlinkClick r:id="rId3"/>
              </a:rPr>
              <a:t>https://www.energy.gov/eere/fuelcells/chemical-hydrogen-storage-materials</a:t>
            </a:r>
            <a:endParaRPr lang="es-ES" sz="1000" b="1" dirty="0"/>
          </a:p>
        </p:txBody>
      </p:sp>
      <p:sp>
        <p:nvSpPr>
          <p:cNvPr id="13" name="12 Rectángulo"/>
          <p:cNvSpPr/>
          <p:nvPr/>
        </p:nvSpPr>
        <p:spPr>
          <a:xfrm>
            <a:off x="8460432" y="4622939"/>
            <a:ext cx="504056" cy="246221"/>
          </a:xfrm>
          <a:prstGeom prst="rect">
            <a:avLst/>
          </a:prstGeom>
        </p:spPr>
        <p:txBody>
          <a:bodyPr wrap="square">
            <a:spAutoFit/>
          </a:bodyPr>
          <a:lstStyle/>
          <a:p>
            <a:r>
              <a:rPr lang="es-ES" sz="1000" b="1" u="sng" dirty="0" err="1"/>
              <a:t>Fig</a:t>
            </a:r>
            <a:r>
              <a:rPr lang="es-ES" sz="1000" b="1" u="sng" dirty="0"/>
              <a:t> 59</a:t>
            </a:r>
            <a:endParaRPr lang="es-ES" sz="1000" b="1" dirty="0"/>
          </a:p>
        </p:txBody>
      </p:sp>
      <p:pic>
        <p:nvPicPr>
          <p:cNvPr id="14" name="13 Imagen"/>
          <p:cNvPicPr/>
          <p:nvPr/>
        </p:nvPicPr>
        <p:blipFill>
          <a:blip r:embed="rId4" cstate="print"/>
          <a:srcRect/>
          <a:stretch>
            <a:fillRect/>
          </a:stretch>
        </p:blipFill>
        <p:spPr bwMode="auto">
          <a:xfrm>
            <a:off x="6107112" y="4865625"/>
            <a:ext cx="1762125" cy="980397"/>
          </a:xfrm>
          <a:prstGeom prst="rect">
            <a:avLst/>
          </a:prstGeom>
          <a:noFill/>
          <a:ln w="9525">
            <a:noFill/>
            <a:miter lim="800000"/>
            <a:headEnd/>
            <a:tailEnd/>
          </a:ln>
        </p:spPr>
      </p:pic>
      <p:pic>
        <p:nvPicPr>
          <p:cNvPr id="15" name="Imagen 14"/>
          <p:cNvPicPr/>
          <p:nvPr/>
        </p:nvPicPr>
        <p:blipFill>
          <a:blip r:embed="rId5" cstate="print"/>
          <a:srcRect/>
          <a:stretch>
            <a:fillRect/>
          </a:stretch>
        </p:blipFill>
        <p:spPr bwMode="auto">
          <a:xfrm>
            <a:off x="4644008" y="1689978"/>
            <a:ext cx="4206305" cy="2913208"/>
          </a:xfrm>
          <a:prstGeom prst="rect">
            <a:avLst/>
          </a:prstGeom>
          <a:noFill/>
          <a:ln w="9525">
            <a:noFill/>
            <a:miter lim="800000"/>
            <a:headEnd/>
            <a:tailEnd/>
          </a:ln>
        </p:spPr>
      </p:pic>
      <p:sp>
        <p:nvSpPr>
          <p:cNvPr id="16" name="Rectángulo 2"/>
          <p:cNvSpPr/>
          <p:nvPr/>
        </p:nvSpPr>
        <p:spPr>
          <a:xfrm>
            <a:off x="251520" y="1556206"/>
            <a:ext cx="4392488" cy="3877985"/>
          </a:xfrm>
          <a:prstGeom prst="rect">
            <a:avLst/>
          </a:prstGeom>
        </p:spPr>
        <p:txBody>
          <a:bodyPr wrap="square">
            <a:spAutoFit/>
          </a:bodyPr>
          <a:lstStyle/>
          <a:p>
            <a:endParaRPr lang="es-ES" sz="1200" dirty="0">
              <a:solidFill>
                <a:srgbClr val="00519E"/>
              </a:solidFill>
              <a:latin typeface="Calibri" panose="020F0502020204030204" pitchFamily="34" charset="0"/>
            </a:endParaRPr>
          </a:p>
          <a:p>
            <a:r>
              <a:rPr lang="es-ES" b="1" u="sng" dirty="0">
                <a:solidFill>
                  <a:srgbClr val="00519E"/>
                </a:solidFill>
                <a:latin typeface="Calibri" panose="020F0502020204030204" pitchFamily="34" charset="0"/>
              </a:rPr>
              <a:t>Principio del almacenamiento químico</a:t>
            </a:r>
          </a:p>
          <a:p>
            <a:endParaRPr lang="es-ES" b="1" u="sng" dirty="0">
              <a:solidFill>
                <a:srgbClr val="00519E"/>
              </a:solidFill>
              <a:latin typeface="Calibri" panose="020F0502020204030204" pitchFamily="34" charset="0"/>
            </a:endParaRPr>
          </a:p>
          <a:p>
            <a:pPr algn="just"/>
            <a:r>
              <a:rPr lang="es-ES" dirty="0">
                <a:solidFill>
                  <a:srgbClr val="00519E"/>
                </a:solidFill>
                <a:latin typeface="Calibri" panose="020F0502020204030204" pitchFamily="34" charset="0"/>
              </a:rPr>
              <a:t>El almacenamiento químico del H</a:t>
            </a:r>
            <a:r>
              <a:rPr lang="es-ES" baseline="-25000" dirty="0">
                <a:solidFill>
                  <a:srgbClr val="00519E"/>
                </a:solidFill>
                <a:latin typeface="Calibri" panose="020F0502020204030204" pitchFamily="34" charset="0"/>
              </a:rPr>
              <a:t>2</a:t>
            </a:r>
            <a:r>
              <a:rPr lang="es-ES" dirty="0">
                <a:solidFill>
                  <a:srgbClr val="00519E"/>
                </a:solidFill>
                <a:latin typeface="Calibri" panose="020F0502020204030204" pitchFamily="34" charset="0"/>
              </a:rPr>
              <a:t> alberga todos aquellos compuestos que mejoran las capacidades gravimétricas y volumétricas , mejoran la seguridad y se regeneran de manera rentable y eficiente para su descomposición en los compuestos iniciales.</a:t>
            </a:r>
          </a:p>
          <a:p>
            <a:pPr algn="just"/>
            <a:endParaRPr lang="es-ES" dirty="0">
              <a:solidFill>
                <a:srgbClr val="00519E"/>
              </a:solidFill>
              <a:latin typeface="Calibri" panose="020F0502020204030204" pitchFamily="34" charset="0"/>
            </a:endParaRPr>
          </a:p>
          <a:p>
            <a:pPr algn="just"/>
            <a:r>
              <a:rPr lang="es-ES" dirty="0">
                <a:solidFill>
                  <a:srgbClr val="00519E"/>
                </a:solidFill>
                <a:latin typeface="Calibri" panose="020F0502020204030204" pitchFamily="34" charset="0"/>
              </a:rPr>
              <a:t>La principal problemática de estas tecnologías es la temperatura de </a:t>
            </a:r>
            <a:r>
              <a:rPr lang="es-ES" dirty="0" err="1">
                <a:solidFill>
                  <a:srgbClr val="00519E"/>
                </a:solidFill>
                <a:latin typeface="Calibri" panose="020F0502020204030204" pitchFamily="34" charset="0"/>
              </a:rPr>
              <a:t>deshidrogenación</a:t>
            </a:r>
            <a:r>
              <a:rPr lang="es-ES" dirty="0">
                <a:solidFill>
                  <a:srgbClr val="00519E"/>
                </a:solidFill>
                <a:latin typeface="Calibri" panose="020F0502020204030204" pitchFamily="34" charset="0"/>
              </a:rPr>
              <a:t>, la cual conlleva a un gran aporte energético. </a:t>
            </a:r>
          </a:p>
        </p:txBody>
      </p:sp>
      <p:sp>
        <p:nvSpPr>
          <p:cNvPr id="17" name="11 Rectángulo">
            <a:extLst>
              <a:ext uri="{FF2B5EF4-FFF2-40B4-BE49-F238E27FC236}">
                <a16:creationId xmlns:a16="http://schemas.microsoft.com/office/drawing/2014/main" id="{FA120815-8099-42A9-8532-93D95751CD75}"/>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23BB05C9-FA98-4C09-AC32-2591D5424D46}"/>
              </a:ext>
            </a:extLst>
          </p:cNvPr>
          <p:cNvSpPr/>
          <p:nvPr/>
        </p:nvSpPr>
        <p:spPr>
          <a:xfrm>
            <a:off x="8532440" y="5919083"/>
            <a:ext cx="504056" cy="246221"/>
          </a:xfrm>
          <a:prstGeom prst="rect">
            <a:avLst/>
          </a:prstGeom>
        </p:spPr>
        <p:txBody>
          <a:bodyPr wrap="square">
            <a:spAutoFit/>
          </a:bodyPr>
          <a:lstStyle/>
          <a:p>
            <a:r>
              <a:rPr lang="es-ES" sz="1000" b="1" u="sng" dirty="0" err="1"/>
              <a:t>Fig</a:t>
            </a:r>
            <a:r>
              <a:rPr lang="es-ES" sz="1000" b="1" u="sng" dirty="0"/>
              <a:t> 60</a:t>
            </a:r>
            <a:endParaRPr lang="es-ES" sz="1000" b="1"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3779912" y="2060848"/>
            <a:ext cx="5343565" cy="3540682"/>
          </a:xfrm>
          <a:prstGeom prst="rect">
            <a:avLst/>
          </a:prstGeom>
          <a:noFill/>
          <a:ln w="9525">
            <a:noFill/>
            <a:miter lim="800000"/>
            <a:headEnd/>
            <a:tailEnd/>
          </a:ln>
        </p:spPr>
      </p:pic>
      <p:sp>
        <p:nvSpPr>
          <p:cNvPr id="8" name="Rectángulo 7"/>
          <p:cNvSpPr/>
          <p:nvPr/>
        </p:nvSpPr>
        <p:spPr>
          <a:xfrm>
            <a:off x="1227284" y="1331476"/>
            <a:ext cx="7398568" cy="369332"/>
          </a:xfrm>
          <a:prstGeom prst="rect">
            <a:avLst/>
          </a:prstGeom>
        </p:spPr>
        <p:txBody>
          <a:bodyPr wrap="square">
            <a:spAutoFit/>
          </a:bodyPr>
          <a:lstStyle/>
          <a:p>
            <a:r>
              <a:rPr lang="es-ES" b="1" dirty="0">
                <a:solidFill>
                  <a:srgbClr val="00519E"/>
                </a:solidFill>
                <a:latin typeface="Calibri" panose="020F0502020204030204" pitchFamily="34" charset="0"/>
              </a:rPr>
              <a:t> </a:t>
            </a:r>
            <a:endParaRPr lang="es-ES" dirty="0">
              <a:solidFill>
                <a:srgbClr val="00519E"/>
              </a:solidFill>
              <a:latin typeface="Calibri" panose="020F0502020204030204" pitchFamily="34" charset="0"/>
            </a:endParaRPr>
          </a:p>
        </p:txBody>
      </p:sp>
      <p:sp>
        <p:nvSpPr>
          <p:cNvPr id="13" name="Rectángulo 12"/>
          <p:cNvSpPr/>
          <p:nvPr/>
        </p:nvSpPr>
        <p:spPr>
          <a:xfrm>
            <a:off x="3626762" y="1354518"/>
            <a:ext cx="5517238" cy="369332"/>
          </a:xfrm>
          <a:prstGeom prst="rect">
            <a:avLst/>
          </a:prstGeom>
        </p:spPr>
        <p:txBody>
          <a:bodyPr wrap="square">
            <a:spAutoFit/>
          </a:bodyPr>
          <a:lstStyle/>
          <a:p>
            <a:pPr algn="ctr"/>
            <a:r>
              <a:rPr lang="es-ES" b="1" u="sng" dirty="0">
                <a:solidFill>
                  <a:srgbClr val="00519E"/>
                </a:solidFill>
                <a:latin typeface="Calibri" panose="020F0502020204030204" pitchFamily="34" charset="0"/>
              </a:rPr>
              <a:t>Clasificación y principales propiedades </a:t>
            </a:r>
          </a:p>
        </p:txBody>
      </p:sp>
      <p:sp>
        <p:nvSpPr>
          <p:cNvPr id="14" name="Rectángulo 13"/>
          <p:cNvSpPr/>
          <p:nvPr/>
        </p:nvSpPr>
        <p:spPr>
          <a:xfrm>
            <a:off x="-108520" y="1196752"/>
            <a:ext cx="3096344"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Hidruros metálicos</a:t>
            </a:r>
            <a:endParaRPr lang="es-ES" sz="2800" b="1" dirty="0">
              <a:solidFill>
                <a:srgbClr val="00519E"/>
              </a:solidFill>
              <a:latin typeface="Calibri" panose="020F0502020204030204" pitchFamily="34" charset="0"/>
            </a:endParaRPr>
          </a:p>
        </p:txBody>
      </p:sp>
      <p:pic>
        <p:nvPicPr>
          <p:cNvPr id="10" name="14 Imagen"/>
          <p:cNvPicPr/>
          <p:nvPr/>
        </p:nvPicPr>
        <p:blipFill>
          <a:blip r:embed="rId4" cstate="print"/>
          <a:srcRect/>
          <a:stretch>
            <a:fillRect/>
          </a:stretch>
        </p:blipFill>
        <p:spPr bwMode="auto">
          <a:xfrm>
            <a:off x="389130" y="1733797"/>
            <a:ext cx="3122091" cy="2094104"/>
          </a:xfrm>
          <a:prstGeom prst="rect">
            <a:avLst/>
          </a:prstGeom>
          <a:noFill/>
          <a:ln w="9525">
            <a:noFill/>
            <a:miter lim="800000"/>
            <a:headEnd/>
            <a:tailEnd/>
          </a:ln>
        </p:spPr>
      </p:pic>
      <p:pic>
        <p:nvPicPr>
          <p:cNvPr id="15" name="Imagen 14"/>
          <p:cNvPicPr/>
          <p:nvPr/>
        </p:nvPicPr>
        <p:blipFill>
          <a:blip r:embed="rId5" cstate="print"/>
          <a:srcRect/>
          <a:stretch>
            <a:fillRect/>
          </a:stretch>
        </p:blipFill>
        <p:spPr bwMode="auto">
          <a:xfrm>
            <a:off x="395536" y="3861048"/>
            <a:ext cx="3260431" cy="2190810"/>
          </a:xfrm>
          <a:prstGeom prst="rect">
            <a:avLst/>
          </a:prstGeom>
          <a:noFill/>
          <a:ln w="9525">
            <a:noFill/>
            <a:miter lim="800000"/>
            <a:headEnd/>
            <a:tailEnd/>
          </a:ln>
        </p:spPr>
      </p:pic>
      <p:sp>
        <p:nvSpPr>
          <p:cNvPr id="20" name="19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Hidruros metálicos</a:t>
            </a:r>
          </a:p>
        </p:txBody>
      </p:sp>
      <p:sp>
        <p:nvSpPr>
          <p:cNvPr id="17" name="12 Rectángulo"/>
          <p:cNvSpPr/>
          <p:nvPr/>
        </p:nvSpPr>
        <p:spPr>
          <a:xfrm>
            <a:off x="8028384" y="5919083"/>
            <a:ext cx="504056" cy="246221"/>
          </a:xfrm>
          <a:prstGeom prst="rect">
            <a:avLst/>
          </a:prstGeom>
        </p:spPr>
        <p:txBody>
          <a:bodyPr wrap="square">
            <a:spAutoFit/>
          </a:bodyPr>
          <a:lstStyle/>
          <a:p>
            <a:r>
              <a:rPr lang="es-ES" sz="1000" b="1" u="sng" dirty="0" err="1"/>
              <a:t>Fig</a:t>
            </a:r>
            <a:r>
              <a:rPr lang="es-ES" sz="1000" b="1" u="sng" dirty="0"/>
              <a:t> 62</a:t>
            </a:r>
            <a:endParaRPr lang="es-ES" sz="1000" b="1" dirty="0"/>
          </a:p>
        </p:txBody>
      </p:sp>
      <p:sp>
        <p:nvSpPr>
          <p:cNvPr id="18" name="7 Rectángulo"/>
          <p:cNvSpPr/>
          <p:nvPr/>
        </p:nvSpPr>
        <p:spPr>
          <a:xfrm>
            <a:off x="539552" y="6021288"/>
            <a:ext cx="2448272" cy="492443"/>
          </a:xfrm>
          <a:prstGeom prst="rect">
            <a:avLst/>
          </a:prstGeom>
        </p:spPr>
        <p:txBody>
          <a:bodyPr wrap="square">
            <a:spAutoFit/>
          </a:bodyPr>
          <a:lstStyle/>
          <a:p>
            <a:r>
              <a:rPr lang="es-ES" sz="1000" b="1" u="sng" dirty="0"/>
              <a:t>FUENTE</a:t>
            </a:r>
            <a:r>
              <a:rPr lang="es-ES" sz="1000" b="1" dirty="0"/>
              <a:t>: </a:t>
            </a:r>
            <a:r>
              <a:rPr lang="en-GB" sz="800" dirty="0"/>
              <a:t>R.J. </a:t>
            </a:r>
            <a:r>
              <a:rPr lang="en-GB" sz="800" dirty="0" err="1"/>
              <a:t>Westerwaal</a:t>
            </a:r>
            <a:r>
              <a:rPr lang="es-ES" sz="800" b="1" dirty="0"/>
              <a:t> </a:t>
            </a:r>
            <a:r>
              <a:rPr lang="en-GB" sz="800" dirty="0"/>
              <a:t>Evaluation solid-state hydrogen storage system, ECN Hydrogen and Clean Fossil Fuels</a:t>
            </a:r>
            <a:endParaRPr lang="es-ES" sz="800" b="1" dirty="0"/>
          </a:p>
        </p:txBody>
      </p:sp>
      <p:sp>
        <p:nvSpPr>
          <p:cNvPr id="19" name="12 Rectángulo"/>
          <p:cNvSpPr/>
          <p:nvPr/>
        </p:nvSpPr>
        <p:spPr>
          <a:xfrm>
            <a:off x="3059832" y="6207115"/>
            <a:ext cx="504056" cy="246221"/>
          </a:xfrm>
          <a:prstGeom prst="rect">
            <a:avLst/>
          </a:prstGeom>
        </p:spPr>
        <p:txBody>
          <a:bodyPr wrap="square">
            <a:spAutoFit/>
          </a:bodyPr>
          <a:lstStyle/>
          <a:p>
            <a:r>
              <a:rPr lang="es-ES" sz="1000" b="1" u="sng" dirty="0" err="1"/>
              <a:t>Fig</a:t>
            </a:r>
            <a:r>
              <a:rPr lang="es-ES" sz="1000" b="1" u="sng" dirty="0"/>
              <a:t> 61</a:t>
            </a:r>
            <a:endParaRPr lang="es-ES" sz="1000" b="1" dirty="0"/>
          </a:p>
        </p:txBody>
      </p:sp>
      <p:sp>
        <p:nvSpPr>
          <p:cNvPr id="16" name="11 Rectángulo">
            <a:extLst>
              <a:ext uri="{FF2B5EF4-FFF2-40B4-BE49-F238E27FC236}">
                <a16:creationId xmlns:a16="http://schemas.microsoft.com/office/drawing/2014/main" id="{86E5659A-8843-4AA1-9EB0-DDDBC962F59B}"/>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3" name="12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3" y="1263597"/>
            <a:ext cx="4968552" cy="2464896"/>
          </a:xfrm>
          <a:prstGeom prst="rect">
            <a:avLst/>
          </a:prstGeom>
          <a:noFill/>
          <a:ln w="9525">
            <a:noFill/>
            <a:miter lim="800000"/>
            <a:headEnd/>
            <a:tailEnd/>
          </a:ln>
        </p:spPr>
      </p:pic>
      <p:sp>
        <p:nvSpPr>
          <p:cNvPr id="15" name="14 Rectángulo"/>
          <p:cNvSpPr/>
          <p:nvPr/>
        </p:nvSpPr>
        <p:spPr>
          <a:xfrm>
            <a:off x="8316416" y="3717032"/>
            <a:ext cx="504056" cy="246221"/>
          </a:xfrm>
          <a:prstGeom prst="rect">
            <a:avLst/>
          </a:prstGeom>
        </p:spPr>
        <p:txBody>
          <a:bodyPr wrap="square">
            <a:spAutoFit/>
          </a:bodyPr>
          <a:lstStyle/>
          <a:p>
            <a:r>
              <a:rPr lang="es-ES" sz="1000" b="1" u="sng" dirty="0" err="1"/>
              <a:t>Fig</a:t>
            </a:r>
            <a:r>
              <a:rPr lang="es-ES" sz="1000" b="1" u="sng" dirty="0"/>
              <a:t> 64</a:t>
            </a:r>
            <a:endParaRPr lang="es-ES" sz="1000" b="1" dirty="0"/>
          </a:p>
        </p:txBody>
      </p:sp>
      <p:sp>
        <p:nvSpPr>
          <p:cNvPr id="16" name="15 Rectángulo"/>
          <p:cNvSpPr/>
          <p:nvPr/>
        </p:nvSpPr>
        <p:spPr>
          <a:xfrm>
            <a:off x="7444154" y="6093296"/>
            <a:ext cx="863080" cy="246221"/>
          </a:xfrm>
          <a:prstGeom prst="rect">
            <a:avLst/>
          </a:prstGeom>
        </p:spPr>
        <p:txBody>
          <a:bodyPr wrap="square">
            <a:spAutoFit/>
          </a:bodyPr>
          <a:lstStyle/>
          <a:p>
            <a:r>
              <a:rPr lang="es-ES" sz="1000" b="1" u="sng" dirty="0"/>
              <a:t>Tabla 6</a:t>
            </a:r>
            <a:endParaRPr lang="es-ES" sz="1000" b="1" dirty="0"/>
          </a:p>
        </p:txBody>
      </p:sp>
      <p:sp>
        <p:nvSpPr>
          <p:cNvPr id="20" name="19 Rectángulo"/>
          <p:cNvSpPr/>
          <p:nvPr/>
        </p:nvSpPr>
        <p:spPr>
          <a:xfrm>
            <a:off x="5283914" y="6093296"/>
            <a:ext cx="1224136" cy="400110"/>
          </a:xfrm>
          <a:prstGeom prst="rect">
            <a:avLst/>
          </a:prstGeom>
        </p:spPr>
        <p:txBody>
          <a:bodyPr wrap="square">
            <a:spAutoFit/>
          </a:bodyPr>
          <a:lstStyle/>
          <a:p>
            <a:r>
              <a:rPr lang="es-ES" sz="1000" b="1" u="sng" dirty="0"/>
              <a:t>FUENTE</a:t>
            </a:r>
            <a:r>
              <a:rPr lang="es-ES" sz="1000" b="1" dirty="0"/>
              <a:t>: </a:t>
            </a:r>
            <a:r>
              <a:rPr lang="es-ES" sz="1000" dirty="0"/>
              <a:t>H2planet</a:t>
            </a:r>
          </a:p>
          <a:p>
            <a:endParaRPr lang="es-ES" sz="1000" dirty="0"/>
          </a:p>
        </p:txBody>
      </p:sp>
      <p:sp>
        <p:nvSpPr>
          <p:cNvPr id="2" name="Rectángulo 1"/>
          <p:cNvSpPr/>
          <p:nvPr/>
        </p:nvSpPr>
        <p:spPr>
          <a:xfrm>
            <a:off x="419905" y="1578858"/>
            <a:ext cx="3671639" cy="553998"/>
          </a:xfrm>
          <a:prstGeom prst="rect">
            <a:avLst/>
          </a:prstGeom>
        </p:spPr>
        <p:txBody>
          <a:bodyPr wrap="square">
            <a:spAutoFit/>
          </a:bodyPr>
          <a:lstStyle/>
          <a:p>
            <a:endParaRPr lang="es-ES" sz="1200" dirty="0">
              <a:solidFill>
                <a:srgbClr val="00519E"/>
              </a:solidFill>
              <a:latin typeface="Calibri" panose="020F0502020204030204" pitchFamily="34" charset="0"/>
            </a:endParaRPr>
          </a:p>
          <a:p>
            <a:r>
              <a:rPr lang="es-ES" b="1" dirty="0">
                <a:solidFill>
                  <a:srgbClr val="00519E"/>
                </a:solidFill>
                <a:latin typeface="Calibri" panose="020F0502020204030204" pitchFamily="34" charset="0"/>
              </a:rPr>
              <a:t>Fundamento del almacenamiento</a:t>
            </a:r>
            <a:endParaRPr lang="es-ES" dirty="0">
              <a:solidFill>
                <a:srgbClr val="00519E"/>
              </a:solidFill>
              <a:latin typeface="Calibri" panose="020F0502020204030204" pitchFamily="34" charset="0"/>
            </a:endParaRPr>
          </a:p>
        </p:txBody>
      </p:sp>
      <p:graphicFrame>
        <p:nvGraphicFramePr>
          <p:cNvPr id="3" name="Tabla 2"/>
          <p:cNvGraphicFramePr>
            <a:graphicFrameLocks noGrp="1"/>
          </p:cNvGraphicFramePr>
          <p:nvPr/>
        </p:nvGraphicFramePr>
        <p:xfrm>
          <a:off x="5283914" y="4005064"/>
          <a:ext cx="2744470" cy="1960626"/>
        </p:xfrm>
        <a:graphic>
          <a:graphicData uri="http://schemas.openxmlformats.org/drawingml/2006/table">
            <a:tbl>
              <a:tblPr firstRow="1" firstCol="1" bandRow="1">
                <a:tableStyleId>{5C22544A-7EE6-4342-B048-85BDC9FD1C3A}</a:tableStyleId>
              </a:tblPr>
              <a:tblGrid>
                <a:gridCol w="1372235">
                  <a:extLst>
                    <a:ext uri="{9D8B030D-6E8A-4147-A177-3AD203B41FA5}">
                      <a16:colId xmlns:a16="http://schemas.microsoft.com/office/drawing/2014/main" val="2378444533"/>
                    </a:ext>
                  </a:extLst>
                </a:gridCol>
                <a:gridCol w="1372235">
                  <a:extLst>
                    <a:ext uri="{9D8B030D-6E8A-4147-A177-3AD203B41FA5}">
                      <a16:colId xmlns:a16="http://schemas.microsoft.com/office/drawing/2014/main" val="3534458577"/>
                    </a:ext>
                  </a:extLst>
                </a:gridCol>
              </a:tblGrid>
              <a:tr h="0">
                <a:tc>
                  <a:txBody>
                    <a:bodyPr/>
                    <a:lstStyle/>
                    <a:p>
                      <a:pPr algn="l">
                        <a:lnSpc>
                          <a:spcPct val="130000"/>
                        </a:lnSpc>
                        <a:spcAft>
                          <a:spcPts val="1000"/>
                        </a:spcAft>
                      </a:pPr>
                      <a:r>
                        <a:rPr lang="es-ES" sz="1000" dirty="0">
                          <a:effectLst/>
                        </a:rPr>
                        <a:t>Pureza del H</a:t>
                      </a:r>
                      <a:r>
                        <a:rPr lang="es-ES" sz="1000" baseline="-25000" dirty="0">
                          <a:effectLst/>
                        </a:rPr>
                        <a:t>2</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30000"/>
                        </a:lnSpc>
                        <a:spcAft>
                          <a:spcPts val="1000"/>
                        </a:spcAft>
                      </a:pPr>
                      <a:r>
                        <a:rPr lang="es-ES" sz="1000" dirty="0">
                          <a:effectLst/>
                        </a:rPr>
                        <a:t>99,995 %</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5789436"/>
                  </a:ext>
                </a:extLst>
              </a:tr>
              <a:tr h="0">
                <a:tc>
                  <a:txBody>
                    <a:bodyPr/>
                    <a:lstStyle/>
                    <a:p>
                      <a:pPr algn="l">
                        <a:lnSpc>
                          <a:spcPct val="130000"/>
                        </a:lnSpc>
                        <a:spcAft>
                          <a:spcPts val="1000"/>
                        </a:spcAft>
                      </a:pPr>
                      <a:r>
                        <a:rPr lang="es-ES" sz="1000">
                          <a:effectLst/>
                        </a:rPr>
                        <a:t>Cantidad de H</a:t>
                      </a:r>
                      <a:r>
                        <a:rPr lang="es-ES" sz="1000" baseline="-25000">
                          <a:effectLst/>
                        </a:rPr>
                        <a:t>2</a:t>
                      </a:r>
                      <a:r>
                        <a:rPr lang="es-ES" sz="1000">
                          <a:effectLst/>
                        </a:rPr>
                        <a:t> almacenada</a:t>
                      </a:r>
                      <a:endParaRPr lang="es-E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30000"/>
                        </a:lnSpc>
                        <a:spcAft>
                          <a:spcPts val="1000"/>
                        </a:spcAft>
                      </a:pPr>
                      <a:r>
                        <a:rPr lang="es-ES" sz="1000">
                          <a:effectLst/>
                        </a:rPr>
                        <a:t>22,7 g</a:t>
                      </a:r>
                      <a:endParaRPr lang="es-E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31576951"/>
                  </a:ext>
                </a:extLst>
              </a:tr>
              <a:tr h="0">
                <a:tc>
                  <a:txBody>
                    <a:bodyPr/>
                    <a:lstStyle/>
                    <a:p>
                      <a:pPr algn="l">
                        <a:lnSpc>
                          <a:spcPct val="130000"/>
                        </a:lnSpc>
                        <a:spcAft>
                          <a:spcPts val="1000"/>
                        </a:spcAft>
                      </a:pPr>
                      <a:r>
                        <a:rPr lang="es-ES" sz="1000">
                          <a:effectLst/>
                        </a:rPr>
                        <a:t>Peso del Sistema</a:t>
                      </a:r>
                      <a:endParaRPr lang="es-E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30000"/>
                        </a:lnSpc>
                        <a:spcAft>
                          <a:spcPts val="1000"/>
                        </a:spcAft>
                      </a:pPr>
                      <a:r>
                        <a:rPr lang="es-ES" sz="1000">
                          <a:effectLst/>
                        </a:rPr>
                        <a:t>2,7 kg</a:t>
                      </a:r>
                      <a:endParaRPr lang="es-E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0113559"/>
                  </a:ext>
                </a:extLst>
              </a:tr>
              <a:tr h="609600">
                <a:tc>
                  <a:txBody>
                    <a:bodyPr/>
                    <a:lstStyle/>
                    <a:p>
                      <a:pPr algn="l">
                        <a:lnSpc>
                          <a:spcPct val="130000"/>
                        </a:lnSpc>
                        <a:spcAft>
                          <a:spcPts val="1000"/>
                        </a:spcAft>
                      </a:pPr>
                      <a:r>
                        <a:rPr lang="es-ES" sz="1000" dirty="0">
                          <a:effectLst/>
                        </a:rPr>
                        <a:t>Presión </a:t>
                      </a:r>
                      <a:r>
                        <a:rPr lang="es-ES" sz="1000" dirty="0" err="1">
                          <a:effectLst/>
                        </a:rPr>
                        <a:t>max</a:t>
                      </a:r>
                      <a:r>
                        <a:rPr lang="es-ES" sz="1000" dirty="0">
                          <a:effectLst/>
                        </a:rPr>
                        <a:t> de carga</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30000"/>
                        </a:lnSpc>
                        <a:spcAft>
                          <a:spcPts val="1000"/>
                        </a:spcAft>
                      </a:pPr>
                      <a:r>
                        <a:rPr lang="es-ES" sz="1000" dirty="0">
                          <a:effectLst/>
                        </a:rPr>
                        <a:t>30 bares (5ºC)</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82853369"/>
                  </a:ext>
                </a:extLst>
              </a:tr>
              <a:tr h="609600">
                <a:tc>
                  <a:txBody>
                    <a:bodyPr/>
                    <a:lstStyle/>
                    <a:p>
                      <a:pPr algn="l">
                        <a:lnSpc>
                          <a:spcPct val="130000"/>
                        </a:lnSpc>
                        <a:spcAft>
                          <a:spcPts val="1000"/>
                        </a:spcAft>
                      </a:pPr>
                      <a:r>
                        <a:rPr lang="es-ES" sz="1000" dirty="0">
                          <a:effectLst/>
                        </a:rPr>
                        <a:t>Max </a:t>
                      </a:r>
                      <a:r>
                        <a:rPr lang="es-ES" sz="1000" dirty="0" err="1">
                          <a:effectLst/>
                        </a:rPr>
                        <a:t>Tº</a:t>
                      </a:r>
                      <a:r>
                        <a:rPr lang="es-ES" sz="1000" dirty="0">
                          <a:effectLst/>
                        </a:rPr>
                        <a:t> operación y almacenamiento</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30000"/>
                        </a:lnSpc>
                        <a:spcAft>
                          <a:spcPts val="1000"/>
                        </a:spcAft>
                      </a:pPr>
                      <a:r>
                        <a:rPr lang="es-ES" sz="1000" dirty="0">
                          <a:effectLst/>
                        </a:rPr>
                        <a:t>65 </a:t>
                      </a:r>
                      <a:r>
                        <a:rPr lang="es-ES" sz="1000" dirty="0" err="1">
                          <a:effectLst/>
                        </a:rPr>
                        <a:t>ºC</a:t>
                      </a:r>
                      <a:endParaRPr lang="es-E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30882589"/>
                  </a:ext>
                </a:extLst>
              </a:tr>
            </a:tbl>
          </a:graphicData>
        </a:graphic>
      </p:graphicFrame>
      <p:sp>
        <p:nvSpPr>
          <p:cNvPr id="21" name="Rectángulo 20"/>
          <p:cNvSpPr/>
          <p:nvPr/>
        </p:nvSpPr>
        <p:spPr>
          <a:xfrm>
            <a:off x="324297" y="2275437"/>
            <a:ext cx="3671639" cy="276999"/>
          </a:xfrm>
          <a:prstGeom prst="rect">
            <a:avLst/>
          </a:prstGeom>
        </p:spPr>
        <p:txBody>
          <a:bodyPr wrap="square">
            <a:spAutoFit/>
          </a:bodyPr>
          <a:lstStyle/>
          <a:p>
            <a:endParaRPr lang="es-ES" sz="1200" dirty="0">
              <a:solidFill>
                <a:srgbClr val="00519E"/>
              </a:solidFill>
              <a:latin typeface="Calibri" panose="020F0502020204030204" pitchFamily="34" charset="0"/>
            </a:endParaRPr>
          </a:p>
        </p:txBody>
      </p:sp>
      <p:sp>
        <p:nvSpPr>
          <p:cNvPr id="22" name="Rectángulo 21"/>
          <p:cNvSpPr/>
          <p:nvPr/>
        </p:nvSpPr>
        <p:spPr>
          <a:xfrm>
            <a:off x="611560" y="2132856"/>
            <a:ext cx="3671639" cy="1200329"/>
          </a:xfrm>
          <a:prstGeom prst="rect">
            <a:avLst/>
          </a:prstGeom>
        </p:spPr>
        <p:txBody>
          <a:bodyPr wrap="square">
            <a:spAutoFit/>
          </a:bodyPr>
          <a:lstStyle/>
          <a:p>
            <a:r>
              <a:rPr lang="es-ES" dirty="0">
                <a:solidFill>
                  <a:srgbClr val="00519E"/>
                </a:solidFill>
                <a:latin typeface="Calibri" panose="020F0502020204030204" pitchFamily="34" charset="0"/>
              </a:rPr>
              <a:t>Condiciones:</a:t>
            </a:r>
          </a:p>
          <a:p>
            <a:endParaRPr lang="es-ES" dirty="0">
              <a:solidFill>
                <a:srgbClr val="00519E"/>
              </a:solidFill>
              <a:latin typeface="Calibri" panose="020F0502020204030204" pitchFamily="34" charset="0"/>
            </a:endParaRPr>
          </a:p>
          <a:p>
            <a:pPr marL="285750" indent="-285750">
              <a:buFont typeface="Wingdings" pitchFamily="2" charset="2"/>
              <a:buChar char="q"/>
            </a:pPr>
            <a:r>
              <a:rPr lang="es-ES" dirty="0">
                <a:solidFill>
                  <a:srgbClr val="00519E"/>
                </a:solidFill>
                <a:latin typeface="Calibri" panose="020F0502020204030204" pitchFamily="34" charset="0"/>
              </a:rPr>
              <a:t>Aumento de presión</a:t>
            </a:r>
          </a:p>
          <a:p>
            <a:pPr marL="285750" indent="-285750">
              <a:buFont typeface="Wingdings" pitchFamily="2" charset="2"/>
              <a:buChar char="q"/>
            </a:pPr>
            <a:r>
              <a:rPr lang="es-ES" dirty="0">
                <a:solidFill>
                  <a:srgbClr val="00519E"/>
                </a:solidFill>
                <a:latin typeface="Calibri" panose="020F0502020204030204" pitchFamily="34" charset="0"/>
              </a:rPr>
              <a:t>Aumento de temperatura</a:t>
            </a:r>
          </a:p>
        </p:txBody>
      </p:sp>
      <p:sp>
        <p:nvSpPr>
          <p:cNvPr id="23" name="Rectángulo 22"/>
          <p:cNvSpPr/>
          <p:nvPr/>
        </p:nvSpPr>
        <p:spPr>
          <a:xfrm>
            <a:off x="-108520" y="1196752"/>
            <a:ext cx="3096344"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Hidruros metálicos</a:t>
            </a:r>
            <a:endParaRPr lang="es-ES" sz="2800" b="1" dirty="0">
              <a:solidFill>
                <a:srgbClr val="00519E"/>
              </a:solidFill>
              <a:latin typeface="Calibri" panose="020F0502020204030204" pitchFamily="34" charset="0"/>
            </a:endParaRPr>
          </a:p>
        </p:txBody>
      </p:sp>
      <p:sp>
        <p:nvSpPr>
          <p:cNvPr id="24" name="23 Rectángulo"/>
          <p:cNvSpPr/>
          <p:nvPr/>
        </p:nvSpPr>
        <p:spPr>
          <a:xfrm>
            <a:off x="1475656" y="6093296"/>
            <a:ext cx="1584176" cy="246221"/>
          </a:xfrm>
          <a:prstGeom prst="rect">
            <a:avLst/>
          </a:prstGeom>
        </p:spPr>
        <p:txBody>
          <a:bodyPr wrap="square">
            <a:spAutoFit/>
          </a:bodyPr>
          <a:lstStyle/>
          <a:p>
            <a:r>
              <a:rPr lang="es-ES" sz="1000" b="1" u="sng" dirty="0"/>
              <a:t>FUENTE</a:t>
            </a:r>
            <a:r>
              <a:rPr lang="es-ES" sz="1000" b="1" dirty="0"/>
              <a:t>: </a:t>
            </a:r>
            <a:r>
              <a:rPr lang="es-ES" sz="1000" dirty="0" err="1"/>
              <a:t>Fraunhofer</a:t>
            </a:r>
            <a:r>
              <a:rPr lang="es-ES" sz="1000" dirty="0"/>
              <a:t> IFAM</a:t>
            </a:r>
          </a:p>
        </p:txBody>
      </p:sp>
      <p:sp>
        <p:nvSpPr>
          <p:cNvPr id="25" name="24 Rectángulo"/>
          <p:cNvSpPr/>
          <p:nvPr/>
        </p:nvSpPr>
        <p:spPr>
          <a:xfrm>
            <a:off x="3419872" y="6093296"/>
            <a:ext cx="504056" cy="246221"/>
          </a:xfrm>
          <a:prstGeom prst="rect">
            <a:avLst/>
          </a:prstGeom>
        </p:spPr>
        <p:txBody>
          <a:bodyPr wrap="square">
            <a:spAutoFit/>
          </a:bodyPr>
          <a:lstStyle/>
          <a:p>
            <a:r>
              <a:rPr lang="es-ES" sz="1000" b="1" u="sng" dirty="0" err="1"/>
              <a:t>Fig</a:t>
            </a:r>
            <a:r>
              <a:rPr lang="es-ES" sz="1000" b="1" u="sng" dirty="0"/>
              <a:t> 63</a:t>
            </a:r>
            <a:endParaRPr lang="es-ES" sz="1000" b="1" dirty="0"/>
          </a:p>
        </p:txBody>
      </p:sp>
      <p:sp>
        <p:nvSpPr>
          <p:cNvPr id="26" name="25 Rectángulo"/>
          <p:cNvSpPr/>
          <p:nvPr/>
        </p:nvSpPr>
        <p:spPr>
          <a:xfrm>
            <a:off x="179512" y="12601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Hidruros metálicos</a:t>
            </a:r>
          </a:p>
        </p:txBody>
      </p:sp>
      <p:pic>
        <p:nvPicPr>
          <p:cNvPr id="5" name="Imagen 4"/>
          <p:cNvPicPr>
            <a:picLocks noChangeAspect="1"/>
          </p:cNvPicPr>
          <p:nvPr/>
        </p:nvPicPr>
        <p:blipFill>
          <a:blip r:embed="rId4"/>
          <a:stretch>
            <a:fillRect/>
          </a:stretch>
        </p:blipFill>
        <p:spPr>
          <a:xfrm>
            <a:off x="1547664" y="3950975"/>
            <a:ext cx="2232248" cy="2075124"/>
          </a:xfrm>
          <a:prstGeom prst="rect">
            <a:avLst/>
          </a:prstGeom>
        </p:spPr>
      </p:pic>
      <p:sp>
        <p:nvSpPr>
          <p:cNvPr id="27" name="11 Rectángulo">
            <a:extLst>
              <a:ext uri="{FF2B5EF4-FFF2-40B4-BE49-F238E27FC236}">
                <a16:creationId xmlns:a16="http://schemas.microsoft.com/office/drawing/2014/main" id="{01D8F09C-338D-411E-A38E-8BCD368D30D0}"/>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4" name="13 Imagen"/>
          <p:cNvPicPr/>
          <p:nvPr/>
        </p:nvPicPr>
        <p:blipFill>
          <a:blip r:embed="rId3" cstate="print"/>
          <a:srcRect/>
          <a:stretch>
            <a:fillRect/>
          </a:stretch>
        </p:blipFill>
        <p:spPr bwMode="auto">
          <a:xfrm>
            <a:off x="7308304" y="1196752"/>
            <a:ext cx="1123315" cy="2019511"/>
          </a:xfrm>
          <a:prstGeom prst="rect">
            <a:avLst/>
          </a:prstGeom>
          <a:noFill/>
          <a:ln w="9525">
            <a:noFill/>
            <a:miter lim="800000"/>
            <a:headEnd/>
            <a:tailEnd/>
          </a:ln>
        </p:spPr>
      </p:pic>
      <p:sp>
        <p:nvSpPr>
          <p:cNvPr id="15" name="14 Rectángulo"/>
          <p:cNvSpPr/>
          <p:nvPr/>
        </p:nvSpPr>
        <p:spPr>
          <a:xfrm>
            <a:off x="6300192" y="3254787"/>
            <a:ext cx="2016224" cy="246221"/>
          </a:xfrm>
          <a:prstGeom prst="rect">
            <a:avLst/>
          </a:prstGeom>
        </p:spPr>
        <p:txBody>
          <a:bodyPr wrap="square">
            <a:spAutoFit/>
          </a:bodyPr>
          <a:lstStyle/>
          <a:p>
            <a:r>
              <a:rPr lang="es-ES" sz="1000" b="1" u="sng" dirty="0" err="1"/>
              <a:t>FUENTE</a:t>
            </a:r>
            <a:r>
              <a:rPr lang="es-ES" sz="1000" b="1" dirty="0" err="1"/>
              <a:t>:</a:t>
            </a:r>
            <a:r>
              <a:rPr lang="es-ES" sz="1000" dirty="0" err="1"/>
              <a:t>Hydrogeniou</a:t>
            </a:r>
            <a:r>
              <a:rPr lang="es-ES" sz="1000" b="1" dirty="0" err="1"/>
              <a:t>s</a:t>
            </a:r>
            <a:endParaRPr lang="es-ES" sz="1000" b="1" dirty="0"/>
          </a:p>
        </p:txBody>
      </p:sp>
      <p:sp>
        <p:nvSpPr>
          <p:cNvPr id="16" name="15 Rectángulo"/>
          <p:cNvSpPr/>
          <p:nvPr/>
        </p:nvSpPr>
        <p:spPr>
          <a:xfrm>
            <a:off x="8100392" y="3254787"/>
            <a:ext cx="504056" cy="246221"/>
          </a:xfrm>
          <a:prstGeom prst="rect">
            <a:avLst/>
          </a:prstGeom>
        </p:spPr>
        <p:txBody>
          <a:bodyPr wrap="square">
            <a:spAutoFit/>
          </a:bodyPr>
          <a:lstStyle/>
          <a:p>
            <a:r>
              <a:rPr lang="es-ES" sz="1000" b="1" u="sng" dirty="0" err="1"/>
              <a:t>Fig</a:t>
            </a:r>
            <a:r>
              <a:rPr lang="es-ES" sz="1000" b="1" u="sng" dirty="0"/>
              <a:t> 65</a:t>
            </a:r>
            <a:endParaRPr lang="es-ES" sz="1000" b="1" dirty="0"/>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8" name="Rectángulo 17"/>
          <p:cNvSpPr/>
          <p:nvPr/>
        </p:nvSpPr>
        <p:spPr>
          <a:xfrm>
            <a:off x="251520" y="1628800"/>
            <a:ext cx="6768752" cy="2462213"/>
          </a:xfrm>
          <a:prstGeom prst="rect">
            <a:avLst/>
          </a:prstGeom>
        </p:spPr>
        <p:txBody>
          <a:bodyPr wrap="square">
            <a:spAutoFit/>
          </a:bodyPr>
          <a:lstStyle/>
          <a:p>
            <a:pPr marL="285750" indent="-285750">
              <a:buFont typeface="Wingdings" pitchFamily="2" charset="2"/>
              <a:buChar char="q"/>
            </a:pPr>
            <a:r>
              <a:rPr lang="es-ES" dirty="0">
                <a:solidFill>
                  <a:srgbClr val="00519E"/>
                </a:solidFill>
                <a:latin typeface="Calibri" panose="020F0502020204030204" pitchFamily="34" charset="0"/>
              </a:rPr>
              <a:t>Tipos de LOHC: </a:t>
            </a:r>
            <a:r>
              <a:rPr lang="es-ES" dirty="0" err="1">
                <a:solidFill>
                  <a:srgbClr val="00519E"/>
                </a:solidFill>
                <a:latin typeface="Calibri" panose="020F0502020204030204" pitchFamily="34" charset="0"/>
              </a:rPr>
              <a:t>Cicloalcanos</a:t>
            </a:r>
            <a:r>
              <a:rPr lang="es-ES" dirty="0">
                <a:solidFill>
                  <a:srgbClr val="00519E"/>
                </a:solidFill>
                <a:latin typeface="Calibri" panose="020F0502020204030204" pitchFamily="34" charset="0"/>
              </a:rPr>
              <a:t>, N-heterociclos, Acido </a:t>
            </a:r>
            <a:r>
              <a:rPr lang="es-ES" dirty="0" err="1">
                <a:solidFill>
                  <a:srgbClr val="00519E"/>
                </a:solidFill>
                <a:latin typeface="Calibri" panose="020F0502020204030204" pitchFamily="34" charset="0"/>
              </a:rPr>
              <a:t>formico</a:t>
            </a:r>
            <a:r>
              <a:rPr lang="es-ES" dirty="0">
                <a:solidFill>
                  <a:srgbClr val="00519E"/>
                </a:solidFill>
                <a:latin typeface="Calibri" panose="020F0502020204030204" pitchFamily="34" charset="0"/>
              </a:rPr>
              <a:t>, etc…</a:t>
            </a:r>
          </a:p>
          <a:p>
            <a:endParaRPr lang="es-ES" dirty="0">
              <a:solidFill>
                <a:srgbClr val="00519E"/>
              </a:solidFill>
              <a:latin typeface="Calibri" panose="020F0502020204030204" pitchFamily="34" charset="0"/>
            </a:endParaRPr>
          </a:p>
          <a:p>
            <a:pPr marL="285750" indent="-285750">
              <a:buFont typeface="Wingdings" pitchFamily="2" charset="2"/>
              <a:buChar char="q"/>
            </a:pPr>
            <a:r>
              <a:rPr lang="es-ES" dirty="0">
                <a:solidFill>
                  <a:srgbClr val="00519E"/>
                </a:solidFill>
                <a:latin typeface="Calibri" panose="020F0502020204030204" pitchFamily="34" charset="0"/>
              </a:rPr>
              <a:t>Propiedades relevantes:  T </a:t>
            </a:r>
            <a:r>
              <a:rPr lang="es-ES" dirty="0" err="1">
                <a:solidFill>
                  <a:srgbClr val="00519E"/>
                </a:solidFill>
                <a:latin typeface="Calibri" panose="020F0502020204030204" pitchFamily="34" charset="0"/>
              </a:rPr>
              <a:t>deshidrogenación</a:t>
            </a:r>
            <a:r>
              <a:rPr lang="es-ES" dirty="0">
                <a:solidFill>
                  <a:srgbClr val="00519E"/>
                </a:solidFill>
                <a:latin typeface="Calibri" panose="020F0502020204030204" pitchFamily="34" charset="0"/>
              </a:rPr>
              <a:t>,  capacidad de almacenamiento de H2, </a:t>
            </a:r>
            <a:r>
              <a:rPr lang="es-ES" dirty="0" err="1">
                <a:solidFill>
                  <a:srgbClr val="00519E"/>
                </a:solidFill>
                <a:latin typeface="Calibri" panose="020F0502020204030204" pitchFamily="34" charset="0"/>
              </a:rPr>
              <a:t>etc</a:t>
            </a:r>
            <a:r>
              <a:rPr lang="es-ES" dirty="0">
                <a:solidFill>
                  <a:srgbClr val="00519E"/>
                </a:solidFill>
                <a:latin typeface="Calibri" panose="020F0502020204030204" pitchFamily="34" charset="0"/>
              </a:rPr>
              <a:t>…</a:t>
            </a:r>
          </a:p>
          <a:p>
            <a:endParaRPr lang="es-ES" dirty="0">
              <a:solidFill>
                <a:srgbClr val="00519E"/>
              </a:solidFill>
              <a:latin typeface="Calibri" panose="020F0502020204030204" pitchFamily="34" charset="0"/>
            </a:endParaRPr>
          </a:p>
          <a:p>
            <a:pPr marL="285750" indent="-285750">
              <a:buFont typeface="Wingdings" pitchFamily="2" charset="2"/>
              <a:buChar char="q"/>
            </a:pPr>
            <a:r>
              <a:rPr lang="es-ES" dirty="0">
                <a:solidFill>
                  <a:srgbClr val="00519E"/>
                </a:solidFill>
                <a:latin typeface="Calibri" panose="020F0502020204030204" pitchFamily="34" charset="0"/>
              </a:rPr>
              <a:t>Aplicaciones</a:t>
            </a:r>
          </a:p>
          <a:p>
            <a:pPr marL="285750" indent="-285750">
              <a:buFontTx/>
              <a:buChar char="-"/>
            </a:pPr>
            <a:endParaRPr lang="es-ES" b="1" dirty="0">
              <a:solidFill>
                <a:srgbClr val="00519E"/>
              </a:solidFill>
              <a:latin typeface="Calibri" panose="020F0502020204030204" pitchFamily="34" charset="0"/>
            </a:endParaRPr>
          </a:p>
          <a:p>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graphicFrame>
        <p:nvGraphicFramePr>
          <p:cNvPr id="2" name="Tabla 1"/>
          <p:cNvGraphicFramePr>
            <a:graphicFrameLocks noGrp="1"/>
          </p:cNvGraphicFramePr>
          <p:nvPr/>
        </p:nvGraphicFramePr>
        <p:xfrm>
          <a:off x="755576" y="3859039"/>
          <a:ext cx="7311468" cy="2234258"/>
        </p:xfrm>
        <a:graphic>
          <a:graphicData uri="http://schemas.openxmlformats.org/drawingml/2006/table">
            <a:tbl>
              <a:tblPr firstRow="1" firstCol="1" bandRow="1">
                <a:tableStyleId>{5C22544A-7EE6-4342-B048-85BDC9FD1C3A}</a:tableStyleId>
              </a:tblPr>
              <a:tblGrid>
                <a:gridCol w="1298964">
                  <a:extLst>
                    <a:ext uri="{9D8B030D-6E8A-4147-A177-3AD203B41FA5}">
                      <a16:colId xmlns:a16="http://schemas.microsoft.com/office/drawing/2014/main" val="3724535505"/>
                    </a:ext>
                  </a:extLst>
                </a:gridCol>
                <a:gridCol w="1437340">
                  <a:extLst>
                    <a:ext uri="{9D8B030D-6E8A-4147-A177-3AD203B41FA5}">
                      <a16:colId xmlns:a16="http://schemas.microsoft.com/office/drawing/2014/main" val="1527699629"/>
                    </a:ext>
                  </a:extLst>
                </a:gridCol>
                <a:gridCol w="1386030">
                  <a:extLst>
                    <a:ext uri="{9D8B030D-6E8A-4147-A177-3AD203B41FA5}">
                      <a16:colId xmlns:a16="http://schemas.microsoft.com/office/drawing/2014/main" val="2132750352"/>
                    </a:ext>
                  </a:extLst>
                </a:gridCol>
                <a:gridCol w="1736042">
                  <a:extLst>
                    <a:ext uri="{9D8B030D-6E8A-4147-A177-3AD203B41FA5}">
                      <a16:colId xmlns:a16="http://schemas.microsoft.com/office/drawing/2014/main" val="2204725132"/>
                    </a:ext>
                  </a:extLst>
                </a:gridCol>
                <a:gridCol w="1453092">
                  <a:extLst>
                    <a:ext uri="{9D8B030D-6E8A-4147-A177-3AD203B41FA5}">
                      <a16:colId xmlns:a16="http://schemas.microsoft.com/office/drawing/2014/main" val="3426314742"/>
                    </a:ext>
                  </a:extLst>
                </a:gridCol>
              </a:tblGrid>
              <a:tr h="667367">
                <a:tc>
                  <a:txBody>
                    <a:bodyPr/>
                    <a:lstStyle/>
                    <a:p>
                      <a:pPr algn="l">
                        <a:lnSpc>
                          <a:spcPct val="115000"/>
                        </a:lnSpc>
                        <a:spcAft>
                          <a:spcPts val="0"/>
                        </a:spcAft>
                      </a:pPr>
                      <a:r>
                        <a:rPr lang="es-ES_tradnl" sz="1000">
                          <a:effectLst/>
                        </a:rPr>
                        <a:t>Compuesto</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 </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dirty="0">
                          <a:effectLst/>
                        </a:rPr>
                        <a:t>T de </a:t>
                      </a:r>
                      <a:r>
                        <a:rPr lang="es-ES_tradnl" sz="1000" dirty="0" err="1">
                          <a:effectLst/>
                        </a:rPr>
                        <a:t>deshidrogenación</a:t>
                      </a:r>
                      <a:endParaRPr lang="es-ES" sz="1100"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Capacidad de almacen. de H</a:t>
                      </a:r>
                      <a:r>
                        <a:rPr lang="es-ES_tradnl" sz="1000" baseline="-25000">
                          <a:effectLst/>
                        </a:rPr>
                        <a:t>2</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Capacidad de almacen. de H</a:t>
                      </a:r>
                      <a:r>
                        <a:rPr lang="es-ES_tradnl" sz="1000" baseline="-25000">
                          <a:effectLst/>
                        </a:rPr>
                        <a:t>2</a:t>
                      </a:r>
                      <a:r>
                        <a:rPr lang="es-ES_tradnl" sz="1000">
                          <a:effectLst/>
                        </a:rPr>
                        <a:t> efectiva</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58152719"/>
                  </a:ext>
                </a:extLst>
              </a:tr>
              <a:tr h="275398">
                <a:tc>
                  <a:txBody>
                    <a:bodyPr/>
                    <a:lstStyle/>
                    <a:p>
                      <a:pPr algn="just">
                        <a:lnSpc>
                          <a:spcPct val="115000"/>
                        </a:lnSpc>
                        <a:spcAft>
                          <a:spcPts val="0"/>
                        </a:spcAft>
                      </a:pPr>
                      <a:r>
                        <a:rPr lang="es-ES_tradnl" sz="1000">
                          <a:effectLst/>
                        </a:rPr>
                        <a:t>Cicloalcano</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 </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 &gt;250 ºC</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14,4</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7,2</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20273647"/>
                  </a:ext>
                </a:extLst>
              </a:tr>
              <a:tr h="260601">
                <a:tc>
                  <a:txBody>
                    <a:bodyPr/>
                    <a:lstStyle/>
                    <a:p>
                      <a:pPr algn="just">
                        <a:lnSpc>
                          <a:spcPct val="115000"/>
                        </a:lnSpc>
                        <a:spcAft>
                          <a:spcPts val="0"/>
                        </a:spcAft>
                      </a:pPr>
                      <a:r>
                        <a:rPr lang="es-ES_tradnl" sz="1000">
                          <a:effectLst/>
                        </a:rPr>
                        <a:t>N-heterociclos</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 </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&gt;150ºC</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12,8</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5,2</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69439191"/>
                  </a:ext>
                </a:extLst>
              </a:tr>
              <a:tr h="260601">
                <a:tc>
                  <a:txBody>
                    <a:bodyPr/>
                    <a:lstStyle/>
                    <a:p>
                      <a:pPr algn="just">
                        <a:lnSpc>
                          <a:spcPct val="115000"/>
                        </a:lnSpc>
                        <a:spcAft>
                          <a:spcPts val="0"/>
                        </a:spcAft>
                      </a:pPr>
                      <a:r>
                        <a:rPr lang="es-ES_tradnl" sz="1000">
                          <a:effectLst/>
                        </a:rPr>
                        <a:t>Acido formico</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 </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r.t.</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4,4</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4,4</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68615521"/>
                  </a:ext>
                </a:extLst>
              </a:tr>
              <a:tr h="385557">
                <a:tc rowSpan="2">
                  <a:txBody>
                    <a:bodyPr/>
                    <a:lstStyle/>
                    <a:p>
                      <a:pPr algn="just">
                        <a:lnSpc>
                          <a:spcPct val="115000"/>
                        </a:lnSpc>
                        <a:spcAft>
                          <a:spcPts val="0"/>
                        </a:spcAft>
                      </a:pPr>
                      <a:r>
                        <a:rPr lang="es-ES_tradnl" sz="1000">
                          <a:effectLst/>
                        </a:rPr>
                        <a:t>Amoniaco  borano *</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Hidrolisis</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rowSpan="2">
                  <a:txBody>
                    <a:bodyPr/>
                    <a:lstStyle/>
                    <a:p>
                      <a:pPr algn="ctr">
                        <a:lnSpc>
                          <a:spcPct val="115000"/>
                        </a:lnSpc>
                        <a:spcAft>
                          <a:spcPts val="0"/>
                        </a:spcAft>
                      </a:pPr>
                      <a:r>
                        <a:rPr lang="es-ES_tradnl" sz="1000">
                          <a:effectLst/>
                        </a:rPr>
                        <a:t>&lt; 100 ºC</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s-ES_tradnl" sz="1000">
                          <a:effectLst/>
                        </a:rPr>
                        <a:t>19,6</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a:effectLst/>
                        </a:rPr>
                        <a:t>7,1</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67725547"/>
                  </a:ext>
                </a:extLst>
              </a:tr>
              <a:tr h="384734">
                <a:tc vMerge="1">
                  <a:txBody>
                    <a:bodyPr/>
                    <a:lstStyle/>
                    <a:p>
                      <a:endParaRPr lang="es-ES"/>
                    </a:p>
                  </a:txBody>
                  <a:tcPr/>
                </a:tc>
                <a:tc>
                  <a:txBody>
                    <a:bodyPr/>
                    <a:lstStyle/>
                    <a:p>
                      <a:pPr algn="ctr">
                        <a:lnSpc>
                          <a:spcPct val="115000"/>
                        </a:lnSpc>
                        <a:spcAft>
                          <a:spcPts val="0"/>
                        </a:spcAft>
                      </a:pPr>
                      <a:r>
                        <a:rPr lang="es-ES_tradnl" sz="1000">
                          <a:effectLst/>
                        </a:rPr>
                        <a:t>Metanolisis</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vMerge="1">
                  <a:txBody>
                    <a:bodyPr/>
                    <a:lstStyle/>
                    <a:p>
                      <a:endParaRPr lang="es-ES"/>
                    </a:p>
                  </a:txBody>
                  <a:tcPr/>
                </a:tc>
                <a:tc>
                  <a:txBody>
                    <a:bodyPr/>
                    <a:lstStyle/>
                    <a:p>
                      <a:pPr algn="ctr">
                        <a:lnSpc>
                          <a:spcPct val="115000"/>
                        </a:lnSpc>
                        <a:spcAft>
                          <a:spcPts val="0"/>
                        </a:spcAft>
                      </a:pPr>
                      <a:r>
                        <a:rPr lang="es-ES_tradnl" sz="1000">
                          <a:effectLst/>
                        </a:rPr>
                        <a:t>19,6</a:t>
                      </a:r>
                      <a:endParaRPr lang="es-ES" sz="110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es-ES_tradnl" sz="1000" dirty="0">
                          <a:effectLst/>
                        </a:rPr>
                        <a:t>3,8</a:t>
                      </a:r>
                      <a:endParaRPr lang="es-ES" sz="1100"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75415801"/>
                  </a:ext>
                </a:extLst>
              </a:tr>
            </a:tbl>
          </a:graphicData>
        </a:graphic>
      </p:graphicFrame>
      <p:sp>
        <p:nvSpPr>
          <p:cNvPr id="25" name="15 Rectángulo"/>
          <p:cNvSpPr/>
          <p:nvPr/>
        </p:nvSpPr>
        <p:spPr>
          <a:xfrm>
            <a:off x="4370512" y="3538243"/>
            <a:ext cx="777552" cy="246221"/>
          </a:xfrm>
          <a:prstGeom prst="rect">
            <a:avLst/>
          </a:prstGeom>
        </p:spPr>
        <p:txBody>
          <a:bodyPr wrap="square">
            <a:spAutoFit/>
          </a:bodyPr>
          <a:lstStyle/>
          <a:p>
            <a:r>
              <a:rPr lang="es-ES" sz="1000" b="1" u="sng" dirty="0"/>
              <a:t>Tabla 7</a:t>
            </a:r>
            <a:endParaRPr lang="es-ES" sz="1000" b="1" dirty="0"/>
          </a:p>
        </p:txBody>
      </p:sp>
      <p:sp>
        <p:nvSpPr>
          <p:cNvPr id="20" name="11 Rectángulo">
            <a:extLst>
              <a:ext uri="{FF2B5EF4-FFF2-40B4-BE49-F238E27FC236}">
                <a16:creationId xmlns:a16="http://schemas.microsoft.com/office/drawing/2014/main" id="{6C2A9D81-D9EF-4997-99DC-60C58613CD5F}"/>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pic>
        <p:nvPicPr>
          <p:cNvPr id="20" name="Picture 2"/>
          <p:cNvPicPr>
            <a:picLocks noChangeAspect="1" noChangeArrowheads="1"/>
          </p:cNvPicPr>
          <p:nvPr/>
        </p:nvPicPr>
        <p:blipFill>
          <a:blip r:embed="rId3" cstate="print"/>
          <a:srcRect/>
          <a:stretch>
            <a:fillRect/>
          </a:stretch>
        </p:blipFill>
        <p:spPr bwMode="auto">
          <a:xfrm>
            <a:off x="395536" y="3634830"/>
            <a:ext cx="8344619" cy="2406231"/>
          </a:xfrm>
          <a:prstGeom prst="rect">
            <a:avLst/>
          </a:prstGeom>
          <a:noFill/>
          <a:ln w="9525">
            <a:noFill/>
            <a:miter lim="800000"/>
            <a:headEnd/>
            <a:tailEnd/>
          </a:ln>
        </p:spPr>
      </p:pic>
      <p:sp>
        <p:nvSpPr>
          <p:cNvPr id="21" name="7 Rectángulo"/>
          <p:cNvSpPr/>
          <p:nvPr/>
        </p:nvSpPr>
        <p:spPr>
          <a:xfrm>
            <a:off x="971600" y="6093296"/>
            <a:ext cx="1224136" cy="246221"/>
          </a:xfrm>
          <a:prstGeom prst="rect">
            <a:avLst/>
          </a:prstGeom>
        </p:spPr>
        <p:txBody>
          <a:bodyPr wrap="square">
            <a:spAutoFit/>
          </a:bodyPr>
          <a:lstStyle/>
          <a:p>
            <a:r>
              <a:rPr lang="es-ES" sz="1000" b="1" u="sng" dirty="0"/>
              <a:t>FUENTE</a:t>
            </a:r>
            <a:r>
              <a:rPr lang="es-ES" sz="1000" b="1" dirty="0"/>
              <a:t>: </a:t>
            </a:r>
            <a:r>
              <a:rPr lang="es-ES" sz="1000" dirty="0" err="1"/>
              <a:t>Chiyoda</a:t>
            </a:r>
            <a:endParaRPr lang="es-ES" sz="1000" dirty="0"/>
          </a:p>
        </p:txBody>
      </p:sp>
      <p:sp>
        <p:nvSpPr>
          <p:cNvPr id="22" name="12 Rectángulo"/>
          <p:cNvSpPr/>
          <p:nvPr/>
        </p:nvSpPr>
        <p:spPr>
          <a:xfrm>
            <a:off x="8460432" y="3254787"/>
            <a:ext cx="504056" cy="246221"/>
          </a:xfrm>
          <a:prstGeom prst="rect">
            <a:avLst/>
          </a:prstGeom>
        </p:spPr>
        <p:txBody>
          <a:bodyPr wrap="square">
            <a:spAutoFit/>
          </a:bodyPr>
          <a:lstStyle/>
          <a:p>
            <a:r>
              <a:rPr lang="es-ES" sz="1000" b="1" u="sng" dirty="0" err="1"/>
              <a:t>Fig</a:t>
            </a:r>
            <a:r>
              <a:rPr lang="es-ES" sz="1000" b="1" u="sng" dirty="0"/>
              <a:t> 67</a:t>
            </a:r>
            <a:endParaRPr lang="es-ES" sz="1000" b="1" dirty="0"/>
          </a:p>
        </p:txBody>
      </p:sp>
      <p:pic>
        <p:nvPicPr>
          <p:cNvPr id="2" name="Imagen 1"/>
          <p:cNvPicPr>
            <a:picLocks noChangeAspect="1"/>
          </p:cNvPicPr>
          <p:nvPr/>
        </p:nvPicPr>
        <p:blipFill>
          <a:blip r:embed="rId4"/>
          <a:stretch>
            <a:fillRect/>
          </a:stretch>
        </p:blipFill>
        <p:spPr>
          <a:xfrm>
            <a:off x="4504199" y="1147265"/>
            <a:ext cx="4472161" cy="2137719"/>
          </a:xfrm>
          <a:prstGeom prst="rect">
            <a:avLst/>
          </a:prstGeom>
        </p:spPr>
      </p:pic>
      <p:sp>
        <p:nvSpPr>
          <p:cNvPr id="25" name="7 Rectángulo"/>
          <p:cNvSpPr/>
          <p:nvPr/>
        </p:nvSpPr>
        <p:spPr>
          <a:xfrm>
            <a:off x="4499992" y="3284984"/>
            <a:ext cx="1800200" cy="246221"/>
          </a:xfrm>
          <a:prstGeom prst="rect">
            <a:avLst/>
          </a:prstGeom>
        </p:spPr>
        <p:txBody>
          <a:bodyPr wrap="square">
            <a:spAutoFit/>
          </a:bodyPr>
          <a:lstStyle/>
          <a:p>
            <a:r>
              <a:rPr lang="es-ES" sz="1000" b="1" u="sng" dirty="0"/>
              <a:t>FUENTE</a:t>
            </a:r>
            <a:r>
              <a:rPr lang="es-ES" sz="1000" b="1" dirty="0"/>
              <a:t>: </a:t>
            </a:r>
            <a:r>
              <a:rPr lang="es-ES" sz="1000" dirty="0" err="1"/>
              <a:t>Hydrogenious</a:t>
            </a:r>
            <a:r>
              <a:rPr lang="es-ES" sz="1000" dirty="0"/>
              <a:t> </a:t>
            </a:r>
          </a:p>
        </p:txBody>
      </p:sp>
      <p:pic>
        <p:nvPicPr>
          <p:cNvPr id="5" name="Imagen 4"/>
          <p:cNvPicPr>
            <a:picLocks noChangeAspect="1"/>
          </p:cNvPicPr>
          <p:nvPr/>
        </p:nvPicPr>
        <p:blipFill>
          <a:blip r:embed="rId5"/>
          <a:stretch>
            <a:fillRect/>
          </a:stretch>
        </p:blipFill>
        <p:spPr>
          <a:xfrm>
            <a:off x="1259632" y="1844824"/>
            <a:ext cx="1944216" cy="1225235"/>
          </a:xfrm>
          <a:prstGeom prst="rect">
            <a:avLst/>
          </a:prstGeom>
        </p:spPr>
      </p:pic>
      <p:sp>
        <p:nvSpPr>
          <p:cNvPr id="23" name="12 Rectángulo"/>
          <p:cNvSpPr/>
          <p:nvPr/>
        </p:nvSpPr>
        <p:spPr>
          <a:xfrm>
            <a:off x="8316416" y="6135107"/>
            <a:ext cx="504056" cy="246221"/>
          </a:xfrm>
          <a:prstGeom prst="rect">
            <a:avLst/>
          </a:prstGeom>
        </p:spPr>
        <p:txBody>
          <a:bodyPr wrap="square">
            <a:spAutoFit/>
          </a:bodyPr>
          <a:lstStyle/>
          <a:p>
            <a:r>
              <a:rPr lang="es-ES" sz="1000" b="1" u="sng" dirty="0" err="1"/>
              <a:t>Fig</a:t>
            </a:r>
            <a:r>
              <a:rPr lang="es-ES" sz="1000" b="1" u="sng" dirty="0"/>
              <a:t> 68</a:t>
            </a:r>
            <a:endParaRPr lang="es-ES" sz="1000" b="1" dirty="0"/>
          </a:p>
        </p:txBody>
      </p:sp>
      <p:sp>
        <p:nvSpPr>
          <p:cNvPr id="24" name="7 Rectángulo"/>
          <p:cNvSpPr/>
          <p:nvPr/>
        </p:nvSpPr>
        <p:spPr>
          <a:xfrm>
            <a:off x="611560" y="3284984"/>
            <a:ext cx="1800200" cy="246221"/>
          </a:xfrm>
          <a:prstGeom prst="rect">
            <a:avLst/>
          </a:prstGeom>
        </p:spPr>
        <p:txBody>
          <a:bodyPr wrap="square">
            <a:spAutoFit/>
          </a:bodyPr>
          <a:lstStyle/>
          <a:p>
            <a:r>
              <a:rPr lang="es-ES" sz="1000" b="1" u="sng" dirty="0"/>
              <a:t>FUENTE</a:t>
            </a:r>
            <a:r>
              <a:rPr lang="es-ES" sz="1000" b="1" dirty="0"/>
              <a:t>: </a:t>
            </a:r>
            <a:r>
              <a:rPr lang="es-ES" sz="1000" dirty="0" err="1"/>
              <a:t>Hydrogenious</a:t>
            </a:r>
            <a:endParaRPr lang="es-ES" sz="1000" dirty="0"/>
          </a:p>
        </p:txBody>
      </p:sp>
      <p:sp>
        <p:nvSpPr>
          <p:cNvPr id="26" name="12 Rectángulo"/>
          <p:cNvSpPr/>
          <p:nvPr/>
        </p:nvSpPr>
        <p:spPr>
          <a:xfrm>
            <a:off x="3131840" y="3284984"/>
            <a:ext cx="504056" cy="246221"/>
          </a:xfrm>
          <a:prstGeom prst="rect">
            <a:avLst/>
          </a:prstGeom>
        </p:spPr>
        <p:txBody>
          <a:bodyPr wrap="square">
            <a:spAutoFit/>
          </a:bodyPr>
          <a:lstStyle/>
          <a:p>
            <a:r>
              <a:rPr lang="es-ES" sz="1000" b="1" u="sng" dirty="0" err="1"/>
              <a:t>Fig</a:t>
            </a:r>
            <a:r>
              <a:rPr lang="es-ES" sz="1000" b="1" u="sng" dirty="0"/>
              <a:t> 66</a:t>
            </a:r>
            <a:endParaRPr lang="es-ES" sz="1000" b="1" dirty="0"/>
          </a:p>
        </p:txBody>
      </p:sp>
      <p:sp>
        <p:nvSpPr>
          <p:cNvPr id="18" name="11 Rectángulo">
            <a:extLst>
              <a:ext uri="{FF2B5EF4-FFF2-40B4-BE49-F238E27FC236}">
                <a16:creationId xmlns:a16="http://schemas.microsoft.com/office/drawing/2014/main" id="{C03A34EA-10F2-4FFC-AF8F-DFC089A2DD5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2715555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sp>
        <p:nvSpPr>
          <p:cNvPr id="18" name="11 Rectángulo">
            <a:extLst>
              <a:ext uri="{FF2B5EF4-FFF2-40B4-BE49-F238E27FC236}">
                <a16:creationId xmlns:a16="http://schemas.microsoft.com/office/drawing/2014/main" id="{C03A34EA-10F2-4FFC-AF8F-DFC089A2DD5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F3A279A6-D8E4-48FD-967F-BDCCFFC1AA25}"/>
              </a:ext>
            </a:extLst>
          </p:cNvPr>
          <p:cNvPicPr>
            <a:picLocks noChangeAspect="1"/>
          </p:cNvPicPr>
          <p:nvPr/>
        </p:nvPicPr>
        <p:blipFill>
          <a:blip r:embed="rId3"/>
          <a:stretch>
            <a:fillRect/>
          </a:stretch>
        </p:blipFill>
        <p:spPr>
          <a:xfrm>
            <a:off x="0" y="2001796"/>
            <a:ext cx="9144000" cy="3502479"/>
          </a:xfrm>
          <a:prstGeom prst="rect">
            <a:avLst/>
          </a:prstGeom>
        </p:spPr>
      </p:pic>
    </p:spTree>
    <p:extLst>
      <p:ext uri="{BB962C8B-B14F-4D97-AF65-F5344CB8AC3E}">
        <p14:creationId xmlns:p14="http://schemas.microsoft.com/office/powerpoint/2010/main" val="21337286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sp>
        <p:nvSpPr>
          <p:cNvPr id="18" name="11 Rectángulo">
            <a:extLst>
              <a:ext uri="{FF2B5EF4-FFF2-40B4-BE49-F238E27FC236}">
                <a16:creationId xmlns:a16="http://schemas.microsoft.com/office/drawing/2014/main" id="{C03A34EA-10F2-4FFC-AF8F-DFC089A2DD5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714D492E-BB38-440E-B27D-45CA8A0752BC}"/>
              </a:ext>
            </a:extLst>
          </p:cNvPr>
          <p:cNvPicPr>
            <a:picLocks noChangeAspect="1"/>
          </p:cNvPicPr>
          <p:nvPr/>
        </p:nvPicPr>
        <p:blipFill>
          <a:blip r:embed="rId3"/>
          <a:stretch>
            <a:fillRect/>
          </a:stretch>
        </p:blipFill>
        <p:spPr>
          <a:xfrm>
            <a:off x="0" y="1957634"/>
            <a:ext cx="9144000" cy="3487590"/>
          </a:xfrm>
          <a:prstGeom prst="rect">
            <a:avLst/>
          </a:prstGeom>
        </p:spPr>
      </p:pic>
    </p:spTree>
    <p:extLst>
      <p:ext uri="{BB962C8B-B14F-4D97-AF65-F5344CB8AC3E}">
        <p14:creationId xmlns:p14="http://schemas.microsoft.com/office/powerpoint/2010/main" val="663981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5" name="CuadroTexto 4">
            <a:extLst>
              <a:ext uri="{FF2B5EF4-FFF2-40B4-BE49-F238E27FC236}">
                <a16:creationId xmlns:a16="http://schemas.microsoft.com/office/drawing/2014/main" id="{7F6FBE71-0182-414D-929D-73BA2AB73681}"/>
              </a:ext>
            </a:extLst>
          </p:cNvPr>
          <p:cNvSpPr txBox="1"/>
          <p:nvPr/>
        </p:nvSpPr>
        <p:spPr>
          <a:xfrm flipH="1">
            <a:off x="293686" y="629804"/>
            <a:ext cx="8850313" cy="2308324"/>
          </a:xfrm>
          <a:prstGeom prst="rect">
            <a:avLst/>
          </a:prstGeom>
          <a:noFill/>
        </p:spPr>
        <p:txBody>
          <a:bodyPr wrap="square" rtlCol="0">
            <a:spAutoFit/>
          </a:bodyPr>
          <a:lstStyle/>
          <a:p>
            <a:endParaRPr lang="es-ES" dirty="0"/>
          </a:p>
          <a:p>
            <a:endParaRPr lang="es-ES" dirty="0"/>
          </a:p>
          <a:p>
            <a:r>
              <a:rPr lang="es-ES" b="1" dirty="0"/>
              <a:t>Panorama energético actual </a:t>
            </a:r>
            <a:endParaRPr lang="es-ES" dirty="0"/>
          </a:p>
          <a:p>
            <a:pPr algn="just"/>
            <a:r>
              <a:rPr lang="es-ES" dirty="0"/>
              <a:t>Crecimiento de la población mundial → aumento de la demanda de energía </a:t>
            </a:r>
          </a:p>
          <a:p>
            <a:pPr algn="just"/>
            <a:r>
              <a:rPr lang="es-ES" dirty="0"/>
              <a:t>Sectores con más peso → Industrial y transporte </a:t>
            </a:r>
          </a:p>
          <a:p>
            <a:pPr algn="just"/>
            <a:r>
              <a:rPr lang="es-ES" dirty="0"/>
              <a:t>Dependencia de los combustibles fósiles → Inseguridad, problemas medioambientales, recursos finitos, etc. </a:t>
            </a:r>
          </a:p>
          <a:p>
            <a:endParaRPr lang="es-ES" dirty="0"/>
          </a:p>
        </p:txBody>
      </p:sp>
      <p:sp>
        <p:nvSpPr>
          <p:cNvPr id="17" name="Rectángulo 16">
            <a:extLst>
              <a:ext uri="{FF2B5EF4-FFF2-40B4-BE49-F238E27FC236}">
                <a16:creationId xmlns:a16="http://schemas.microsoft.com/office/drawing/2014/main" id="{5F5E3238-571A-4ED2-BD9B-C2D388F037D2}"/>
              </a:ext>
            </a:extLst>
          </p:cNvPr>
          <p:cNvSpPr/>
          <p:nvPr/>
        </p:nvSpPr>
        <p:spPr>
          <a:xfrm>
            <a:off x="3003932" y="2559866"/>
            <a:ext cx="1915161" cy="523220"/>
          </a:xfrm>
          <a:prstGeom prst="rect">
            <a:avLst/>
          </a:prstGeom>
        </p:spPr>
        <p:txBody>
          <a:bodyPr wrap="square">
            <a:spAutoFit/>
          </a:bodyPr>
          <a:lstStyle/>
          <a:p>
            <a:endParaRPr lang="es-ES" sz="1000" dirty="0">
              <a:solidFill>
                <a:srgbClr val="41A62A"/>
              </a:solidFill>
              <a:latin typeface="Calibri" panose="020F0502020204030204" pitchFamily="34" charset="0"/>
            </a:endParaRPr>
          </a:p>
          <a:p>
            <a:r>
              <a:rPr lang="es-ES" b="1" dirty="0">
                <a:solidFill>
                  <a:srgbClr val="41A62A"/>
                </a:solidFill>
                <a:latin typeface="Calibri" panose="020F0502020204030204" pitchFamily="34" charset="0"/>
              </a:rPr>
              <a:t>¿ALTERNATIVAS? </a:t>
            </a:r>
            <a:endParaRPr lang="es-ES" dirty="0">
              <a:solidFill>
                <a:srgbClr val="41A62A"/>
              </a:solidFill>
            </a:endParaRPr>
          </a:p>
        </p:txBody>
      </p:sp>
      <p:sp>
        <p:nvSpPr>
          <p:cNvPr id="20" name="Flecha: a la derecha 19">
            <a:extLst>
              <a:ext uri="{FF2B5EF4-FFF2-40B4-BE49-F238E27FC236}">
                <a16:creationId xmlns:a16="http://schemas.microsoft.com/office/drawing/2014/main" id="{D97924F9-1FEC-43A2-A0F9-274966212470}"/>
              </a:ext>
            </a:extLst>
          </p:cNvPr>
          <p:cNvSpPr/>
          <p:nvPr/>
        </p:nvSpPr>
        <p:spPr>
          <a:xfrm>
            <a:off x="4979170" y="2780928"/>
            <a:ext cx="1152128" cy="216024"/>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 name="Imagen 2">
            <a:extLst>
              <a:ext uri="{FF2B5EF4-FFF2-40B4-BE49-F238E27FC236}">
                <a16:creationId xmlns:a16="http://schemas.microsoft.com/office/drawing/2014/main" id="{36D5F85C-83E8-4FB6-A996-29335D4AD7BE}"/>
              </a:ext>
            </a:extLst>
          </p:cNvPr>
          <p:cNvPicPr>
            <a:picLocks noChangeAspect="1"/>
          </p:cNvPicPr>
          <p:nvPr/>
        </p:nvPicPr>
        <p:blipFill>
          <a:blip r:embed="rId3"/>
          <a:stretch>
            <a:fillRect/>
          </a:stretch>
        </p:blipFill>
        <p:spPr>
          <a:xfrm>
            <a:off x="2465952" y="3216463"/>
            <a:ext cx="6714560" cy="2948841"/>
          </a:xfrm>
          <a:prstGeom prst="rect">
            <a:avLst/>
          </a:prstGeom>
        </p:spPr>
      </p:pic>
      <p:pic>
        <p:nvPicPr>
          <p:cNvPr id="4" name="Imagen 3">
            <a:extLst>
              <a:ext uri="{FF2B5EF4-FFF2-40B4-BE49-F238E27FC236}">
                <a16:creationId xmlns:a16="http://schemas.microsoft.com/office/drawing/2014/main" id="{ED80219D-8423-4CF2-A3FA-742F0C01BBDF}"/>
              </a:ext>
            </a:extLst>
          </p:cNvPr>
          <p:cNvPicPr>
            <a:picLocks noChangeAspect="1"/>
          </p:cNvPicPr>
          <p:nvPr/>
        </p:nvPicPr>
        <p:blipFill>
          <a:blip r:embed="rId4"/>
          <a:stretch>
            <a:fillRect/>
          </a:stretch>
        </p:blipFill>
        <p:spPr>
          <a:xfrm>
            <a:off x="3791266" y="6093296"/>
            <a:ext cx="5317238" cy="356886"/>
          </a:xfrm>
          <a:prstGeom prst="rect">
            <a:avLst/>
          </a:prstGeom>
        </p:spPr>
      </p:pic>
      <p:pic>
        <p:nvPicPr>
          <p:cNvPr id="16" name="Imagen 15">
            <a:extLst>
              <a:ext uri="{FF2B5EF4-FFF2-40B4-BE49-F238E27FC236}">
                <a16:creationId xmlns:a16="http://schemas.microsoft.com/office/drawing/2014/main" id="{E5BABD58-7CF6-4CFD-98F9-83E8253BB0E9}"/>
              </a:ext>
            </a:extLst>
          </p:cNvPr>
          <p:cNvPicPr>
            <a:picLocks noChangeAspect="1"/>
          </p:cNvPicPr>
          <p:nvPr/>
        </p:nvPicPr>
        <p:blipFill>
          <a:blip r:embed="rId5"/>
          <a:stretch>
            <a:fillRect/>
          </a:stretch>
        </p:blipFill>
        <p:spPr>
          <a:xfrm>
            <a:off x="6149285" y="2325837"/>
            <a:ext cx="1734003" cy="1331669"/>
          </a:xfrm>
          <a:prstGeom prst="rect">
            <a:avLst/>
          </a:prstGeom>
        </p:spPr>
      </p:pic>
      <p:pic>
        <p:nvPicPr>
          <p:cNvPr id="19" name="Imagen 18">
            <a:extLst>
              <a:ext uri="{FF2B5EF4-FFF2-40B4-BE49-F238E27FC236}">
                <a16:creationId xmlns:a16="http://schemas.microsoft.com/office/drawing/2014/main" id="{831B780F-B434-4590-971E-714538946FED}"/>
              </a:ext>
            </a:extLst>
          </p:cNvPr>
          <p:cNvPicPr>
            <a:picLocks noChangeAspect="1"/>
          </p:cNvPicPr>
          <p:nvPr/>
        </p:nvPicPr>
        <p:blipFill>
          <a:blip r:embed="rId6"/>
          <a:stretch>
            <a:fillRect/>
          </a:stretch>
        </p:blipFill>
        <p:spPr>
          <a:xfrm>
            <a:off x="8165572" y="2426489"/>
            <a:ext cx="1019175" cy="1062037"/>
          </a:xfrm>
          <a:prstGeom prst="rect">
            <a:avLst/>
          </a:prstGeom>
        </p:spPr>
      </p:pic>
      <p:sp>
        <p:nvSpPr>
          <p:cNvPr id="21" name="11 Rectángulo">
            <a:extLst>
              <a:ext uri="{FF2B5EF4-FFF2-40B4-BE49-F238E27FC236}">
                <a16:creationId xmlns:a16="http://schemas.microsoft.com/office/drawing/2014/main" id="{EE14BE28-4567-418D-8447-ADA9B6D826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7" name="Imagen 6">
            <a:extLst>
              <a:ext uri="{FF2B5EF4-FFF2-40B4-BE49-F238E27FC236}">
                <a16:creationId xmlns:a16="http://schemas.microsoft.com/office/drawing/2014/main" id="{BE6A595E-F832-4F64-89EA-D71020A74B66}"/>
              </a:ext>
            </a:extLst>
          </p:cNvPr>
          <p:cNvPicPr>
            <a:picLocks noChangeAspect="1"/>
          </p:cNvPicPr>
          <p:nvPr/>
        </p:nvPicPr>
        <p:blipFill>
          <a:blip r:embed="rId7"/>
          <a:stretch>
            <a:fillRect/>
          </a:stretch>
        </p:blipFill>
        <p:spPr>
          <a:xfrm>
            <a:off x="323528" y="3026304"/>
            <a:ext cx="1915161" cy="2562936"/>
          </a:xfrm>
          <a:prstGeom prst="rect">
            <a:avLst/>
          </a:prstGeom>
        </p:spPr>
      </p:pic>
      <p:sp>
        <p:nvSpPr>
          <p:cNvPr id="8" name="CuadroTexto 7">
            <a:extLst>
              <a:ext uri="{FF2B5EF4-FFF2-40B4-BE49-F238E27FC236}">
                <a16:creationId xmlns:a16="http://schemas.microsoft.com/office/drawing/2014/main" id="{401A64D0-CE60-4F94-9473-CBAE3F4928AB}"/>
              </a:ext>
            </a:extLst>
          </p:cNvPr>
          <p:cNvSpPr txBox="1"/>
          <p:nvPr/>
        </p:nvSpPr>
        <p:spPr>
          <a:xfrm>
            <a:off x="242894" y="6165304"/>
            <a:ext cx="4113082" cy="246221"/>
          </a:xfrm>
          <a:prstGeom prst="rect">
            <a:avLst/>
          </a:prstGeom>
          <a:noFill/>
        </p:spPr>
        <p:txBody>
          <a:bodyPr wrap="square" rtlCol="0">
            <a:spAutoFit/>
          </a:bodyPr>
          <a:lstStyle/>
          <a:p>
            <a:r>
              <a:rPr lang="es-ES" sz="1000" dirty="0">
                <a:latin typeface="Arial" panose="020B0604020202020204" pitchFamily="34" charset="0"/>
                <a:cs typeface="Arial" panose="020B0604020202020204" pitchFamily="34" charset="0"/>
              </a:rPr>
              <a:t>Fuente: </a:t>
            </a:r>
            <a:r>
              <a:rPr lang="es-ES" sz="1000" dirty="0" err="1">
                <a:latin typeface="Arial" panose="020B0604020202020204" pitchFamily="34" charset="0"/>
                <a:cs typeface="Arial" panose="020B0604020202020204" pitchFamily="34" charset="0"/>
              </a:rPr>
              <a:t>Mckinsey</a:t>
            </a:r>
            <a:r>
              <a:rPr lang="es-ES" sz="1000" dirty="0">
                <a:latin typeface="Arial" panose="020B0604020202020204" pitchFamily="34" charset="0"/>
                <a:cs typeface="Arial" panose="020B0604020202020204" pitchFamily="34" charset="0"/>
              </a:rPr>
              <a:t> &amp; Company</a:t>
            </a:r>
          </a:p>
        </p:txBody>
      </p:sp>
      <p:sp>
        <p:nvSpPr>
          <p:cNvPr id="18" name="15 Rectángulo">
            <a:extLst>
              <a:ext uri="{FF2B5EF4-FFF2-40B4-BE49-F238E27FC236}">
                <a16:creationId xmlns:a16="http://schemas.microsoft.com/office/drawing/2014/main" id="{71C972B5-0A97-4B65-B0E7-650B0DE74E3C}"/>
              </a:ext>
            </a:extLst>
          </p:cNvPr>
          <p:cNvSpPr/>
          <p:nvPr/>
        </p:nvSpPr>
        <p:spPr>
          <a:xfrm>
            <a:off x="1547664" y="5847075"/>
            <a:ext cx="504056" cy="246221"/>
          </a:xfrm>
          <a:prstGeom prst="rect">
            <a:avLst/>
          </a:prstGeom>
        </p:spPr>
        <p:txBody>
          <a:bodyPr wrap="square">
            <a:spAutoFit/>
          </a:bodyPr>
          <a:lstStyle/>
          <a:p>
            <a:r>
              <a:rPr lang="es-ES" sz="1000" b="1" u="sng" dirty="0" err="1"/>
              <a:t>Fig</a:t>
            </a:r>
            <a:r>
              <a:rPr lang="es-ES" sz="1000" b="1" u="sng" dirty="0"/>
              <a:t> 8</a:t>
            </a:r>
            <a:endParaRPr lang="es-ES" sz="1000" b="1" dirty="0"/>
          </a:p>
        </p:txBody>
      </p:sp>
      <p:sp>
        <p:nvSpPr>
          <p:cNvPr id="22" name="15 Rectángulo">
            <a:extLst>
              <a:ext uri="{FF2B5EF4-FFF2-40B4-BE49-F238E27FC236}">
                <a16:creationId xmlns:a16="http://schemas.microsoft.com/office/drawing/2014/main" id="{CE3479A5-A6CB-4DD9-91BE-BB7348C93A9A}"/>
              </a:ext>
            </a:extLst>
          </p:cNvPr>
          <p:cNvSpPr/>
          <p:nvPr/>
        </p:nvSpPr>
        <p:spPr>
          <a:xfrm>
            <a:off x="3347864" y="6135107"/>
            <a:ext cx="504056" cy="246221"/>
          </a:xfrm>
          <a:prstGeom prst="rect">
            <a:avLst/>
          </a:prstGeom>
        </p:spPr>
        <p:txBody>
          <a:bodyPr wrap="square">
            <a:spAutoFit/>
          </a:bodyPr>
          <a:lstStyle/>
          <a:p>
            <a:r>
              <a:rPr lang="es-ES" sz="1000" b="1" u="sng" dirty="0" err="1"/>
              <a:t>Fig</a:t>
            </a:r>
            <a:r>
              <a:rPr lang="es-ES" sz="1000" b="1" u="sng" dirty="0"/>
              <a:t> 9</a:t>
            </a:r>
            <a:endParaRPr lang="es-ES" sz="1000" b="1" dirty="0"/>
          </a:p>
        </p:txBody>
      </p:sp>
    </p:spTree>
    <p:extLst>
      <p:ext uri="{BB962C8B-B14F-4D97-AF65-F5344CB8AC3E}">
        <p14:creationId xmlns:p14="http://schemas.microsoft.com/office/powerpoint/2010/main" val="14277093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sp>
        <p:nvSpPr>
          <p:cNvPr id="18" name="11 Rectángulo">
            <a:extLst>
              <a:ext uri="{FF2B5EF4-FFF2-40B4-BE49-F238E27FC236}">
                <a16:creationId xmlns:a16="http://schemas.microsoft.com/office/drawing/2014/main" id="{C03A34EA-10F2-4FFC-AF8F-DFC089A2DD5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C5DAA484-62E2-4FDE-8A5E-79691F79B03F}"/>
              </a:ext>
            </a:extLst>
          </p:cNvPr>
          <p:cNvPicPr>
            <a:picLocks noChangeAspect="1"/>
          </p:cNvPicPr>
          <p:nvPr/>
        </p:nvPicPr>
        <p:blipFill>
          <a:blip r:embed="rId3"/>
          <a:stretch>
            <a:fillRect/>
          </a:stretch>
        </p:blipFill>
        <p:spPr>
          <a:xfrm>
            <a:off x="0" y="2003830"/>
            <a:ext cx="9144000" cy="3873442"/>
          </a:xfrm>
          <a:prstGeom prst="rect">
            <a:avLst/>
          </a:prstGeom>
        </p:spPr>
      </p:pic>
    </p:spTree>
    <p:extLst>
      <p:ext uri="{BB962C8B-B14F-4D97-AF65-F5344CB8AC3E}">
        <p14:creationId xmlns:p14="http://schemas.microsoft.com/office/powerpoint/2010/main" val="33710399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Almacenamiento químico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7" name="Rectángulo 16"/>
          <p:cNvSpPr/>
          <p:nvPr/>
        </p:nvSpPr>
        <p:spPr>
          <a:xfrm>
            <a:off x="251520" y="1196752"/>
            <a:ext cx="3600400" cy="461665"/>
          </a:xfrm>
          <a:prstGeom prst="rect">
            <a:avLst/>
          </a:prstGeom>
        </p:spPr>
        <p:txBody>
          <a:bodyPr wrap="square">
            <a:spAutoFit/>
          </a:bodyPr>
          <a:lstStyle/>
          <a:p>
            <a:pPr algn="ctr"/>
            <a:r>
              <a:rPr lang="es-ES" sz="2400" b="1" dirty="0">
                <a:solidFill>
                  <a:srgbClr val="00519E"/>
                </a:solidFill>
                <a:latin typeface="Calibri" panose="020F0502020204030204" pitchFamily="34" charset="0"/>
              </a:rPr>
              <a:t>Líquidos orgánicos - LOHC</a:t>
            </a:r>
            <a:endParaRPr lang="es-ES" sz="2800" b="1" dirty="0">
              <a:solidFill>
                <a:srgbClr val="00519E"/>
              </a:solidFill>
              <a:latin typeface="Calibri" panose="020F0502020204030204" pitchFamily="34" charset="0"/>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Líquidos Orgánicos - LOHC</a:t>
            </a:r>
          </a:p>
        </p:txBody>
      </p:sp>
      <p:sp>
        <p:nvSpPr>
          <p:cNvPr id="18" name="11 Rectángulo">
            <a:extLst>
              <a:ext uri="{FF2B5EF4-FFF2-40B4-BE49-F238E27FC236}">
                <a16:creationId xmlns:a16="http://schemas.microsoft.com/office/drawing/2014/main" id="{C03A34EA-10F2-4FFC-AF8F-DFC089A2DD5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B91C6DD4-A009-4845-B763-F9B330E2C85F}"/>
              </a:ext>
            </a:extLst>
          </p:cNvPr>
          <p:cNvPicPr>
            <a:picLocks noChangeAspect="1"/>
          </p:cNvPicPr>
          <p:nvPr/>
        </p:nvPicPr>
        <p:blipFill>
          <a:blip r:embed="rId3"/>
          <a:stretch>
            <a:fillRect/>
          </a:stretch>
        </p:blipFill>
        <p:spPr>
          <a:xfrm>
            <a:off x="0" y="2045212"/>
            <a:ext cx="9144000" cy="3616036"/>
          </a:xfrm>
          <a:prstGeom prst="rect">
            <a:avLst/>
          </a:prstGeom>
        </p:spPr>
      </p:pic>
    </p:spTree>
    <p:extLst>
      <p:ext uri="{BB962C8B-B14F-4D97-AF65-F5344CB8AC3E}">
        <p14:creationId xmlns:p14="http://schemas.microsoft.com/office/powerpoint/2010/main" val="28755087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rgbClr val="00519E"/>
                </a:solidFill>
                <a:latin typeface="Arial" pitchFamily="34" charset="0"/>
                <a:cs typeface="Arial" pitchFamily="34" charset="0"/>
              </a:rPr>
              <a:t>6. 	</a:t>
            </a:r>
            <a:r>
              <a:rPr lang="es-ES_tradnl" sz="2800" b="1" dirty="0" err="1">
                <a:solidFill>
                  <a:srgbClr val="00519E"/>
                </a:solidFill>
                <a:latin typeface="Arial" pitchFamily="34" charset="0"/>
                <a:cs typeface="Arial" pitchFamily="34" charset="0"/>
              </a:rPr>
              <a:t>Power</a:t>
            </a:r>
            <a:r>
              <a:rPr lang="es-ES_tradnl" sz="2800" b="1" dirty="0">
                <a:solidFill>
                  <a:srgbClr val="00519E"/>
                </a:solidFill>
                <a:latin typeface="Arial" pitchFamily="34" charset="0"/>
                <a:cs typeface="Arial" pitchFamily="34" charset="0"/>
              </a:rPr>
              <a:t> </a:t>
            </a:r>
            <a:r>
              <a:rPr lang="es-ES_tradnl" sz="2800" b="1" dirty="0" err="1">
                <a:solidFill>
                  <a:srgbClr val="00519E"/>
                </a:solidFill>
                <a:latin typeface="Arial" pitchFamily="34" charset="0"/>
                <a:cs typeface="Arial" pitchFamily="34" charset="0"/>
              </a:rPr>
              <a:t>to</a:t>
            </a:r>
            <a:r>
              <a:rPr lang="es-ES_tradnl" sz="2800" b="1" dirty="0">
                <a:solidFill>
                  <a:srgbClr val="00519E"/>
                </a:solidFill>
                <a:latin typeface="Arial" pitchFamily="34" charset="0"/>
                <a:cs typeface="Arial" pitchFamily="34" charset="0"/>
              </a:rPr>
              <a:t> X </a:t>
            </a:r>
            <a:r>
              <a:rPr lang="es-ES_tradnl" sz="2800" b="1" dirty="0" err="1">
                <a:solidFill>
                  <a:srgbClr val="00519E"/>
                </a:solidFill>
                <a:latin typeface="Arial" pitchFamily="34" charset="0"/>
                <a:cs typeface="Arial" pitchFamily="34" charset="0"/>
              </a:rPr>
              <a:t>technologies</a:t>
            </a:r>
            <a:r>
              <a:rPr lang="es-ES_tradnl" sz="2800" b="1" dirty="0">
                <a:solidFill>
                  <a:srgbClr val="00519E"/>
                </a:solidFill>
                <a:latin typeface="Arial" pitchFamily="34" charset="0"/>
                <a:cs typeface="Arial" pitchFamily="34" charset="0"/>
              </a:rPr>
              <a:t> (P2X)</a:t>
            </a:r>
          </a:p>
          <a:p>
            <a:pPr marL="514350" indent="-514350">
              <a:buNone/>
            </a:pPr>
            <a:r>
              <a:rPr lang="es-ES_tradnl" sz="1900" b="1" dirty="0">
                <a:solidFill>
                  <a:srgbClr val="00519E"/>
                </a:solidFill>
                <a:latin typeface="Arial" pitchFamily="34" charset="0"/>
                <a:cs typeface="Arial" pitchFamily="34" charset="0"/>
              </a:rPr>
              <a:t>	6.1. Power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gas y </a:t>
            </a:r>
            <a:r>
              <a:rPr lang="es-ES_tradnl" sz="1900" b="1" dirty="0" err="1">
                <a:solidFill>
                  <a:srgbClr val="00519E"/>
                </a:solidFill>
                <a:latin typeface="Arial" pitchFamily="34" charset="0"/>
                <a:cs typeface="Arial" pitchFamily="34" charset="0"/>
              </a:rPr>
              <a:t>power</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liquid</a:t>
            </a:r>
            <a:r>
              <a:rPr lang="es-ES_tradnl" sz="1900" b="1" dirty="0">
                <a:solidFill>
                  <a:srgbClr val="00519E"/>
                </a:solidFill>
                <a:latin typeface="Arial" pitchFamily="34" charset="0"/>
                <a:cs typeface="Arial" pitchFamily="34" charset="0"/>
              </a:rPr>
              <a:t> (P2G y P2L).</a:t>
            </a:r>
          </a:p>
          <a:p>
            <a:pPr marL="514350" indent="-514350">
              <a:buNone/>
            </a:pPr>
            <a:r>
              <a:rPr lang="es-ES_tradnl" sz="1900" b="1" dirty="0">
                <a:solidFill>
                  <a:srgbClr val="00519E"/>
                </a:solidFill>
                <a:latin typeface="Arial" pitchFamily="34" charset="0"/>
                <a:cs typeface="Arial" pitchFamily="34" charset="0"/>
              </a:rPr>
              <a:t>	6.2. Power </a:t>
            </a:r>
            <a:r>
              <a:rPr lang="es-ES_tradnl" sz="1900" b="1" dirty="0" err="1">
                <a:solidFill>
                  <a:srgbClr val="00519E"/>
                </a:solidFill>
                <a:latin typeface="Arial" pitchFamily="34" charset="0"/>
                <a:cs typeface="Arial" pitchFamily="34" charset="0"/>
              </a:rPr>
              <a:t>to</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ammonia</a:t>
            </a:r>
            <a:r>
              <a:rPr lang="es-ES_tradnl" sz="1900" b="1" dirty="0">
                <a:solidFill>
                  <a:srgbClr val="00519E"/>
                </a:solidFill>
                <a:latin typeface="Arial" pitchFamily="34" charset="0"/>
                <a:cs typeface="Arial" pitchFamily="34" charset="0"/>
              </a:rPr>
              <a:t> (</a:t>
            </a:r>
            <a:r>
              <a:rPr lang="es-ES_tradnl" sz="1900" b="1" dirty="0" err="1">
                <a:solidFill>
                  <a:srgbClr val="00519E"/>
                </a:solidFill>
                <a:latin typeface="Arial" pitchFamily="34" charset="0"/>
                <a:cs typeface="Arial" pitchFamily="34" charset="0"/>
              </a:rPr>
              <a:t>PtA</a:t>
            </a:r>
            <a:r>
              <a:rPr lang="es-ES_tradnl" sz="1900" b="1" dirty="0">
                <a:solidFill>
                  <a:srgbClr val="00519E"/>
                </a:solidFill>
                <a:latin typeface="Arial" pitchFamily="34" charset="0"/>
                <a:cs typeface="Arial" pitchFamily="34" charset="0"/>
              </a:rPr>
              <a:t>).</a:t>
            </a:r>
          </a:p>
          <a:p>
            <a:pPr marL="514350" indent="-514350">
              <a:buNone/>
            </a:pPr>
            <a:endParaRPr lang="es-ES_tradnl" sz="1900" b="1" dirty="0">
              <a:solidFill>
                <a:srgbClr val="00519E"/>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chemeClr val="bg1">
                  <a:lumMod val="65000"/>
                </a:schemeClr>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37418810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1331640" y="3429000"/>
            <a:ext cx="6265975" cy="2770626"/>
          </a:xfrm>
          <a:prstGeom prst="rect">
            <a:avLst/>
          </a:prstGeom>
          <a:noFill/>
          <a:ln w="9525">
            <a:noFill/>
            <a:miter lim="800000"/>
            <a:headEnd/>
            <a:tailEnd/>
          </a:ln>
        </p:spPr>
      </p:pic>
      <p:sp>
        <p:nvSpPr>
          <p:cNvPr id="8" name="7 Rectángulo"/>
          <p:cNvSpPr/>
          <p:nvPr/>
        </p:nvSpPr>
        <p:spPr>
          <a:xfrm>
            <a:off x="323528" y="1268760"/>
            <a:ext cx="8496944" cy="923330"/>
          </a:xfrm>
          <a:prstGeom prst="rect">
            <a:avLst/>
          </a:prstGeom>
        </p:spPr>
        <p:txBody>
          <a:bodyPr wrap="square">
            <a:spAutoFit/>
          </a:bodyPr>
          <a:lstStyle/>
          <a:p>
            <a:pPr algn="just"/>
            <a:r>
              <a:rPr lang="es-ES" dirty="0">
                <a:solidFill>
                  <a:srgbClr val="00519E"/>
                </a:solidFill>
              </a:rPr>
              <a:t>Esta tecnología consiste en la conversión, almacenamiento y reconversión de la energía, normalmente cuando los periodos en los que las fluctuaciones de las energía renovables pueden generar excedentes.</a:t>
            </a:r>
          </a:p>
        </p:txBody>
      </p:sp>
      <p:sp>
        <p:nvSpPr>
          <p:cNvPr id="13" name="12 Rectángulo"/>
          <p:cNvSpPr/>
          <p:nvPr/>
        </p:nvSpPr>
        <p:spPr>
          <a:xfrm>
            <a:off x="323528" y="2276872"/>
            <a:ext cx="8352928" cy="923330"/>
          </a:xfrm>
          <a:prstGeom prst="rect">
            <a:avLst/>
          </a:prstGeom>
        </p:spPr>
        <p:txBody>
          <a:bodyPr wrap="square">
            <a:spAutoFit/>
          </a:bodyPr>
          <a:lstStyle/>
          <a:p>
            <a:pPr algn="just"/>
            <a:r>
              <a:rPr lang="es-ES_tradnl" dirty="0">
                <a:solidFill>
                  <a:srgbClr val="00519E"/>
                </a:solidFill>
              </a:rPr>
              <a:t>Cuando se permite desacoplar la energía del sector eléctrico para ser usada en otros sectores como el transporte o el químico, el término X puede referirse a </a:t>
            </a:r>
            <a:r>
              <a:rPr lang="es-ES_tradnl" i="1" dirty="0" err="1">
                <a:solidFill>
                  <a:srgbClr val="00519E"/>
                </a:solidFill>
              </a:rPr>
              <a:t>Power</a:t>
            </a:r>
            <a:r>
              <a:rPr lang="es-ES_tradnl" i="1" dirty="0">
                <a:solidFill>
                  <a:srgbClr val="00519E"/>
                </a:solidFill>
              </a:rPr>
              <a:t> </a:t>
            </a:r>
            <a:r>
              <a:rPr lang="es-ES_tradnl" i="1" dirty="0" err="1">
                <a:solidFill>
                  <a:srgbClr val="00519E"/>
                </a:solidFill>
              </a:rPr>
              <a:t>to</a:t>
            </a:r>
            <a:r>
              <a:rPr lang="es-ES_tradnl" i="1" dirty="0">
                <a:solidFill>
                  <a:srgbClr val="00519E"/>
                </a:solidFill>
              </a:rPr>
              <a:t> </a:t>
            </a:r>
            <a:r>
              <a:rPr lang="es-ES_tradnl" i="1" dirty="0" err="1">
                <a:solidFill>
                  <a:srgbClr val="00519E"/>
                </a:solidFill>
              </a:rPr>
              <a:t>Ammonia</a:t>
            </a:r>
            <a:r>
              <a:rPr lang="es-ES_tradnl" i="1" dirty="0">
                <a:solidFill>
                  <a:srgbClr val="00519E"/>
                </a:solidFill>
              </a:rPr>
              <a:t>, </a:t>
            </a:r>
            <a:r>
              <a:rPr lang="es-ES_tradnl" i="1" dirty="0" err="1">
                <a:solidFill>
                  <a:srgbClr val="00519E"/>
                </a:solidFill>
              </a:rPr>
              <a:t>Power</a:t>
            </a:r>
            <a:r>
              <a:rPr lang="es-ES_tradnl" i="1" dirty="0">
                <a:solidFill>
                  <a:srgbClr val="00519E"/>
                </a:solidFill>
              </a:rPr>
              <a:t> </a:t>
            </a:r>
            <a:r>
              <a:rPr lang="es-ES_tradnl" i="1" dirty="0" err="1">
                <a:solidFill>
                  <a:srgbClr val="00519E"/>
                </a:solidFill>
              </a:rPr>
              <a:t>to</a:t>
            </a:r>
            <a:r>
              <a:rPr lang="es-ES_tradnl" i="1" dirty="0">
                <a:solidFill>
                  <a:srgbClr val="00519E"/>
                </a:solidFill>
              </a:rPr>
              <a:t> </a:t>
            </a:r>
            <a:r>
              <a:rPr lang="es-ES_tradnl" i="1" dirty="0" err="1">
                <a:solidFill>
                  <a:srgbClr val="00519E"/>
                </a:solidFill>
              </a:rPr>
              <a:t>liquid</a:t>
            </a:r>
            <a:r>
              <a:rPr lang="es-ES_tradnl" i="1" dirty="0">
                <a:solidFill>
                  <a:srgbClr val="00519E"/>
                </a:solidFill>
              </a:rPr>
              <a:t>, </a:t>
            </a:r>
            <a:r>
              <a:rPr lang="es-ES_tradnl" i="1" dirty="0" err="1">
                <a:solidFill>
                  <a:srgbClr val="00519E"/>
                </a:solidFill>
              </a:rPr>
              <a:t>Power</a:t>
            </a:r>
            <a:r>
              <a:rPr lang="es-ES_tradnl" i="1" dirty="0">
                <a:solidFill>
                  <a:srgbClr val="00519E"/>
                </a:solidFill>
              </a:rPr>
              <a:t> </a:t>
            </a:r>
            <a:r>
              <a:rPr lang="es-ES_tradnl" i="1" dirty="0" err="1">
                <a:solidFill>
                  <a:srgbClr val="00519E"/>
                </a:solidFill>
              </a:rPr>
              <a:t>to</a:t>
            </a:r>
            <a:r>
              <a:rPr lang="es-ES_tradnl" i="1" dirty="0">
                <a:solidFill>
                  <a:srgbClr val="00519E"/>
                </a:solidFill>
              </a:rPr>
              <a:t> gas</a:t>
            </a:r>
            <a:r>
              <a:rPr lang="es-ES_tradnl" dirty="0">
                <a:solidFill>
                  <a:srgbClr val="00519E"/>
                </a:solidFill>
              </a:rPr>
              <a:t>, </a:t>
            </a:r>
            <a:r>
              <a:rPr lang="es-ES_tradnl" dirty="0" err="1">
                <a:solidFill>
                  <a:srgbClr val="00519E"/>
                </a:solidFill>
              </a:rPr>
              <a:t>etc</a:t>
            </a:r>
            <a:r>
              <a:rPr lang="es-ES_tradnl" dirty="0">
                <a:solidFill>
                  <a:srgbClr val="00519E"/>
                </a:solidFill>
              </a:rPr>
              <a:t>…</a:t>
            </a:r>
            <a:endParaRPr lang="es-ES" dirty="0">
              <a:solidFill>
                <a:srgbClr val="00519E"/>
              </a:solidFill>
            </a:endParaRPr>
          </a:p>
        </p:txBody>
      </p:sp>
      <p:sp>
        <p:nvSpPr>
          <p:cNvPr id="14" name="13 Rectángulo"/>
          <p:cNvSpPr/>
          <p:nvPr/>
        </p:nvSpPr>
        <p:spPr>
          <a:xfrm>
            <a:off x="2195736" y="6207115"/>
            <a:ext cx="2448272" cy="246221"/>
          </a:xfrm>
          <a:prstGeom prst="rect">
            <a:avLst/>
          </a:prstGeom>
        </p:spPr>
        <p:txBody>
          <a:bodyPr wrap="square">
            <a:spAutoFit/>
          </a:bodyPr>
          <a:lstStyle/>
          <a:p>
            <a:r>
              <a:rPr lang="es-ES" sz="1000" b="1" u="sng" dirty="0"/>
              <a:t>FUENTE</a:t>
            </a:r>
            <a:r>
              <a:rPr lang="es-ES" sz="1000" b="1" dirty="0"/>
              <a:t>:  </a:t>
            </a:r>
            <a:r>
              <a:rPr lang="es-ES" sz="1000" dirty="0"/>
              <a:t>Green </a:t>
            </a:r>
            <a:r>
              <a:rPr lang="es-ES" sz="1000" dirty="0" err="1"/>
              <a:t>Ammonia</a:t>
            </a:r>
            <a:r>
              <a:rPr lang="es-ES" sz="1000" dirty="0"/>
              <a:t>, Siemens</a:t>
            </a:r>
          </a:p>
        </p:txBody>
      </p:sp>
      <p:sp>
        <p:nvSpPr>
          <p:cNvPr id="15" name="14 Rectángulo"/>
          <p:cNvSpPr/>
          <p:nvPr/>
        </p:nvSpPr>
        <p:spPr>
          <a:xfrm>
            <a:off x="6948264" y="6207115"/>
            <a:ext cx="504056" cy="246221"/>
          </a:xfrm>
          <a:prstGeom prst="rect">
            <a:avLst/>
          </a:prstGeom>
        </p:spPr>
        <p:txBody>
          <a:bodyPr wrap="square">
            <a:spAutoFit/>
          </a:bodyPr>
          <a:lstStyle/>
          <a:p>
            <a:r>
              <a:rPr lang="es-ES" sz="1000" b="1" u="sng" dirty="0" err="1"/>
              <a:t>Fig</a:t>
            </a:r>
            <a:r>
              <a:rPr lang="es-ES" sz="1000" b="1" u="sng" dirty="0"/>
              <a:t> 69</a:t>
            </a:r>
            <a:endParaRPr lang="es-ES" sz="1000" b="1" dirty="0"/>
          </a:p>
        </p:txBody>
      </p:sp>
      <p:sp>
        <p:nvSpPr>
          <p:cNvPr id="16" name="11 Rectángulo">
            <a:extLst>
              <a:ext uri="{FF2B5EF4-FFF2-40B4-BE49-F238E27FC236}">
                <a16:creationId xmlns:a16="http://schemas.microsoft.com/office/drawing/2014/main" id="{1EA895F4-870C-4811-9B61-D0CFAC83207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26651759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5" name="14 Rectángulo"/>
          <p:cNvSpPr/>
          <p:nvPr/>
        </p:nvSpPr>
        <p:spPr>
          <a:xfrm>
            <a:off x="3923928" y="5924599"/>
            <a:ext cx="2236546" cy="384721"/>
          </a:xfrm>
          <a:prstGeom prst="rect">
            <a:avLst/>
          </a:prstGeom>
        </p:spPr>
        <p:txBody>
          <a:bodyPr wrap="square">
            <a:spAutoFit/>
          </a:bodyPr>
          <a:lstStyle/>
          <a:p>
            <a:r>
              <a:rPr lang="es-ES" sz="1000" b="1" u="sng" dirty="0"/>
              <a:t>FUENTE</a:t>
            </a:r>
            <a:r>
              <a:rPr lang="es-ES" sz="800" dirty="0"/>
              <a:t>: M. </a:t>
            </a:r>
            <a:r>
              <a:rPr lang="es-ES" sz="800" dirty="0" err="1"/>
              <a:t>Götz</a:t>
            </a:r>
            <a:r>
              <a:rPr lang="es-ES" sz="1000" b="1" dirty="0"/>
              <a:t>, </a:t>
            </a:r>
            <a:r>
              <a:rPr lang="en-US" sz="900" dirty="0"/>
              <a:t>Renewable Power-to-Gas: A technological and economic review</a:t>
            </a:r>
            <a:endParaRPr lang="es-ES" sz="900" b="1" dirty="0"/>
          </a:p>
        </p:txBody>
      </p:sp>
      <p:sp>
        <p:nvSpPr>
          <p:cNvPr id="17" name="16 Rectángulo"/>
          <p:cNvSpPr/>
          <p:nvPr/>
        </p:nvSpPr>
        <p:spPr>
          <a:xfrm>
            <a:off x="8213590" y="5919264"/>
            <a:ext cx="652326" cy="246221"/>
          </a:xfrm>
          <a:prstGeom prst="rect">
            <a:avLst/>
          </a:prstGeom>
        </p:spPr>
        <p:txBody>
          <a:bodyPr wrap="square">
            <a:spAutoFit/>
          </a:bodyPr>
          <a:lstStyle/>
          <a:p>
            <a:r>
              <a:rPr lang="es-ES" sz="1000" b="1" u="sng" dirty="0" err="1"/>
              <a:t>Fig</a:t>
            </a:r>
            <a:r>
              <a:rPr lang="es-ES" sz="1000" b="1" u="sng" dirty="0"/>
              <a:t> 70</a:t>
            </a:r>
            <a:endParaRPr lang="es-ES" sz="1000" b="1" dirty="0"/>
          </a:p>
        </p:txBody>
      </p:sp>
      <p:sp>
        <p:nvSpPr>
          <p:cNvPr id="13" name="Rectángulo 12"/>
          <p:cNvSpPr/>
          <p:nvPr/>
        </p:nvSpPr>
        <p:spPr>
          <a:xfrm>
            <a:off x="251520" y="1196752"/>
            <a:ext cx="3096344" cy="461665"/>
          </a:xfrm>
          <a:prstGeom prst="rect">
            <a:avLst/>
          </a:prstGeom>
        </p:spPr>
        <p:txBody>
          <a:bodyPr wrap="square">
            <a:spAutoFit/>
          </a:bodyPr>
          <a:lstStyle/>
          <a:p>
            <a:pPr algn="ctr"/>
            <a:r>
              <a:rPr lang="es-ES" sz="2400" b="1" dirty="0" err="1">
                <a:solidFill>
                  <a:srgbClr val="00519E"/>
                </a:solidFill>
                <a:latin typeface="Calibri" panose="020F0502020204030204" pitchFamily="34" charset="0"/>
              </a:rPr>
              <a:t>Power</a:t>
            </a:r>
            <a:r>
              <a:rPr lang="es-ES" sz="2400" b="1" dirty="0">
                <a:solidFill>
                  <a:srgbClr val="00519E"/>
                </a:solidFill>
                <a:latin typeface="Calibri" panose="020F0502020204030204" pitchFamily="34" charset="0"/>
              </a:rPr>
              <a:t> to Gas – P2G</a:t>
            </a:r>
            <a:endParaRPr lang="es-ES" sz="2800" b="1" dirty="0">
              <a:solidFill>
                <a:srgbClr val="00519E"/>
              </a:solidFill>
              <a:latin typeface="Calibri" panose="020F0502020204030204" pitchFamily="34" charset="0"/>
            </a:endParaRPr>
          </a:p>
        </p:txBody>
      </p:sp>
      <p:sp>
        <p:nvSpPr>
          <p:cNvPr id="16" name="15 Rectángulo"/>
          <p:cNvSpPr/>
          <p:nvPr/>
        </p:nvSpPr>
        <p:spPr>
          <a:xfrm>
            <a:off x="323528" y="1772816"/>
            <a:ext cx="8496944" cy="646331"/>
          </a:xfrm>
          <a:prstGeom prst="rect">
            <a:avLst/>
          </a:prstGeom>
        </p:spPr>
        <p:txBody>
          <a:bodyPr wrap="square">
            <a:spAutoFit/>
          </a:bodyPr>
          <a:lstStyle/>
          <a:p>
            <a:pPr algn="just"/>
            <a:r>
              <a:rPr lang="es-ES" dirty="0">
                <a:solidFill>
                  <a:srgbClr val="00519E"/>
                </a:solidFill>
              </a:rPr>
              <a:t>Esta tecnología permite producir hidrógeno vía electrolítica e </a:t>
            </a:r>
            <a:r>
              <a:rPr lang="es-ES" b="1" dirty="0">
                <a:solidFill>
                  <a:srgbClr val="00519E"/>
                </a:solidFill>
              </a:rPr>
              <a:t>inyectarlo en la red de gas directamente </a:t>
            </a:r>
            <a:r>
              <a:rPr lang="es-ES" dirty="0">
                <a:solidFill>
                  <a:srgbClr val="00519E"/>
                </a:solidFill>
              </a:rPr>
              <a:t>o </a:t>
            </a:r>
            <a:r>
              <a:rPr lang="es-ES" b="1" dirty="0">
                <a:solidFill>
                  <a:srgbClr val="00519E"/>
                </a:solidFill>
              </a:rPr>
              <a:t>convertido en metano </a:t>
            </a:r>
            <a:r>
              <a:rPr lang="es-ES" dirty="0">
                <a:solidFill>
                  <a:srgbClr val="00519E"/>
                </a:solidFill>
              </a:rPr>
              <a:t>(gas sintético) mediante la reacción de </a:t>
            </a:r>
            <a:r>
              <a:rPr lang="es-ES" i="1" dirty="0" err="1">
                <a:solidFill>
                  <a:srgbClr val="00519E"/>
                </a:solidFill>
              </a:rPr>
              <a:t>Sabatier</a:t>
            </a:r>
            <a:r>
              <a:rPr lang="es-ES" dirty="0">
                <a:solidFill>
                  <a:srgbClr val="00519E"/>
                </a:solidFill>
              </a:rPr>
              <a:t>:</a:t>
            </a:r>
          </a:p>
        </p:txBody>
      </p:sp>
      <p:sp>
        <p:nvSpPr>
          <p:cNvPr id="18" name="17 Rectángulo"/>
          <p:cNvSpPr/>
          <p:nvPr/>
        </p:nvSpPr>
        <p:spPr>
          <a:xfrm>
            <a:off x="323528" y="4077072"/>
            <a:ext cx="3744416" cy="1200329"/>
          </a:xfrm>
          <a:prstGeom prst="rect">
            <a:avLst/>
          </a:prstGeom>
        </p:spPr>
        <p:txBody>
          <a:bodyPr wrap="square">
            <a:spAutoFit/>
          </a:bodyPr>
          <a:lstStyle/>
          <a:p>
            <a:pPr algn="just">
              <a:buFont typeface="Wingdings" pitchFamily="2" charset="2"/>
              <a:buChar char="q"/>
            </a:pPr>
            <a:r>
              <a:rPr lang="es-ES" dirty="0">
                <a:solidFill>
                  <a:srgbClr val="00519E"/>
                </a:solidFill>
              </a:rPr>
              <a:t> El porcentaje de hidrógeno está limitado al 12% en red.</a:t>
            </a:r>
          </a:p>
          <a:p>
            <a:pPr algn="just">
              <a:buFont typeface="Wingdings" pitchFamily="2" charset="2"/>
              <a:buChar char="q"/>
            </a:pPr>
            <a:r>
              <a:rPr lang="es-ES" dirty="0">
                <a:solidFill>
                  <a:srgbClr val="00519E"/>
                </a:solidFill>
              </a:rPr>
              <a:t>Aplicaciones</a:t>
            </a:r>
          </a:p>
          <a:p>
            <a:endParaRPr lang="es-ES" dirty="0">
              <a:solidFill>
                <a:srgbClr val="00519E"/>
              </a:solidFill>
            </a:endParaRPr>
          </a:p>
        </p:txBody>
      </p:sp>
      <p:sp>
        <p:nvSpPr>
          <p:cNvPr id="19" name="18 Rectángulo"/>
          <p:cNvSpPr/>
          <p:nvPr/>
        </p:nvSpPr>
        <p:spPr>
          <a:xfrm>
            <a:off x="323528" y="2420888"/>
            <a:ext cx="3554956" cy="1754326"/>
          </a:xfrm>
          <a:prstGeom prst="rect">
            <a:avLst/>
          </a:prstGeom>
        </p:spPr>
        <p:txBody>
          <a:bodyPr wrap="square">
            <a:spAutoFit/>
          </a:bodyPr>
          <a:lstStyle/>
          <a:p>
            <a:r>
              <a:rPr lang="es-ES" b="1" dirty="0">
                <a:solidFill>
                  <a:srgbClr val="00519E"/>
                </a:solidFill>
              </a:rPr>
              <a:t>Principales características</a:t>
            </a:r>
          </a:p>
          <a:p>
            <a:pPr algn="just">
              <a:buFont typeface="Wingdings" pitchFamily="2" charset="2"/>
              <a:buChar char="q"/>
            </a:pPr>
            <a:r>
              <a:rPr lang="es-ES" dirty="0">
                <a:solidFill>
                  <a:srgbClr val="00519E"/>
                </a:solidFill>
              </a:rPr>
              <a:t> Contribuye a la </a:t>
            </a:r>
            <a:r>
              <a:rPr lang="es-ES" dirty="0" err="1">
                <a:solidFill>
                  <a:srgbClr val="00519E"/>
                </a:solidFill>
              </a:rPr>
              <a:t>descarbonización</a:t>
            </a:r>
            <a:endParaRPr lang="es-ES" dirty="0">
              <a:solidFill>
                <a:srgbClr val="00519E"/>
              </a:solidFill>
            </a:endParaRPr>
          </a:p>
          <a:p>
            <a:pPr algn="just">
              <a:buFont typeface="Wingdings" pitchFamily="2" charset="2"/>
              <a:buChar char="q"/>
            </a:pPr>
            <a:r>
              <a:rPr lang="es-ES" dirty="0">
                <a:solidFill>
                  <a:srgbClr val="00519E"/>
                </a:solidFill>
              </a:rPr>
              <a:t> Aprovecha los excedentes de las EERR</a:t>
            </a:r>
          </a:p>
          <a:p>
            <a:pPr algn="just">
              <a:buFont typeface="Wingdings" pitchFamily="2" charset="2"/>
              <a:buChar char="q"/>
            </a:pPr>
            <a:r>
              <a:rPr lang="es-ES" dirty="0">
                <a:solidFill>
                  <a:srgbClr val="00519E"/>
                </a:solidFill>
              </a:rPr>
              <a:t>Uso de las infraestructuras existentes</a:t>
            </a:r>
          </a:p>
        </p:txBody>
      </p:sp>
      <p:sp>
        <p:nvSpPr>
          <p:cNvPr id="20" name="19 Rectángulo"/>
          <p:cNvSpPr/>
          <p:nvPr/>
        </p:nvSpPr>
        <p:spPr>
          <a:xfrm>
            <a:off x="179512" y="1260134"/>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rPr>
              <a:t>Power</a:t>
            </a:r>
            <a:r>
              <a:rPr lang="es-ES" sz="2400" b="1" dirty="0">
                <a:solidFill>
                  <a:schemeClr val="tx1"/>
                </a:solidFill>
              </a:rPr>
              <a:t> </a:t>
            </a:r>
            <a:r>
              <a:rPr lang="es-ES" sz="2400" b="1" dirty="0" err="1">
                <a:solidFill>
                  <a:schemeClr val="tx1"/>
                </a:solidFill>
              </a:rPr>
              <a:t>to</a:t>
            </a:r>
            <a:r>
              <a:rPr lang="es-ES" sz="2400" b="1" dirty="0">
                <a:solidFill>
                  <a:schemeClr val="tx1"/>
                </a:solidFill>
              </a:rPr>
              <a:t> Gas – P2G</a:t>
            </a:r>
          </a:p>
        </p:txBody>
      </p:sp>
      <p:pic>
        <p:nvPicPr>
          <p:cNvPr id="4" name="Imagen 3"/>
          <p:cNvPicPr>
            <a:picLocks noChangeAspect="1"/>
          </p:cNvPicPr>
          <p:nvPr/>
        </p:nvPicPr>
        <p:blipFill>
          <a:blip r:embed="rId3"/>
          <a:stretch>
            <a:fillRect/>
          </a:stretch>
        </p:blipFill>
        <p:spPr>
          <a:xfrm>
            <a:off x="3779912" y="3831032"/>
            <a:ext cx="5208702" cy="2074377"/>
          </a:xfrm>
          <a:prstGeom prst="rect">
            <a:avLst/>
          </a:prstGeom>
        </p:spPr>
      </p:pic>
      <p:sp>
        <p:nvSpPr>
          <p:cNvPr id="21" name="11 Rectángulo">
            <a:extLst>
              <a:ext uri="{FF2B5EF4-FFF2-40B4-BE49-F238E27FC236}">
                <a16:creationId xmlns:a16="http://schemas.microsoft.com/office/drawing/2014/main" id="{F25C83F6-1ACE-4BA8-B690-4BF8BD250C5C}"/>
              </a:ext>
            </a:extLst>
          </p:cNvPr>
          <p:cNvSpPr/>
          <p:nvPr/>
        </p:nvSpPr>
        <p:spPr>
          <a:xfrm>
            <a:off x="36512" y="6516052"/>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7145931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5" name="14 Rectángulo"/>
          <p:cNvSpPr/>
          <p:nvPr/>
        </p:nvSpPr>
        <p:spPr>
          <a:xfrm>
            <a:off x="1187624" y="6093296"/>
            <a:ext cx="4104456" cy="246221"/>
          </a:xfrm>
          <a:prstGeom prst="rect">
            <a:avLst/>
          </a:prstGeom>
        </p:spPr>
        <p:txBody>
          <a:bodyPr wrap="square">
            <a:spAutoFit/>
          </a:bodyPr>
          <a:lstStyle/>
          <a:p>
            <a:r>
              <a:rPr lang="es-ES" sz="1000" b="1" u="sng" dirty="0"/>
              <a:t>FUENTE</a:t>
            </a:r>
            <a:r>
              <a:rPr lang="es-ES" sz="1000" b="1" dirty="0"/>
              <a:t>: </a:t>
            </a:r>
            <a:r>
              <a:rPr lang="es-ES" sz="1000" dirty="0"/>
              <a:t>Proyecto</a:t>
            </a:r>
            <a:r>
              <a:rPr lang="es-ES" sz="1000" b="1" dirty="0"/>
              <a:t> </a:t>
            </a:r>
            <a:r>
              <a:rPr lang="es-ES" sz="1000" dirty="0"/>
              <a:t>mefCO2</a:t>
            </a:r>
            <a:r>
              <a:rPr lang="es-ES" sz="1000" b="1" dirty="0"/>
              <a:t>, </a:t>
            </a:r>
            <a:r>
              <a:rPr lang="es-ES" sz="1000" b="1" dirty="0">
                <a:hlinkClick r:id="rId3"/>
              </a:rPr>
              <a:t>http://www.mefco2.eu/</a:t>
            </a:r>
            <a:endParaRPr lang="es-ES" sz="1000" b="1" dirty="0"/>
          </a:p>
        </p:txBody>
      </p:sp>
      <p:sp>
        <p:nvSpPr>
          <p:cNvPr id="17" name="16 Rectángulo"/>
          <p:cNvSpPr/>
          <p:nvPr/>
        </p:nvSpPr>
        <p:spPr>
          <a:xfrm>
            <a:off x="8316416" y="6021288"/>
            <a:ext cx="504056" cy="246221"/>
          </a:xfrm>
          <a:prstGeom prst="rect">
            <a:avLst/>
          </a:prstGeom>
        </p:spPr>
        <p:txBody>
          <a:bodyPr wrap="square">
            <a:spAutoFit/>
          </a:bodyPr>
          <a:lstStyle/>
          <a:p>
            <a:r>
              <a:rPr lang="es-ES" sz="1000" b="1" u="sng" dirty="0" err="1"/>
              <a:t>Fig</a:t>
            </a:r>
            <a:r>
              <a:rPr lang="es-ES" sz="1000" b="1" u="sng" dirty="0"/>
              <a:t> 71</a:t>
            </a:r>
            <a:endParaRPr lang="es-ES" sz="1000" b="1" dirty="0"/>
          </a:p>
        </p:txBody>
      </p:sp>
      <p:pic>
        <p:nvPicPr>
          <p:cNvPr id="1026" name="Picture 2"/>
          <p:cNvPicPr>
            <a:picLocks noChangeAspect="1" noChangeArrowheads="1"/>
          </p:cNvPicPr>
          <p:nvPr/>
        </p:nvPicPr>
        <p:blipFill>
          <a:blip r:embed="rId4" cstate="print"/>
          <a:srcRect/>
          <a:stretch>
            <a:fillRect/>
          </a:stretch>
        </p:blipFill>
        <p:spPr bwMode="auto">
          <a:xfrm>
            <a:off x="1043608" y="3429000"/>
            <a:ext cx="8100392" cy="2613245"/>
          </a:xfrm>
          <a:prstGeom prst="rect">
            <a:avLst/>
          </a:prstGeom>
          <a:noFill/>
          <a:ln w="9525">
            <a:noFill/>
            <a:miter lim="800000"/>
            <a:headEnd/>
            <a:tailEnd/>
          </a:ln>
        </p:spPr>
      </p:pic>
      <p:sp>
        <p:nvSpPr>
          <p:cNvPr id="13" name="Rectángulo 12"/>
          <p:cNvSpPr/>
          <p:nvPr/>
        </p:nvSpPr>
        <p:spPr>
          <a:xfrm>
            <a:off x="251520" y="1196752"/>
            <a:ext cx="3096344" cy="461665"/>
          </a:xfrm>
          <a:prstGeom prst="rect">
            <a:avLst/>
          </a:prstGeom>
        </p:spPr>
        <p:txBody>
          <a:bodyPr wrap="square">
            <a:spAutoFit/>
          </a:bodyPr>
          <a:lstStyle/>
          <a:p>
            <a:pPr algn="ctr"/>
            <a:r>
              <a:rPr lang="es-ES" sz="2400" b="1" dirty="0" err="1">
                <a:solidFill>
                  <a:srgbClr val="00519E"/>
                </a:solidFill>
                <a:latin typeface="Calibri" panose="020F0502020204030204" pitchFamily="34" charset="0"/>
              </a:rPr>
              <a:t>Power</a:t>
            </a:r>
            <a:r>
              <a:rPr lang="es-ES" sz="2400" b="1" dirty="0">
                <a:solidFill>
                  <a:srgbClr val="00519E"/>
                </a:solidFill>
                <a:latin typeface="Calibri" panose="020F0502020204030204" pitchFamily="34" charset="0"/>
              </a:rPr>
              <a:t> </a:t>
            </a:r>
            <a:r>
              <a:rPr lang="es-ES" sz="2400" b="1" dirty="0" err="1">
                <a:solidFill>
                  <a:srgbClr val="00519E"/>
                </a:solidFill>
                <a:latin typeface="Calibri" panose="020F0502020204030204" pitchFamily="34" charset="0"/>
              </a:rPr>
              <a:t>to</a:t>
            </a:r>
            <a:r>
              <a:rPr lang="es-ES" sz="2400" b="1" dirty="0">
                <a:solidFill>
                  <a:srgbClr val="00519E"/>
                </a:solidFill>
                <a:latin typeface="Calibri" panose="020F0502020204030204" pitchFamily="34" charset="0"/>
              </a:rPr>
              <a:t> </a:t>
            </a:r>
            <a:r>
              <a:rPr lang="es-ES" sz="2400" b="1" dirty="0" err="1">
                <a:solidFill>
                  <a:srgbClr val="00519E"/>
                </a:solidFill>
                <a:latin typeface="Calibri" panose="020F0502020204030204" pitchFamily="34" charset="0"/>
              </a:rPr>
              <a:t>Liquid</a:t>
            </a:r>
            <a:r>
              <a:rPr lang="es-ES" sz="2400" b="1" dirty="0">
                <a:solidFill>
                  <a:srgbClr val="00519E"/>
                </a:solidFill>
                <a:latin typeface="Calibri" panose="020F0502020204030204" pitchFamily="34" charset="0"/>
              </a:rPr>
              <a:t> – P2L</a:t>
            </a:r>
            <a:endParaRPr lang="es-ES" sz="2800" b="1" dirty="0">
              <a:solidFill>
                <a:srgbClr val="00519E"/>
              </a:solidFill>
              <a:latin typeface="Calibri" panose="020F0502020204030204" pitchFamily="34" charset="0"/>
            </a:endParaRPr>
          </a:p>
        </p:txBody>
      </p:sp>
      <p:sp>
        <p:nvSpPr>
          <p:cNvPr id="16" name="15 Rectángulo"/>
          <p:cNvSpPr/>
          <p:nvPr/>
        </p:nvSpPr>
        <p:spPr>
          <a:xfrm>
            <a:off x="395536" y="1988840"/>
            <a:ext cx="4608512" cy="1754326"/>
          </a:xfrm>
          <a:prstGeom prst="rect">
            <a:avLst/>
          </a:prstGeom>
        </p:spPr>
        <p:txBody>
          <a:bodyPr wrap="square">
            <a:spAutoFit/>
          </a:bodyPr>
          <a:lstStyle/>
          <a:p>
            <a:r>
              <a:rPr lang="es-ES" b="1" dirty="0">
                <a:solidFill>
                  <a:srgbClr val="00519E"/>
                </a:solidFill>
              </a:rPr>
              <a:t>Principales características</a:t>
            </a:r>
          </a:p>
          <a:p>
            <a:pPr algn="just">
              <a:buFont typeface="Wingdings" pitchFamily="2" charset="2"/>
              <a:buChar char="q"/>
            </a:pPr>
            <a:r>
              <a:rPr lang="es-ES" dirty="0">
                <a:solidFill>
                  <a:srgbClr val="00519E"/>
                </a:solidFill>
              </a:rPr>
              <a:t>   Contribuye a la </a:t>
            </a:r>
            <a:r>
              <a:rPr lang="es-ES" dirty="0" err="1">
                <a:solidFill>
                  <a:srgbClr val="00519E"/>
                </a:solidFill>
              </a:rPr>
              <a:t>descarbonización</a:t>
            </a:r>
            <a:endParaRPr lang="es-ES" dirty="0">
              <a:solidFill>
                <a:srgbClr val="00519E"/>
              </a:solidFill>
            </a:endParaRPr>
          </a:p>
          <a:p>
            <a:pPr algn="just">
              <a:buFont typeface="Wingdings" pitchFamily="2" charset="2"/>
              <a:buChar char="q"/>
            </a:pPr>
            <a:r>
              <a:rPr lang="es-ES" dirty="0">
                <a:solidFill>
                  <a:srgbClr val="00519E"/>
                </a:solidFill>
              </a:rPr>
              <a:t>   Aprovecha los excedentes de las EERR</a:t>
            </a:r>
          </a:p>
          <a:p>
            <a:pPr algn="just">
              <a:buFont typeface="Wingdings" pitchFamily="2" charset="2"/>
              <a:buChar char="q"/>
            </a:pPr>
            <a:r>
              <a:rPr lang="es-ES" dirty="0">
                <a:solidFill>
                  <a:srgbClr val="00519E"/>
                </a:solidFill>
              </a:rPr>
              <a:t>   Uso de las infraestructuras existentes</a:t>
            </a:r>
          </a:p>
          <a:p>
            <a:pPr algn="just">
              <a:buFont typeface="Wingdings" pitchFamily="2" charset="2"/>
              <a:buChar char="q"/>
            </a:pPr>
            <a:r>
              <a:rPr lang="es-ES" dirty="0">
                <a:solidFill>
                  <a:srgbClr val="00519E"/>
                </a:solidFill>
              </a:rPr>
              <a:t>   Transporte más seguro</a:t>
            </a:r>
          </a:p>
          <a:p>
            <a:pPr algn="just">
              <a:buFont typeface="Wingdings" pitchFamily="2" charset="2"/>
              <a:buChar char="q"/>
            </a:pPr>
            <a:r>
              <a:rPr lang="es-ES" dirty="0">
                <a:solidFill>
                  <a:srgbClr val="00519E"/>
                </a:solidFill>
              </a:rPr>
              <a:t>   Aplicaciones</a:t>
            </a:r>
          </a:p>
        </p:txBody>
      </p:sp>
      <p:sp>
        <p:nvSpPr>
          <p:cNvPr id="18" name="17 Rectángulo"/>
          <p:cNvSpPr/>
          <p:nvPr/>
        </p:nvSpPr>
        <p:spPr>
          <a:xfrm>
            <a:off x="323528" y="1628800"/>
            <a:ext cx="8496944" cy="369332"/>
          </a:xfrm>
          <a:prstGeom prst="rect">
            <a:avLst/>
          </a:prstGeom>
        </p:spPr>
        <p:txBody>
          <a:bodyPr wrap="square">
            <a:spAutoFit/>
          </a:bodyPr>
          <a:lstStyle/>
          <a:p>
            <a:r>
              <a:rPr lang="es-ES" dirty="0">
                <a:solidFill>
                  <a:srgbClr val="00519E"/>
                </a:solidFill>
              </a:rPr>
              <a:t>Esta tecnología permite producir hidrógeno vía electrolítica y </a:t>
            </a:r>
            <a:r>
              <a:rPr lang="es-ES" b="1" dirty="0">
                <a:solidFill>
                  <a:srgbClr val="00519E"/>
                </a:solidFill>
              </a:rPr>
              <a:t>convertirlo en metanol</a:t>
            </a:r>
            <a:r>
              <a:rPr lang="es-ES" dirty="0">
                <a:solidFill>
                  <a:srgbClr val="00519E"/>
                </a:solidFill>
              </a:rPr>
              <a:t>:</a:t>
            </a:r>
          </a:p>
        </p:txBody>
      </p:sp>
      <p:sp>
        <p:nvSpPr>
          <p:cNvPr id="19" name="18 Rectángulo"/>
          <p:cNvSpPr/>
          <p:nvPr/>
        </p:nvSpPr>
        <p:spPr>
          <a:xfrm>
            <a:off x="323528"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rPr>
              <a:t>Power</a:t>
            </a:r>
            <a:r>
              <a:rPr lang="es-ES" sz="2400" b="1" dirty="0">
                <a:solidFill>
                  <a:schemeClr val="tx1"/>
                </a:solidFill>
              </a:rPr>
              <a:t> to </a:t>
            </a:r>
            <a:r>
              <a:rPr lang="es-ES" sz="2400" b="1" dirty="0" err="1">
                <a:solidFill>
                  <a:schemeClr val="tx1"/>
                </a:solidFill>
              </a:rPr>
              <a:t>Liquid</a:t>
            </a:r>
            <a:r>
              <a:rPr lang="es-ES" sz="2400" b="1" dirty="0">
                <a:solidFill>
                  <a:schemeClr val="tx1"/>
                </a:solidFill>
              </a:rPr>
              <a:t> – P2L</a:t>
            </a:r>
          </a:p>
        </p:txBody>
      </p:sp>
      <p:sp>
        <p:nvSpPr>
          <p:cNvPr id="20" name="11 Rectángulo">
            <a:extLst>
              <a:ext uri="{FF2B5EF4-FFF2-40B4-BE49-F238E27FC236}">
                <a16:creationId xmlns:a16="http://schemas.microsoft.com/office/drawing/2014/main" id="{E94EB86B-9AB8-4C5C-9701-BCAB0C922748}"/>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graphicFrame>
        <p:nvGraphicFramePr>
          <p:cNvPr id="8" name="7 Tabla"/>
          <p:cNvGraphicFramePr>
            <a:graphicFrameLocks noGrp="1"/>
          </p:cNvGraphicFramePr>
          <p:nvPr/>
        </p:nvGraphicFramePr>
        <p:xfrm>
          <a:off x="3419872" y="1772816"/>
          <a:ext cx="5534026" cy="1020699"/>
        </p:xfrm>
        <a:graphic>
          <a:graphicData uri="http://schemas.openxmlformats.org/drawingml/2006/table">
            <a:tbl>
              <a:tblPr/>
              <a:tblGrid>
                <a:gridCol w="1368152">
                  <a:extLst>
                    <a:ext uri="{9D8B030D-6E8A-4147-A177-3AD203B41FA5}">
                      <a16:colId xmlns:a16="http://schemas.microsoft.com/office/drawing/2014/main" val="20000"/>
                    </a:ext>
                  </a:extLst>
                </a:gridCol>
                <a:gridCol w="498298">
                  <a:extLst>
                    <a:ext uri="{9D8B030D-6E8A-4147-A177-3AD203B41FA5}">
                      <a16:colId xmlns:a16="http://schemas.microsoft.com/office/drawing/2014/main" val="20001"/>
                    </a:ext>
                  </a:extLst>
                </a:gridCol>
                <a:gridCol w="539704">
                  <a:extLst>
                    <a:ext uri="{9D8B030D-6E8A-4147-A177-3AD203B41FA5}">
                      <a16:colId xmlns:a16="http://schemas.microsoft.com/office/drawing/2014/main" val="20002"/>
                    </a:ext>
                  </a:extLst>
                </a:gridCol>
                <a:gridCol w="1797956">
                  <a:extLst>
                    <a:ext uri="{9D8B030D-6E8A-4147-A177-3AD203B41FA5}">
                      <a16:colId xmlns:a16="http://schemas.microsoft.com/office/drawing/2014/main" val="20003"/>
                    </a:ext>
                  </a:extLst>
                </a:gridCol>
                <a:gridCol w="722987">
                  <a:extLst>
                    <a:ext uri="{9D8B030D-6E8A-4147-A177-3AD203B41FA5}">
                      <a16:colId xmlns:a16="http://schemas.microsoft.com/office/drawing/2014/main" val="20004"/>
                    </a:ext>
                  </a:extLst>
                </a:gridCol>
                <a:gridCol w="606929">
                  <a:extLst>
                    <a:ext uri="{9D8B030D-6E8A-4147-A177-3AD203B41FA5}">
                      <a16:colId xmlns:a16="http://schemas.microsoft.com/office/drawing/2014/main" val="20005"/>
                    </a:ext>
                  </a:extLst>
                </a:gridCol>
              </a:tblGrid>
              <a:tr h="212725">
                <a:tc>
                  <a:txBody>
                    <a:bodyPr/>
                    <a:lstStyle/>
                    <a:p>
                      <a:pPr algn="ctr">
                        <a:lnSpc>
                          <a:spcPct val="115000"/>
                        </a:lnSpc>
                        <a:spcAft>
                          <a:spcPts val="0"/>
                        </a:spcAft>
                      </a:pPr>
                      <a:r>
                        <a:rPr lang="es-ES_tradnl" sz="1000" b="1" dirty="0">
                          <a:solidFill>
                            <a:srgbClr val="365F91"/>
                          </a:solidFill>
                          <a:latin typeface="Calibri"/>
                          <a:ea typeface="Times New Roman"/>
                          <a:cs typeface="Times New Roman"/>
                        </a:rPr>
                        <a:t>Fracción en peso</a:t>
                      </a:r>
                      <a:endParaRPr lang="es-ES" sz="1100" dirty="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algn="ctr">
                        <a:lnSpc>
                          <a:spcPct val="115000"/>
                        </a:lnSpc>
                        <a:spcAft>
                          <a:spcPts val="0"/>
                        </a:spcAft>
                      </a:pPr>
                      <a:r>
                        <a:rPr lang="es-ES_tradnl" sz="1000">
                          <a:solidFill>
                            <a:srgbClr val="365F91"/>
                          </a:solidFill>
                          <a:latin typeface="Calibri"/>
                          <a:ea typeface="Times New Roman"/>
                          <a:cs typeface="Times New Roman"/>
                        </a:rPr>
                        <a:t>17,65</a:t>
                      </a:r>
                      <a:endParaRPr lang="es-ES" sz="110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%w</a:t>
                      </a:r>
                      <a:endParaRPr lang="es-ES" sz="1100" dirty="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Densidad de H</a:t>
                      </a:r>
                      <a:r>
                        <a:rPr lang="es-ES_tradnl" sz="1000" baseline="-25000" dirty="0">
                          <a:solidFill>
                            <a:srgbClr val="365F91"/>
                          </a:solidFill>
                          <a:latin typeface="Calibri"/>
                          <a:ea typeface="Times New Roman"/>
                          <a:cs typeface="Times New Roman"/>
                        </a:rPr>
                        <a:t>2</a:t>
                      </a:r>
                      <a:r>
                        <a:rPr lang="es-ES_tradnl" sz="1000" dirty="0">
                          <a:solidFill>
                            <a:srgbClr val="365F91"/>
                          </a:solidFill>
                          <a:latin typeface="Calibri"/>
                          <a:ea typeface="Times New Roman"/>
                          <a:cs typeface="Times New Roman"/>
                        </a:rPr>
                        <a:t>  (kg /m</a:t>
                      </a:r>
                      <a:r>
                        <a:rPr lang="es-ES_tradnl" sz="1000" baseline="30000" dirty="0">
                          <a:solidFill>
                            <a:srgbClr val="365F91"/>
                          </a:solidFill>
                          <a:latin typeface="Calibri"/>
                          <a:ea typeface="Times New Roman"/>
                          <a:cs typeface="Times New Roman"/>
                        </a:rPr>
                        <a:t>3</a:t>
                      </a:r>
                      <a:r>
                        <a:rPr lang="es-ES_tradnl" sz="1000" dirty="0">
                          <a:solidFill>
                            <a:srgbClr val="365F91"/>
                          </a:solidFill>
                          <a:latin typeface="Calibri"/>
                          <a:ea typeface="Times New Roman"/>
                          <a:cs typeface="Times New Roman"/>
                        </a:rPr>
                        <a:t>)</a:t>
                      </a:r>
                      <a:endParaRPr lang="es-ES" sz="1100" dirty="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121</a:t>
                      </a:r>
                      <a:endParaRPr lang="es-ES" sz="1100" dirty="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Kg H</a:t>
                      </a:r>
                      <a:r>
                        <a:rPr lang="es-ES_tradnl" sz="1000" baseline="-25000" dirty="0">
                          <a:solidFill>
                            <a:srgbClr val="365F91"/>
                          </a:solidFill>
                          <a:latin typeface="Calibri"/>
                          <a:ea typeface="Times New Roman"/>
                          <a:cs typeface="Times New Roman"/>
                        </a:rPr>
                        <a:t>2</a:t>
                      </a:r>
                      <a:r>
                        <a:rPr lang="es-ES_tradnl" sz="1000" dirty="0">
                          <a:solidFill>
                            <a:srgbClr val="365F91"/>
                          </a:solidFill>
                          <a:latin typeface="Calibri"/>
                          <a:ea typeface="Times New Roman"/>
                          <a:cs typeface="Times New Roman"/>
                        </a:rPr>
                        <a:t>/m</a:t>
                      </a:r>
                      <a:r>
                        <a:rPr lang="es-ES_tradnl" sz="1000" baseline="30000" dirty="0">
                          <a:solidFill>
                            <a:srgbClr val="365F91"/>
                          </a:solidFill>
                          <a:latin typeface="Calibri"/>
                          <a:ea typeface="Times New Roman"/>
                          <a:cs typeface="Times New Roman"/>
                        </a:rPr>
                        <a:t>3</a:t>
                      </a:r>
                      <a:endParaRPr lang="es-ES" sz="1100" dirty="0">
                        <a:solidFill>
                          <a:srgbClr val="365F91"/>
                        </a:solidFill>
                        <a:latin typeface="Calibri"/>
                        <a:ea typeface="Times New Roman"/>
                        <a:cs typeface="Times New Roman"/>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extLst>
                  <a:ext uri="{0D108BD9-81ED-4DB2-BD59-A6C34878D82A}">
                    <a16:rowId xmlns:a16="http://schemas.microsoft.com/office/drawing/2014/main" val="10001"/>
                  </a:ext>
                </a:extLst>
              </a:tr>
              <a:tr h="201295">
                <a:tc>
                  <a:txBody>
                    <a:bodyPr/>
                    <a:lstStyle/>
                    <a:p>
                      <a:pPr algn="ctr">
                        <a:lnSpc>
                          <a:spcPct val="115000"/>
                        </a:lnSpc>
                        <a:spcAft>
                          <a:spcPts val="0"/>
                        </a:spcAft>
                      </a:pPr>
                      <a:r>
                        <a:rPr lang="es-ES_tradnl" sz="1000" b="1" dirty="0">
                          <a:solidFill>
                            <a:srgbClr val="365F91"/>
                          </a:solidFill>
                          <a:latin typeface="Calibri"/>
                          <a:ea typeface="Times New Roman"/>
                          <a:cs typeface="Times New Roman"/>
                        </a:rPr>
                        <a:t>Presión  (21ºC)</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a:solidFill>
                            <a:srgbClr val="365F91"/>
                          </a:solidFill>
                          <a:latin typeface="Calibri"/>
                          <a:ea typeface="Times New Roman"/>
                          <a:cs typeface="Times New Roman"/>
                        </a:rPr>
                        <a:t>8,88</a:t>
                      </a:r>
                      <a:endParaRPr lang="es-ES" sz="110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Bar</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a:solidFill>
                            <a:srgbClr val="365F91"/>
                          </a:solidFill>
                          <a:latin typeface="Calibri"/>
                          <a:ea typeface="Times New Roman"/>
                          <a:cs typeface="Times New Roman"/>
                        </a:rPr>
                        <a:t>Densidad liquida (1 atm, punto de ebulliición</a:t>
                      </a:r>
                      <a:endParaRPr lang="es-ES" sz="110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a:solidFill>
                            <a:srgbClr val="365F91"/>
                          </a:solidFill>
                          <a:latin typeface="Calibri"/>
                          <a:ea typeface="Times New Roman"/>
                          <a:cs typeface="Times New Roman"/>
                        </a:rPr>
                        <a:t>682</a:t>
                      </a:r>
                      <a:endParaRPr lang="es-ES" sz="110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Kg/m</a:t>
                      </a:r>
                      <a:r>
                        <a:rPr lang="es-ES_tradnl" sz="1000" baseline="30000" dirty="0">
                          <a:solidFill>
                            <a:srgbClr val="365F91"/>
                          </a:solidFill>
                          <a:latin typeface="Calibri"/>
                          <a:ea typeface="Times New Roman"/>
                          <a:cs typeface="Times New Roman"/>
                        </a:rPr>
                        <a:t>3</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extLst>
                  <a:ext uri="{0D108BD9-81ED-4DB2-BD59-A6C34878D82A}">
                    <a16:rowId xmlns:a16="http://schemas.microsoft.com/office/drawing/2014/main" val="10003"/>
                  </a:ext>
                </a:extLst>
              </a:tr>
              <a:tr h="201295">
                <a:tc>
                  <a:txBody>
                    <a:bodyPr/>
                    <a:lstStyle/>
                    <a:p>
                      <a:pPr algn="ctr">
                        <a:lnSpc>
                          <a:spcPct val="115000"/>
                        </a:lnSpc>
                        <a:spcAft>
                          <a:spcPts val="0"/>
                        </a:spcAft>
                      </a:pPr>
                      <a:r>
                        <a:rPr lang="es-ES_tradnl" sz="1000" b="1" dirty="0">
                          <a:solidFill>
                            <a:srgbClr val="365F91"/>
                          </a:solidFill>
                          <a:latin typeface="Calibri"/>
                          <a:ea typeface="Times New Roman"/>
                          <a:cs typeface="Times New Roman"/>
                        </a:rPr>
                        <a:t>Punto de ebullición</a:t>
                      </a:r>
                    </a:p>
                    <a:p>
                      <a:pPr algn="ctr">
                        <a:lnSpc>
                          <a:spcPct val="115000"/>
                        </a:lnSpc>
                        <a:spcAft>
                          <a:spcPts val="0"/>
                        </a:spcAft>
                      </a:pPr>
                      <a:r>
                        <a:rPr lang="es-ES_tradnl" sz="1000" b="1" dirty="0">
                          <a:solidFill>
                            <a:srgbClr val="365F91"/>
                          </a:solidFill>
                          <a:latin typeface="Calibri"/>
                          <a:ea typeface="Times New Roman"/>
                          <a:cs typeface="Times New Roman"/>
                        </a:rPr>
                        <a:t>  (1 atm)</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-33</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ºC</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Densidad gas (1 atm, punto de ebullición)</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a:solidFill>
                            <a:srgbClr val="365F91"/>
                          </a:solidFill>
                          <a:latin typeface="Calibri"/>
                          <a:ea typeface="Times New Roman"/>
                          <a:cs typeface="Times New Roman"/>
                        </a:rPr>
                        <a:t>0,73</a:t>
                      </a:r>
                      <a:endParaRPr lang="es-ES" sz="110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tc>
                  <a:txBody>
                    <a:bodyPr/>
                    <a:lstStyle/>
                    <a:p>
                      <a:pPr algn="ctr">
                        <a:lnSpc>
                          <a:spcPct val="115000"/>
                        </a:lnSpc>
                        <a:spcAft>
                          <a:spcPts val="0"/>
                        </a:spcAft>
                      </a:pPr>
                      <a:r>
                        <a:rPr lang="es-ES_tradnl" sz="1000" dirty="0">
                          <a:solidFill>
                            <a:srgbClr val="365F91"/>
                          </a:solidFill>
                          <a:latin typeface="Calibri"/>
                          <a:ea typeface="Times New Roman"/>
                          <a:cs typeface="Times New Roman"/>
                        </a:rPr>
                        <a:t>Kg/m</a:t>
                      </a:r>
                      <a:r>
                        <a:rPr lang="es-ES_tradnl" sz="1000" baseline="30000" dirty="0">
                          <a:solidFill>
                            <a:srgbClr val="365F91"/>
                          </a:solidFill>
                          <a:latin typeface="Calibri"/>
                          <a:ea typeface="Times New Roman"/>
                          <a:cs typeface="Times New Roman"/>
                        </a:rPr>
                        <a:t>3</a:t>
                      </a:r>
                      <a:endParaRPr lang="es-ES" sz="1100" dirty="0">
                        <a:solidFill>
                          <a:srgbClr val="365F91"/>
                        </a:solidFill>
                        <a:latin typeface="Calibri"/>
                        <a:ea typeface="Times New Roman"/>
                        <a:cs typeface="Times New Roman"/>
                      </a:endParaRPr>
                    </a:p>
                  </a:txBody>
                  <a:tcPr marL="68580" marR="68580" marT="0" marB="0" anchor="ctr">
                    <a:lnL>
                      <a:noFill/>
                    </a:lnL>
                    <a:lnR>
                      <a:noFill/>
                    </a:lnR>
                    <a:lnT>
                      <a:noFill/>
                    </a:lnT>
                    <a:lnB>
                      <a:noFill/>
                    </a:lnB>
                    <a:solidFill>
                      <a:srgbClr val="D3DFEE"/>
                    </a:solidFill>
                  </a:tcPr>
                </a:tc>
                <a:extLst>
                  <a:ext uri="{0D108BD9-81ED-4DB2-BD59-A6C34878D82A}">
                    <a16:rowId xmlns:a16="http://schemas.microsoft.com/office/drawing/2014/main" val="10007"/>
                  </a:ext>
                </a:extLst>
              </a:tr>
            </a:tbl>
          </a:graphicData>
        </a:graphic>
      </p:graphicFrame>
      <p:pic>
        <p:nvPicPr>
          <p:cNvPr id="13" name="12 Imagen"/>
          <p:cNvPicPr/>
          <p:nvPr/>
        </p:nvPicPr>
        <p:blipFill>
          <a:blip r:embed="rId3" cstate="print"/>
          <a:srcRect/>
          <a:stretch>
            <a:fillRect/>
          </a:stretch>
        </p:blipFill>
        <p:spPr bwMode="auto">
          <a:xfrm>
            <a:off x="3275856" y="3068959"/>
            <a:ext cx="5796136" cy="3096345"/>
          </a:xfrm>
          <a:prstGeom prst="rect">
            <a:avLst/>
          </a:prstGeom>
          <a:noFill/>
          <a:ln w="9525">
            <a:noFill/>
            <a:miter lim="800000"/>
            <a:headEnd/>
            <a:tailEnd/>
          </a:ln>
        </p:spPr>
      </p:pic>
      <p:sp>
        <p:nvSpPr>
          <p:cNvPr id="14" name="13 Rectángulo"/>
          <p:cNvSpPr/>
          <p:nvPr/>
        </p:nvSpPr>
        <p:spPr>
          <a:xfrm>
            <a:off x="8316416" y="6165304"/>
            <a:ext cx="504056" cy="246221"/>
          </a:xfrm>
          <a:prstGeom prst="rect">
            <a:avLst/>
          </a:prstGeom>
        </p:spPr>
        <p:txBody>
          <a:bodyPr wrap="square">
            <a:spAutoFit/>
          </a:bodyPr>
          <a:lstStyle/>
          <a:p>
            <a:r>
              <a:rPr lang="es-ES" sz="1000" b="1" u="sng" dirty="0" err="1"/>
              <a:t>Fig</a:t>
            </a:r>
            <a:r>
              <a:rPr lang="es-ES" sz="1000" b="1" u="sng" dirty="0"/>
              <a:t> 72</a:t>
            </a:r>
            <a:endParaRPr lang="es-ES" sz="1000" b="1" dirty="0"/>
          </a:p>
        </p:txBody>
      </p:sp>
      <p:sp>
        <p:nvSpPr>
          <p:cNvPr id="15" name="14 Rectángulo"/>
          <p:cNvSpPr/>
          <p:nvPr/>
        </p:nvSpPr>
        <p:spPr>
          <a:xfrm>
            <a:off x="3635896" y="6165304"/>
            <a:ext cx="1512168" cy="246221"/>
          </a:xfrm>
          <a:prstGeom prst="rect">
            <a:avLst/>
          </a:prstGeom>
        </p:spPr>
        <p:txBody>
          <a:bodyPr wrap="square">
            <a:spAutoFit/>
          </a:bodyPr>
          <a:lstStyle/>
          <a:p>
            <a:r>
              <a:rPr lang="es-ES" sz="1000" b="1" u="sng" dirty="0"/>
              <a:t>FUENTE</a:t>
            </a:r>
            <a:r>
              <a:rPr lang="es-ES" sz="1000" b="1" dirty="0"/>
              <a:t>: </a:t>
            </a:r>
            <a:r>
              <a:rPr lang="es-ES" sz="1000" dirty="0" err="1"/>
              <a:t>Proton</a:t>
            </a:r>
            <a:r>
              <a:rPr lang="es-ES" sz="1000" dirty="0"/>
              <a:t> </a:t>
            </a:r>
            <a:r>
              <a:rPr lang="es-ES" sz="1000" dirty="0" err="1"/>
              <a:t>Venture</a:t>
            </a:r>
            <a:endParaRPr lang="es-ES" sz="1000" dirty="0"/>
          </a:p>
        </p:txBody>
      </p:sp>
      <p:sp>
        <p:nvSpPr>
          <p:cNvPr id="17" name="Rectángulo 15"/>
          <p:cNvSpPr/>
          <p:nvPr/>
        </p:nvSpPr>
        <p:spPr>
          <a:xfrm>
            <a:off x="539552" y="2060848"/>
            <a:ext cx="2592288" cy="2862322"/>
          </a:xfrm>
          <a:prstGeom prst="rect">
            <a:avLst/>
          </a:prstGeom>
        </p:spPr>
        <p:txBody>
          <a:bodyPr wrap="square">
            <a:spAutoFit/>
          </a:bodyPr>
          <a:lstStyle/>
          <a:p>
            <a:pPr>
              <a:buFont typeface="Wingdings" pitchFamily="2" charset="2"/>
              <a:buChar char="q"/>
            </a:pPr>
            <a:r>
              <a:rPr lang="es-ES" dirty="0">
                <a:solidFill>
                  <a:srgbClr val="00519E"/>
                </a:solidFill>
                <a:latin typeface="Calibri" panose="020F0502020204030204" pitchFamily="34" charset="0"/>
              </a:rPr>
              <a:t>  Propiedades</a:t>
            </a:r>
          </a:p>
          <a:p>
            <a:pPr>
              <a:buFont typeface="Wingdings" pitchFamily="2" charset="2"/>
              <a:buChar char="q"/>
            </a:pPr>
            <a:r>
              <a:rPr lang="es-ES" dirty="0">
                <a:solidFill>
                  <a:srgbClr val="00519E"/>
                </a:solidFill>
                <a:latin typeface="Calibri" panose="020F0502020204030204" pitchFamily="34" charset="0"/>
              </a:rPr>
              <a:t>  Proceso de síntesis de amoniaco verde:</a:t>
            </a:r>
          </a:p>
          <a:p>
            <a:endParaRPr lang="es-ES" dirty="0">
              <a:solidFill>
                <a:srgbClr val="00519E"/>
              </a:solidFill>
              <a:latin typeface="Calibri" panose="020F0502020204030204" pitchFamily="34" charset="0"/>
            </a:endParaRPr>
          </a:p>
          <a:p>
            <a:pPr>
              <a:buFont typeface="Wingdings" pitchFamily="2" charset="2"/>
              <a:buChar char="§"/>
            </a:pPr>
            <a:r>
              <a:rPr lang="es-ES" dirty="0">
                <a:solidFill>
                  <a:srgbClr val="00519E"/>
                </a:solidFill>
                <a:latin typeface="Calibri" panose="020F0502020204030204" pitchFamily="34" charset="0"/>
              </a:rPr>
              <a:t>  Producción de N2</a:t>
            </a:r>
          </a:p>
          <a:p>
            <a:pPr>
              <a:buFont typeface="Wingdings" pitchFamily="2" charset="2"/>
              <a:buChar char="§"/>
            </a:pPr>
            <a:r>
              <a:rPr lang="es-ES" dirty="0">
                <a:solidFill>
                  <a:srgbClr val="00519E"/>
                </a:solidFill>
                <a:latin typeface="Calibri" panose="020F0502020204030204" pitchFamily="34" charset="0"/>
              </a:rPr>
              <a:t>  Producción de H2</a:t>
            </a:r>
          </a:p>
          <a:p>
            <a:pPr>
              <a:buFont typeface="Wingdings" pitchFamily="2" charset="2"/>
              <a:buChar char="§"/>
            </a:pPr>
            <a:r>
              <a:rPr lang="es-ES" dirty="0">
                <a:solidFill>
                  <a:srgbClr val="00519E"/>
                </a:solidFill>
                <a:latin typeface="Calibri" panose="020F0502020204030204" pitchFamily="34" charset="0"/>
              </a:rPr>
              <a:t>  Síntesis de NH3</a:t>
            </a:r>
          </a:p>
          <a:p>
            <a:endParaRPr lang="es-ES" dirty="0">
              <a:solidFill>
                <a:srgbClr val="00519E"/>
              </a:solidFill>
              <a:latin typeface="Calibri" panose="020F0502020204030204" pitchFamily="34" charset="0"/>
            </a:endParaRPr>
          </a:p>
          <a:p>
            <a:pPr>
              <a:buFont typeface="Wingdings" pitchFamily="2" charset="2"/>
              <a:buChar char="q"/>
            </a:pPr>
            <a:r>
              <a:rPr lang="es-ES" dirty="0">
                <a:solidFill>
                  <a:srgbClr val="00519E"/>
                </a:solidFill>
                <a:latin typeface="Calibri" panose="020F0502020204030204" pitchFamily="34" charset="0"/>
              </a:rPr>
              <a:t> Almacenamiento</a:t>
            </a:r>
          </a:p>
          <a:p>
            <a:pPr>
              <a:buFont typeface="Wingdings" pitchFamily="2" charset="2"/>
              <a:buChar char="q"/>
            </a:pPr>
            <a:r>
              <a:rPr lang="es-ES" dirty="0">
                <a:solidFill>
                  <a:srgbClr val="00519E"/>
                </a:solidFill>
                <a:latin typeface="Calibri" panose="020F0502020204030204" pitchFamily="34" charset="0"/>
              </a:rPr>
              <a:t> Aplicaciones</a:t>
            </a:r>
          </a:p>
        </p:txBody>
      </p:sp>
      <p:sp>
        <p:nvSpPr>
          <p:cNvPr id="18" name="Rectángulo 15"/>
          <p:cNvSpPr/>
          <p:nvPr/>
        </p:nvSpPr>
        <p:spPr>
          <a:xfrm>
            <a:off x="323528" y="1700808"/>
            <a:ext cx="2880320" cy="369332"/>
          </a:xfrm>
          <a:prstGeom prst="rect">
            <a:avLst/>
          </a:prstGeom>
        </p:spPr>
        <p:txBody>
          <a:bodyPr wrap="square">
            <a:spAutoFit/>
          </a:bodyPr>
          <a:lstStyle/>
          <a:p>
            <a:pPr algn="ctr"/>
            <a:r>
              <a:rPr lang="es-ES" b="1" dirty="0">
                <a:solidFill>
                  <a:srgbClr val="00519E"/>
                </a:solidFill>
                <a:latin typeface="Calibri" panose="020F0502020204030204" pitchFamily="34" charset="0"/>
              </a:rPr>
              <a:t>Principales características</a:t>
            </a: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latin typeface="Calibri" panose="020F0502020204030204" pitchFamily="34" charset="0"/>
              </a:rPr>
              <a:t>Power</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to</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Ammonia</a:t>
            </a:r>
            <a:r>
              <a:rPr lang="es-ES" sz="2400" b="1" dirty="0">
                <a:solidFill>
                  <a:schemeClr val="tx1"/>
                </a:solidFill>
                <a:latin typeface="Calibri" panose="020F0502020204030204" pitchFamily="34" charset="0"/>
              </a:rPr>
              <a:t> – P2A</a:t>
            </a:r>
            <a:endParaRPr lang="es-ES" sz="2800" b="1" dirty="0">
              <a:solidFill>
                <a:schemeClr val="tx1"/>
              </a:solidFill>
              <a:latin typeface="Calibri" panose="020F0502020204030204" pitchFamily="34" charset="0"/>
            </a:endParaRPr>
          </a:p>
        </p:txBody>
      </p:sp>
      <p:sp>
        <p:nvSpPr>
          <p:cNvPr id="20" name="12 Rectángulo"/>
          <p:cNvSpPr/>
          <p:nvPr/>
        </p:nvSpPr>
        <p:spPr>
          <a:xfrm>
            <a:off x="6300192" y="1340768"/>
            <a:ext cx="936104" cy="246221"/>
          </a:xfrm>
          <a:prstGeom prst="rect">
            <a:avLst/>
          </a:prstGeom>
        </p:spPr>
        <p:txBody>
          <a:bodyPr wrap="square">
            <a:spAutoFit/>
          </a:bodyPr>
          <a:lstStyle/>
          <a:p>
            <a:r>
              <a:rPr lang="es-ES" sz="1000" b="1" u="sng" dirty="0"/>
              <a:t>Tabla 8</a:t>
            </a:r>
            <a:endParaRPr lang="es-ES" sz="1000" b="1" dirty="0"/>
          </a:p>
        </p:txBody>
      </p:sp>
      <p:sp>
        <p:nvSpPr>
          <p:cNvPr id="16" name="11 Rectángulo">
            <a:extLst>
              <a:ext uri="{FF2B5EF4-FFF2-40B4-BE49-F238E27FC236}">
                <a16:creationId xmlns:a16="http://schemas.microsoft.com/office/drawing/2014/main" id="{E5866613-D442-4810-A14B-E462C0E5289F}"/>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latin typeface="Calibri" panose="020F0502020204030204" pitchFamily="34" charset="0"/>
              </a:rPr>
              <a:t>Power</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to</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Ammonia</a:t>
            </a:r>
            <a:r>
              <a:rPr lang="es-ES" sz="2400" b="1" dirty="0">
                <a:solidFill>
                  <a:schemeClr val="tx1"/>
                </a:solidFill>
                <a:latin typeface="Calibri" panose="020F0502020204030204" pitchFamily="34" charset="0"/>
              </a:rPr>
              <a:t> – P2A</a:t>
            </a:r>
            <a:endParaRPr lang="es-ES" sz="2800" b="1" dirty="0">
              <a:solidFill>
                <a:schemeClr val="tx1"/>
              </a:solidFill>
              <a:latin typeface="Calibri" panose="020F0502020204030204" pitchFamily="34" charset="0"/>
            </a:endParaRPr>
          </a:p>
        </p:txBody>
      </p:sp>
      <p:pic>
        <p:nvPicPr>
          <p:cNvPr id="16" name="Imagen 15"/>
          <p:cNvPicPr/>
          <p:nvPr/>
        </p:nvPicPr>
        <p:blipFill>
          <a:blip r:embed="rId3" cstate="print"/>
          <a:srcRect/>
          <a:stretch>
            <a:fillRect/>
          </a:stretch>
        </p:blipFill>
        <p:spPr bwMode="auto">
          <a:xfrm>
            <a:off x="179512" y="2996952"/>
            <a:ext cx="4299688" cy="2506874"/>
          </a:xfrm>
          <a:prstGeom prst="rect">
            <a:avLst/>
          </a:prstGeom>
          <a:noFill/>
          <a:ln w="9525">
            <a:noFill/>
            <a:miter lim="800000"/>
            <a:headEnd/>
            <a:tailEnd/>
          </a:ln>
        </p:spPr>
      </p:pic>
      <p:pic>
        <p:nvPicPr>
          <p:cNvPr id="20" name="Imagen 19"/>
          <p:cNvPicPr/>
          <p:nvPr/>
        </p:nvPicPr>
        <p:blipFill>
          <a:blip r:embed="rId4" cstate="print"/>
          <a:srcRect/>
          <a:stretch>
            <a:fillRect/>
          </a:stretch>
        </p:blipFill>
        <p:spPr bwMode="auto">
          <a:xfrm>
            <a:off x="4716017" y="2996952"/>
            <a:ext cx="4134296" cy="2602467"/>
          </a:xfrm>
          <a:prstGeom prst="rect">
            <a:avLst/>
          </a:prstGeom>
          <a:noFill/>
          <a:ln w="9525">
            <a:noFill/>
            <a:miter lim="800000"/>
            <a:headEnd/>
            <a:tailEnd/>
          </a:ln>
        </p:spPr>
      </p:pic>
      <p:sp>
        <p:nvSpPr>
          <p:cNvPr id="22" name="Rectángulo 15"/>
          <p:cNvSpPr/>
          <p:nvPr/>
        </p:nvSpPr>
        <p:spPr>
          <a:xfrm>
            <a:off x="575556" y="1709564"/>
            <a:ext cx="2880320" cy="646331"/>
          </a:xfrm>
          <a:prstGeom prst="rect">
            <a:avLst/>
          </a:prstGeom>
        </p:spPr>
        <p:txBody>
          <a:bodyPr wrap="square">
            <a:spAutoFit/>
          </a:bodyPr>
          <a:lstStyle/>
          <a:p>
            <a:pPr>
              <a:buFont typeface="Wingdings" pitchFamily="2" charset="2"/>
              <a:buChar char="q"/>
            </a:pPr>
            <a:r>
              <a:rPr lang="es-ES" dirty="0">
                <a:solidFill>
                  <a:srgbClr val="00519E"/>
                </a:solidFill>
                <a:latin typeface="Calibri" panose="020F0502020204030204" pitchFamily="34" charset="0"/>
              </a:rPr>
              <a:t> Comparativas:</a:t>
            </a:r>
          </a:p>
          <a:p>
            <a:pPr algn="ctr"/>
            <a:endParaRPr lang="es-ES" b="1" dirty="0">
              <a:solidFill>
                <a:srgbClr val="00519E"/>
              </a:solidFill>
              <a:latin typeface="Calibri" panose="020F0502020204030204" pitchFamily="34" charset="0"/>
            </a:endParaRPr>
          </a:p>
        </p:txBody>
      </p:sp>
      <p:sp>
        <p:nvSpPr>
          <p:cNvPr id="23" name="Rectángulo 15"/>
          <p:cNvSpPr/>
          <p:nvPr/>
        </p:nvSpPr>
        <p:spPr>
          <a:xfrm>
            <a:off x="534692" y="2204864"/>
            <a:ext cx="2880320" cy="646331"/>
          </a:xfrm>
          <a:prstGeom prst="rect">
            <a:avLst/>
          </a:prstGeom>
        </p:spPr>
        <p:txBody>
          <a:bodyPr wrap="square">
            <a:spAutoFit/>
          </a:bodyPr>
          <a:lstStyle/>
          <a:p>
            <a:pPr algn="ctr"/>
            <a:r>
              <a:rPr lang="es-ES" b="1" dirty="0">
                <a:solidFill>
                  <a:srgbClr val="00519E"/>
                </a:solidFill>
                <a:latin typeface="Calibri" panose="020F0502020204030204" pitchFamily="34" charset="0"/>
              </a:rPr>
              <a:t>Amoniaco Vs alternativas de almacenamiento químico</a:t>
            </a:r>
          </a:p>
        </p:txBody>
      </p:sp>
      <p:sp>
        <p:nvSpPr>
          <p:cNvPr id="24" name="Rectángulo 15"/>
          <p:cNvSpPr/>
          <p:nvPr/>
        </p:nvSpPr>
        <p:spPr>
          <a:xfrm>
            <a:off x="5240428" y="2204864"/>
            <a:ext cx="2880320" cy="646331"/>
          </a:xfrm>
          <a:prstGeom prst="rect">
            <a:avLst/>
          </a:prstGeom>
        </p:spPr>
        <p:txBody>
          <a:bodyPr wrap="square">
            <a:spAutoFit/>
          </a:bodyPr>
          <a:lstStyle/>
          <a:p>
            <a:pPr algn="ctr"/>
            <a:r>
              <a:rPr lang="es-ES" b="1" dirty="0">
                <a:solidFill>
                  <a:srgbClr val="00519E"/>
                </a:solidFill>
                <a:latin typeface="Calibri" panose="020F0502020204030204" pitchFamily="34" charset="0"/>
              </a:rPr>
              <a:t>Amoniaco Vs combustibles fósiles e H2</a:t>
            </a:r>
          </a:p>
        </p:txBody>
      </p:sp>
      <p:sp>
        <p:nvSpPr>
          <p:cNvPr id="13" name="7 Rectángulo"/>
          <p:cNvSpPr/>
          <p:nvPr/>
        </p:nvSpPr>
        <p:spPr>
          <a:xfrm>
            <a:off x="5148064" y="5775066"/>
            <a:ext cx="2304256" cy="369332"/>
          </a:xfrm>
          <a:prstGeom prst="rect">
            <a:avLst/>
          </a:prstGeom>
        </p:spPr>
        <p:txBody>
          <a:bodyPr wrap="square">
            <a:spAutoFit/>
          </a:bodyPr>
          <a:lstStyle/>
          <a:p>
            <a:r>
              <a:rPr lang="es-ES" sz="1000" b="1" u="sng" dirty="0"/>
              <a:t>FUENTE</a:t>
            </a:r>
            <a:r>
              <a:rPr lang="es-ES" sz="1000" b="1" dirty="0"/>
              <a:t>: </a:t>
            </a:r>
            <a:r>
              <a:rPr lang="en-GB" sz="800" dirty="0"/>
              <a:t>E. Morgan,</a:t>
            </a:r>
            <a:r>
              <a:rPr lang="es-ES" sz="800" b="1" dirty="0"/>
              <a:t> </a:t>
            </a:r>
            <a:r>
              <a:rPr lang="en-GB" sz="800" dirty="0"/>
              <a:t>Wind-powered ammonia fuel production for remote islands: A case study</a:t>
            </a:r>
            <a:endParaRPr lang="es-ES" sz="800" b="1" dirty="0"/>
          </a:p>
        </p:txBody>
      </p:sp>
      <p:sp>
        <p:nvSpPr>
          <p:cNvPr id="14" name="12 Rectángulo"/>
          <p:cNvSpPr/>
          <p:nvPr/>
        </p:nvSpPr>
        <p:spPr>
          <a:xfrm>
            <a:off x="8100392" y="5775066"/>
            <a:ext cx="504056" cy="246221"/>
          </a:xfrm>
          <a:prstGeom prst="rect">
            <a:avLst/>
          </a:prstGeom>
        </p:spPr>
        <p:txBody>
          <a:bodyPr wrap="square">
            <a:spAutoFit/>
          </a:bodyPr>
          <a:lstStyle/>
          <a:p>
            <a:r>
              <a:rPr lang="es-ES" sz="1000" b="1" u="sng" dirty="0" err="1"/>
              <a:t>Fig</a:t>
            </a:r>
            <a:r>
              <a:rPr lang="es-ES" sz="1000" b="1" u="sng" dirty="0"/>
              <a:t> 74</a:t>
            </a:r>
            <a:endParaRPr lang="es-ES" sz="1000" b="1" dirty="0"/>
          </a:p>
        </p:txBody>
      </p:sp>
      <p:sp>
        <p:nvSpPr>
          <p:cNvPr id="15" name="7 Rectángulo"/>
          <p:cNvSpPr/>
          <p:nvPr/>
        </p:nvSpPr>
        <p:spPr>
          <a:xfrm>
            <a:off x="323528" y="5775066"/>
            <a:ext cx="3024336" cy="338554"/>
          </a:xfrm>
          <a:prstGeom prst="rect">
            <a:avLst/>
          </a:prstGeom>
        </p:spPr>
        <p:txBody>
          <a:bodyPr wrap="square">
            <a:spAutoFit/>
          </a:bodyPr>
          <a:lstStyle/>
          <a:p>
            <a:r>
              <a:rPr lang="es-ES" sz="800" b="1" u="sng" dirty="0"/>
              <a:t>FUENTE</a:t>
            </a:r>
            <a:r>
              <a:rPr lang="es-ES" sz="800" b="1" dirty="0"/>
              <a:t>: </a:t>
            </a:r>
            <a:r>
              <a:rPr lang="en-GB" sz="800" dirty="0"/>
              <a:t>Liquid Ammonia for Hydrogen </a:t>
            </a:r>
            <a:r>
              <a:rPr lang="en-GB" sz="800" dirty="0" err="1"/>
              <a:t>Storage,Conferencia</a:t>
            </a:r>
            <a:r>
              <a:rPr lang="en-GB" sz="800" dirty="0"/>
              <a:t>, Institute for Advanced Materials, Hiroshima University</a:t>
            </a:r>
            <a:endParaRPr lang="es-ES" sz="800" b="1" dirty="0"/>
          </a:p>
        </p:txBody>
      </p:sp>
      <p:sp>
        <p:nvSpPr>
          <p:cNvPr id="17" name="12 Rectángulo"/>
          <p:cNvSpPr/>
          <p:nvPr/>
        </p:nvSpPr>
        <p:spPr>
          <a:xfrm>
            <a:off x="3203848" y="5775066"/>
            <a:ext cx="504056" cy="246221"/>
          </a:xfrm>
          <a:prstGeom prst="rect">
            <a:avLst/>
          </a:prstGeom>
        </p:spPr>
        <p:txBody>
          <a:bodyPr wrap="square">
            <a:spAutoFit/>
          </a:bodyPr>
          <a:lstStyle/>
          <a:p>
            <a:r>
              <a:rPr lang="es-ES" sz="1000" b="1" u="sng" dirty="0" err="1"/>
              <a:t>Fig</a:t>
            </a:r>
            <a:r>
              <a:rPr lang="es-ES" sz="1000" b="1" u="sng" dirty="0"/>
              <a:t> 73</a:t>
            </a:r>
            <a:endParaRPr lang="es-ES" sz="1000" b="1" dirty="0"/>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38403278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err="1">
                <a:solidFill>
                  <a:srgbClr val="2F9E37"/>
                </a:solidFill>
                <a:latin typeface="Arial" pitchFamily="34" charset="0"/>
                <a:ea typeface="TitilliumText22L Regular"/>
                <a:cs typeface="Arial" pitchFamily="34" charset="0"/>
              </a:rPr>
              <a:t>Power</a:t>
            </a:r>
            <a:r>
              <a:rPr lang="es-ES_tradnl" altLang="es-ES" sz="2800" b="1" dirty="0">
                <a:solidFill>
                  <a:srgbClr val="2F9E37"/>
                </a:solidFill>
                <a:latin typeface="Arial" pitchFamily="34" charset="0"/>
                <a:ea typeface="TitilliumText22L Regular"/>
                <a:cs typeface="Arial" pitchFamily="34" charset="0"/>
              </a:rPr>
              <a:t> </a:t>
            </a:r>
            <a:r>
              <a:rPr lang="es-ES_tradnl" altLang="es-ES" sz="2800" b="1" dirty="0" err="1">
                <a:solidFill>
                  <a:srgbClr val="2F9E37"/>
                </a:solidFill>
                <a:latin typeface="Arial" pitchFamily="34" charset="0"/>
                <a:ea typeface="TitilliumText22L Regular"/>
                <a:cs typeface="Arial" pitchFamily="34" charset="0"/>
              </a:rPr>
              <a:t>to</a:t>
            </a:r>
            <a:r>
              <a:rPr lang="es-ES_tradnl" altLang="es-ES" sz="2800" b="1" dirty="0">
                <a:solidFill>
                  <a:srgbClr val="2F9E37"/>
                </a:solidFill>
                <a:latin typeface="Arial" pitchFamily="34" charset="0"/>
                <a:ea typeface="TitilliumText22L Regular"/>
                <a:cs typeface="Arial" pitchFamily="34" charset="0"/>
              </a:rPr>
              <a:t> X </a:t>
            </a:r>
            <a:r>
              <a:rPr lang="es-ES_tradnl" altLang="es-ES" sz="2800" b="1" dirty="0" err="1">
                <a:solidFill>
                  <a:srgbClr val="2F9E37"/>
                </a:solidFill>
                <a:latin typeface="Arial" pitchFamily="34" charset="0"/>
                <a:ea typeface="TitilliumText22L Regular"/>
                <a:cs typeface="Arial" pitchFamily="34" charset="0"/>
              </a:rPr>
              <a:t>technologies</a:t>
            </a: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9" name="18 Rectángulo"/>
          <p:cNvSpPr/>
          <p:nvPr/>
        </p:nvSpPr>
        <p:spPr>
          <a:xfrm>
            <a:off x="179512"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latin typeface="Calibri" panose="020F0502020204030204" pitchFamily="34" charset="0"/>
              </a:rPr>
              <a:t>Power</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to</a:t>
            </a:r>
            <a:r>
              <a:rPr lang="es-ES" sz="2400" b="1" dirty="0">
                <a:solidFill>
                  <a:schemeClr val="tx1"/>
                </a:solidFill>
                <a:latin typeface="Calibri" panose="020F0502020204030204" pitchFamily="34" charset="0"/>
              </a:rPr>
              <a:t> </a:t>
            </a:r>
            <a:r>
              <a:rPr lang="es-ES" sz="2400" b="1" dirty="0" err="1">
                <a:solidFill>
                  <a:schemeClr val="tx1"/>
                </a:solidFill>
                <a:latin typeface="Calibri" panose="020F0502020204030204" pitchFamily="34" charset="0"/>
              </a:rPr>
              <a:t>Ammonia</a:t>
            </a:r>
            <a:r>
              <a:rPr lang="es-ES" sz="2400" b="1" dirty="0">
                <a:solidFill>
                  <a:schemeClr val="tx1"/>
                </a:solidFill>
                <a:latin typeface="Calibri" panose="020F0502020204030204" pitchFamily="34" charset="0"/>
              </a:rPr>
              <a:t> – P2A</a:t>
            </a:r>
            <a:endParaRPr lang="es-ES" sz="2800" b="1" dirty="0">
              <a:solidFill>
                <a:schemeClr val="tx1"/>
              </a:solidFill>
              <a:latin typeface="Calibri" panose="020F0502020204030204" pitchFamily="34" charset="0"/>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7BF7D11A-1FBB-436F-9197-911A4FF1242A}"/>
              </a:ext>
            </a:extLst>
          </p:cNvPr>
          <p:cNvPicPr>
            <a:picLocks noChangeAspect="1"/>
          </p:cNvPicPr>
          <p:nvPr/>
        </p:nvPicPr>
        <p:blipFill>
          <a:blip r:embed="rId3"/>
          <a:stretch>
            <a:fillRect/>
          </a:stretch>
        </p:blipFill>
        <p:spPr>
          <a:xfrm>
            <a:off x="179512" y="1772245"/>
            <a:ext cx="8927976" cy="4724220"/>
          </a:xfrm>
          <a:prstGeom prst="rect">
            <a:avLst/>
          </a:prstGeom>
        </p:spPr>
      </p:pic>
    </p:spTree>
    <p:extLst>
      <p:ext uri="{BB962C8B-B14F-4D97-AF65-F5344CB8AC3E}">
        <p14:creationId xmlns:p14="http://schemas.microsoft.com/office/powerpoint/2010/main" val="29373821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rgbClr val="00519E"/>
              </a:solidFill>
              <a:latin typeface="Arial" pitchFamily="34" charset="0"/>
              <a:cs typeface="Arial" pitchFamily="34" charset="0"/>
            </a:endParaRPr>
          </a:p>
          <a:p>
            <a:pPr marL="514350" indent="-514350">
              <a:buAutoNum type="arabicPeriod" startAt="7"/>
            </a:pPr>
            <a:r>
              <a:rPr lang="es-ES_tradnl" sz="2900" b="1" dirty="0">
                <a:solidFill>
                  <a:srgbClr val="00519E"/>
                </a:solidFill>
                <a:latin typeface="Arial" pitchFamily="34" charset="0"/>
                <a:cs typeface="Arial" pitchFamily="34" charset="0"/>
              </a:rPr>
              <a:t>Almacenamiento subterráneo de hidrógeno.</a:t>
            </a:r>
          </a:p>
          <a:p>
            <a:pPr marL="0" indent="0">
              <a:buNone/>
            </a:pPr>
            <a:endParaRPr lang="es-ES_tradnl" sz="2900" b="1" dirty="0">
              <a:solidFill>
                <a:srgbClr val="00519E"/>
              </a:solidFill>
              <a:latin typeface="Arial" pitchFamily="34" charset="0"/>
              <a:cs typeface="Arial" pitchFamily="34" charset="0"/>
            </a:endParaRPr>
          </a:p>
          <a:p>
            <a:pPr marL="0" indent="0">
              <a:buNone/>
            </a:pPr>
            <a:r>
              <a:rPr lang="es-ES_tradnl" sz="2900" b="1" dirty="0">
                <a:solidFill>
                  <a:schemeClr val="bg1">
                    <a:lumMod val="65000"/>
                  </a:schemeClr>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9696607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5" name="CuadroTexto 4">
            <a:extLst>
              <a:ext uri="{FF2B5EF4-FFF2-40B4-BE49-F238E27FC236}">
                <a16:creationId xmlns:a16="http://schemas.microsoft.com/office/drawing/2014/main" id="{7F6FBE71-0182-414D-929D-73BA2AB73681}"/>
              </a:ext>
            </a:extLst>
          </p:cNvPr>
          <p:cNvSpPr txBox="1"/>
          <p:nvPr/>
        </p:nvSpPr>
        <p:spPr>
          <a:xfrm flipH="1">
            <a:off x="293686" y="629804"/>
            <a:ext cx="8850313" cy="1200329"/>
          </a:xfrm>
          <a:prstGeom prst="rect">
            <a:avLst/>
          </a:prstGeom>
          <a:noFill/>
        </p:spPr>
        <p:txBody>
          <a:bodyPr wrap="square" rtlCol="0">
            <a:spAutoFit/>
          </a:bodyPr>
          <a:lstStyle/>
          <a:p>
            <a:endParaRPr lang="es-ES" dirty="0"/>
          </a:p>
          <a:p>
            <a:endParaRPr lang="es-ES" dirty="0"/>
          </a:p>
          <a:p>
            <a:r>
              <a:rPr lang="es-ES" b="1" dirty="0"/>
              <a:t>Gran reto de descarbonización y aumento de energías renovables</a:t>
            </a:r>
            <a:endParaRPr lang="es-ES" dirty="0"/>
          </a:p>
          <a:p>
            <a:endParaRPr lang="es-ES" dirty="0"/>
          </a:p>
        </p:txBody>
      </p:sp>
      <p:sp>
        <p:nvSpPr>
          <p:cNvPr id="21" name="11 Rectángulo">
            <a:extLst>
              <a:ext uri="{FF2B5EF4-FFF2-40B4-BE49-F238E27FC236}">
                <a16:creationId xmlns:a16="http://schemas.microsoft.com/office/drawing/2014/main" id="{EE14BE28-4567-418D-8447-ADA9B6D826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9" name="Imagen 8">
            <a:extLst>
              <a:ext uri="{FF2B5EF4-FFF2-40B4-BE49-F238E27FC236}">
                <a16:creationId xmlns:a16="http://schemas.microsoft.com/office/drawing/2014/main" id="{6063F0EE-3B0B-4497-88AF-E83DF26D2FEC}"/>
              </a:ext>
            </a:extLst>
          </p:cNvPr>
          <p:cNvPicPr>
            <a:picLocks noChangeAspect="1"/>
          </p:cNvPicPr>
          <p:nvPr/>
        </p:nvPicPr>
        <p:blipFill>
          <a:blip r:embed="rId3"/>
          <a:stretch>
            <a:fillRect/>
          </a:stretch>
        </p:blipFill>
        <p:spPr>
          <a:xfrm>
            <a:off x="223801" y="1659250"/>
            <a:ext cx="3351262" cy="1689254"/>
          </a:xfrm>
          <a:prstGeom prst="rect">
            <a:avLst/>
          </a:prstGeom>
        </p:spPr>
      </p:pic>
      <p:sp>
        <p:nvSpPr>
          <p:cNvPr id="18" name="CuadroTexto 17">
            <a:extLst>
              <a:ext uri="{FF2B5EF4-FFF2-40B4-BE49-F238E27FC236}">
                <a16:creationId xmlns:a16="http://schemas.microsoft.com/office/drawing/2014/main" id="{A8CEA67F-73E1-4DCC-B236-382E66672FA4}"/>
              </a:ext>
            </a:extLst>
          </p:cNvPr>
          <p:cNvSpPr txBox="1"/>
          <p:nvPr/>
        </p:nvSpPr>
        <p:spPr>
          <a:xfrm flipH="1">
            <a:off x="0" y="4812569"/>
            <a:ext cx="8850313" cy="1200329"/>
          </a:xfrm>
          <a:prstGeom prst="rect">
            <a:avLst/>
          </a:prstGeom>
          <a:noFill/>
        </p:spPr>
        <p:txBody>
          <a:bodyPr wrap="square" rtlCol="0">
            <a:spAutoFit/>
          </a:bodyPr>
          <a:lstStyle/>
          <a:p>
            <a:endParaRPr lang="es-ES" dirty="0"/>
          </a:p>
          <a:p>
            <a:endParaRPr lang="es-ES" dirty="0"/>
          </a:p>
          <a:p>
            <a:r>
              <a:rPr lang="es-ES" b="1" dirty="0"/>
              <a:t>Que se suman a los objetivos internacionales…</a:t>
            </a:r>
            <a:endParaRPr lang="es-ES" dirty="0"/>
          </a:p>
          <a:p>
            <a:endParaRPr lang="es-ES" dirty="0"/>
          </a:p>
        </p:txBody>
      </p:sp>
      <p:pic>
        <p:nvPicPr>
          <p:cNvPr id="12" name="Imagen 11">
            <a:extLst>
              <a:ext uri="{FF2B5EF4-FFF2-40B4-BE49-F238E27FC236}">
                <a16:creationId xmlns:a16="http://schemas.microsoft.com/office/drawing/2014/main" id="{B6A50AC5-457F-4C39-9494-ADD77044863B}"/>
              </a:ext>
            </a:extLst>
          </p:cNvPr>
          <p:cNvPicPr>
            <a:picLocks noChangeAspect="1"/>
          </p:cNvPicPr>
          <p:nvPr/>
        </p:nvPicPr>
        <p:blipFill>
          <a:blip r:embed="rId4"/>
          <a:stretch>
            <a:fillRect/>
          </a:stretch>
        </p:blipFill>
        <p:spPr>
          <a:xfrm>
            <a:off x="4603171" y="4961789"/>
            <a:ext cx="1936254" cy="1066915"/>
          </a:xfrm>
          <a:prstGeom prst="rect">
            <a:avLst/>
          </a:prstGeom>
        </p:spPr>
      </p:pic>
      <p:pic>
        <p:nvPicPr>
          <p:cNvPr id="13" name="Imagen 12">
            <a:extLst>
              <a:ext uri="{FF2B5EF4-FFF2-40B4-BE49-F238E27FC236}">
                <a16:creationId xmlns:a16="http://schemas.microsoft.com/office/drawing/2014/main" id="{82B2665F-270A-44C9-8FD8-3AFB0F74ED47}"/>
              </a:ext>
            </a:extLst>
          </p:cNvPr>
          <p:cNvPicPr>
            <a:picLocks noChangeAspect="1"/>
          </p:cNvPicPr>
          <p:nvPr/>
        </p:nvPicPr>
        <p:blipFill>
          <a:blip r:embed="rId5"/>
          <a:stretch>
            <a:fillRect/>
          </a:stretch>
        </p:blipFill>
        <p:spPr>
          <a:xfrm>
            <a:off x="7236296" y="4493943"/>
            <a:ext cx="1292919" cy="1764743"/>
          </a:xfrm>
          <a:prstGeom prst="rect">
            <a:avLst/>
          </a:prstGeom>
        </p:spPr>
      </p:pic>
      <p:sp>
        <p:nvSpPr>
          <p:cNvPr id="22" name="CuadroTexto 21">
            <a:extLst>
              <a:ext uri="{FF2B5EF4-FFF2-40B4-BE49-F238E27FC236}">
                <a16:creationId xmlns:a16="http://schemas.microsoft.com/office/drawing/2014/main" id="{D935A7F1-7FD5-4E62-83DF-963FA7D63353}"/>
              </a:ext>
            </a:extLst>
          </p:cNvPr>
          <p:cNvSpPr txBox="1"/>
          <p:nvPr/>
        </p:nvSpPr>
        <p:spPr>
          <a:xfrm flipH="1">
            <a:off x="3863954" y="1489155"/>
            <a:ext cx="2675471" cy="2893100"/>
          </a:xfrm>
          <a:prstGeom prst="rect">
            <a:avLst/>
          </a:prstGeom>
          <a:noFill/>
        </p:spPr>
        <p:txBody>
          <a:bodyPr wrap="square" rtlCol="0">
            <a:spAutoFit/>
          </a:bodyPr>
          <a:lstStyle/>
          <a:p>
            <a:endParaRPr lang="es-ES" sz="1400" dirty="0"/>
          </a:p>
          <a:p>
            <a:endParaRPr lang="es-ES" sz="1400" dirty="0"/>
          </a:p>
          <a:p>
            <a:r>
              <a:rPr lang="es-ES" sz="1400" b="1" u="sng" dirty="0"/>
              <a:t>Objetivo PNIEC a 2030</a:t>
            </a:r>
          </a:p>
          <a:p>
            <a:endParaRPr lang="es-ES" sz="1400" b="1" dirty="0"/>
          </a:p>
          <a:p>
            <a:pPr marL="285750" indent="-285750">
              <a:buFontTx/>
              <a:buChar char="-"/>
            </a:pPr>
            <a:r>
              <a:rPr lang="es-ES" sz="1400" b="1" dirty="0"/>
              <a:t>23% reducción de emisiones de CO2</a:t>
            </a:r>
          </a:p>
          <a:p>
            <a:pPr marL="285750" indent="-285750">
              <a:buFontTx/>
              <a:buChar char="-"/>
            </a:pPr>
            <a:r>
              <a:rPr lang="es-ES" sz="1400" b="1" dirty="0"/>
              <a:t>42% de renovables sobre el consumo global de energía</a:t>
            </a:r>
          </a:p>
          <a:p>
            <a:pPr marL="285750" indent="-285750">
              <a:buFontTx/>
              <a:buChar char="-"/>
            </a:pPr>
            <a:r>
              <a:rPr lang="es-ES" sz="1400" b="1" dirty="0"/>
              <a:t>74 % renovable en la generación eléctrica</a:t>
            </a:r>
          </a:p>
          <a:p>
            <a:pPr marL="285750" indent="-285750">
              <a:buFontTx/>
              <a:buChar char="-"/>
            </a:pPr>
            <a:r>
              <a:rPr lang="es-ES" sz="1400" b="1" dirty="0"/>
              <a:t>39,5% de mejora en la eficiencia energética</a:t>
            </a:r>
            <a:endParaRPr lang="es-ES" sz="1400" dirty="0"/>
          </a:p>
          <a:p>
            <a:endParaRPr lang="es-ES" sz="1400" dirty="0"/>
          </a:p>
        </p:txBody>
      </p:sp>
      <p:sp>
        <p:nvSpPr>
          <p:cNvPr id="23" name="CuadroTexto 22">
            <a:extLst>
              <a:ext uri="{FF2B5EF4-FFF2-40B4-BE49-F238E27FC236}">
                <a16:creationId xmlns:a16="http://schemas.microsoft.com/office/drawing/2014/main" id="{DED7E414-B5CA-47DC-89A7-832D6FAA6199}"/>
              </a:ext>
            </a:extLst>
          </p:cNvPr>
          <p:cNvSpPr txBox="1"/>
          <p:nvPr/>
        </p:nvSpPr>
        <p:spPr>
          <a:xfrm flipH="1">
            <a:off x="6433080" y="1456156"/>
            <a:ext cx="2675471" cy="2031325"/>
          </a:xfrm>
          <a:prstGeom prst="rect">
            <a:avLst/>
          </a:prstGeom>
          <a:noFill/>
        </p:spPr>
        <p:txBody>
          <a:bodyPr wrap="square" rtlCol="0">
            <a:spAutoFit/>
          </a:bodyPr>
          <a:lstStyle/>
          <a:p>
            <a:endParaRPr lang="es-ES" sz="1400" dirty="0"/>
          </a:p>
          <a:p>
            <a:endParaRPr lang="es-ES" sz="1400" dirty="0"/>
          </a:p>
          <a:p>
            <a:r>
              <a:rPr lang="es-ES" sz="1400" b="1" u="sng" dirty="0"/>
              <a:t>Objetivo PNIEC a 2050</a:t>
            </a:r>
          </a:p>
          <a:p>
            <a:endParaRPr lang="es-ES" sz="1400" b="1" dirty="0"/>
          </a:p>
          <a:p>
            <a:pPr marL="285750" indent="-285750">
              <a:buFontTx/>
              <a:buChar char="-"/>
            </a:pPr>
            <a:r>
              <a:rPr lang="es-ES" sz="1400" b="1" dirty="0"/>
              <a:t>90% reducción de emisiones de CO2</a:t>
            </a:r>
          </a:p>
          <a:p>
            <a:pPr marL="285750" indent="-285750">
              <a:buFontTx/>
              <a:buChar char="-"/>
            </a:pPr>
            <a:r>
              <a:rPr lang="es-ES" sz="1400" b="1" dirty="0"/>
              <a:t>Sistema eléctrico 100% renovable</a:t>
            </a:r>
            <a:endParaRPr lang="es-ES" sz="1400" dirty="0"/>
          </a:p>
          <a:p>
            <a:endParaRPr lang="es-ES" sz="1400" dirty="0"/>
          </a:p>
        </p:txBody>
      </p:sp>
      <p:pic>
        <p:nvPicPr>
          <p:cNvPr id="14" name="Imagen 13">
            <a:extLst>
              <a:ext uri="{FF2B5EF4-FFF2-40B4-BE49-F238E27FC236}">
                <a16:creationId xmlns:a16="http://schemas.microsoft.com/office/drawing/2014/main" id="{7D82D78E-9DA4-42B9-AF02-4AD4CFD24FFF}"/>
              </a:ext>
            </a:extLst>
          </p:cNvPr>
          <p:cNvPicPr>
            <a:picLocks noChangeAspect="1"/>
          </p:cNvPicPr>
          <p:nvPr/>
        </p:nvPicPr>
        <p:blipFill>
          <a:blip r:embed="rId6"/>
          <a:stretch>
            <a:fillRect/>
          </a:stretch>
        </p:blipFill>
        <p:spPr>
          <a:xfrm>
            <a:off x="669584" y="3667130"/>
            <a:ext cx="2179658" cy="1269704"/>
          </a:xfrm>
          <a:prstGeom prst="rect">
            <a:avLst/>
          </a:prstGeom>
        </p:spPr>
      </p:pic>
    </p:spTree>
    <p:extLst>
      <p:ext uri="{BB962C8B-B14F-4D97-AF65-F5344CB8AC3E}">
        <p14:creationId xmlns:p14="http://schemas.microsoft.com/office/powerpoint/2010/main" val="25178082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1416C16A-63AD-4CBC-B922-B67FB117B70D}"/>
              </a:ext>
            </a:extLst>
          </p:cNvPr>
          <p:cNvPicPr>
            <a:picLocks noChangeAspect="1"/>
          </p:cNvPicPr>
          <p:nvPr/>
        </p:nvPicPr>
        <p:blipFill>
          <a:blip r:embed="rId3"/>
          <a:stretch>
            <a:fillRect/>
          </a:stretch>
        </p:blipFill>
        <p:spPr>
          <a:xfrm>
            <a:off x="36513" y="1072115"/>
            <a:ext cx="9107488" cy="5381221"/>
          </a:xfrm>
          <a:prstGeom prst="rect">
            <a:avLst/>
          </a:prstGeom>
        </p:spPr>
      </p:pic>
    </p:spTree>
    <p:extLst>
      <p:ext uri="{BB962C8B-B14F-4D97-AF65-F5344CB8AC3E}">
        <p14:creationId xmlns:p14="http://schemas.microsoft.com/office/powerpoint/2010/main" val="20899200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782965C6-9449-412E-9B5D-29020486822D}"/>
              </a:ext>
            </a:extLst>
          </p:cNvPr>
          <p:cNvPicPr>
            <a:picLocks noChangeAspect="1"/>
          </p:cNvPicPr>
          <p:nvPr/>
        </p:nvPicPr>
        <p:blipFill>
          <a:blip r:embed="rId3"/>
          <a:stretch>
            <a:fillRect/>
          </a:stretch>
        </p:blipFill>
        <p:spPr>
          <a:xfrm>
            <a:off x="900608" y="1099574"/>
            <a:ext cx="7343800" cy="5320883"/>
          </a:xfrm>
          <a:prstGeom prst="rect">
            <a:avLst/>
          </a:prstGeom>
        </p:spPr>
      </p:pic>
    </p:spTree>
    <p:extLst>
      <p:ext uri="{BB962C8B-B14F-4D97-AF65-F5344CB8AC3E}">
        <p14:creationId xmlns:p14="http://schemas.microsoft.com/office/powerpoint/2010/main" val="29906637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FEE10809-0D73-4B1F-A45C-CB0DDAFBD634}"/>
              </a:ext>
            </a:extLst>
          </p:cNvPr>
          <p:cNvPicPr>
            <a:picLocks noChangeAspect="1"/>
          </p:cNvPicPr>
          <p:nvPr/>
        </p:nvPicPr>
        <p:blipFill>
          <a:blip r:embed="rId3"/>
          <a:stretch>
            <a:fillRect/>
          </a:stretch>
        </p:blipFill>
        <p:spPr>
          <a:xfrm>
            <a:off x="0" y="1072116"/>
            <a:ext cx="9144000" cy="5381220"/>
          </a:xfrm>
          <a:prstGeom prst="rect">
            <a:avLst/>
          </a:prstGeom>
        </p:spPr>
      </p:pic>
    </p:spTree>
    <p:extLst>
      <p:ext uri="{BB962C8B-B14F-4D97-AF65-F5344CB8AC3E}">
        <p14:creationId xmlns:p14="http://schemas.microsoft.com/office/powerpoint/2010/main" val="34109936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B360E174-CBB6-4BFB-98E0-E40F10167342}"/>
              </a:ext>
            </a:extLst>
          </p:cNvPr>
          <p:cNvPicPr>
            <a:picLocks noChangeAspect="1"/>
          </p:cNvPicPr>
          <p:nvPr/>
        </p:nvPicPr>
        <p:blipFill>
          <a:blip r:embed="rId3"/>
          <a:stretch>
            <a:fillRect/>
          </a:stretch>
        </p:blipFill>
        <p:spPr>
          <a:xfrm>
            <a:off x="0" y="1072116"/>
            <a:ext cx="9144000" cy="5309212"/>
          </a:xfrm>
          <a:prstGeom prst="rect">
            <a:avLst/>
          </a:prstGeom>
        </p:spPr>
      </p:pic>
    </p:spTree>
    <p:extLst>
      <p:ext uri="{BB962C8B-B14F-4D97-AF65-F5344CB8AC3E}">
        <p14:creationId xmlns:p14="http://schemas.microsoft.com/office/powerpoint/2010/main" val="39971601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31971B76-0F5E-4083-8E73-C31413B45D1C}"/>
              </a:ext>
            </a:extLst>
          </p:cNvPr>
          <p:cNvPicPr>
            <a:picLocks noChangeAspect="1"/>
          </p:cNvPicPr>
          <p:nvPr/>
        </p:nvPicPr>
        <p:blipFill>
          <a:blip r:embed="rId3"/>
          <a:stretch>
            <a:fillRect/>
          </a:stretch>
        </p:blipFill>
        <p:spPr>
          <a:xfrm>
            <a:off x="817190" y="1072116"/>
            <a:ext cx="7715250" cy="5381220"/>
          </a:xfrm>
          <a:prstGeom prst="rect">
            <a:avLst/>
          </a:prstGeom>
        </p:spPr>
      </p:pic>
    </p:spTree>
    <p:extLst>
      <p:ext uri="{BB962C8B-B14F-4D97-AF65-F5344CB8AC3E}">
        <p14:creationId xmlns:p14="http://schemas.microsoft.com/office/powerpoint/2010/main" val="30246250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97D1E2B2-386A-438B-8C25-52A4136C6188}"/>
              </a:ext>
            </a:extLst>
          </p:cNvPr>
          <p:cNvPicPr>
            <a:picLocks noChangeAspect="1"/>
          </p:cNvPicPr>
          <p:nvPr/>
        </p:nvPicPr>
        <p:blipFill>
          <a:blip r:embed="rId3"/>
          <a:stretch>
            <a:fillRect/>
          </a:stretch>
        </p:blipFill>
        <p:spPr>
          <a:xfrm>
            <a:off x="681037" y="1138386"/>
            <a:ext cx="7781925" cy="5314950"/>
          </a:xfrm>
          <a:prstGeom prst="rect">
            <a:avLst/>
          </a:prstGeom>
        </p:spPr>
      </p:pic>
    </p:spTree>
    <p:extLst>
      <p:ext uri="{BB962C8B-B14F-4D97-AF65-F5344CB8AC3E}">
        <p14:creationId xmlns:p14="http://schemas.microsoft.com/office/powerpoint/2010/main" val="34668751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5FED125B-E48A-43AD-8016-1366E434F574}"/>
              </a:ext>
            </a:extLst>
          </p:cNvPr>
          <p:cNvPicPr>
            <a:picLocks noChangeAspect="1"/>
          </p:cNvPicPr>
          <p:nvPr/>
        </p:nvPicPr>
        <p:blipFill>
          <a:blip r:embed="rId3"/>
          <a:stretch>
            <a:fillRect/>
          </a:stretch>
        </p:blipFill>
        <p:spPr>
          <a:xfrm>
            <a:off x="0" y="1072116"/>
            <a:ext cx="9144000" cy="5381220"/>
          </a:xfrm>
          <a:prstGeom prst="rect">
            <a:avLst/>
          </a:prstGeom>
        </p:spPr>
      </p:pic>
    </p:spTree>
    <p:extLst>
      <p:ext uri="{BB962C8B-B14F-4D97-AF65-F5344CB8AC3E}">
        <p14:creationId xmlns:p14="http://schemas.microsoft.com/office/powerpoint/2010/main" val="3088148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022D4EA8-8973-451F-86F0-1A0A724F0981}"/>
              </a:ext>
            </a:extLst>
          </p:cNvPr>
          <p:cNvPicPr>
            <a:picLocks noChangeAspect="1"/>
          </p:cNvPicPr>
          <p:nvPr/>
        </p:nvPicPr>
        <p:blipFill>
          <a:blip r:embed="rId3"/>
          <a:stretch>
            <a:fillRect/>
          </a:stretch>
        </p:blipFill>
        <p:spPr>
          <a:xfrm>
            <a:off x="0" y="1124744"/>
            <a:ext cx="9144000" cy="5256584"/>
          </a:xfrm>
          <a:prstGeom prst="rect">
            <a:avLst/>
          </a:prstGeom>
        </p:spPr>
      </p:pic>
    </p:spTree>
    <p:extLst>
      <p:ext uri="{BB962C8B-B14F-4D97-AF65-F5344CB8AC3E}">
        <p14:creationId xmlns:p14="http://schemas.microsoft.com/office/powerpoint/2010/main" val="23499330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3" name="Imagen 2">
            <a:extLst>
              <a:ext uri="{FF2B5EF4-FFF2-40B4-BE49-F238E27FC236}">
                <a16:creationId xmlns:a16="http://schemas.microsoft.com/office/drawing/2014/main" id="{3B409E3A-A0B3-41E7-B66E-D90A2C7AED7B}"/>
              </a:ext>
            </a:extLst>
          </p:cNvPr>
          <p:cNvPicPr>
            <a:picLocks noChangeAspect="1"/>
          </p:cNvPicPr>
          <p:nvPr/>
        </p:nvPicPr>
        <p:blipFill>
          <a:blip r:embed="rId3"/>
          <a:stretch>
            <a:fillRect/>
          </a:stretch>
        </p:blipFill>
        <p:spPr>
          <a:xfrm>
            <a:off x="16695" y="1072115"/>
            <a:ext cx="9090793" cy="5381221"/>
          </a:xfrm>
          <a:prstGeom prst="rect">
            <a:avLst/>
          </a:prstGeom>
        </p:spPr>
      </p:pic>
    </p:spTree>
    <p:extLst>
      <p:ext uri="{BB962C8B-B14F-4D97-AF65-F5344CB8AC3E}">
        <p14:creationId xmlns:p14="http://schemas.microsoft.com/office/powerpoint/2010/main" val="34038894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ALM SUBTERRANEO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8" name="11 Rectángulo">
            <a:extLst>
              <a:ext uri="{FF2B5EF4-FFF2-40B4-BE49-F238E27FC236}">
                <a16:creationId xmlns:a16="http://schemas.microsoft.com/office/drawing/2014/main" id="{BAE31726-45ED-4FF3-9AC0-F044765DF191}"/>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CEC7DE71-B969-4B59-A5EE-3199F39DC306}"/>
              </a:ext>
            </a:extLst>
          </p:cNvPr>
          <p:cNvPicPr>
            <a:picLocks noChangeAspect="1"/>
          </p:cNvPicPr>
          <p:nvPr/>
        </p:nvPicPr>
        <p:blipFill>
          <a:blip r:embed="rId3"/>
          <a:stretch>
            <a:fillRect/>
          </a:stretch>
        </p:blipFill>
        <p:spPr>
          <a:xfrm>
            <a:off x="36512" y="1072116"/>
            <a:ext cx="9070975" cy="5385834"/>
          </a:xfrm>
          <a:prstGeom prst="rect">
            <a:avLst/>
          </a:prstGeom>
        </p:spPr>
      </p:pic>
    </p:spTree>
    <p:extLst>
      <p:ext uri="{BB962C8B-B14F-4D97-AF65-F5344CB8AC3E}">
        <p14:creationId xmlns:p14="http://schemas.microsoft.com/office/powerpoint/2010/main" val="12143809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Vector energético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5" name="CuadroTexto 4">
            <a:extLst>
              <a:ext uri="{FF2B5EF4-FFF2-40B4-BE49-F238E27FC236}">
                <a16:creationId xmlns:a16="http://schemas.microsoft.com/office/drawing/2014/main" id="{7F6FBE71-0182-414D-929D-73BA2AB73681}"/>
              </a:ext>
            </a:extLst>
          </p:cNvPr>
          <p:cNvSpPr txBox="1"/>
          <p:nvPr/>
        </p:nvSpPr>
        <p:spPr>
          <a:xfrm flipH="1">
            <a:off x="293686" y="629804"/>
            <a:ext cx="8850313" cy="923330"/>
          </a:xfrm>
          <a:prstGeom prst="rect">
            <a:avLst/>
          </a:prstGeom>
          <a:noFill/>
        </p:spPr>
        <p:txBody>
          <a:bodyPr wrap="square" rtlCol="0">
            <a:spAutoFit/>
          </a:bodyPr>
          <a:lstStyle/>
          <a:p>
            <a:endParaRPr lang="es-ES" dirty="0"/>
          </a:p>
          <a:p>
            <a:endParaRPr lang="es-ES" dirty="0"/>
          </a:p>
          <a:p>
            <a:r>
              <a:rPr lang="es-ES" b="1" dirty="0"/>
              <a:t>Objetivos de descarbonización y aumento de las EERR</a:t>
            </a:r>
            <a:endParaRPr lang="es-ES" dirty="0"/>
          </a:p>
        </p:txBody>
      </p:sp>
      <p:sp>
        <p:nvSpPr>
          <p:cNvPr id="21" name="11 Rectángulo">
            <a:extLst>
              <a:ext uri="{FF2B5EF4-FFF2-40B4-BE49-F238E27FC236}">
                <a16:creationId xmlns:a16="http://schemas.microsoft.com/office/drawing/2014/main" id="{EE14BE28-4567-418D-8447-ADA9B6D8265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2" name="Imagen 1">
            <a:extLst>
              <a:ext uri="{FF2B5EF4-FFF2-40B4-BE49-F238E27FC236}">
                <a16:creationId xmlns:a16="http://schemas.microsoft.com/office/drawing/2014/main" id="{A3C9712A-D88C-45D6-9CDA-972381754772}"/>
              </a:ext>
            </a:extLst>
          </p:cNvPr>
          <p:cNvPicPr>
            <a:picLocks noChangeAspect="1"/>
          </p:cNvPicPr>
          <p:nvPr/>
        </p:nvPicPr>
        <p:blipFill>
          <a:blip r:embed="rId3"/>
          <a:stretch>
            <a:fillRect/>
          </a:stretch>
        </p:blipFill>
        <p:spPr>
          <a:xfrm>
            <a:off x="242894" y="1636990"/>
            <a:ext cx="6528835" cy="4528313"/>
          </a:xfrm>
          <a:prstGeom prst="rect">
            <a:avLst/>
          </a:prstGeom>
        </p:spPr>
      </p:pic>
      <p:sp>
        <p:nvSpPr>
          <p:cNvPr id="16" name="CuadroTexto 15">
            <a:extLst>
              <a:ext uri="{FF2B5EF4-FFF2-40B4-BE49-F238E27FC236}">
                <a16:creationId xmlns:a16="http://schemas.microsoft.com/office/drawing/2014/main" id="{F936DCB4-3E86-4CCD-96DA-7888ED536F9C}"/>
              </a:ext>
            </a:extLst>
          </p:cNvPr>
          <p:cNvSpPr txBox="1"/>
          <p:nvPr/>
        </p:nvSpPr>
        <p:spPr>
          <a:xfrm flipH="1">
            <a:off x="6803449" y="1352772"/>
            <a:ext cx="2675471" cy="2246769"/>
          </a:xfrm>
          <a:prstGeom prst="rect">
            <a:avLst/>
          </a:prstGeom>
          <a:noFill/>
        </p:spPr>
        <p:txBody>
          <a:bodyPr wrap="square" rtlCol="0">
            <a:spAutoFit/>
          </a:bodyPr>
          <a:lstStyle/>
          <a:p>
            <a:endParaRPr lang="es-ES" sz="1400" dirty="0"/>
          </a:p>
          <a:p>
            <a:endParaRPr lang="es-ES" sz="1400" dirty="0"/>
          </a:p>
          <a:p>
            <a:r>
              <a:rPr lang="es-ES" sz="1400" b="1" dirty="0"/>
              <a:t>- 59 GW nueva instalación de EERR en 2030</a:t>
            </a:r>
          </a:p>
          <a:p>
            <a:endParaRPr lang="es-ES" sz="1400" b="1" dirty="0"/>
          </a:p>
          <a:p>
            <a:pPr marL="285750" indent="-285750">
              <a:buFontTx/>
              <a:buChar char="-"/>
            </a:pPr>
            <a:r>
              <a:rPr lang="es-ES" sz="1400" dirty="0"/>
              <a:t>35,1 GW Solar</a:t>
            </a:r>
          </a:p>
          <a:p>
            <a:pPr marL="285750" indent="-285750">
              <a:buFontTx/>
              <a:buChar char="-"/>
            </a:pPr>
            <a:r>
              <a:rPr lang="es-ES" sz="1400" dirty="0"/>
              <a:t>22,6 GW Eólico</a:t>
            </a:r>
          </a:p>
          <a:p>
            <a:pPr marL="285750" indent="-285750">
              <a:buFontTx/>
              <a:buChar char="-"/>
            </a:pPr>
            <a:r>
              <a:rPr lang="es-ES" sz="1400" dirty="0"/>
              <a:t>0,5 GW Hidro</a:t>
            </a:r>
          </a:p>
          <a:p>
            <a:pPr marL="285750" indent="-285750">
              <a:buFontTx/>
              <a:buChar char="-"/>
            </a:pPr>
            <a:r>
              <a:rPr lang="es-ES" sz="1400" dirty="0"/>
              <a:t>0,7 GW Biomasa</a:t>
            </a:r>
          </a:p>
          <a:p>
            <a:pPr marL="285750" indent="-285750">
              <a:buFontTx/>
              <a:buChar char="-"/>
            </a:pPr>
            <a:endParaRPr lang="es-ES" sz="1400" dirty="0"/>
          </a:p>
        </p:txBody>
      </p:sp>
      <p:sp>
        <p:nvSpPr>
          <p:cNvPr id="17" name="CuadroTexto 16">
            <a:extLst>
              <a:ext uri="{FF2B5EF4-FFF2-40B4-BE49-F238E27FC236}">
                <a16:creationId xmlns:a16="http://schemas.microsoft.com/office/drawing/2014/main" id="{E7B92AC4-7E01-4ADD-8700-C219B9C1B5C5}"/>
              </a:ext>
            </a:extLst>
          </p:cNvPr>
          <p:cNvSpPr txBox="1"/>
          <p:nvPr/>
        </p:nvSpPr>
        <p:spPr>
          <a:xfrm flipH="1">
            <a:off x="6852103" y="3725839"/>
            <a:ext cx="2472424" cy="1815882"/>
          </a:xfrm>
          <a:prstGeom prst="rect">
            <a:avLst/>
          </a:prstGeom>
          <a:noFill/>
        </p:spPr>
        <p:txBody>
          <a:bodyPr wrap="square" rtlCol="0">
            <a:spAutoFit/>
          </a:bodyPr>
          <a:lstStyle/>
          <a:p>
            <a:endParaRPr lang="es-ES" sz="1400" dirty="0"/>
          </a:p>
          <a:p>
            <a:endParaRPr lang="es-ES" sz="1400" dirty="0"/>
          </a:p>
          <a:p>
            <a:r>
              <a:rPr lang="es-ES" sz="1400" b="1" dirty="0"/>
              <a:t>- 14 GW retirados de fuentes de energías convencionales</a:t>
            </a:r>
          </a:p>
          <a:p>
            <a:pPr marL="285750" indent="-285750">
              <a:buFontTx/>
              <a:buChar char="-"/>
            </a:pPr>
            <a:r>
              <a:rPr lang="es-ES" sz="1400" dirty="0"/>
              <a:t>4 GW Nuclear	</a:t>
            </a:r>
          </a:p>
          <a:p>
            <a:pPr marL="285750" indent="-285750">
              <a:buFontTx/>
              <a:buChar char="-"/>
            </a:pPr>
            <a:r>
              <a:rPr lang="es-ES" sz="1400" dirty="0"/>
              <a:t>8 GW </a:t>
            </a:r>
            <a:r>
              <a:rPr lang="es-ES" sz="1400" dirty="0" err="1"/>
              <a:t>Carbon</a:t>
            </a:r>
            <a:endParaRPr lang="es-ES" sz="1400" dirty="0"/>
          </a:p>
          <a:p>
            <a:pPr marL="285750" indent="-285750">
              <a:buFontTx/>
              <a:buChar char="-"/>
            </a:pPr>
            <a:r>
              <a:rPr lang="es-ES" sz="1400" dirty="0"/>
              <a:t>2 GW CHP</a:t>
            </a:r>
          </a:p>
          <a:p>
            <a:pPr marL="285750" indent="-285750">
              <a:buFontTx/>
              <a:buChar char="-"/>
            </a:pPr>
            <a:endParaRPr lang="es-ES" sz="1400" dirty="0"/>
          </a:p>
        </p:txBody>
      </p:sp>
      <p:sp>
        <p:nvSpPr>
          <p:cNvPr id="12" name="15 Rectángulo">
            <a:extLst>
              <a:ext uri="{FF2B5EF4-FFF2-40B4-BE49-F238E27FC236}">
                <a16:creationId xmlns:a16="http://schemas.microsoft.com/office/drawing/2014/main" id="{5CD5092E-4FDB-456E-A825-B5621DB4F647}"/>
              </a:ext>
            </a:extLst>
          </p:cNvPr>
          <p:cNvSpPr/>
          <p:nvPr/>
        </p:nvSpPr>
        <p:spPr>
          <a:xfrm>
            <a:off x="6876256" y="5991091"/>
            <a:ext cx="720080" cy="246221"/>
          </a:xfrm>
          <a:prstGeom prst="rect">
            <a:avLst/>
          </a:prstGeom>
        </p:spPr>
        <p:txBody>
          <a:bodyPr wrap="square">
            <a:spAutoFit/>
          </a:bodyPr>
          <a:lstStyle/>
          <a:p>
            <a:r>
              <a:rPr lang="es-ES" sz="1000" b="1" u="sng" dirty="0"/>
              <a:t>Tabla 1</a:t>
            </a:r>
            <a:endParaRPr lang="es-ES" sz="1000" b="1" dirty="0"/>
          </a:p>
        </p:txBody>
      </p:sp>
    </p:spTree>
    <p:extLst>
      <p:ext uri="{BB962C8B-B14F-4D97-AF65-F5344CB8AC3E}">
        <p14:creationId xmlns:p14="http://schemas.microsoft.com/office/powerpoint/2010/main" val="35986733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242894" y="1196752"/>
            <a:ext cx="8760542" cy="5212943"/>
          </a:xfrm>
        </p:spPr>
        <p:txBody>
          <a:bodyPr>
            <a:normAutofit fontScale="47500" lnSpcReduction="20000"/>
          </a:bodyPr>
          <a:lstStyle/>
          <a:p>
            <a:pPr marL="514350" indent="-514350">
              <a:buAutoNum type="arabicPeriod"/>
            </a:pPr>
            <a:r>
              <a:rPr lang="es-ES_tradnl" sz="2800" b="1" dirty="0">
                <a:solidFill>
                  <a:schemeClr val="bg1">
                    <a:lumMod val="65000"/>
                  </a:schemeClr>
                </a:solidFill>
                <a:latin typeface="Arial" pitchFamily="34" charset="0"/>
                <a:cs typeface="Arial" pitchFamily="34" charset="0"/>
              </a:rPr>
              <a:t>Introducción.</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Concepto: Hidrógeno como vector energético.</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Propiedades generales del H2.</a:t>
            </a:r>
          </a:p>
          <a:p>
            <a:pPr marL="514350" indent="-514350">
              <a:buAutoNum type="arabicPeriod"/>
            </a:pPr>
            <a:endParaRPr lang="es-ES_tradnl" sz="2800" b="1" dirty="0">
              <a:solidFill>
                <a:schemeClr val="bg1">
                  <a:lumMod val="65000"/>
                </a:schemeClr>
              </a:solidFill>
              <a:latin typeface="Arial" pitchFamily="34" charset="0"/>
              <a:cs typeface="Arial" pitchFamily="34" charset="0"/>
            </a:endParaRPr>
          </a:p>
          <a:p>
            <a:pPr marL="514350" indent="-514350">
              <a:buAutoNum type="arabicPeriod"/>
            </a:pPr>
            <a:r>
              <a:rPr lang="es-ES_tradnl" sz="2800" b="1" dirty="0">
                <a:solidFill>
                  <a:schemeClr val="bg1">
                    <a:lumMod val="65000"/>
                  </a:schemeClr>
                </a:solidFill>
                <a:latin typeface="Arial" pitchFamily="34" charset="0"/>
                <a:cs typeface="Arial" pitchFamily="34" charset="0"/>
              </a:rPr>
              <a:t>Almacenamiento físico.</a:t>
            </a:r>
          </a:p>
          <a:p>
            <a:pPr marL="514350" indent="-514350">
              <a:buNone/>
            </a:pPr>
            <a:r>
              <a:rPr lang="es-ES_tradnl" sz="2100" b="1" dirty="0">
                <a:solidFill>
                  <a:schemeClr val="bg1">
                    <a:lumMod val="65000"/>
                  </a:schemeClr>
                </a:solidFill>
                <a:latin typeface="Arial" pitchFamily="34" charset="0"/>
                <a:cs typeface="Arial" pitchFamily="34" charset="0"/>
              </a:rPr>
              <a:t>	4.1. Hidrógeno comprimido (CGH2).</a:t>
            </a:r>
          </a:p>
          <a:p>
            <a:pPr marL="514350" indent="-514350">
              <a:buNone/>
            </a:pPr>
            <a:r>
              <a:rPr lang="es-ES_tradnl" sz="2100" b="1" dirty="0">
                <a:solidFill>
                  <a:schemeClr val="bg1">
                    <a:lumMod val="65000"/>
                  </a:schemeClr>
                </a:solidFill>
                <a:latin typeface="Arial" pitchFamily="34" charset="0"/>
                <a:cs typeface="Arial" pitchFamily="34" charset="0"/>
              </a:rPr>
              <a:t>	4.2. Hidrógeno licuado (LH2).</a:t>
            </a:r>
          </a:p>
          <a:p>
            <a:pPr marL="514350" indent="-514350">
              <a:buNone/>
            </a:pPr>
            <a:r>
              <a:rPr lang="es-ES_tradnl" sz="2100" b="1" dirty="0">
                <a:solidFill>
                  <a:schemeClr val="bg1">
                    <a:lumMod val="65000"/>
                  </a:schemeClr>
                </a:solidFill>
                <a:latin typeface="Arial" pitchFamily="34" charset="0"/>
                <a:cs typeface="Arial" pitchFamily="34" charset="0"/>
              </a:rPr>
              <a:t>	4.3. Hidrógeno crio-comprimido.</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5. 	Almacenamiento químico.</a:t>
            </a:r>
          </a:p>
          <a:p>
            <a:pPr marL="514350" indent="-514350">
              <a:buNone/>
            </a:pPr>
            <a:r>
              <a:rPr lang="es-ES_tradnl" sz="2100" b="1" dirty="0">
                <a:solidFill>
                  <a:schemeClr val="bg1">
                    <a:lumMod val="65000"/>
                  </a:schemeClr>
                </a:solidFill>
                <a:latin typeface="Arial" pitchFamily="34" charset="0"/>
                <a:cs typeface="Arial" pitchFamily="34" charset="0"/>
              </a:rPr>
              <a:t>	5.1. Líquidos orgánicos (LOHC).</a:t>
            </a:r>
          </a:p>
          <a:p>
            <a:pPr marL="514350" indent="-514350">
              <a:buNone/>
            </a:pPr>
            <a:r>
              <a:rPr lang="es-ES_tradnl" sz="2100" b="1" dirty="0">
                <a:solidFill>
                  <a:schemeClr val="bg1">
                    <a:lumMod val="65000"/>
                  </a:schemeClr>
                </a:solidFill>
                <a:latin typeface="Arial" pitchFamily="34" charset="0"/>
                <a:cs typeface="Arial" pitchFamily="34" charset="0"/>
              </a:rPr>
              <a:t>	5.2. Hidruros metálicos (M – H).</a:t>
            </a: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r>
              <a:rPr lang="es-ES_tradnl" sz="2800" b="1" dirty="0">
                <a:solidFill>
                  <a:schemeClr val="bg1">
                    <a:lumMod val="65000"/>
                  </a:schemeClr>
                </a:solidFill>
                <a:latin typeface="Arial" pitchFamily="34" charset="0"/>
                <a:cs typeface="Arial" pitchFamily="34" charset="0"/>
              </a:rPr>
              <a:t>6. 	</a:t>
            </a:r>
            <a:r>
              <a:rPr lang="es-ES_tradnl" sz="2800" b="1" dirty="0" err="1">
                <a:solidFill>
                  <a:schemeClr val="bg1">
                    <a:lumMod val="65000"/>
                  </a:schemeClr>
                </a:solidFill>
                <a:latin typeface="Arial" pitchFamily="34" charset="0"/>
                <a:cs typeface="Arial" pitchFamily="34" charset="0"/>
              </a:rPr>
              <a:t>Power</a:t>
            </a:r>
            <a:r>
              <a:rPr lang="es-ES_tradnl" sz="2800" b="1" dirty="0">
                <a:solidFill>
                  <a:schemeClr val="bg1">
                    <a:lumMod val="65000"/>
                  </a:schemeClr>
                </a:solidFill>
                <a:latin typeface="Arial" pitchFamily="34" charset="0"/>
                <a:cs typeface="Arial" pitchFamily="34" charset="0"/>
              </a:rPr>
              <a:t> </a:t>
            </a:r>
            <a:r>
              <a:rPr lang="es-ES_tradnl" sz="2800" b="1" dirty="0" err="1">
                <a:solidFill>
                  <a:schemeClr val="bg1">
                    <a:lumMod val="65000"/>
                  </a:schemeClr>
                </a:solidFill>
                <a:latin typeface="Arial" pitchFamily="34" charset="0"/>
                <a:cs typeface="Arial" pitchFamily="34" charset="0"/>
              </a:rPr>
              <a:t>to</a:t>
            </a:r>
            <a:r>
              <a:rPr lang="es-ES_tradnl" sz="2800" b="1" dirty="0">
                <a:solidFill>
                  <a:schemeClr val="bg1">
                    <a:lumMod val="65000"/>
                  </a:schemeClr>
                </a:solidFill>
                <a:latin typeface="Arial" pitchFamily="34" charset="0"/>
                <a:cs typeface="Arial" pitchFamily="34" charset="0"/>
              </a:rPr>
              <a:t> X </a:t>
            </a:r>
            <a:r>
              <a:rPr lang="es-ES_tradnl" sz="2800" b="1" dirty="0" err="1">
                <a:solidFill>
                  <a:schemeClr val="bg1">
                    <a:lumMod val="65000"/>
                  </a:schemeClr>
                </a:solidFill>
                <a:latin typeface="Arial" pitchFamily="34" charset="0"/>
                <a:cs typeface="Arial" pitchFamily="34" charset="0"/>
              </a:rPr>
              <a:t>technologies</a:t>
            </a:r>
            <a:r>
              <a:rPr lang="es-ES_tradnl" sz="2800" b="1" dirty="0">
                <a:solidFill>
                  <a:schemeClr val="bg1">
                    <a:lumMod val="65000"/>
                  </a:schemeClr>
                </a:solidFill>
                <a:latin typeface="Arial" pitchFamily="34" charset="0"/>
                <a:cs typeface="Arial" pitchFamily="34" charset="0"/>
              </a:rPr>
              <a:t> (P2X)</a:t>
            </a:r>
          </a:p>
          <a:p>
            <a:pPr marL="514350" indent="-514350">
              <a:buNone/>
            </a:pPr>
            <a:r>
              <a:rPr lang="es-ES_tradnl" sz="1900" b="1" dirty="0">
                <a:solidFill>
                  <a:schemeClr val="bg1">
                    <a:lumMod val="65000"/>
                  </a:schemeClr>
                </a:solidFill>
                <a:latin typeface="Arial" pitchFamily="34" charset="0"/>
                <a:cs typeface="Arial" pitchFamily="34" charset="0"/>
              </a:rPr>
              <a:t>	6.1.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gas y </a:t>
            </a:r>
            <a:r>
              <a:rPr lang="es-ES_tradnl" sz="1900" b="1" dirty="0" err="1">
                <a:solidFill>
                  <a:schemeClr val="bg1">
                    <a:lumMod val="65000"/>
                  </a:schemeClr>
                </a:solidFill>
                <a:latin typeface="Arial" pitchFamily="34" charset="0"/>
                <a:cs typeface="Arial" pitchFamily="34" charset="0"/>
              </a:rPr>
              <a:t>power</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liquid</a:t>
            </a:r>
            <a:r>
              <a:rPr lang="es-ES_tradnl" sz="1900" b="1" dirty="0">
                <a:solidFill>
                  <a:schemeClr val="bg1">
                    <a:lumMod val="65000"/>
                  </a:schemeClr>
                </a:solidFill>
                <a:latin typeface="Arial" pitchFamily="34" charset="0"/>
                <a:cs typeface="Arial" pitchFamily="34" charset="0"/>
              </a:rPr>
              <a:t> (P2G y P2L).</a:t>
            </a:r>
          </a:p>
          <a:p>
            <a:pPr marL="514350" indent="-514350">
              <a:buNone/>
            </a:pPr>
            <a:r>
              <a:rPr lang="es-ES_tradnl" sz="1900" b="1" dirty="0">
                <a:solidFill>
                  <a:schemeClr val="bg1">
                    <a:lumMod val="65000"/>
                  </a:schemeClr>
                </a:solidFill>
                <a:latin typeface="Arial" pitchFamily="34" charset="0"/>
                <a:cs typeface="Arial" pitchFamily="34" charset="0"/>
              </a:rPr>
              <a:t>	6.2. Power </a:t>
            </a:r>
            <a:r>
              <a:rPr lang="es-ES_tradnl" sz="1900" b="1" dirty="0" err="1">
                <a:solidFill>
                  <a:schemeClr val="bg1">
                    <a:lumMod val="65000"/>
                  </a:schemeClr>
                </a:solidFill>
                <a:latin typeface="Arial" pitchFamily="34" charset="0"/>
                <a:cs typeface="Arial" pitchFamily="34" charset="0"/>
              </a:rPr>
              <a:t>to</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ammonia</a:t>
            </a:r>
            <a:r>
              <a:rPr lang="es-ES_tradnl" sz="1900" b="1" dirty="0">
                <a:solidFill>
                  <a:schemeClr val="bg1">
                    <a:lumMod val="65000"/>
                  </a:schemeClr>
                </a:solidFill>
                <a:latin typeface="Arial" pitchFamily="34" charset="0"/>
                <a:cs typeface="Arial" pitchFamily="34" charset="0"/>
              </a:rPr>
              <a:t> (</a:t>
            </a:r>
            <a:r>
              <a:rPr lang="es-ES_tradnl" sz="1900" b="1" dirty="0" err="1">
                <a:solidFill>
                  <a:schemeClr val="bg1">
                    <a:lumMod val="65000"/>
                  </a:schemeClr>
                </a:solidFill>
                <a:latin typeface="Arial" pitchFamily="34" charset="0"/>
                <a:cs typeface="Arial" pitchFamily="34" charset="0"/>
              </a:rPr>
              <a:t>PtA</a:t>
            </a:r>
            <a:r>
              <a:rPr lang="es-ES_tradnl" sz="1900" b="1" dirty="0">
                <a:solidFill>
                  <a:schemeClr val="bg1">
                    <a:lumMod val="65000"/>
                  </a:schemeClr>
                </a:solidFill>
                <a:latin typeface="Arial" pitchFamily="34" charset="0"/>
                <a:cs typeface="Arial" pitchFamily="34" charset="0"/>
              </a:rPr>
              <a:t>).</a:t>
            </a:r>
          </a:p>
          <a:p>
            <a:pPr marL="514350" indent="-514350">
              <a:buNone/>
            </a:pPr>
            <a:endParaRPr lang="es-ES_tradnl" sz="1900" b="1" dirty="0">
              <a:solidFill>
                <a:schemeClr val="bg1">
                  <a:lumMod val="65000"/>
                </a:schemeClr>
              </a:solidFill>
              <a:latin typeface="Arial" pitchFamily="34" charset="0"/>
              <a:cs typeface="Arial" pitchFamily="34" charset="0"/>
            </a:endParaRPr>
          </a:p>
          <a:p>
            <a:pPr marL="514350" indent="-514350">
              <a:buAutoNum type="arabicPeriod" startAt="7"/>
            </a:pPr>
            <a:r>
              <a:rPr lang="es-ES_tradnl" sz="2900" b="1" dirty="0">
                <a:solidFill>
                  <a:schemeClr val="bg1">
                    <a:lumMod val="65000"/>
                  </a:schemeClr>
                </a:solidFill>
                <a:latin typeface="Arial" pitchFamily="34" charset="0"/>
                <a:cs typeface="Arial" pitchFamily="34" charset="0"/>
              </a:rPr>
              <a:t>Almacenamiento subterráneo de hidrógeno.</a:t>
            </a:r>
          </a:p>
          <a:p>
            <a:pPr marL="0" indent="0">
              <a:buNone/>
            </a:pPr>
            <a:endParaRPr lang="es-ES_tradnl" sz="2900" b="1" dirty="0">
              <a:solidFill>
                <a:srgbClr val="00519E"/>
              </a:solidFill>
              <a:latin typeface="Arial" pitchFamily="34" charset="0"/>
              <a:cs typeface="Arial" pitchFamily="34" charset="0"/>
            </a:endParaRPr>
          </a:p>
          <a:p>
            <a:pPr marL="0" indent="0">
              <a:buNone/>
            </a:pPr>
            <a:r>
              <a:rPr lang="es-ES_tradnl" sz="2900" b="1" dirty="0">
                <a:solidFill>
                  <a:srgbClr val="00519E"/>
                </a:solidFill>
                <a:latin typeface="Arial" pitchFamily="34" charset="0"/>
                <a:cs typeface="Arial" pitchFamily="34" charset="0"/>
              </a:rPr>
              <a:t>8.     Equipos de almacenamiento de H2 existentes en el mercado.</a:t>
            </a:r>
          </a:p>
          <a:p>
            <a:pPr marL="514350" indent="-514350">
              <a:buAutoNum type="arabicPeriod" startAt="7"/>
            </a:pPr>
            <a:endParaRPr lang="es-ES_tradnl" sz="2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19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14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11 Rectángulo"/>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extLst>
      <p:ext uri="{BB962C8B-B14F-4D97-AF65-F5344CB8AC3E}">
        <p14:creationId xmlns:p14="http://schemas.microsoft.com/office/powerpoint/2010/main" val="10987011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6" name="Título 1"/>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14" name="13 Imagen"/>
          <p:cNvPicPr/>
          <p:nvPr/>
        </p:nvPicPr>
        <p:blipFill rotWithShape="1">
          <a:blip r:embed="rId3" cstate="print"/>
          <a:srcRect l="5440" t="5909" r="5100" b="2727"/>
          <a:stretch/>
        </p:blipFill>
        <p:spPr bwMode="auto">
          <a:xfrm>
            <a:off x="4427984" y="1268760"/>
            <a:ext cx="1872208" cy="1296144"/>
          </a:xfrm>
          <a:prstGeom prst="rect">
            <a:avLst/>
          </a:prstGeom>
          <a:noFill/>
          <a:ln>
            <a:noFill/>
          </a:ln>
          <a:extLst>
            <a:ext uri="{53640926-AAD7-44D8-BBD7-CCE9431645EC}">
              <a14:shadowObscured xmlns:a14="http://schemas.microsoft.com/office/drawing/2010/main"/>
            </a:ext>
          </a:extLst>
        </p:spPr>
      </p:pic>
      <p:pic>
        <p:nvPicPr>
          <p:cNvPr id="15" name="14 Imagen"/>
          <p:cNvPicPr/>
          <p:nvPr/>
        </p:nvPicPr>
        <p:blipFill rotWithShape="1">
          <a:blip r:embed="rId4" cstate="print"/>
          <a:srcRect l="2120" t="4073" r="2174" b="4073"/>
          <a:stretch/>
        </p:blipFill>
        <p:spPr bwMode="auto">
          <a:xfrm>
            <a:off x="6444208" y="1268760"/>
            <a:ext cx="2016224" cy="1296144"/>
          </a:xfrm>
          <a:prstGeom prst="rect">
            <a:avLst/>
          </a:prstGeom>
          <a:noFill/>
          <a:ln>
            <a:noFill/>
          </a:ln>
          <a:extLst>
            <a:ext uri="{53640926-AAD7-44D8-BBD7-CCE9431645EC}">
              <a14:shadowObscured xmlns:a14="http://schemas.microsoft.com/office/drawing/2010/main"/>
            </a:ext>
          </a:extLst>
        </p:spPr>
      </p:pic>
      <p:pic>
        <p:nvPicPr>
          <p:cNvPr id="16" name="15 Imagen"/>
          <p:cNvPicPr/>
          <p:nvPr/>
        </p:nvPicPr>
        <p:blipFill rotWithShape="1">
          <a:blip r:embed="rId5" cstate="print"/>
          <a:srcRect l="1530" t="4431" r="1791" b="3449"/>
          <a:stretch/>
        </p:blipFill>
        <p:spPr bwMode="auto">
          <a:xfrm>
            <a:off x="4427984" y="2708920"/>
            <a:ext cx="1902001" cy="1151984"/>
          </a:xfrm>
          <a:prstGeom prst="rect">
            <a:avLst/>
          </a:prstGeom>
          <a:noFill/>
          <a:ln>
            <a:noFill/>
          </a:ln>
          <a:extLst>
            <a:ext uri="{53640926-AAD7-44D8-BBD7-CCE9431645EC}">
              <a14:shadowObscured xmlns:a14="http://schemas.microsoft.com/office/drawing/2010/main"/>
            </a:ext>
          </a:extLst>
        </p:spPr>
      </p:pic>
      <p:pic>
        <p:nvPicPr>
          <p:cNvPr id="17" name="16 Imagen"/>
          <p:cNvPicPr/>
          <p:nvPr/>
        </p:nvPicPr>
        <p:blipFill rotWithShape="1">
          <a:blip r:embed="rId6" cstate="print"/>
          <a:srcRect l="2381" t="2993" r="2381" b="7047"/>
          <a:stretch/>
        </p:blipFill>
        <p:spPr bwMode="auto">
          <a:xfrm>
            <a:off x="6588224" y="2852936"/>
            <a:ext cx="1799977" cy="1115984"/>
          </a:xfrm>
          <a:prstGeom prst="rect">
            <a:avLst/>
          </a:prstGeom>
          <a:noFill/>
          <a:ln>
            <a:noFill/>
          </a:ln>
          <a:extLst>
            <a:ext uri="{53640926-AAD7-44D8-BBD7-CCE9431645EC}">
              <a14:shadowObscured xmlns:a14="http://schemas.microsoft.com/office/drawing/2010/main"/>
            </a:ext>
          </a:extLst>
        </p:spPr>
      </p:pic>
      <p:sp>
        <p:nvSpPr>
          <p:cNvPr id="13" name="12 Rectángulo"/>
          <p:cNvSpPr/>
          <p:nvPr/>
        </p:nvSpPr>
        <p:spPr>
          <a:xfrm>
            <a:off x="3995936" y="6165304"/>
            <a:ext cx="1728192" cy="246221"/>
          </a:xfrm>
          <a:prstGeom prst="rect">
            <a:avLst/>
          </a:prstGeom>
        </p:spPr>
        <p:txBody>
          <a:bodyPr wrap="square">
            <a:spAutoFit/>
          </a:bodyPr>
          <a:lstStyle/>
          <a:p>
            <a:r>
              <a:rPr lang="es-ES" sz="1000" b="1" u="sng" dirty="0"/>
              <a:t>FUENTE</a:t>
            </a:r>
            <a:r>
              <a:rPr lang="es-ES" sz="1000" b="1" dirty="0"/>
              <a:t>: </a:t>
            </a:r>
            <a:r>
              <a:rPr lang="es-ES" sz="1000" dirty="0"/>
              <a:t>Toyota </a:t>
            </a:r>
            <a:r>
              <a:rPr lang="es-ES" sz="1000" dirty="0" err="1"/>
              <a:t>Mirai</a:t>
            </a:r>
            <a:endParaRPr lang="es-ES" sz="1000" dirty="0"/>
          </a:p>
        </p:txBody>
      </p:sp>
      <p:sp>
        <p:nvSpPr>
          <p:cNvPr id="19" name="18 Rectángulo"/>
          <p:cNvSpPr/>
          <p:nvPr/>
        </p:nvSpPr>
        <p:spPr>
          <a:xfrm>
            <a:off x="8100392" y="6165304"/>
            <a:ext cx="504056" cy="246221"/>
          </a:xfrm>
          <a:prstGeom prst="rect">
            <a:avLst/>
          </a:prstGeom>
        </p:spPr>
        <p:txBody>
          <a:bodyPr wrap="square">
            <a:spAutoFit/>
          </a:bodyPr>
          <a:lstStyle/>
          <a:p>
            <a:r>
              <a:rPr lang="es-ES" sz="1000" b="1" u="sng" dirty="0" err="1"/>
              <a:t>Fig</a:t>
            </a:r>
            <a:r>
              <a:rPr lang="es-ES" sz="1000" b="1" u="sng" dirty="0"/>
              <a:t> 75</a:t>
            </a:r>
            <a:endParaRPr lang="es-ES" sz="1000" b="1" dirty="0"/>
          </a:p>
        </p:txBody>
      </p:sp>
      <p:pic>
        <p:nvPicPr>
          <p:cNvPr id="2050" name="Picture 2"/>
          <p:cNvPicPr>
            <a:picLocks noChangeAspect="1" noChangeArrowheads="1"/>
          </p:cNvPicPr>
          <p:nvPr/>
        </p:nvPicPr>
        <p:blipFill>
          <a:blip r:embed="rId7" cstate="print"/>
          <a:srcRect/>
          <a:stretch>
            <a:fillRect/>
          </a:stretch>
        </p:blipFill>
        <p:spPr bwMode="auto">
          <a:xfrm>
            <a:off x="4355976" y="4005064"/>
            <a:ext cx="4546213" cy="2198984"/>
          </a:xfrm>
          <a:prstGeom prst="rect">
            <a:avLst/>
          </a:prstGeom>
          <a:noFill/>
          <a:ln w="9525">
            <a:noFill/>
            <a:miter lim="800000"/>
            <a:headEnd/>
            <a:tailEnd/>
          </a:ln>
        </p:spPr>
      </p:pic>
      <p:sp>
        <p:nvSpPr>
          <p:cNvPr id="2" name="Rectángulo 1"/>
          <p:cNvSpPr/>
          <p:nvPr/>
        </p:nvSpPr>
        <p:spPr>
          <a:xfrm>
            <a:off x="242894" y="1044000"/>
            <a:ext cx="3926851" cy="4370427"/>
          </a:xfrm>
          <a:prstGeom prst="rect">
            <a:avLst/>
          </a:prstGeom>
        </p:spPr>
        <p:txBody>
          <a:bodyPr wrap="square">
            <a:spAutoFit/>
          </a:bodyPr>
          <a:lstStyle/>
          <a:p>
            <a:endParaRPr lang="es-ES" sz="1400" dirty="0">
              <a:solidFill>
                <a:srgbClr val="00519E"/>
              </a:solidFill>
              <a:latin typeface="Calibri" panose="020F0502020204030204" pitchFamily="34" charset="0"/>
            </a:endParaRPr>
          </a:p>
          <a:p>
            <a:r>
              <a:rPr lang="es-ES" sz="2000" b="1" dirty="0">
                <a:solidFill>
                  <a:srgbClr val="00519E"/>
                </a:solidFill>
                <a:latin typeface="Calibri" panose="020F0502020204030204" pitchFamily="34" charset="0"/>
              </a:rPr>
              <a:t>Recipientes para almacenamiento</a:t>
            </a:r>
          </a:p>
          <a:p>
            <a:r>
              <a:rPr lang="es-ES" sz="2000" b="1" dirty="0">
                <a:solidFill>
                  <a:srgbClr val="00519E"/>
                </a:solidFill>
                <a:latin typeface="Calibri" panose="020F0502020204030204" pitchFamily="34" charset="0"/>
              </a:rPr>
              <a:t> </a:t>
            </a:r>
            <a:endParaRPr lang="es-ES" sz="2000" dirty="0">
              <a:solidFill>
                <a:srgbClr val="00519E"/>
              </a:solidFill>
              <a:latin typeface="Calibri" panose="020F0502020204030204" pitchFamily="34" charset="0"/>
            </a:endParaRPr>
          </a:p>
          <a:p>
            <a:pPr>
              <a:buFont typeface="Wingdings"/>
              <a:buChar char="q"/>
            </a:pPr>
            <a:r>
              <a:rPr lang="es-ES" sz="1600" i="1" dirty="0">
                <a:solidFill>
                  <a:srgbClr val="00519E"/>
                </a:solidFill>
                <a:latin typeface="Calibri" panose="020F0502020204030204" pitchFamily="34" charset="0"/>
              </a:rPr>
              <a:t>    Tipo I</a:t>
            </a:r>
            <a:r>
              <a:rPr lang="es-ES" sz="1600" dirty="0">
                <a:solidFill>
                  <a:srgbClr val="00519E"/>
                </a:solidFill>
                <a:latin typeface="Calibri" panose="020F0502020204030204" pitchFamily="34" charset="0"/>
              </a:rPr>
              <a:t>: totalmente metálicos (cilindros de gas y tanques convencionales en acero C e inoxidables). </a:t>
            </a:r>
          </a:p>
          <a:p>
            <a:endParaRPr lang="es-ES" sz="1600" dirty="0">
              <a:solidFill>
                <a:srgbClr val="00519E"/>
              </a:solidFill>
              <a:latin typeface="Calibri" panose="020F0502020204030204" pitchFamily="34" charset="0"/>
            </a:endParaRPr>
          </a:p>
          <a:p>
            <a:pPr>
              <a:buFont typeface="Wingdings"/>
              <a:buChar char="q"/>
            </a:pPr>
            <a:r>
              <a:rPr lang="es-ES" sz="1600" i="1" dirty="0">
                <a:solidFill>
                  <a:srgbClr val="00519E"/>
                </a:solidFill>
                <a:latin typeface="Calibri" panose="020F0502020204030204" pitchFamily="34" charset="0"/>
              </a:rPr>
              <a:t>   Tipo II</a:t>
            </a:r>
            <a:r>
              <a:rPr lang="es-ES" sz="1600" dirty="0">
                <a:solidFill>
                  <a:srgbClr val="00519E"/>
                </a:solidFill>
                <a:latin typeface="Calibri" panose="020F0502020204030204" pitchFamily="34" charset="0"/>
              </a:rPr>
              <a:t>: botellas y botellones de cuerpo metálico (acero C e inoxidables) con refuerzo parcial de fibras en el cuerpo.</a:t>
            </a:r>
          </a:p>
          <a:p>
            <a:r>
              <a:rPr lang="es-ES" sz="1600" dirty="0">
                <a:solidFill>
                  <a:srgbClr val="00519E"/>
                </a:solidFill>
                <a:latin typeface="Calibri" panose="020F0502020204030204" pitchFamily="34" charset="0"/>
              </a:rPr>
              <a:t> </a:t>
            </a:r>
          </a:p>
          <a:p>
            <a:pPr>
              <a:buFont typeface="Wingdings"/>
              <a:buChar char="q"/>
            </a:pPr>
            <a:r>
              <a:rPr lang="es-ES" sz="1600" i="1" dirty="0">
                <a:solidFill>
                  <a:srgbClr val="00519E"/>
                </a:solidFill>
                <a:latin typeface="Calibri" panose="020F0502020204030204" pitchFamily="34" charset="0"/>
              </a:rPr>
              <a:t>    Tipo III</a:t>
            </a:r>
            <a:r>
              <a:rPr lang="es-ES" sz="1600" dirty="0">
                <a:solidFill>
                  <a:srgbClr val="00519E"/>
                </a:solidFill>
                <a:latin typeface="Calibri" panose="020F0502020204030204" pitchFamily="34" charset="0"/>
              </a:rPr>
              <a:t>: botellas y botellones con cuerpo metálico (aluminio) y refuerzo total de fibra. </a:t>
            </a:r>
          </a:p>
          <a:p>
            <a:endParaRPr lang="es-ES" sz="1600" dirty="0">
              <a:solidFill>
                <a:srgbClr val="00519E"/>
              </a:solidFill>
              <a:latin typeface="Calibri" panose="020F0502020204030204" pitchFamily="34" charset="0"/>
            </a:endParaRPr>
          </a:p>
          <a:p>
            <a:r>
              <a:rPr lang="es-ES" sz="1600" dirty="0">
                <a:solidFill>
                  <a:srgbClr val="00519E"/>
                </a:solidFill>
                <a:latin typeface="Wingdings" panose="05000000000000000000" pitchFamily="2" charset="2"/>
              </a:rPr>
              <a:t> </a:t>
            </a:r>
            <a:r>
              <a:rPr lang="es-ES" sz="1600" i="1" dirty="0">
                <a:solidFill>
                  <a:srgbClr val="00519E"/>
                </a:solidFill>
                <a:latin typeface="Calibri" panose="020F0502020204030204" pitchFamily="34" charset="0"/>
              </a:rPr>
              <a:t>Tipo IV</a:t>
            </a:r>
            <a:r>
              <a:rPr lang="es-ES" sz="1600" dirty="0">
                <a:solidFill>
                  <a:srgbClr val="00519E"/>
                </a:solidFill>
                <a:latin typeface="Calibri" panose="020F0502020204030204" pitchFamily="34" charset="0"/>
              </a:rPr>
              <a:t>: botellas y botellones de cuerpo polimérico (termoplásticos y termoestables) con refuerzo total de fibra. </a:t>
            </a:r>
          </a:p>
        </p:txBody>
      </p:sp>
      <p:sp>
        <p:nvSpPr>
          <p:cNvPr id="18" name="11 Rectángulo">
            <a:extLst>
              <a:ext uri="{FF2B5EF4-FFF2-40B4-BE49-F238E27FC236}">
                <a16:creationId xmlns:a16="http://schemas.microsoft.com/office/drawing/2014/main" id="{54223F77-AAE5-42A5-BC69-39E941734C22}"/>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CuadroTexto 2">
            <a:extLst>
              <a:ext uri="{FF2B5EF4-FFF2-40B4-BE49-F238E27FC236}">
                <a16:creationId xmlns:a16="http://schemas.microsoft.com/office/drawing/2014/main" id="{BC85627B-7EA9-4F8B-8C6D-CE8AB3A2C444}"/>
              </a:ext>
            </a:extLst>
          </p:cNvPr>
          <p:cNvSpPr txBox="1"/>
          <p:nvPr/>
        </p:nvSpPr>
        <p:spPr>
          <a:xfrm>
            <a:off x="503788" y="1196752"/>
            <a:ext cx="6012428" cy="2308324"/>
          </a:xfrm>
          <a:prstGeom prst="rect">
            <a:avLst/>
          </a:prstGeom>
          <a:noFill/>
        </p:spPr>
        <p:txBody>
          <a:bodyPr wrap="square" rtlCol="0">
            <a:spAutoFit/>
          </a:bodyPr>
          <a:lstStyle/>
          <a:p>
            <a:r>
              <a:rPr lang="es-ES" b="1" u="sng" dirty="0">
                <a:solidFill>
                  <a:srgbClr val="00519E"/>
                </a:solidFill>
              </a:rPr>
              <a:t>Compañías de tanques de almacenamiento de hidrógeno</a:t>
            </a:r>
          </a:p>
          <a:p>
            <a:endParaRPr lang="es-ES" dirty="0">
              <a:solidFill>
                <a:srgbClr val="00519E"/>
              </a:solidFill>
            </a:endParaRPr>
          </a:p>
          <a:p>
            <a:r>
              <a:rPr lang="es-ES" b="1" dirty="0">
                <a:solidFill>
                  <a:srgbClr val="00519E"/>
                </a:solidFill>
              </a:rPr>
              <a:t>Tanques tipo IV:</a:t>
            </a:r>
          </a:p>
          <a:p>
            <a:pPr marL="285750" indent="-285750">
              <a:buFontTx/>
              <a:buChar char="-"/>
            </a:pPr>
            <a:r>
              <a:rPr lang="es-ES" dirty="0" err="1">
                <a:solidFill>
                  <a:srgbClr val="00519E"/>
                </a:solidFill>
              </a:rPr>
              <a:t>Hexagon</a:t>
            </a:r>
            <a:r>
              <a:rPr lang="es-ES" dirty="0">
                <a:solidFill>
                  <a:srgbClr val="00519E"/>
                </a:solidFill>
              </a:rPr>
              <a:t> </a:t>
            </a:r>
            <a:r>
              <a:rPr lang="es-ES" dirty="0" err="1">
                <a:solidFill>
                  <a:srgbClr val="00519E"/>
                </a:solidFill>
              </a:rPr>
              <a:t>Perion</a:t>
            </a:r>
            <a:endParaRPr lang="es-ES" dirty="0">
              <a:solidFill>
                <a:srgbClr val="00519E"/>
              </a:solidFill>
            </a:endParaRPr>
          </a:p>
          <a:p>
            <a:pPr marL="285750" indent="-285750">
              <a:buFontTx/>
              <a:buChar char="-"/>
            </a:pPr>
            <a:r>
              <a:rPr lang="es-ES" dirty="0" err="1">
                <a:solidFill>
                  <a:srgbClr val="00519E"/>
                </a:solidFill>
              </a:rPr>
              <a:t>Mahytec</a:t>
            </a:r>
            <a:endParaRPr lang="es-ES" dirty="0">
              <a:solidFill>
                <a:srgbClr val="00519E"/>
              </a:solidFill>
            </a:endParaRPr>
          </a:p>
          <a:p>
            <a:pPr marL="285750" indent="-285750">
              <a:buFontTx/>
              <a:buChar char="-"/>
            </a:pPr>
            <a:r>
              <a:rPr lang="es-ES" dirty="0" err="1">
                <a:solidFill>
                  <a:srgbClr val="00519E"/>
                </a:solidFill>
              </a:rPr>
              <a:t>Nproxx</a:t>
            </a:r>
            <a:endParaRPr lang="es-ES" dirty="0">
              <a:solidFill>
                <a:srgbClr val="00519E"/>
              </a:solidFill>
            </a:endParaRPr>
          </a:p>
          <a:p>
            <a:pPr marL="285750" indent="-285750">
              <a:buFontTx/>
              <a:buChar char="-"/>
            </a:pPr>
            <a:r>
              <a:rPr lang="es-ES" dirty="0">
                <a:solidFill>
                  <a:srgbClr val="00519E"/>
                </a:solidFill>
              </a:rPr>
              <a:t>Steel head composites</a:t>
            </a:r>
          </a:p>
          <a:p>
            <a:endParaRPr lang="es-ES" dirty="0">
              <a:solidFill>
                <a:srgbClr val="00519E"/>
              </a:solidFill>
            </a:endParaRPr>
          </a:p>
        </p:txBody>
      </p:sp>
      <p:sp>
        <p:nvSpPr>
          <p:cNvPr id="13" name="Título 1">
            <a:extLst>
              <a:ext uri="{FF2B5EF4-FFF2-40B4-BE49-F238E27FC236}">
                <a16:creationId xmlns:a16="http://schemas.microsoft.com/office/drawing/2014/main" id="{F59DE84C-6819-4603-9D71-7B546848B336}"/>
              </a:ext>
            </a:extLst>
          </p:cNvPr>
          <p:cNvSpPr txBox="1">
            <a:spLocks/>
          </p:cNvSpPr>
          <p:nvPr/>
        </p:nvSpPr>
        <p:spPr>
          <a:xfrm>
            <a:off x="468313" y="196949"/>
            <a:ext cx="8382000" cy="6397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ES" sz="2800" b="1">
                <a:solidFill>
                  <a:srgbClr val="2F9E37"/>
                </a:solidFill>
                <a:latin typeface="Arial" pitchFamily="34" charset="0"/>
                <a:ea typeface="TitilliumText22L Regular"/>
                <a:cs typeface="Arial" pitchFamily="34" charset="0"/>
              </a:rPr>
              <a:t>Equipos de almacenamiento</a:t>
            </a:r>
            <a:endParaRPr lang="es-ES_tradnl" altLang="es-ES" sz="2800" b="1" dirty="0">
              <a:solidFill>
                <a:srgbClr val="2F9E37"/>
              </a:solidFill>
              <a:latin typeface="Arial" pitchFamily="34" charset="0"/>
              <a:ea typeface="TitilliumText22L Regular"/>
              <a:cs typeface="Arial" pitchFamily="34" charset="0"/>
            </a:endParaRPr>
          </a:p>
        </p:txBody>
      </p:sp>
      <p:sp>
        <p:nvSpPr>
          <p:cNvPr id="8" name="11 Rectángulo">
            <a:extLst>
              <a:ext uri="{FF2B5EF4-FFF2-40B4-BE49-F238E27FC236}">
                <a16:creationId xmlns:a16="http://schemas.microsoft.com/office/drawing/2014/main" id="{E13F04F9-7339-4EAD-9CFE-0742FD2367D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4" name="Imagen 3">
            <a:extLst>
              <a:ext uri="{FF2B5EF4-FFF2-40B4-BE49-F238E27FC236}">
                <a16:creationId xmlns:a16="http://schemas.microsoft.com/office/drawing/2014/main" id="{515E998E-0955-490A-9BDB-854168DA72E8}"/>
              </a:ext>
            </a:extLst>
          </p:cNvPr>
          <p:cNvPicPr>
            <a:picLocks noChangeAspect="1"/>
          </p:cNvPicPr>
          <p:nvPr/>
        </p:nvPicPr>
        <p:blipFill>
          <a:blip r:embed="rId3"/>
          <a:stretch>
            <a:fillRect/>
          </a:stretch>
        </p:blipFill>
        <p:spPr>
          <a:xfrm>
            <a:off x="3570323" y="2731280"/>
            <a:ext cx="1765285" cy="805732"/>
          </a:xfrm>
          <a:prstGeom prst="rect">
            <a:avLst/>
          </a:prstGeom>
        </p:spPr>
      </p:pic>
      <p:pic>
        <p:nvPicPr>
          <p:cNvPr id="6" name="Imagen 5">
            <a:extLst>
              <a:ext uri="{FF2B5EF4-FFF2-40B4-BE49-F238E27FC236}">
                <a16:creationId xmlns:a16="http://schemas.microsoft.com/office/drawing/2014/main" id="{7FCEF6AF-9F11-4502-8A61-6FC74C60529A}"/>
              </a:ext>
            </a:extLst>
          </p:cNvPr>
          <p:cNvPicPr>
            <a:picLocks noChangeAspect="1"/>
          </p:cNvPicPr>
          <p:nvPr/>
        </p:nvPicPr>
        <p:blipFill>
          <a:blip r:embed="rId4"/>
          <a:stretch>
            <a:fillRect/>
          </a:stretch>
        </p:blipFill>
        <p:spPr>
          <a:xfrm>
            <a:off x="303710" y="3797277"/>
            <a:ext cx="4149256" cy="2380636"/>
          </a:xfrm>
          <a:prstGeom prst="rect">
            <a:avLst/>
          </a:prstGeom>
        </p:spPr>
      </p:pic>
      <p:pic>
        <p:nvPicPr>
          <p:cNvPr id="9" name="Imagen 8">
            <a:extLst>
              <a:ext uri="{FF2B5EF4-FFF2-40B4-BE49-F238E27FC236}">
                <a16:creationId xmlns:a16="http://schemas.microsoft.com/office/drawing/2014/main" id="{80954A00-1ECE-48C8-8F2C-EFCD2CE85C29}"/>
              </a:ext>
            </a:extLst>
          </p:cNvPr>
          <p:cNvPicPr>
            <a:picLocks noChangeAspect="1"/>
          </p:cNvPicPr>
          <p:nvPr/>
        </p:nvPicPr>
        <p:blipFill>
          <a:blip r:embed="rId5"/>
          <a:stretch>
            <a:fillRect/>
          </a:stretch>
        </p:blipFill>
        <p:spPr>
          <a:xfrm>
            <a:off x="6588963" y="1148318"/>
            <a:ext cx="2366899" cy="2388693"/>
          </a:xfrm>
          <a:prstGeom prst="rect">
            <a:avLst/>
          </a:prstGeom>
        </p:spPr>
      </p:pic>
      <p:pic>
        <p:nvPicPr>
          <p:cNvPr id="14" name="Imagen 13">
            <a:extLst>
              <a:ext uri="{FF2B5EF4-FFF2-40B4-BE49-F238E27FC236}">
                <a16:creationId xmlns:a16="http://schemas.microsoft.com/office/drawing/2014/main" id="{CD45067E-F66D-44B1-84E0-A12211D840B9}"/>
              </a:ext>
            </a:extLst>
          </p:cNvPr>
          <p:cNvPicPr>
            <a:picLocks noChangeAspect="1"/>
          </p:cNvPicPr>
          <p:nvPr/>
        </p:nvPicPr>
        <p:blipFill>
          <a:blip r:embed="rId6"/>
          <a:stretch>
            <a:fillRect/>
          </a:stretch>
        </p:blipFill>
        <p:spPr>
          <a:xfrm>
            <a:off x="4572000" y="3706810"/>
            <a:ext cx="4508169" cy="2499523"/>
          </a:xfrm>
          <a:prstGeom prst="rect">
            <a:avLst/>
          </a:prstGeom>
        </p:spPr>
      </p:pic>
      <p:sp>
        <p:nvSpPr>
          <p:cNvPr id="12" name="12 Rectángulo">
            <a:extLst>
              <a:ext uri="{FF2B5EF4-FFF2-40B4-BE49-F238E27FC236}">
                <a16:creationId xmlns:a16="http://schemas.microsoft.com/office/drawing/2014/main" id="{329C1A2E-81AF-4D3E-A359-140CA21321E8}"/>
              </a:ext>
            </a:extLst>
          </p:cNvPr>
          <p:cNvSpPr/>
          <p:nvPr/>
        </p:nvSpPr>
        <p:spPr>
          <a:xfrm>
            <a:off x="8532440" y="3501008"/>
            <a:ext cx="504056" cy="246221"/>
          </a:xfrm>
          <a:prstGeom prst="rect">
            <a:avLst/>
          </a:prstGeom>
        </p:spPr>
        <p:txBody>
          <a:bodyPr wrap="square">
            <a:spAutoFit/>
          </a:bodyPr>
          <a:lstStyle/>
          <a:p>
            <a:r>
              <a:rPr lang="es-ES" sz="1000" b="1" u="sng" dirty="0" err="1"/>
              <a:t>Fig</a:t>
            </a:r>
            <a:r>
              <a:rPr lang="es-ES" sz="1000" b="1" u="sng" dirty="0"/>
              <a:t> 77</a:t>
            </a:r>
            <a:endParaRPr lang="es-ES" sz="1000" b="1" dirty="0"/>
          </a:p>
        </p:txBody>
      </p:sp>
      <p:sp>
        <p:nvSpPr>
          <p:cNvPr id="15" name="12 Rectángulo">
            <a:extLst>
              <a:ext uri="{FF2B5EF4-FFF2-40B4-BE49-F238E27FC236}">
                <a16:creationId xmlns:a16="http://schemas.microsoft.com/office/drawing/2014/main" id="{17B5BADD-5DCE-49A3-8664-61535A2CF2B3}"/>
              </a:ext>
            </a:extLst>
          </p:cNvPr>
          <p:cNvSpPr/>
          <p:nvPr/>
        </p:nvSpPr>
        <p:spPr>
          <a:xfrm>
            <a:off x="5004048" y="3284984"/>
            <a:ext cx="504056" cy="246221"/>
          </a:xfrm>
          <a:prstGeom prst="rect">
            <a:avLst/>
          </a:prstGeom>
        </p:spPr>
        <p:txBody>
          <a:bodyPr wrap="square">
            <a:spAutoFit/>
          </a:bodyPr>
          <a:lstStyle/>
          <a:p>
            <a:r>
              <a:rPr lang="es-ES" sz="1000" b="1" u="sng" dirty="0" err="1"/>
              <a:t>Fig</a:t>
            </a:r>
            <a:r>
              <a:rPr lang="es-ES" sz="1000" b="1" u="sng" dirty="0"/>
              <a:t> 76</a:t>
            </a:r>
            <a:endParaRPr lang="es-ES" sz="1000" b="1" dirty="0"/>
          </a:p>
        </p:txBody>
      </p:sp>
      <p:sp>
        <p:nvSpPr>
          <p:cNvPr id="16" name="12 Rectángulo">
            <a:extLst>
              <a:ext uri="{FF2B5EF4-FFF2-40B4-BE49-F238E27FC236}">
                <a16:creationId xmlns:a16="http://schemas.microsoft.com/office/drawing/2014/main" id="{944038CD-AC79-4F84-8DFB-76685EC84FA7}"/>
              </a:ext>
            </a:extLst>
          </p:cNvPr>
          <p:cNvSpPr/>
          <p:nvPr/>
        </p:nvSpPr>
        <p:spPr>
          <a:xfrm>
            <a:off x="8316416" y="6135107"/>
            <a:ext cx="792088" cy="246221"/>
          </a:xfrm>
          <a:prstGeom prst="rect">
            <a:avLst/>
          </a:prstGeom>
        </p:spPr>
        <p:txBody>
          <a:bodyPr wrap="square">
            <a:spAutoFit/>
          </a:bodyPr>
          <a:lstStyle/>
          <a:p>
            <a:r>
              <a:rPr lang="es-ES" sz="1000" b="1" u="sng" dirty="0"/>
              <a:t>Tabla 8</a:t>
            </a:r>
            <a:endParaRPr lang="es-ES" sz="1000" b="1" dirty="0"/>
          </a:p>
        </p:txBody>
      </p:sp>
    </p:spTree>
    <p:extLst>
      <p:ext uri="{BB962C8B-B14F-4D97-AF65-F5344CB8AC3E}">
        <p14:creationId xmlns:p14="http://schemas.microsoft.com/office/powerpoint/2010/main" val="9135724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3" name="CuadroTexto 2">
            <a:extLst>
              <a:ext uri="{FF2B5EF4-FFF2-40B4-BE49-F238E27FC236}">
                <a16:creationId xmlns:a16="http://schemas.microsoft.com/office/drawing/2014/main" id="{BC85627B-7EA9-4F8B-8C6D-CE8AB3A2C444}"/>
              </a:ext>
            </a:extLst>
          </p:cNvPr>
          <p:cNvSpPr txBox="1"/>
          <p:nvPr/>
        </p:nvSpPr>
        <p:spPr>
          <a:xfrm>
            <a:off x="503788" y="1196752"/>
            <a:ext cx="6012428" cy="1477328"/>
          </a:xfrm>
          <a:prstGeom prst="rect">
            <a:avLst/>
          </a:prstGeom>
          <a:noFill/>
        </p:spPr>
        <p:txBody>
          <a:bodyPr wrap="square" rtlCol="0">
            <a:spAutoFit/>
          </a:bodyPr>
          <a:lstStyle/>
          <a:p>
            <a:r>
              <a:rPr lang="es-ES" b="1" u="sng" dirty="0">
                <a:solidFill>
                  <a:srgbClr val="00519E"/>
                </a:solidFill>
              </a:rPr>
              <a:t>Compañías de tanques de almacenamiento de hidrógeno</a:t>
            </a:r>
          </a:p>
          <a:p>
            <a:endParaRPr lang="es-ES" dirty="0">
              <a:solidFill>
                <a:srgbClr val="00519E"/>
              </a:solidFill>
            </a:endParaRPr>
          </a:p>
          <a:p>
            <a:r>
              <a:rPr lang="es-ES" b="1" dirty="0">
                <a:solidFill>
                  <a:srgbClr val="00519E"/>
                </a:solidFill>
              </a:rPr>
              <a:t>Tanques tipo I (estacionarios):</a:t>
            </a:r>
          </a:p>
          <a:p>
            <a:pPr marL="285750" indent="-285750">
              <a:buFontTx/>
              <a:buChar char="-"/>
            </a:pPr>
            <a:r>
              <a:rPr lang="es-ES" dirty="0" err="1">
                <a:solidFill>
                  <a:srgbClr val="00519E"/>
                </a:solidFill>
              </a:rPr>
              <a:t>Calvera</a:t>
            </a:r>
            <a:endParaRPr lang="es-ES" dirty="0">
              <a:solidFill>
                <a:srgbClr val="00519E"/>
              </a:solidFill>
            </a:endParaRPr>
          </a:p>
          <a:p>
            <a:pPr marL="285750" indent="-285750">
              <a:buFontTx/>
              <a:buChar char="-"/>
            </a:pPr>
            <a:r>
              <a:rPr lang="es-ES" dirty="0" err="1">
                <a:solidFill>
                  <a:srgbClr val="00519E"/>
                </a:solidFill>
              </a:rPr>
              <a:t>Wystrach</a:t>
            </a:r>
            <a:endParaRPr lang="es-ES" dirty="0">
              <a:solidFill>
                <a:srgbClr val="00519E"/>
              </a:solidFill>
            </a:endParaRPr>
          </a:p>
        </p:txBody>
      </p:sp>
      <p:sp>
        <p:nvSpPr>
          <p:cNvPr id="13" name="Título 1">
            <a:extLst>
              <a:ext uri="{FF2B5EF4-FFF2-40B4-BE49-F238E27FC236}">
                <a16:creationId xmlns:a16="http://schemas.microsoft.com/office/drawing/2014/main" id="{F59DE84C-6819-4603-9D71-7B546848B336}"/>
              </a:ext>
            </a:extLst>
          </p:cNvPr>
          <p:cNvSpPr txBox="1">
            <a:spLocks/>
          </p:cNvSpPr>
          <p:nvPr/>
        </p:nvSpPr>
        <p:spPr>
          <a:xfrm>
            <a:off x="468313" y="196949"/>
            <a:ext cx="8382000" cy="6397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_tradnl" altLang="es-ES" sz="2800" b="1">
                <a:solidFill>
                  <a:srgbClr val="2F9E37"/>
                </a:solidFill>
                <a:latin typeface="Arial" pitchFamily="34" charset="0"/>
                <a:ea typeface="TitilliumText22L Regular"/>
                <a:cs typeface="Arial" pitchFamily="34" charset="0"/>
              </a:rPr>
              <a:t>Equipos de almacenamiento</a:t>
            </a:r>
            <a:endParaRPr lang="es-ES_tradnl" altLang="es-ES" sz="2800" b="1" dirty="0">
              <a:solidFill>
                <a:srgbClr val="2F9E37"/>
              </a:solidFill>
              <a:latin typeface="Arial" pitchFamily="34" charset="0"/>
              <a:ea typeface="TitilliumText22L Regular"/>
              <a:cs typeface="Arial" pitchFamily="34" charset="0"/>
            </a:endParaRPr>
          </a:p>
        </p:txBody>
      </p:sp>
      <p:sp>
        <p:nvSpPr>
          <p:cNvPr id="8" name="11 Rectángulo">
            <a:extLst>
              <a:ext uri="{FF2B5EF4-FFF2-40B4-BE49-F238E27FC236}">
                <a16:creationId xmlns:a16="http://schemas.microsoft.com/office/drawing/2014/main" id="{E13F04F9-7339-4EAD-9CFE-0742FD2367D4}"/>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2" name="Imagen 1">
            <a:extLst>
              <a:ext uri="{FF2B5EF4-FFF2-40B4-BE49-F238E27FC236}">
                <a16:creationId xmlns:a16="http://schemas.microsoft.com/office/drawing/2014/main" id="{FE6665FC-E0C4-45A6-A639-9B437EAEAFF1}"/>
              </a:ext>
            </a:extLst>
          </p:cNvPr>
          <p:cNvPicPr>
            <a:picLocks noChangeAspect="1"/>
          </p:cNvPicPr>
          <p:nvPr/>
        </p:nvPicPr>
        <p:blipFill>
          <a:blip r:embed="rId3"/>
          <a:stretch>
            <a:fillRect/>
          </a:stretch>
        </p:blipFill>
        <p:spPr>
          <a:xfrm>
            <a:off x="1187624" y="3079775"/>
            <a:ext cx="2047875" cy="3157537"/>
          </a:xfrm>
          <a:prstGeom prst="rect">
            <a:avLst/>
          </a:prstGeom>
        </p:spPr>
      </p:pic>
      <p:pic>
        <p:nvPicPr>
          <p:cNvPr id="5" name="Imagen 4">
            <a:extLst>
              <a:ext uri="{FF2B5EF4-FFF2-40B4-BE49-F238E27FC236}">
                <a16:creationId xmlns:a16="http://schemas.microsoft.com/office/drawing/2014/main" id="{19A0B694-B56D-4BD2-8B9D-65E916B54B47}"/>
              </a:ext>
            </a:extLst>
          </p:cNvPr>
          <p:cNvPicPr>
            <a:picLocks noChangeAspect="1"/>
          </p:cNvPicPr>
          <p:nvPr/>
        </p:nvPicPr>
        <p:blipFill>
          <a:blip r:embed="rId4"/>
          <a:stretch>
            <a:fillRect/>
          </a:stretch>
        </p:blipFill>
        <p:spPr>
          <a:xfrm>
            <a:off x="3885364" y="2506767"/>
            <a:ext cx="5274547" cy="3924446"/>
          </a:xfrm>
          <a:prstGeom prst="rect">
            <a:avLst/>
          </a:prstGeom>
        </p:spPr>
      </p:pic>
      <p:sp>
        <p:nvSpPr>
          <p:cNvPr id="9" name="12 Rectángulo">
            <a:extLst>
              <a:ext uri="{FF2B5EF4-FFF2-40B4-BE49-F238E27FC236}">
                <a16:creationId xmlns:a16="http://schemas.microsoft.com/office/drawing/2014/main" id="{CC334280-EFA2-4A0C-A0A1-10225FD52FD3}"/>
              </a:ext>
            </a:extLst>
          </p:cNvPr>
          <p:cNvSpPr/>
          <p:nvPr/>
        </p:nvSpPr>
        <p:spPr>
          <a:xfrm>
            <a:off x="3419872" y="6063099"/>
            <a:ext cx="504056" cy="246221"/>
          </a:xfrm>
          <a:prstGeom prst="rect">
            <a:avLst/>
          </a:prstGeom>
        </p:spPr>
        <p:txBody>
          <a:bodyPr wrap="square">
            <a:spAutoFit/>
          </a:bodyPr>
          <a:lstStyle/>
          <a:p>
            <a:r>
              <a:rPr lang="es-ES" sz="1000" b="1" u="sng" dirty="0" err="1"/>
              <a:t>Fig</a:t>
            </a:r>
            <a:r>
              <a:rPr lang="es-ES" sz="1000" b="1" u="sng" dirty="0"/>
              <a:t> 78</a:t>
            </a:r>
            <a:endParaRPr lang="es-ES" sz="1000" b="1" dirty="0"/>
          </a:p>
        </p:txBody>
      </p:sp>
      <p:sp>
        <p:nvSpPr>
          <p:cNvPr id="12" name="12 Rectángulo">
            <a:extLst>
              <a:ext uri="{FF2B5EF4-FFF2-40B4-BE49-F238E27FC236}">
                <a16:creationId xmlns:a16="http://schemas.microsoft.com/office/drawing/2014/main" id="{8D41D53A-A0D4-4150-9DC1-5125756D3773}"/>
              </a:ext>
            </a:extLst>
          </p:cNvPr>
          <p:cNvSpPr/>
          <p:nvPr/>
        </p:nvSpPr>
        <p:spPr>
          <a:xfrm>
            <a:off x="8460432" y="5271011"/>
            <a:ext cx="504056" cy="246221"/>
          </a:xfrm>
          <a:prstGeom prst="rect">
            <a:avLst/>
          </a:prstGeom>
        </p:spPr>
        <p:txBody>
          <a:bodyPr wrap="square">
            <a:spAutoFit/>
          </a:bodyPr>
          <a:lstStyle/>
          <a:p>
            <a:r>
              <a:rPr lang="es-ES" sz="1000" b="1" u="sng" dirty="0" err="1"/>
              <a:t>Fig</a:t>
            </a:r>
            <a:r>
              <a:rPr lang="es-ES" sz="1000" b="1" u="sng" dirty="0"/>
              <a:t> 79</a:t>
            </a:r>
            <a:endParaRPr lang="es-ES" sz="1000" b="1" dirty="0"/>
          </a:p>
        </p:txBody>
      </p:sp>
    </p:spTree>
    <p:extLst>
      <p:ext uri="{BB962C8B-B14F-4D97-AF65-F5344CB8AC3E}">
        <p14:creationId xmlns:p14="http://schemas.microsoft.com/office/powerpoint/2010/main" val="42149203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Título 1">
            <a:extLst>
              <a:ext uri="{FF2B5EF4-FFF2-40B4-BE49-F238E27FC236}">
                <a16:creationId xmlns:a16="http://schemas.microsoft.com/office/drawing/2014/main" id="{079AAB6D-C193-43D4-A635-49459FCBA9EA}"/>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8" name="11 Rectángulo">
            <a:extLst>
              <a:ext uri="{FF2B5EF4-FFF2-40B4-BE49-F238E27FC236}">
                <a16:creationId xmlns:a16="http://schemas.microsoft.com/office/drawing/2014/main" id="{CF5B891C-59FD-4EBF-8CCD-7DD1F9438179}"/>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pic>
        <p:nvPicPr>
          <p:cNvPr id="2" name="Imagen 1">
            <a:extLst>
              <a:ext uri="{FF2B5EF4-FFF2-40B4-BE49-F238E27FC236}">
                <a16:creationId xmlns:a16="http://schemas.microsoft.com/office/drawing/2014/main" id="{E5A19C38-49E9-4AC5-9F48-7A352B88CC18}"/>
              </a:ext>
            </a:extLst>
          </p:cNvPr>
          <p:cNvPicPr>
            <a:picLocks noChangeAspect="1"/>
          </p:cNvPicPr>
          <p:nvPr/>
        </p:nvPicPr>
        <p:blipFill>
          <a:blip r:embed="rId3"/>
          <a:stretch>
            <a:fillRect/>
          </a:stretch>
        </p:blipFill>
        <p:spPr>
          <a:xfrm>
            <a:off x="4377700" y="3808065"/>
            <a:ext cx="4753000" cy="2645271"/>
          </a:xfrm>
          <a:prstGeom prst="rect">
            <a:avLst/>
          </a:prstGeom>
        </p:spPr>
      </p:pic>
      <p:sp>
        <p:nvSpPr>
          <p:cNvPr id="14" name="CuadroTexto 13">
            <a:extLst>
              <a:ext uri="{FF2B5EF4-FFF2-40B4-BE49-F238E27FC236}">
                <a16:creationId xmlns:a16="http://schemas.microsoft.com/office/drawing/2014/main" id="{A89557B4-931A-42D6-8542-6184252A4EAC}"/>
              </a:ext>
            </a:extLst>
          </p:cNvPr>
          <p:cNvSpPr txBox="1"/>
          <p:nvPr/>
        </p:nvSpPr>
        <p:spPr>
          <a:xfrm>
            <a:off x="375521" y="980728"/>
            <a:ext cx="4916559" cy="3785652"/>
          </a:xfrm>
          <a:prstGeom prst="rect">
            <a:avLst/>
          </a:prstGeom>
          <a:noFill/>
        </p:spPr>
        <p:txBody>
          <a:bodyPr wrap="square" rtlCol="0">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b="1" u="sng" dirty="0">
                <a:solidFill>
                  <a:srgbClr val="00519E"/>
                </a:solidFill>
                <a:latin typeface="Calibri" panose="020F0502020204030204" pitchFamily="34" charset="0"/>
              </a:rPr>
              <a:t>Características (almacenamiento en transporte):</a:t>
            </a:r>
          </a:p>
          <a:p>
            <a:endParaRPr lang="es-ES" b="1" u="sng" dirty="0">
              <a:solidFill>
                <a:srgbClr val="00519E"/>
              </a:solidFill>
              <a:latin typeface="Calibri" panose="020F0502020204030204" pitchFamily="34" charset="0"/>
            </a:endParaRPr>
          </a:p>
          <a:p>
            <a:pPr marL="285750" indent="-285750">
              <a:buFontTx/>
              <a:buChar char="-"/>
            </a:pPr>
            <a:r>
              <a:rPr lang="es-ES" dirty="0">
                <a:solidFill>
                  <a:srgbClr val="00519E"/>
                </a:solidFill>
                <a:latin typeface="Calibri" panose="020F0502020204030204" pitchFamily="34" charset="0"/>
              </a:rPr>
              <a:t>Capacidad hidráulica: 45.150 l</a:t>
            </a:r>
          </a:p>
          <a:p>
            <a:pPr marL="285750" indent="-285750">
              <a:buFontTx/>
              <a:buChar char="-"/>
            </a:pPr>
            <a:r>
              <a:rPr lang="es-ES" dirty="0">
                <a:solidFill>
                  <a:srgbClr val="00519E"/>
                </a:solidFill>
                <a:latin typeface="Calibri" panose="020F0502020204030204" pitchFamily="34" charset="0"/>
              </a:rPr>
              <a:t>Capacidad CNG: ca. 9.882 kg</a:t>
            </a:r>
          </a:p>
          <a:p>
            <a:pPr marL="285750" indent="-285750">
              <a:buFontTx/>
              <a:buChar char="-"/>
            </a:pPr>
            <a:r>
              <a:rPr lang="es-ES" dirty="0">
                <a:solidFill>
                  <a:srgbClr val="00519E"/>
                </a:solidFill>
                <a:latin typeface="Calibri" panose="020F0502020204030204" pitchFamily="34" charset="0"/>
              </a:rPr>
              <a:t>Capacidad H2: 946 kg</a:t>
            </a:r>
          </a:p>
          <a:p>
            <a:pPr marL="285750" indent="-285750">
              <a:buFontTx/>
              <a:buChar char="-"/>
            </a:pPr>
            <a:r>
              <a:rPr lang="es-ES" dirty="0" err="1">
                <a:solidFill>
                  <a:srgbClr val="00519E"/>
                </a:solidFill>
                <a:latin typeface="Calibri" panose="020F0502020204030204" pitchFamily="34" charset="0"/>
              </a:rPr>
              <a:t>Presion</a:t>
            </a:r>
            <a:r>
              <a:rPr lang="es-ES" dirty="0">
                <a:solidFill>
                  <a:srgbClr val="00519E"/>
                </a:solidFill>
                <a:latin typeface="Calibri" panose="020F0502020204030204" pitchFamily="34" charset="0"/>
              </a:rPr>
              <a:t> de operación: 250/300 bar</a:t>
            </a:r>
          </a:p>
          <a:p>
            <a:pPr marL="285750" indent="-285750">
              <a:buFontTx/>
              <a:buChar char="-"/>
            </a:pPr>
            <a:r>
              <a:rPr lang="es-ES" dirty="0" err="1">
                <a:solidFill>
                  <a:srgbClr val="00519E"/>
                </a:solidFill>
                <a:latin typeface="Calibri" panose="020F0502020204030204" pitchFamily="34" charset="0"/>
              </a:rPr>
              <a:t>Presion</a:t>
            </a:r>
            <a:r>
              <a:rPr lang="es-ES" dirty="0">
                <a:solidFill>
                  <a:srgbClr val="00519E"/>
                </a:solidFill>
                <a:latin typeface="Calibri" panose="020F0502020204030204" pitchFamily="34" charset="0"/>
              </a:rPr>
              <a:t> de testeo: 375/400 bar</a:t>
            </a:r>
          </a:p>
          <a:p>
            <a:pPr marL="285750" indent="-285750">
              <a:buFontTx/>
              <a:buChar char="-"/>
            </a:pPr>
            <a:r>
              <a:rPr lang="es-ES" dirty="0">
                <a:solidFill>
                  <a:srgbClr val="00519E"/>
                </a:solidFill>
                <a:latin typeface="Calibri" panose="020F0502020204030204" pitchFamily="34" charset="0"/>
              </a:rPr>
              <a:t>Temperatura de operación:  - 40/ 65ºC</a:t>
            </a:r>
          </a:p>
          <a:p>
            <a:pPr marL="285750" indent="-285750">
              <a:buFontTx/>
              <a:buChar char="-"/>
            </a:pPr>
            <a:r>
              <a:rPr lang="es-ES" dirty="0">
                <a:solidFill>
                  <a:srgbClr val="00519E"/>
                </a:solidFill>
                <a:latin typeface="Calibri" panose="020F0502020204030204" pitchFamily="34" charset="0"/>
              </a:rPr>
              <a:t>Dimensiones(LXAXH): 13,7 x 2,4 x 2,7 m</a:t>
            </a:r>
          </a:p>
          <a:p>
            <a:pPr marL="285750" indent="-285750">
              <a:buFontTx/>
              <a:buChar char="-"/>
            </a:pPr>
            <a:r>
              <a:rPr lang="es-ES" dirty="0">
                <a:solidFill>
                  <a:srgbClr val="00519E"/>
                </a:solidFill>
                <a:latin typeface="Calibri" panose="020F0502020204030204" pitchFamily="34" charset="0"/>
              </a:rPr>
              <a:t>Cantidad de cilindros: 129</a:t>
            </a:r>
          </a:p>
          <a:p>
            <a:pPr marL="285750" indent="-285750">
              <a:buFontTx/>
              <a:buChar char="-"/>
            </a:pPr>
            <a:r>
              <a:rPr lang="es-ES" dirty="0">
                <a:solidFill>
                  <a:srgbClr val="00519E"/>
                </a:solidFill>
                <a:latin typeface="Calibri" panose="020F0502020204030204" pitchFamily="34" charset="0"/>
              </a:rPr>
              <a:t>Peso de tarado ( super light) :19 t</a:t>
            </a:r>
          </a:p>
          <a:p>
            <a:pPr marL="285750" indent="-285750">
              <a:buFontTx/>
              <a:buChar char="-"/>
            </a:pPr>
            <a:r>
              <a:rPr lang="es-ES" dirty="0">
                <a:solidFill>
                  <a:srgbClr val="00519E"/>
                </a:solidFill>
                <a:latin typeface="Calibri" panose="020F0502020204030204" pitchFamily="34" charset="0"/>
              </a:rPr>
              <a:t>Peso de tarado ( ECO): 21t</a:t>
            </a:r>
            <a:endParaRPr lang="es-ES" dirty="0">
              <a:solidFill>
                <a:srgbClr val="00519E"/>
              </a:solidFill>
              <a:latin typeface="Wingdings" panose="05000000000000000000" pitchFamily="2" charset="2"/>
            </a:endParaRPr>
          </a:p>
        </p:txBody>
      </p:sp>
      <p:sp>
        <p:nvSpPr>
          <p:cNvPr id="9" name="12 Rectángulo">
            <a:extLst>
              <a:ext uri="{FF2B5EF4-FFF2-40B4-BE49-F238E27FC236}">
                <a16:creationId xmlns:a16="http://schemas.microsoft.com/office/drawing/2014/main" id="{6017E543-E009-4F62-9A00-1C9DE5DAB5BC}"/>
              </a:ext>
            </a:extLst>
          </p:cNvPr>
          <p:cNvSpPr/>
          <p:nvPr/>
        </p:nvSpPr>
        <p:spPr>
          <a:xfrm>
            <a:off x="3851920" y="6063099"/>
            <a:ext cx="504056" cy="246221"/>
          </a:xfrm>
          <a:prstGeom prst="rect">
            <a:avLst/>
          </a:prstGeom>
        </p:spPr>
        <p:txBody>
          <a:bodyPr wrap="square">
            <a:spAutoFit/>
          </a:bodyPr>
          <a:lstStyle/>
          <a:p>
            <a:r>
              <a:rPr lang="es-ES" sz="1000" b="1" u="sng" dirty="0" err="1"/>
              <a:t>Fig</a:t>
            </a:r>
            <a:r>
              <a:rPr lang="es-ES" sz="1000" b="1" u="sng" dirty="0"/>
              <a:t> 80</a:t>
            </a:r>
            <a:endParaRPr lang="es-ES" sz="1000" b="1" dirty="0"/>
          </a:p>
        </p:txBody>
      </p:sp>
    </p:spTree>
    <p:extLst>
      <p:ext uri="{BB962C8B-B14F-4D97-AF65-F5344CB8AC3E}">
        <p14:creationId xmlns:p14="http://schemas.microsoft.com/office/powerpoint/2010/main" val="12374160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6C2321E1-74B1-41D7-969D-D5444D7C5A63}"/>
              </a:ext>
            </a:extLst>
          </p:cNvPr>
          <p:cNvPicPr>
            <a:picLocks noChangeAspect="1"/>
          </p:cNvPicPr>
          <p:nvPr/>
        </p:nvPicPr>
        <p:blipFill>
          <a:blip r:embed="rId3"/>
          <a:stretch>
            <a:fillRect/>
          </a:stretch>
        </p:blipFill>
        <p:spPr>
          <a:xfrm>
            <a:off x="3563888" y="4174605"/>
            <a:ext cx="5159687" cy="2260962"/>
          </a:xfrm>
          <a:prstGeom prst="rect">
            <a:avLst/>
          </a:prstGeom>
        </p:spPr>
      </p:pic>
      <p:sp>
        <p:nvSpPr>
          <p:cNvPr id="13" name="Título 1">
            <a:extLst>
              <a:ext uri="{FF2B5EF4-FFF2-40B4-BE49-F238E27FC236}">
                <a16:creationId xmlns:a16="http://schemas.microsoft.com/office/drawing/2014/main" id="{20B3F158-9534-47B5-B87D-A092414D7A8B}"/>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pic>
        <p:nvPicPr>
          <p:cNvPr id="3" name="Imagen 2">
            <a:extLst>
              <a:ext uri="{FF2B5EF4-FFF2-40B4-BE49-F238E27FC236}">
                <a16:creationId xmlns:a16="http://schemas.microsoft.com/office/drawing/2014/main" id="{EC76E2B5-43CD-42BB-9AFF-D21CEE6B1CE9}"/>
              </a:ext>
            </a:extLst>
          </p:cNvPr>
          <p:cNvPicPr>
            <a:picLocks noChangeAspect="1"/>
          </p:cNvPicPr>
          <p:nvPr/>
        </p:nvPicPr>
        <p:blipFill>
          <a:blip r:embed="rId4"/>
          <a:stretch>
            <a:fillRect/>
          </a:stretch>
        </p:blipFill>
        <p:spPr>
          <a:xfrm>
            <a:off x="3676038" y="1124744"/>
            <a:ext cx="4439607" cy="2949873"/>
          </a:xfrm>
          <a:prstGeom prst="rect">
            <a:avLst/>
          </a:prstGeom>
        </p:spPr>
      </p:pic>
      <p:pic>
        <p:nvPicPr>
          <p:cNvPr id="4" name="Imagen 3">
            <a:extLst>
              <a:ext uri="{FF2B5EF4-FFF2-40B4-BE49-F238E27FC236}">
                <a16:creationId xmlns:a16="http://schemas.microsoft.com/office/drawing/2014/main" id="{912963B6-B24C-4754-8F6E-F80B7987C515}"/>
              </a:ext>
            </a:extLst>
          </p:cNvPr>
          <p:cNvPicPr>
            <a:picLocks noChangeAspect="1"/>
          </p:cNvPicPr>
          <p:nvPr/>
        </p:nvPicPr>
        <p:blipFill>
          <a:blip r:embed="rId5"/>
          <a:stretch>
            <a:fillRect/>
          </a:stretch>
        </p:blipFill>
        <p:spPr>
          <a:xfrm>
            <a:off x="448037" y="3127846"/>
            <a:ext cx="3076575" cy="2143125"/>
          </a:xfrm>
          <a:prstGeom prst="rect">
            <a:avLst/>
          </a:prstGeom>
        </p:spPr>
      </p:pic>
      <p:sp>
        <p:nvSpPr>
          <p:cNvPr id="14" name="11 Rectángulo">
            <a:extLst>
              <a:ext uri="{FF2B5EF4-FFF2-40B4-BE49-F238E27FC236}">
                <a16:creationId xmlns:a16="http://schemas.microsoft.com/office/drawing/2014/main" id="{3ED6E25E-FD97-48AB-A792-8307B0489BDD}"/>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5" name="CuadroTexto 14">
            <a:extLst>
              <a:ext uri="{FF2B5EF4-FFF2-40B4-BE49-F238E27FC236}">
                <a16:creationId xmlns:a16="http://schemas.microsoft.com/office/drawing/2014/main" id="{261789BB-2035-4D57-9D76-DD2F8B3D736E}"/>
              </a:ext>
            </a:extLst>
          </p:cNvPr>
          <p:cNvSpPr txBox="1"/>
          <p:nvPr/>
        </p:nvSpPr>
        <p:spPr>
          <a:xfrm>
            <a:off x="188138" y="1052736"/>
            <a:ext cx="5688632" cy="738664"/>
          </a:xfrm>
          <a:prstGeom prst="rect">
            <a:avLst/>
          </a:prstGeom>
          <a:noFill/>
        </p:spPr>
        <p:txBody>
          <a:bodyPr wrap="square" rtlCol="0">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b="1" u="sng" dirty="0" err="1">
                <a:solidFill>
                  <a:srgbClr val="00519E"/>
                </a:solidFill>
                <a:latin typeface="Calibri" panose="020F0502020204030204" pitchFamily="34" charset="0"/>
              </a:rPr>
              <a:t>Trailers</a:t>
            </a:r>
            <a:r>
              <a:rPr lang="es-ES" b="1" u="sng" dirty="0">
                <a:solidFill>
                  <a:srgbClr val="00519E"/>
                </a:solidFill>
                <a:latin typeface="Calibri" panose="020F0502020204030204" pitchFamily="34" charset="0"/>
              </a:rPr>
              <a:t> de Hidrógeno comprimido</a:t>
            </a:r>
            <a:endParaRPr lang="es-ES" u="sng" dirty="0">
              <a:solidFill>
                <a:srgbClr val="00519E"/>
              </a:solidFill>
              <a:latin typeface="Wingdings" panose="05000000000000000000" pitchFamily="2" charset="2"/>
            </a:endParaRPr>
          </a:p>
        </p:txBody>
      </p:sp>
      <p:sp>
        <p:nvSpPr>
          <p:cNvPr id="12" name="12 Rectángulo">
            <a:extLst>
              <a:ext uri="{FF2B5EF4-FFF2-40B4-BE49-F238E27FC236}">
                <a16:creationId xmlns:a16="http://schemas.microsoft.com/office/drawing/2014/main" id="{5C128C37-EA6B-485B-A6D3-9E3EAC28AA60}"/>
              </a:ext>
            </a:extLst>
          </p:cNvPr>
          <p:cNvSpPr/>
          <p:nvPr/>
        </p:nvSpPr>
        <p:spPr>
          <a:xfrm>
            <a:off x="3059832" y="5343019"/>
            <a:ext cx="504056" cy="246221"/>
          </a:xfrm>
          <a:prstGeom prst="rect">
            <a:avLst/>
          </a:prstGeom>
        </p:spPr>
        <p:txBody>
          <a:bodyPr wrap="square">
            <a:spAutoFit/>
          </a:bodyPr>
          <a:lstStyle/>
          <a:p>
            <a:r>
              <a:rPr lang="es-ES" sz="1000" b="1" u="sng" dirty="0" err="1"/>
              <a:t>Fig</a:t>
            </a:r>
            <a:r>
              <a:rPr lang="es-ES" sz="1000" b="1" u="sng" dirty="0"/>
              <a:t> 81</a:t>
            </a:r>
            <a:endParaRPr lang="es-ES" sz="1000" b="1" dirty="0"/>
          </a:p>
        </p:txBody>
      </p:sp>
      <p:sp>
        <p:nvSpPr>
          <p:cNvPr id="16" name="12 Rectángulo">
            <a:extLst>
              <a:ext uri="{FF2B5EF4-FFF2-40B4-BE49-F238E27FC236}">
                <a16:creationId xmlns:a16="http://schemas.microsoft.com/office/drawing/2014/main" id="{20A8C3D3-518E-4524-B942-BE9329F11F12}"/>
              </a:ext>
            </a:extLst>
          </p:cNvPr>
          <p:cNvSpPr/>
          <p:nvPr/>
        </p:nvSpPr>
        <p:spPr>
          <a:xfrm>
            <a:off x="8316416" y="3861048"/>
            <a:ext cx="504056" cy="246221"/>
          </a:xfrm>
          <a:prstGeom prst="rect">
            <a:avLst/>
          </a:prstGeom>
        </p:spPr>
        <p:txBody>
          <a:bodyPr wrap="square">
            <a:spAutoFit/>
          </a:bodyPr>
          <a:lstStyle/>
          <a:p>
            <a:r>
              <a:rPr lang="es-ES" sz="1000" b="1" u="sng" dirty="0" err="1"/>
              <a:t>Fig</a:t>
            </a:r>
            <a:r>
              <a:rPr lang="es-ES" sz="1000" b="1" u="sng" dirty="0"/>
              <a:t> 82</a:t>
            </a:r>
            <a:endParaRPr lang="es-ES" sz="1000" b="1" dirty="0"/>
          </a:p>
        </p:txBody>
      </p:sp>
      <p:sp>
        <p:nvSpPr>
          <p:cNvPr id="17" name="12 Rectángulo">
            <a:extLst>
              <a:ext uri="{FF2B5EF4-FFF2-40B4-BE49-F238E27FC236}">
                <a16:creationId xmlns:a16="http://schemas.microsoft.com/office/drawing/2014/main" id="{63170BBB-1A17-46E9-B6AB-D690FBC10096}"/>
              </a:ext>
            </a:extLst>
          </p:cNvPr>
          <p:cNvSpPr/>
          <p:nvPr/>
        </p:nvSpPr>
        <p:spPr>
          <a:xfrm>
            <a:off x="8676456" y="6207115"/>
            <a:ext cx="504056" cy="246221"/>
          </a:xfrm>
          <a:prstGeom prst="rect">
            <a:avLst/>
          </a:prstGeom>
        </p:spPr>
        <p:txBody>
          <a:bodyPr wrap="square">
            <a:spAutoFit/>
          </a:bodyPr>
          <a:lstStyle/>
          <a:p>
            <a:r>
              <a:rPr lang="es-ES" sz="1000" b="1" u="sng" dirty="0" err="1"/>
              <a:t>Fig</a:t>
            </a:r>
            <a:r>
              <a:rPr lang="es-ES" sz="1000" b="1" u="sng" dirty="0"/>
              <a:t> 83</a:t>
            </a:r>
            <a:endParaRPr lang="es-ES" sz="1000" b="1" dirty="0"/>
          </a:p>
        </p:txBody>
      </p:sp>
    </p:spTree>
    <p:extLst>
      <p:ext uri="{BB962C8B-B14F-4D97-AF65-F5344CB8AC3E}">
        <p14:creationId xmlns:p14="http://schemas.microsoft.com/office/powerpoint/2010/main" val="41014981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B6EBE235-CAAE-4959-ABFD-DDE7DF987199}"/>
              </a:ext>
            </a:extLst>
          </p:cNvPr>
          <p:cNvPicPr>
            <a:picLocks noChangeAspect="1"/>
          </p:cNvPicPr>
          <p:nvPr/>
        </p:nvPicPr>
        <p:blipFill>
          <a:blip r:embed="rId3"/>
          <a:stretch>
            <a:fillRect/>
          </a:stretch>
        </p:blipFill>
        <p:spPr>
          <a:xfrm>
            <a:off x="4139952" y="1292606"/>
            <a:ext cx="4945851" cy="2568442"/>
          </a:xfrm>
          <a:prstGeom prst="rect">
            <a:avLst/>
          </a:prstGeom>
        </p:spPr>
      </p:pic>
      <p:pic>
        <p:nvPicPr>
          <p:cNvPr id="3" name="Imagen 2">
            <a:extLst>
              <a:ext uri="{FF2B5EF4-FFF2-40B4-BE49-F238E27FC236}">
                <a16:creationId xmlns:a16="http://schemas.microsoft.com/office/drawing/2014/main" id="{18777C9A-9B3C-4774-A96F-59E50FCA1CAE}"/>
              </a:ext>
            </a:extLst>
          </p:cNvPr>
          <p:cNvPicPr>
            <a:picLocks noChangeAspect="1"/>
          </p:cNvPicPr>
          <p:nvPr/>
        </p:nvPicPr>
        <p:blipFill>
          <a:blip r:embed="rId4"/>
          <a:stretch>
            <a:fillRect/>
          </a:stretch>
        </p:blipFill>
        <p:spPr>
          <a:xfrm>
            <a:off x="395536" y="4168090"/>
            <a:ext cx="4655712" cy="2013536"/>
          </a:xfrm>
          <a:prstGeom prst="rect">
            <a:avLst/>
          </a:prstGeom>
        </p:spPr>
      </p:pic>
      <p:sp>
        <p:nvSpPr>
          <p:cNvPr id="5" name="Rectángulo 4">
            <a:extLst>
              <a:ext uri="{FF2B5EF4-FFF2-40B4-BE49-F238E27FC236}">
                <a16:creationId xmlns:a16="http://schemas.microsoft.com/office/drawing/2014/main" id="{6C2ECF76-4A1C-40E7-A2EA-D17E99FADB1B}"/>
              </a:ext>
            </a:extLst>
          </p:cNvPr>
          <p:cNvSpPr/>
          <p:nvPr/>
        </p:nvSpPr>
        <p:spPr>
          <a:xfrm>
            <a:off x="242894" y="1064251"/>
            <a:ext cx="3897058" cy="1292662"/>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Compatibilidad de materiales típicos usados en recipientes de hidrógeno, a alta presión y temperatura ambiente </a:t>
            </a:r>
            <a:endParaRPr lang="es-ES" dirty="0">
              <a:solidFill>
                <a:srgbClr val="00519E"/>
              </a:solidFill>
              <a:latin typeface="Wingdings" panose="05000000000000000000" pitchFamily="2" charset="2"/>
            </a:endParaRPr>
          </a:p>
        </p:txBody>
      </p:sp>
      <p:sp>
        <p:nvSpPr>
          <p:cNvPr id="13" name="Título 1">
            <a:extLst>
              <a:ext uri="{FF2B5EF4-FFF2-40B4-BE49-F238E27FC236}">
                <a16:creationId xmlns:a16="http://schemas.microsoft.com/office/drawing/2014/main" id="{422A8035-EEF6-47CE-AE99-CA92EFED385A}"/>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9" name="11 Rectángulo">
            <a:extLst>
              <a:ext uri="{FF2B5EF4-FFF2-40B4-BE49-F238E27FC236}">
                <a16:creationId xmlns:a16="http://schemas.microsoft.com/office/drawing/2014/main" id="{7545D4E4-382A-485F-BDED-BD5404860C2F}"/>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0" name="12 Rectángulo">
            <a:extLst>
              <a:ext uri="{FF2B5EF4-FFF2-40B4-BE49-F238E27FC236}">
                <a16:creationId xmlns:a16="http://schemas.microsoft.com/office/drawing/2014/main" id="{C0F1853B-900B-4E19-B86E-230558428D2B}"/>
              </a:ext>
            </a:extLst>
          </p:cNvPr>
          <p:cNvSpPr/>
          <p:nvPr/>
        </p:nvSpPr>
        <p:spPr>
          <a:xfrm>
            <a:off x="8149699" y="4103396"/>
            <a:ext cx="936104" cy="246221"/>
          </a:xfrm>
          <a:prstGeom prst="rect">
            <a:avLst/>
          </a:prstGeom>
        </p:spPr>
        <p:txBody>
          <a:bodyPr wrap="square">
            <a:spAutoFit/>
          </a:bodyPr>
          <a:lstStyle/>
          <a:p>
            <a:r>
              <a:rPr lang="es-ES" sz="1000" b="1" u="sng" dirty="0"/>
              <a:t>Tabla 10</a:t>
            </a:r>
            <a:endParaRPr lang="es-ES" sz="1000" b="1" dirty="0"/>
          </a:p>
        </p:txBody>
      </p:sp>
      <p:sp>
        <p:nvSpPr>
          <p:cNvPr id="12" name="12 Rectángulo">
            <a:extLst>
              <a:ext uri="{FF2B5EF4-FFF2-40B4-BE49-F238E27FC236}">
                <a16:creationId xmlns:a16="http://schemas.microsoft.com/office/drawing/2014/main" id="{0F216FDC-10C3-4EBE-930F-8F6228567492}"/>
              </a:ext>
            </a:extLst>
          </p:cNvPr>
          <p:cNvSpPr/>
          <p:nvPr/>
        </p:nvSpPr>
        <p:spPr>
          <a:xfrm>
            <a:off x="5016609" y="6071259"/>
            <a:ext cx="936104" cy="246221"/>
          </a:xfrm>
          <a:prstGeom prst="rect">
            <a:avLst/>
          </a:prstGeom>
        </p:spPr>
        <p:txBody>
          <a:bodyPr wrap="square">
            <a:spAutoFit/>
          </a:bodyPr>
          <a:lstStyle/>
          <a:p>
            <a:r>
              <a:rPr lang="es-ES" sz="1000" b="1" u="sng" dirty="0"/>
              <a:t>Tabla 9</a:t>
            </a:r>
            <a:endParaRPr lang="es-ES" sz="1000" b="1" dirty="0"/>
          </a:p>
        </p:txBody>
      </p:sp>
    </p:spTree>
    <p:extLst>
      <p:ext uri="{BB962C8B-B14F-4D97-AF65-F5344CB8AC3E}">
        <p14:creationId xmlns:p14="http://schemas.microsoft.com/office/powerpoint/2010/main" val="7881801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839BCC39-602C-44FC-9BF4-15CB01AEBB0F}"/>
              </a:ext>
            </a:extLst>
          </p:cNvPr>
          <p:cNvPicPr>
            <a:picLocks noChangeAspect="1"/>
          </p:cNvPicPr>
          <p:nvPr/>
        </p:nvPicPr>
        <p:blipFill>
          <a:blip r:embed="rId3"/>
          <a:stretch>
            <a:fillRect/>
          </a:stretch>
        </p:blipFill>
        <p:spPr>
          <a:xfrm>
            <a:off x="4716016" y="1556792"/>
            <a:ext cx="1947984" cy="1272579"/>
          </a:xfrm>
          <a:prstGeom prst="rect">
            <a:avLst/>
          </a:prstGeom>
        </p:spPr>
      </p:pic>
      <p:pic>
        <p:nvPicPr>
          <p:cNvPr id="10" name="Imagen 9">
            <a:extLst>
              <a:ext uri="{FF2B5EF4-FFF2-40B4-BE49-F238E27FC236}">
                <a16:creationId xmlns:a16="http://schemas.microsoft.com/office/drawing/2014/main" id="{B90A4766-8BAF-4426-B97F-BEA4E0580D15}"/>
              </a:ext>
            </a:extLst>
          </p:cNvPr>
          <p:cNvPicPr>
            <a:picLocks noChangeAspect="1"/>
          </p:cNvPicPr>
          <p:nvPr/>
        </p:nvPicPr>
        <p:blipFill>
          <a:blip r:embed="rId4"/>
          <a:stretch>
            <a:fillRect/>
          </a:stretch>
        </p:blipFill>
        <p:spPr>
          <a:xfrm>
            <a:off x="3046506" y="4796696"/>
            <a:ext cx="2238588" cy="1537304"/>
          </a:xfrm>
          <a:prstGeom prst="rect">
            <a:avLst/>
          </a:prstGeom>
        </p:spPr>
      </p:pic>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4" name="Rectángulo 3">
            <a:extLst>
              <a:ext uri="{FF2B5EF4-FFF2-40B4-BE49-F238E27FC236}">
                <a16:creationId xmlns:a16="http://schemas.microsoft.com/office/drawing/2014/main" id="{373FB13A-585A-4112-8194-33FA5781F90F}"/>
              </a:ext>
            </a:extLst>
          </p:cNvPr>
          <p:cNvSpPr/>
          <p:nvPr/>
        </p:nvSpPr>
        <p:spPr>
          <a:xfrm>
            <a:off x="110677" y="629107"/>
            <a:ext cx="4572000" cy="4278094"/>
          </a:xfrm>
          <a:prstGeom prst="rect">
            <a:avLst/>
          </a:prstGeom>
        </p:spPr>
        <p:txBody>
          <a:bodyPr>
            <a:spAutoFit/>
          </a:bodyPr>
          <a:lstStyle/>
          <a:p>
            <a:endParaRPr lang="es-ES" sz="1600" dirty="0">
              <a:solidFill>
                <a:srgbClr val="00519E"/>
              </a:solidFill>
              <a:latin typeface="Wingdings" panose="05000000000000000000" pitchFamily="2" charset="2"/>
            </a:endParaRPr>
          </a:p>
          <a:p>
            <a:endParaRPr lang="es-ES" sz="1600" dirty="0">
              <a:solidFill>
                <a:srgbClr val="00519E"/>
              </a:solidFill>
              <a:latin typeface="Wingdings" panose="05000000000000000000" pitchFamily="2" charset="2"/>
            </a:endParaRPr>
          </a:p>
          <a:p>
            <a:r>
              <a:rPr lang="es-ES" sz="1600" dirty="0">
                <a:solidFill>
                  <a:srgbClr val="00519E"/>
                </a:solidFill>
                <a:latin typeface="Wingdings" panose="05000000000000000000" pitchFamily="2" charset="2"/>
              </a:rPr>
              <a:t></a:t>
            </a:r>
            <a:r>
              <a:rPr lang="es-ES" sz="1600" b="1" dirty="0">
                <a:solidFill>
                  <a:srgbClr val="00519E"/>
                </a:solidFill>
                <a:latin typeface="Calibri" panose="020F0502020204030204" pitchFamily="34" charset="0"/>
              </a:rPr>
              <a:t>Desarrollo de nuevos recipientes (tipo IV) </a:t>
            </a:r>
            <a:endParaRPr lang="es-ES" sz="1600" dirty="0">
              <a:solidFill>
                <a:srgbClr val="00519E"/>
              </a:solidFill>
              <a:latin typeface="Wingdings" panose="05000000000000000000" pitchFamily="2" charset="2"/>
            </a:endParaRPr>
          </a:p>
          <a:p>
            <a:r>
              <a:rPr lang="es-ES" sz="1600" dirty="0">
                <a:solidFill>
                  <a:srgbClr val="00519E"/>
                </a:solidFill>
                <a:latin typeface="Wingdings" panose="05000000000000000000" pitchFamily="2" charset="2"/>
              </a:rPr>
              <a:t></a:t>
            </a:r>
            <a:r>
              <a:rPr lang="es-ES" sz="1600" dirty="0">
                <a:solidFill>
                  <a:srgbClr val="00519E"/>
                </a:solidFill>
                <a:latin typeface="Calibri" panose="020F0502020204030204" pitchFamily="34" charset="0"/>
              </a:rPr>
              <a:t>Fabricación del </a:t>
            </a:r>
            <a:r>
              <a:rPr lang="es-ES" sz="1600" dirty="0" err="1">
                <a:solidFill>
                  <a:srgbClr val="00519E"/>
                </a:solidFill>
                <a:latin typeface="Calibri" panose="020F0502020204030204" pitchFamily="34" charset="0"/>
              </a:rPr>
              <a:t>liner</a:t>
            </a:r>
            <a:r>
              <a:rPr lang="es-ES" sz="1600" dirty="0">
                <a:solidFill>
                  <a:srgbClr val="00519E"/>
                </a:solidFill>
                <a:latin typeface="Calibri" panose="020F0502020204030204" pitchFamily="34" charset="0"/>
              </a:rPr>
              <a:t> (cuerpo interior) por técnicas de conformado de piezas plásticas (</a:t>
            </a:r>
            <a:r>
              <a:rPr lang="es-ES" sz="1600" dirty="0" err="1">
                <a:solidFill>
                  <a:srgbClr val="00519E"/>
                </a:solidFill>
                <a:latin typeface="Calibri" panose="020F0502020204030204" pitchFamily="34" charset="0"/>
              </a:rPr>
              <a:t>rotomolding</a:t>
            </a:r>
            <a:r>
              <a:rPr lang="es-ES" sz="1600" dirty="0">
                <a:solidFill>
                  <a:srgbClr val="00519E"/>
                </a:solidFill>
                <a:latin typeface="Calibri" panose="020F0502020204030204" pitchFamily="34" charset="0"/>
              </a:rPr>
              <a:t>, extrusión, soplado) </a:t>
            </a:r>
          </a:p>
          <a:p>
            <a:endParaRPr lang="es-ES" sz="1600" dirty="0">
              <a:solidFill>
                <a:srgbClr val="00519E"/>
              </a:solidFill>
              <a:latin typeface="Calibri" panose="020F0502020204030204" pitchFamily="34" charset="0"/>
            </a:endParaRPr>
          </a:p>
          <a:p>
            <a:r>
              <a:rPr lang="es-ES" sz="1600" dirty="0">
                <a:solidFill>
                  <a:srgbClr val="00519E"/>
                </a:solidFill>
                <a:latin typeface="Wingdings" panose="05000000000000000000" pitchFamily="2" charset="2"/>
              </a:rPr>
              <a:t></a:t>
            </a:r>
            <a:r>
              <a:rPr lang="es-ES" sz="1600" dirty="0">
                <a:solidFill>
                  <a:srgbClr val="00519E"/>
                </a:solidFill>
                <a:latin typeface="Calibri" panose="020F0502020204030204" pitchFamily="34" charset="0"/>
              </a:rPr>
              <a:t>Incorporación de la fibra (fibra C, vidrio, aramida) impregnada en resina mediante </a:t>
            </a:r>
            <a:r>
              <a:rPr lang="es-ES" sz="1600" dirty="0" err="1">
                <a:solidFill>
                  <a:srgbClr val="00519E"/>
                </a:solidFill>
                <a:latin typeface="Calibri" panose="020F0502020204030204" pitchFamily="34" charset="0"/>
              </a:rPr>
              <a:t>Filament</a:t>
            </a:r>
            <a:r>
              <a:rPr lang="es-ES" sz="1600" dirty="0">
                <a:solidFill>
                  <a:srgbClr val="00519E"/>
                </a:solidFill>
                <a:latin typeface="Calibri" panose="020F0502020204030204" pitchFamily="34" charset="0"/>
              </a:rPr>
              <a:t> </a:t>
            </a:r>
            <a:r>
              <a:rPr lang="es-ES" sz="1600" dirty="0" err="1">
                <a:solidFill>
                  <a:srgbClr val="00519E"/>
                </a:solidFill>
                <a:latin typeface="Calibri" panose="020F0502020204030204" pitchFamily="34" charset="0"/>
              </a:rPr>
              <a:t>Winding</a:t>
            </a:r>
            <a:r>
              <a:rPr lang="es-ES" sz="1600" dirty="0">
                <a:solidFill>
                  <a:srgbClr val="00519E"/>
                </a:solidFill>
                <a:latin typeface="Calibri" panose="020F0502020204030204" pitchFamily="34" charset="0"/>
              </a:rPr>
              <a:t>. </a:t>
            </a:r>
          </a:p>
          <a:p>
            <a:endParaRPr lang="es-ES" sz="1600" dirty="0">
              <a:solidFill>
                <a:srgbClr val="00519E"/>
              </a:solidFill>
              <a:latin typeface="Calibri" panose="020F0502020204030204" pitchFamily="34" charset="0"/>
            </a:endParaRPr>
          </a:p>
          <a:p>
            <a:r>
              <a:rPr lang="es-ES" sz="1600" dirty="0">
                <a:solidFill>
                  <a:srgbClr val="00519E"/>
                </a:solidFill>
                <a:latin typeface="Wingdings" panose="05000000000000000000" pitchFamily="2" charset="2"/>
              </a:rPr>
              <a:t></a:t>
            </a:r>
            <a:r>
              <a:rPr lang="es-ES" sz="1600" dirty="0">
                <a:solidFill>
                  <a:srgbClr val="00519E"/>
                </a:solidFill>
                <a:latin typeface="Calibri" panose="020F0502020204030204" pitchFamily="34" charset="0"/>
              </a:rPr>
              <a:t>Curado en condiciones controladas y acabado final. </a:t>
            </a:r>
          </a:p>
          <a:p>
            <a:endParaRPr lang="es-ES" sz="1600" dirty="0">
              <a:solidFill>
                <a:srgbClr val="00519E"/>
              </a:solidFill>
              <a:latin typeface="Calibri" panose="020F0502020204030204" pitchFamily="34" charset="0"/>
            </a:endParaRPr>
          </a:p>
          <a:p>
            <a:r>
              <a:rPr lang="es-ES" sz="1600" dirty="0">
                <a:solidFill>
                  <a:srgbClr val="00519E"/>
                </a:solidFill>
                <a:latin typeface="Wingdings" panose="05000000000000000000" pitchFamily="2" charset="2"/>
              </a:rPr>
              <a:t></a:t>
            </a:r>
            <a:r>
              <a:rPr lang="es-ES" sz="1600" dirty="0">
                <a:solidFill>
                  <a:srgbClr val="00519E"/>
                </a:solidFill>
                <a:latin typeface="Calibri" panose="020F0502020204030204" pitchFamily="34" charset="0"/>
              </a:rPr>
              <a:t>Ensayos de homologación y validación de diseños (Prueba hidráulica, de rotura, resistencia al fuego, etc.) según norma ISO 15689 para uso en vehículos e ISO 15399 para uso estacionario. </a:t>
            </a:r>
          </a:p>
        </p:txBody>
      </p:sp>
      <p:pic>
        <p:nvPicPr>
          <p:cNvPr id="13" name="Imagen 12">
            <a:extLst>
              <a:ext uri="{FF2B5EF4-FFF2-40B4-BE49-F238E27FC236}">
                <a16:creationId xmlns:a16="http://schemas.microsoft.com/office/drawing/2014/main" id="{3A151988-8079-403B-ACE5-E58A2078962A}"/>
              </a:ext>
            </a:extLst>
          </p:cNvPr>
          <p:cNvPicPr>
            <a:picLocks noChangeAspect="1"/>
          </p:cNvPicPr>
          <p:nvPr/>
        </p:nvPicPr>
        <p:blipFill>
          <a:blip r:embed="rId5"/>
          <a:stretch>
            <a:fillRect/>
          </a:stretch>
        </p:blipFill>
        <p:spPr>
          <a:xfrm>
            <a:off x="5508104" y="3356992"/>
            <a:ext cx="3264197" cy="2454540"/>
          </a:xfrm>
          <a:prstGeom prst="rect">
            <a:avLst/>
          </a:prstGeom>
        </p:spPr>
      </p:pic>
      <p:pic>
        <p:nvPicPr>
          <p:cNvPr id="9" name="Imagen 8">
            <a:extLst>
              <a:ext uri="{FF2B5EF4-FFF2-40B4-BE49-F238E27FC236}">
                <a16:creationId xmlns:a16="http://schemas.microsoft.com/office/drawing/2014/main" id="{E1C6DFDC-094A-4443-A672-F75E070034BC}"/>
              </a:ext>
            </a:extLst>
          </p:cNvPr>
          <p:cNvPicPr>
            <a:picLocks noChangeAspect="1"/>
          </p:cNvPicPr>
          <p:nvPr/>
        </p:nvPicPr>
        <p:blipFill>
          <a:blip r:embed="rId6"/>
          <a:stretch>
            <a:fillRect/>
          </a:stretch>
        </p:blipFill>
        <p:spPr>
          <a:xfrm>
            <a:off x="6588224" y="1368799"/>
            <a:ext cx="2444121" cy="1584334"/>
          </a:xfrm>
          <a:prstGeom prst="rect">
            <a:avLst/>
          </a:prstGeom>
        </p:spPr>
      </p:pic>
      <p:sp>
        <p:nvSpPr>
          <p:cNvPr id="14" name="Título 1">
            <a:extLst>
              <a:ext uri="{FF2B5EF4-FFF2-40B4-BE49-F238E27FC236}">
                <a16:creationId xmlns:a16="http://schemas.microsoft.com/office/drawing/2014/main" id="{85B9432A-0D58-4FF7-8D81-DBC5B9F164B9}"/>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6" name="11 Rectángulo">
            <a:extLst>
              <a:ext uri="{FF2B5EF4-FFF2-40B4-BE49-F238E27FC236}">
                <a16:creationId xmlns:a16="http://schemas.microsoft.com/office/drawing/2014/main" id="{2923BC8A-8645-4AE1-9694-D7C5C50E3120}"/>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09EE0504-8415-469F-9BEA-78B47A1FCE82}"/>
              </a:ext>
            </a:extLst>
          </p:cNvPr>
          <p:cNvSpPr/>
          <p:nvPr/>
        </p:nvSpPr>
        <p:spPr>
          <a:xfrm>
            <a:off x="5292080" y="6093296"/>
            <a:ext cx="936104" cy="246221"/>
          </a:xfrm>
          <a:prstGeom prst="rect">
            <a:avLst/>
          </a:prstGeom>
        </p:spPr>
        <p:txBody>
          <a:bodyPr wrap="square">
            <a:spAutoFit/>
          </a:bodyPr>
          <a:lstStyle/>
          <a:p>
            <a:r>
              <a:rPr lang="es-ES" sz="1000" b="1" u="sng" dirty="0" err="1"/>
              <a:t>Fig</a:t>
            </a:r>
            <a:r>
              <a:rPr lang="es-ES" sz="1000" b="1" u="sng" dirty="0"/>
              <a:t>  84</a:t>
            </a:r>
            <a:endParaRPr lang="es-ES" sz="1000" b="1" dirty="0"/>
          </a:p>
        </p:txBody>
      </p:sp>
      <p:sp>
        <p:nvSpPr>
          <p:cNvPr id="17" name="12 Rectángulo">
            <a:extLst>
              <a:ext uri="{FF2B5EF4-FFF2-40B4-BE49-F238E27FC236}">
                <a16:creationId xmlns:a16="http://schemas.microsoft.com/office/drawing/2014/main" id="{53554BE9-4302-46F4-BC9F-75ED3BDD1395}"/>
              </a:ext>
            </a:extLst>
          </p:cNvPr>
          <p:cNvSpPr/>
          <p:nvPr/>
        </p:nvSpPr>
        <p:spPr>
          <a:xfrm>
            <a:off x="5887551" y="2877991"/>
            <a:ext cx="936104" cy="246221"/>
          </a:xfrm>
          <a:prstGeom prst="rect">
            <a:avLst/>
          </a:prstGeom>
        </p:spPr>
        <p:txBody>
          <a:bodyPr wrap="square">
            <a:spAutoFit/>
          </a:bodyPr>
          <a:lstStyle/>
          <a:p>
            <a:r>
              <a:rPr lang="es-ES" sz="1000" b="1" u="sng" dirty="0" err="1"/>
              <a:t>Fig</a:t>
            </a:r>
            <a:r>
              <a:rPr lang="es-ES" sz="1000" b="1" u="sng" dirty="0"/>
              <a:t>  85</a:t>
            </a:r>
            <a:endParaRPr lang="es-ES" sz="1000" b="1" dirty="0"/>
          </a:p>
        </p:txBody>
      </p:sp>
      <p:sp>
        <p:nvSpPr>
          <p:cNvPr id="18" name="12 Rectángulo">
            <a:extLst>
              <a:ext uri="{FF2B5EF4-FFF2-40B4-BE49-F238E27FC236}">
                <a16:creationId xmlns:a16="http://schemas.microsoft.com/office/drawing/2014/main" id="{A3085777-1F7E-41D1-8F40-08D484A39BE1}"/>
              </a:ext>
            </a:extLst>
          </p:cNvPr>
          <p:cNvSpPr/>
          <p:nvPr/>
        </p:nvSpPr>
        <p:spPr>
          <a:xfrm>
            <a:off x="8532440" y="2996952"/>
            <a:ext cx="936104" cy="246221"/>
          </a:xfrm>
          <a:prstGeom prst="rect">
            <a:avLst/>
          </a:prstGeom>
        </p:spPr>
        <p:txBody>
          <a:bodyPr wrap="square">
            <a:spAutoFit/>
          </a:bodyPr>
          <a:lstStyle/>
          <a:p>
            <a:r>
              <a:rPr lang="es-ES" sz="1000" b="1" u="sng" dirty="0" err="1"/>
              <a:t>Fig</a:t>
            </a:r>
            <a:r>
              <a:rPr lang="es-ES" sz="1000" b="1" u="sng" dirty="0"/>
              <a:t>  86</a:t>
            </a:r>
            <a:endParaRPr lang="es-ES" sz="1000" b="1" dirty="0"/>
          </a:p>
        </p:txBody>
      </p:sp>
      <p:sp>
        <p:nvSpPr>
          <p:cNvPr id="19" name="12 Rectángulo">
            <a:extLst>
              <a:ext uri="{FF2B5EF4-FFF2-40B4-BE49-F238E27FC236}">
                <a16:creationId xmlns:a16="http://schemas.microsoft.com/office/drawing/2014/main" id="{2310DE89-3E0A-4D20-91DD-33B1670F938A}"/>
              </a:ext>
            </a:extLst>
          </p:cNvPr>
          <p:cNvSpPr/>
          <p:nvPr/>
        </p:nvSpPr>
        <p:spPr>
          <a:xfrm>
            <a:off x="8244408" y="5949280"/>
            <a:ext cx="936104" cy="246221"/>
          </a:xfrm>
          <a:prstGeom prst="rect">
            <a:avLst/>
          </a:prstGeom>
        </p:spPr>
        <p:txBody>
          <a:bodyPr wrap="square">
            <a:spAutoFit/>
          </a:bodyPr>
          <a:lstStyle/>
          <a:p>
            <a:r>
              <a:rPr lang="es-ES" sz="1000" b="1" u="sng" dirty="0" err="1"/>
              <a:t>Fig</a:t>
            </a:r>
            <a:r>
              <a:rPr lang="es-ES" sz="1000" b="1" u="sng" dirty="0"/>
              <a:t>  87</a:t>
            </a:r>
            <a:endParaRPr lang="es-ES" sz="1000" b="1" dirty="0"/>
          </a:p>
        </p:txBody>
      </p:sp>
    </p:spTree>
    <p:extLst>
      <p:ext uri="{BB962C8B-B14F-4D97-AF65-F5344CB8AC3E}">
        <p14:creationId xmlns:p14="http://schemas.microsoft.com/office/powerpoint/2010/main" val="21352342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2" name="Imagen 1">
            <a:extLst>
              <a:ext uri="{FF2B5EF4-FFF2-40B4-BE49-F238E27FC236}">
                <a16:creationId xmlns:a16="http://schemas.microsoft.com/office/drawing/2014/main" id="{0C83938E-6813-4CAA-BF4E-8529AB12C917}"/>
              </a:ext>
            </a:extLst>
          </p:cNvPr>
          <p:cNvPicPr>
            <a:picLocks noChangeAspect="1"/>
          </p:cNvPicPr>
          <p:nvPr/>
        </p:nvPicPr>
        <p:blipFill>
          <a:blip r:embed="rId3"/>
          <a:stretch>
            <a:fillRect/>
          </a:stretch>
        </p:blipFill>
        <p:spPr>
          <a:xfrm>
            <a:off x="2447723" y="1879371"/>
            <a:ext cx="4660302" cy="1892976"/>
          </a:xfrm>
          <a:prstGeom prst="rect">
            <a:avLst/>
          </a:prstGeom>
        </p:spPr>
      </p:pic>
      <p:pic>
        <p:nvPicPr>
          <p:cNvPr id="3" name="Imagen 2">
            <a:extLst>
              <a:ext uri="{FF2B5EF4-FFF2-40B4-BE49-F238E27FC236}">
                <a16:creationId xmlns:a16="http://schemas.microsoft.com/office/drawing/2014/main" id="{5FB9A5C1-6CA4-4A21-BA56-E0BC5DED01D1}"/>
              </a:ext>
            </a:extLst>
          </p:cNvPr>
          <p:cNvPicPr>
            <a:picLocks noChangeAspect="1"/>
          </p:cNvPicPr>
          <p:nvPr/>
        </p:nvPicPr>
        <p:blipFill>
          <a:blip r:embed="rId4"/>
          <a:stretch>
            <a:fillRect/>
          </a:stretch>
        </p:blipFill>
        <p:spPr>
          <a:xfrm>
            <a:off x="242894" y="3925759"/>
            <a:ext cx="4350643" cy="2450861"/>
          </a:xfrm>
          <a:prstGeom prst="rect">
            <a:avLst/>
          </a:prstGeom>
        </p:spPr>
      </p:pic>
      <p:pic>
        <p:nvPicPr>
          <p:cNvPr id="5" name="Imagen 4">
            <a:extLst>
              <a:ext uri="{FF2B5EF4-FFF2-40B4-BE49-F238E27FC236}">
                <a16:creationId xmlns:a16="http://schemas.microsoft.com/office/drawing/2014/main" id="{FCAAAD6D-9217-47AC-BFE5-B94C6B56079D}"/>
              </a:ext>
            </a:extLst>
          </p:cNvPr>
          <p:cNvPicPr>
            <a:picLocks noChangeAspect="1"/>
          </p:cNvPicPr>
          <p:nvPr/>
        </p:nvPicPr>
        <p:blipFill>
          <a:blip r:embed="rId5"/>
          <a:stretch>
            <a:fillRect/>
          </a:stretch>
        </p:blipFill>
        <p:spPr>
          <a:xfrm>
            <a:off x="5148064" y="4033972"/>
            <a:ext cx="3293528" cy="2193071"/>
          </a:xfrm>
          <a:prstGeom prst="rect">
            <a:avLst/>
          </a:prstGeom>
        </p:spPr>
      </p:pic>
      <p:sp>
        <p:nvSpPr>
          <p:cNvPr id="8" name="Rectángulo 7">
            <a:extLst>
              <a:ext uri="{FF2B5EF4-FFF2-40B4-BE49-F238E27FC236}">
                <a16:creationId xmlns:a16="http://schemas.microsoft.com/office/drawing/2014/main" id="{95E9E80C-B763-42CF-98A4-15958F55D21F}"/>
              </a:ext>
            </a:extLst>
          </p:cNvPr>
          <p:cNvSpPr/>
          <p:nvPr/>
        </p:nvSpPr>
        <p:spPr>
          <a:xfrm>
            <a:off x="266100" y="776808"/>
            <a:ext cx="7978308" cy="738664"/>
          </a:xfrm>
          <a:prstGeom prst="rect">
            <a:avLst/>
          </a:prstGeom>
        </p:spPr>
        <p:txBody>
          <a:bodyPr wrap="square">
            <a:spAutoFit/>
          </a:bodyPr>
          <a:lstStyle/>
          <a:p>
            <a:endParaRPr lang="es-ES" sz="1200" dirty="0">
              <a:solidFill>
                <a:srgbClr val="00519E"/>
              </a:solidFill>
              <a:latin typeface="Wingdings" panose="05000000000000000000" pitchFamily="2" charset="2"/>
            </a:endParaRPr>
          </a:p>
          <a:p>
            <a:endParaRPr lang="es-ES" sz="1200" dirty="0">
              <a:solidFill>
                <a:srgbClr val="00519E"/>
              </a:solidFill>
              <a:latin typeface="Wingdings" panose="05000000000000000000" pitchFamily="2" charset="2"/>
            </a:endParaRPr>
          </a:p>
          <a:p>
            <a:r>
              <a:rPr lang="es-ES" dirty="0">
                <a:solidFill>
                  <a:srgbClr val="00519E"/>
                </a:solidFill>
                <a:latin typeface="Wingdings" panose="05000000000000000000" pitchFamily="2" charset="2"/>
              </a:rPr>
              <a:t></a:t>
            </a:r>
            <a:r>
              <a:rPr lang="es-ES" b="1" dirty="0">
                <a:solidFill>
                  <a:srgbClr val="00519E"/>
                </a:solidFill>
                <a:latin typeface="Calibri" panose="020F0502020204030204" pitchFamily="34" charset="0"/>
              </a:rPr>
              <a:t>Desarrollo de nuevos recipientes (tipo IV) – Proceso de </a:t>
            </a:r>
            <a:r>
              <a:rPr lang="es-ES" b="1" dirty="0" err="1">
                <a:solidFill>
                  <a:srgbClr val="00519E"/>
                </a:solidFill>
                <a:latin typeface="Calibri" panose="020F0502020204030204" pitchFamily="34" charset="0"/>
              </a:rPr>
              <a:t>Filament</a:t>
            </a:r>
            <a:r>
              <a:rPr lang="es-ES" b="1" dirty="0">
                <a:solidFill>
                  <a:srgbClr val="00519E"/>
                </a:solidFill>
                <a:latin typeface="Calibri" panose="020F0502020204030204" pitchFamily="34" charset="0"/>
              </a:rPr>
              <a:t> </a:t>
            </a:r>
            <a:r>
              <a:rPr lang="es-ES" b="1" dirty="0" err="1">
                <a:solidFill>
                  <a:srgbClr val="00519E"/>
                </a:solidFill>
                <a:latin typeface="Calibri" panose="020F0502020204030204" pitchFamily="34" charset="0"/>
              </a:rPr>
              <a:t>Winding</a:t>
            </a:r>
            <a:endParaRPr lang="es-ES" dirty="0">
              <a:solidFill>
                <a:srgbClr val="00519E"/>
              </a:solidFill>
              <a:latin typeface="Wingdings" panose="05000000000000000000" pitchFamily="2" charset="2"/>
            </a:endParaRPr>
          </a:p>
        </p:txBody>
      </p:sp>
      <p:sp>
        <p:nvSpPr>
          <p:cNvPr id="13" name="Título 1">
            <a:extLst>
              <a:ext uri="{FF2B5EF4-FFF2-40B4-BE49-F238E27FC236}">
                <a16:creationId xmlns:a16="http://schemas.microsoft.com/office/drawing/2014/main" id="{0A1D937E-FDBB-4DBD-8553-9919EA676341}"/>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0" name="11 Rectángulo">
            <a:extLst>
              <a:ext uri="{FF2B5EF4-FFF2-40B4-BE49-F238E27FC236}">
                <a16:creationId xmlns:a16="http://schemas.microsoft.com/office/drawing/2014/main" id="{7527DCD5-3A9B-4177-BA87-405CF82BDE80}"/>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2B631903-F14B-4C85-9F0A-D4A8C9A52534}"/>
              </a:ext>
            </a:extLst>
          </p:cNvPr>
          <p:cNvSpPr/>
          <p:nvPr/>
        </p:nvSpPr>
        <p:spPr>
          <a:xfrm>
            <a:off x="4644008" y="6093296"/>
            <a:ext cx="936104" cy="246221"/>
          </a:xfrm>
          <a:prstGeom prst="rect">
            <a:avLst/>
          </a:prstGeom>
        </p:spPr>
        <p:txBody>
          <a:bodyPr wrap="square">
            <a:spAutoFit/>
          </a:bodyPr>
          <a:lstStyle/>
          <a:p>
            <a:r>
              <a:rPr lang="es-ES" sz="1000" b="1" u="sng" dirty="0" err="1"/>
              <a:t>Fig</a:t>
            </a:r>
            <a:r>
              <a:rPr lang="es-ES" sz="1000" b="1" u="sng" dirty="0"/>
              <a:t>  88</a:t>
            </a:r>
            <a:endParaRPr lang="es-ES" sz="1000" b="1" dirty="0"/>
          </a:p>
        </p:txBody>
      </p:sp>
      <p:sp>
        <p:nvSpPr>
          <p:cNvPr id="14" name="12 Rectángulo">
            <a:extLst>
              <a:ext uri="{FF2B5EF4-FFF2-40B4-BE49-F238E27FC236}">
                <a16:creationId xmlns:a16="http://schemas.microsoft.com/office/drawing/2014/main" id="{141D0996-29E1-4112-89E4-530215AE0F90}"/>
              </a:ext>
            </a:extLst>
          </p:cNvPr>
          <p:cNvSpPr/>
          <p:nvPr/>
        </p:nvSpPr>
        <p:spPr>
          <a:xfrm>
            <a:off x="8460432" y="6093296"/>
            <a:ext cx="936104" cy="246221"/>
          </a:xfrm>
          <a:prstGeom prst="rect">
            <a:avLst/>
          </a:prstGeom>
        </p:spPr>
        <p:txBody>
          <a:bodyPr wrap="square">
            <a:spAutoFit/>
          </a:bodyPr>
          <a:lstStyle/>
          <a:p>
            <a:r>
              <a:rPr lang="es-ES" sz="1000" b="1" u="sng" dirty="0" err="1"/>
              <a:t>Fig</a:t>
            </a:r>
            <a:r>
              <a:rPr lang="es-ES" sz="1000" b="1" u="sng" dirty="0"/>
              <a:t>  89</a:t>
            </a:r>
            <a:endParaRPr lang="es-ES" sz="1000" b="1" dirty="0"/>
          </a:p>
        </p:txBody>
      </p:sp>
      <p:sp>
        <p:nvSpPr>
          <p:cNvPr id="16" name="12 Rectángulo">
            <a:extLst>
              <a:ext uri="{FF2B5EF4-FFF2-40B4-BE49-F238E27FC236}">
                <a16:creationId xmlns:a16="http://schemas.microsoft.com/office/drawing/2014/main" id="{F2C1A19F-116F-4C87-B1DD-3180F326E45F}"/>
              </a:ext>
            </a:extLst>
          </p:cNvPr>
          <p:cNvSpPr/>
          <p:nvPr/>
        </p:nvSpPr>
        <p:spPr>
          <a:xfrm>
            <a:off x="7236296" y="3501008"/>
            <a:ext cx="936104" cy="246221"/>
          </a:xfrm>
          <a:prstGeom prst="rect">
            <a:avLst/>
          </a:prstGeom>
        </p:spPr>
        <p:txBody>
          <a:bodyPr wrap="square">
            <a:spAutoFit/>
          </a:bodyPr>
          <a:lstStyle/>
          <a:p>
            <a:r>
              <a:rPr lang="es-ES" sz="1000" b="1" u="sng" dirty="0" err="1"/>
              <a:t>Fig</a:t>
            </a:r>
            <a:r>
              <a:rPr lang="es-ES" sz="1000" b="1" u="sng" dirty="0"/>
              <a:t>  90</a:t>
            </a:r>
            <a:endParaRPr lang="es-ES" sz="1000" b="1" dirty="0"/>
          </a:p>
        </p:txBody>
      </p:sp>
    </p:spTree>
    <p:extLst>
      <p:ext uri="{BB962C8B-B14F-4D97-AF65-F5344CB8AC3E}">
        <p14:creationId xmlns:p14="http://schemas.microsoft.com/office/powerpoint/2010/main" val="39724691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a:xfrm>
            <a:off x="261966" y="1000108"/>
            <a:ext cx="8382000" cy="6397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_tradnl" sz="2800" b="1" i="0" u="none" strike="noStrike" kern="1200" cap="none" spc="0" normalizeH="0" baseline="0" noProof="0" dirty="0">
                <a:ln>
                  <a:noFill/>
                </a:ln>
                <a:solidFill>
                  <a:schemeClr val="bg1"/>
                </a:solidFill>
                <a:effectLst/>
                <a:uLnTx/>
                <a:uFillTx/>
                <a:latin typeface="TitilliumText22L Regular"/>
                <a:ea typeface="+mj-ea"/>
                <a:cs typeface="TitilliumText22L Regular"/>
              </a:rPr>
              <a:t>ÍNDICE</a:t>
            </a:r>
            <a:endParaRPr kumimoji="0" lang="es-ES_tradnl" sz="2800" b="1" i="0" u="none" strike="noStrike" kern="1200" cap="none" spc="0" normalizeH="0" baseline="0" noProof="0" dirty="0">
              <a:ln>
                <a:noFill/>
              </a:ln>
              <a:solidFill>
                <a:schemeClr val="bg1"/>
              </a:solidFill>
              <a:effectLst/>
              <a:uLnTx/>
              <a:uFillTx/>
              <a:latin typeface="+mj-lt"/>
              <a:ea typeface="+mj-ea"/>
              <a:cs typeface="+mj-cs"/>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7" name="Imagen 6">
            <a:extLst>
              <a:ext uri="{FF2B5EF4-FFF2-40B4-BE49-F238E27FC236}">
                <a16:creationId xmlns:a16="http://schemas.microsoft.com/office/drawing/2014/main" id="{F7071087-E83D-4E73-A7E2-794829185E2B}"/>
              </a:ext>
            </a:extLst>
          </p:cNvPr>
          <p:cNvPicPr>
            <a:picLocks noChangeAspect="1"/>
          </p:cNvPicPr>
          <p:nvPr/>
        </p:nvPicPr>
        <p:blipFill>
          <a:blip r:embed="rId3"/>
          <a:stretch>
            <a:fillRect/>
          </a:stretch>
        </p:blipFill>
        <p:spPr>
          <a:xfrm>
            <a:off x="107504" y="1452401"/>
            <a:ext cx="3818400" cy="1545534"/>
          </a:xfrm>
          <a:prstGeom prst="rect">
            <a:avLst/>
          </a:prstGeom>
        </p:spPr>
      </p:pic>
      <p:pic>
        <p:nvPicPr>
          <p:cNvPr id="8" name="Imagen 7">
            <a:extLst>
              <a:ext uri="{FF2B5EF4-FFF2-40B4-BE49-F238E27FC236}">
                <a16:creationId xmlns:a16="http://schemas.microsoft.com/office/drawing/2014/main" id="{482471B7-4D71-4792-95D1-A8F250701762}"/>
              </a:ext>
            </a:extLst>
          </p:cNvPr>
          <p:cNvPicPr>
            <a:picLocks noChangeAspect="1"/>
          </p:cNvPicPr>
          <p:nvPr/>
        </p:nvPicPr>
        <p:blipFill>
          <a:blip r:embed="rId4"/>
          <a:stretch>
            <a:fillRect/>
          </a:stretch>
        </p:blipFill>
        <p:spPr>
          <a:xfrm>
            <a:off x="4750044" y="1283868"/>
            <a:ext cx="3818400" cy="1884163"/>
          </a:xfrm>
          <a:prstGeom prst="rect">
            <a:avLst/>
          </a:prstGeom>
        </p:spPr>
      </p:pic>
      <p:pic>
        <p:nvPicPr>
          <p:cNvPr id="9" name="Imagen 8">
            <a:extLst>
              <a:ext uri="{FF2B5EF4-FFF2-40B4-BE49-F238E27FC236}">
                <a16:creationId xmlns:a16="http://schemas.microsoft.com/office/drawing/2014/main" id="{9EE3D91A-8B97-4DB7-9CFB-390684DD3C34}"/>
              </a:ext>
            </a:extLst>
          </p:cNvPr>
          <p:cNvPicPr>
            <a:picLocks noChangeAspect="1"/>
          </p:cNvPicPr>
          <p:nvPr/>
        </p:nvPicPr>
        <p:blipFill>
          <a:blip r:embed="rId5"/>
          <a:stretch>
            <a:fillRect/>
          </a:stretch>
        </p:blipFill>
        <p:spPr>
          <a:xfrm>
            <a:off x="-5740" y="3647365"/>
            <a:ext cx="3973200" cy="2049934"/>
          </a:xfrm>
          <a:prstGeom prst="rect">
            <a:avLst/>
          </a:prstGeom>
        </p:spPr>
      </p:pic>
      <p:sp>
        <p:nvSpPr>
          <p:cNvPr id="13" name="Rectángulo 12">
            <a:extLst>
              <a:ext uri="{FF2B5EF4-FFF2-40B4-BE49-F238E27FC236}">
                <a16:creationId xmlns:a16="http://schemas.microsoft.com/office/drawing/2014/main" id="{4643F386-33DB-4634-A712-884FC5C13943}"/>
              </a:ext>
            </a:extLst>
          </p:cNvPr>
          <p:cNvSpPr/>
          <p:nvPr/>
        </p:nvSpPr>
        <p:spPr>
          <a:xfrm>
            <a:off x="107504" y="5538463"/>
            <a:ext cx="6624736" cy="892552"/>
          </a:xfrm>
          <a:prstGeom prst="rect">
            <a:avLst/>
          </a:prstGeom>
        </p:spPr>
        <p:txBody>
          <a:bodyPr wrap="square">
            <a:spAutoFit/>
          </a:bodyPr>
          <a:lstStyle/>
          <a:p>
            <a:endParaRPr lang="es-ES" sz="1400" dirty="0">
              <a:solidFill>
                <a:srgbClr val="000000"/>
              </a:solidFill>
              <a:latin typeface="Calibri" panose="020F0502020204030204" pitchFamily="34" charset="0"/>
            </a:endParaRPr>
          </a:p>
          <a:p>
            <a:endParaRPr lang="es-ES" sz="1400" dirty="0">
              <a:latin typeface="Calibri" panose="020F0502020204030204" pitchFamily="34" charset="0"/>
            </a:endParaRPr>
          </a:p>
          <a:p>
            <a:r>
              <a:rPr lang="en-US" sz="1200" dirty="0">
                <a:latin typeface="Calibri" panose="020F0502020204030204" pitchFamily="34" charset="0"/>
              </a:rPr>
              <a:t>M.R. Swain, “Fuel Leak Simulation,” Proceedings of the 2001 DOE Hydrogen Program Review, NREL/CP-570-30535, </a:t>
            </a:r>
            <a:r>
              <a:rPr lang="en-US" sz="1200" dirty="0" err="1">
                <a:latin typeface="Calibri" panose="020F0502020204030204" pitchFamily="34" charset="0"/>
              </a:rPr>
              <a:t>pg</a:t>
            </a:r>
            <a:r>
              <a:rPr lang="en-US" sz="1200" dirty="0">
                <a:latin typeface="Calibri" panose="020F0502020204030204" pitchFamily="34" charset="0"/>
              </a:rPr>
              <a:t> 679. </a:t>
            </a:r>
          </a:p>
        </p:txBody>
      </p:sp>
      <p:pic>
        <p:nvPicPr>
          <p:cNvPr id="16" name="Imagen 15">
            <a:extLst>
              <a:ext uri="{FF2B5EF4-FFF2-40B4-BE49-F238E27FC236}">
                <a16:creationId xmlns:a16="http://schemas.microsoft.com/office/drawing/2014/main" id="{E0940DE0-5C1C-4F18-97C8-C52EC7073D7D}"/>
              </a:ext>
            </a:extLst>
          </p:cNvPr>
          <p:cNvPicPr>
            <a:picLocks noChangeAspect="1"/>
          </p:cNvPicPr>
          <p:nvPr/>
        </p:nvPicPr>
        <p:blipFill>
          <a:blip r:embed="rId6"/>
          <a:stretch>
            <a:fillRect/>
          </a:stretch>
        </p:blipFill>
        <p:spPr>
          <a:xfrm>
            <a:off x="4672281" y="3347175"/>
            <a:ext cx="4176464" cy="2451570"/>
          </a:xfrm>
          <a:prstGeom prst="rect">
            <a:avLst/>
          </a:prstGeom>
        </p:spPr>
      </p:pic>
      <p:sp>
        <p:nvSpPr>
          <p:cNvPr id="14" name="Título 1">
            <a:extLst>
              <a:ext uri="{FF2B5EF4-FFF2-40B4-BE49-F238E27FC236}">
                <a16:creationId xmlns:a16="http://schemas.microsoft.com/office/drawing/2014/main" id="{0D189266-FFBA-4435-842B-620AD4D5C9D2}"/>
              </a:ext>
            </a:extLst>
          </p:cNvPr>
          <p:cNvSpPr>
            <a:spLocks noGrp="1"/>
          </p:cNvSpPr>
          <p:nvPr>
            <p:ph type="title"/>
          </p:nvPr>
        </p:nvSpPr>
        <p:spPr>
          <a:xfrm>
            <a:off x="468313" y="196949"/>
            <a:ext cx="8382000" cy="639763"/>
          </a:xfrm>
        </p:spPr>
        <p:txBody>
          <a:bodyPr/>
          <a:lstStyle/>
          <a:p>
            <a:r>
              <a:rPr lang="es-ES_tradnl" altLang="es-ES" sz="2800" b="1" dirty="0">
                <a:solidFill>
                  <a:srgbClr val="2F9E37"/>
                </a:solidFill>
                <a:latin typeface="Arial" pitchFamily="34" charset="0"/>
                <a:ea typeface="TitilliumText22L Regular"/>
                <a:cs typeface="Arial" pitchFamily="34" charset="0"/>
              </a:rPr>
              <a:t>Equipos de almacenamiento</a:t>
            </a:r>
          </a:p>
        </p:txBody>
      </p:sp>
      <p:sp>
        <p:nvSpPr>
          <p:cNvPr id="17" name="11 Rectángulo">
            <a:extLst>
              <a:ext uri="{FF2B5EF4-FFF2-40B4-BE49-F238E27FC236}">
                <a16:creationId xmlns:a16="http://schemas.microsoft.com/office/drawing/2014/main" id="{2318EE46-76B1-43FC-B3B2-DC5F39985A5C}"/>
              </a:ext>
            </a:extLst>
          </p:cNvPr>
          <p:cNvSpPr/>
          <p:nvPr/>
        </p:nvSpPr>
        <p:spPr>
          <a:xfrm>
            <a:off x="36512" y="6453336"/>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II				                                                      Almacenamiento</a:t>
            </a:r>
          </a:p>
        </p:txBody>
      </p:sp>
      <p:sp>
        <p:nvSpPr>
          <p:cNvPr id="12" name="12 Rectángulo">
            <a:extLst>
              <a:ext uri="{FF2B5EF4-FFF2-40B4-BE49-F238E27FC236}">
                <a16:creationId xmlns:a16="http://schemas.microsoft.com/office/drawing/2014/main" id="{946D03EE-6561-4815-9E56-8E1970C3BD73}"/>
              </a:ext>
            </a:extLst>
          </p:cNvPr>
          <p:cNvSpPr/>
          <p:nvPr/>
        </p:nvSpPr>
        <p:spPr>
          <a:xfrm>
            <a:off x="8100392" y="5949280"/>
            <a:ext cx="936104" cy="246221"/>
          </a:xfrm>
          <a:prstGeom prst="rect">
            <a:avLst/>
          </a:prstGeom>
        </p:spPr>
        <p:txBody>
          <a:bodyPr wrap="square">
            <a:spAutoFit/>
          </a:bodyPr>
          <a:lstStyle/>
          <a:p>
            <a:r>
              <a:rPr lang="es-ES" sz="1000" b="1" u="sng" dirty="0" err="1"/>
              <a:t>Fig</a:t>
            </a:r>
            <a:r>
              <a:rPr lang="es-ES" sz="1000" b="1" u="sng" dirty="0"/>
              <a:t>  91</a:t>
            </a:r>
            <a:endParaRPr lang="es-ES" sz="1000" b="1" dirty="0"/>
          </a:p>
        </p:txBody>
      </p:sp>
    </p:spTree>
    <p:extLst>
      <p:ext uri="{BB962C8B-B14F-4D97-AF65-F5344CB8AC3E}">
        <p14:creationId xmlns:p14="http://schemas.microsoft.com/office/powerpoint/2010/main" val="26687548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7081</TotalTime>
  <Words>14102</Words>
  <Application>Microsoft Office PowerPoint</Application>
  <PresentationFormat>Presentación en pantalla (4:3)</PresentationFormat>
  <Paragraphs>1723</Paragraphs>
  <Slides>115</Slides>
  <Notes>115</Notes>
  <HiddenSlides>0</HiddenSlides>
  <MMClips>0</MMClips>
  <ScaleCrop>false</ScaleCrop>
  <HeadingPairs>
    <vt:vector size="8" baseType="variant">
      <vt:variant>
        <vt:lpstr>Fuentes usadas</vt:lpstr>
      </vt:variant>
      <vt:variant>
        <vt:i4>7</vt:i4>
      </vt:variant>
      <vt:variant>
        <vt:lpstr>Tema</vt:lpstr>
      </vt:variant>
      <vt:variant>
        <vt:i4>2</vt:i4>
      </vt:variant>
      <vt:variant>
        <vt:lpstr>Servidores OLE incrustados</vt:lpstr>
      </vt:variant>
      <vt:variant>
        <vt:i4>1</vt:i4>
      </vt:variant>
      <vt:variant>
        <vt:lpstr>Títulos de diapositiva</vt:lpstr>
      </vt:variant>
      <vt:variant>
        <vt:i4>115</vt:i4>
      </vt:variant>
    </vt:vector>
  </HeadingPairs>
  <TitlesOfParts>
    <vt:vector size="125" baseType="lpstr">
      <vt:lpstr>Arial</vt:lpstr>
      <vt:lpstr>Calibri</vt:lpstr>
      <vt:lpstr>Calibri Light</vt:lpstr>
      <vt:lpstr>Calibri,Bold</vt:lpstr>
      <vt:lpstr>Symbol</vt:lpstr>
      <vt:lpstr>TitilliumText22L Regular</vt:lpstr>
      <vt:lpstr>Wingdings</vt:lpstr>
      <vt:lpstr>Tema de Office</vt:lpstr>
      <vt:lpstr>Diseño personalizado</vt:lpstr>
      <vt:lpstr>Imagen de mapa de bits</vt:lpstr>
      <vt:lpstr>Presentación de PowerPoint</vt:lpstr>
      <vt:lpstr>ÍNDICE</vt:lpstr>
      <vt:lpstr>ÍNDICE</vt:lpstr>
      <vt:lpstr>Introducción</vt:lpstr>
      <vt:lpstr>Introducción</vt:lpstr>
      <vt:lpstr>ÍNDICE</vt:lpstr>
      <vt:lpstr>Vector energético</vt:lpstr>
      <vt:lpstr>Vector energético</vt:lpstr>
      <vt:lpstr>Vector energético</vt:lpstr>
      <vt:lpstr>Vector energético</vt:lpstr>
      <vt:lpstr>Vector energético</vt:lpstr>
      <vt:lpstr>Vector Energético</vt:lpstr>
      <vt:lpstr>Vector Energético</vt:lpstr>
      <vt:lpstr>Vector Energético</vt:lpstr>
      <vt:lpstr>ÍNDICE</vt:lpstr>
      <vt:lpstr>Propiedades del H2</vt:lpstr>
      <vt:lpstr>Propiedades del H2</vt:lpstr>
      <vt:lpstr>Propiedades del H2</vt:lpstr>
      <vt:lpstr>Propiedades del H2</vt:lpstr>
      <vt:lpstr>Propiedades del H2</vt:lpstr>
      <vt:lpstr>ÍNDICE</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Almacenamiento físico</vt:lpstr>
      <vt:lpstr> Válvulas  e instrumentos para servicio criogénico </vt:lpstr>
      <vt:lpstr>Presentación de PowerPoint</vt:lpstr>
      <vt:lpstr>Almacenamiento físico</vt:lpstr>
      <vt:lpstr>Almacenamiento físico</vt:lpstr>
      <vt:lpstr>ÍNDICE</vt:lpstr>
      <vt:lpstr>Almacenamiento químico</vt:lpstr>
      <vt:lpstr>Almacenamiento químico</vt:lpstr>
      <vt:lpstr>Almacenamiento químico</vt:lpstr>
      <vt:lpstr>Almacenamiento químico</vt:lpstr>
      <vt:lpstr>Almacenamiento químico</vt:lpstr>
      <vt:lpstr>Almacenamiento químico</vt:lpstr>
      <vt:lpstr>Almacenamiento químico</vt:lpstr>
      <vt:lpstr>Almacenamiento químico</vt:lpstr>
      <vt:lpstr>Almacenamiento químico</vt:lpstr>
      <vt:lpstr>ÍNDICE</vt:lpstr>
      <vt:lpstr>Power to X technologies</vt:lpstr>
      <vt:lpstr>Power to X technologies</vt:lpstr>
      <vt:lpstr>Power to X technologies</vt:lpstr>
      <vt:lpstr>Power to X technologies</vt:lpstr>
      <vt:lpstr>Power to X technologies</vt:lpstr>
      <vt:lpstr>Power to X technologies</vt:lpstr>
      <vt:lpstr>ÍNDICE</vt:lpstr>
      <vt:lpstr>ALM SUBTERRANEO</vt:lpstr>
      <vt:lpstr>ALM SUBTERRANEO</vt:lpstr>
      <vt:lpstr>ALM SUBTERRANEO</vt:lpstr>
      <vt:lpstr>ALM SUBTERRANEO</vt:lpstr>
      <vt:lpstr>ALM SUBTERRANEO</vt:lpstr>
      <vt:lpstr>ALM SUBTERRANEO</vt:lpstr>
      <vt:lpstr>ALM SUBTERRANEO</vt:lpstr>
      <vt:lpstr>ALM SUBTERRANEO</vt:lpstr>
      <vt:lpstr>ALM SUBTERRANEO</vt:lpstr>
      <vt:lpstr>ALM SUBTERRANEO</vt:lpstr>
      <vt:lpstr>ÍNDICE</vt:lpstr>
      <vt:lpstr>Equipos de almacenamiento</vt:lpstr>
      <vt:lpstr>Presentación de PowerPoint</vt:lpstr>
      <vt:lpstr>Presentación de PowerPoint</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Equipos de almacenamiento</vt:lpstr>
      <vt:lpstr>Presentación de PowerPoint</vt:lpstr>
      <vt:lpstr>¡¡MUCHAS GRACIAS POR SU ATENCIÓN!!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Tecnologías del Hidrógeno y Pilas de Combustible</dc:title>
  <dc:subject>Tema 1. Producción de Hidrógeno</dc:subject>
  <dc:creator>Ernesto Amores Vera</dc:creator>
  <cp:keywords>CNH2</cp:keywords>
  <cp:lastModifiedBy>FUNEZ GUERRA, CARLOS</cp:lastModifiedBy>
  <cp:revision>659</cp:revision>
  <dcterms:created xsi:type="dcterms:W3CDTF">2011-09-26T07:47:54Z</dcterms:created>
  <dcterms:modified xsi:type="dcterms:W3CDTF">2022-07-17T11:11:13Z</dcterms:modified>
  <cp:category>GEA PERONA</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19c027e-33b7-45fc-a572-8ffa5d09ec36_Enabled">
    <vt:lpwstr>true</vt:lpwstr>
  </property>
  <property fmtid="{D5CDD505-2E9C-101B-9397-08002B2CF9AE}" pid="3" name="MSIP_Label_019c027e-33b7-45fc-a572-8ffa5d09ec36_SetDate">
    <vt:lpwstr>2022-07-17T11:05:52Z</vt:lpwstr>
  </property>
  <property fmtid="{D5CDD505-2E9C-101B-9397-08002B2CF9AE}" pid="4" name="MSIP_Label_019c027e-33b7-45fc-a572-8ffa5d09ec36_Method">
    <vt:lpwstr>Standard</vt:lpwstr>
  </property>
  <property fmtid="{D5CDD505-2E9C-101B-9397-08002B2CF9AE}" pid="5" name="MSIP_Label_019c027e-33b7-45fc-a572-8ffa5d09ec36_Name">
    <vt:lpwstr>Internal Use</vt:lpwstr>
  </property>
  <property fmtid="{D5CDD505-2E9C-101B-9397-08002B2CF9AE}" pid="6" name="MSIP_Label_019c027e-33b7-45fc-a572-8ffa5d09ec36_SiteId">
    <vt:lpwstr>031a09bc-a2bf-44df-888e-4e09355b7a24</vt:lpwstr>
  </property>
  <property fmtid="{D5CDD505-2E9C-101B-9397-08002B2CF9AE}" pid="7" name="MSIP_Label_019c027e-33b7-45fc-a572-8ffa5d09ec36_ActionId">
    <vt:lpwstr>e1bb7f33-57e9-4a23-90fd-8eade98be6c8</vt:lpwstr>
  </property>
  <property fmtid="{D5CDD505-2E9C-101B-9397-08002B2CF9AE}" pid="8" name="MSIP_Label_019c027e-33b7-45fc-a572-8ffa5d09ec36_ContentBits">
    <vt:lpwstr>2</vt:lpwstr>
  </property>
</Properties>
</file>