
<file path=[Content_Types].xml><?xml version="1.0" encoding="utf-8"?>
<Types xmlns="http://schemas.openxmlformats.org/package/2006/content-types">
  <Default Extension="emf" ContentType="image/x-emf"/>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722" r:id="rId4"/>
  </p:sldMasterIdLst>
  <p:notesMasterIdLst>
    <p:notesMasterId r:id="rId44"/>
  </p:notesMasterIdLst>
  <p:sldIdLst>
    <p:sldId id="13312" r:id="rId5"/>
    <p:sldId id="13297" r:id="rId6"/>
    <p:sldId id="268" r:id="rId7"/>
    <p:sldId id="1845" r:id="rId8"/>
    <p:sldId id="13313" r:id="rId9"/>
    <p:sldId id="13314" r:id="rId10"/>
    <p:sldId id="13315" r:id="rId11"/>
    <p:sldId id="13316" r:id="rId12"/>
    <p:sldId id="13317" r:id="rId13"/>
    <p:sldId id="13318" r:id="rId14"/>
    <p:sldId id="13319" r:id="rId15"/>
    <p:sldId id="13320" r:id="rId16"/>
    <p:sldId id="13321" r:id="rId17"/>
    <p:sldId id="13322" r:id="rId18"/>
    <p:sldId id="13323" r:id="rId19"/>
    <p:sldId id="13324" r:id="rId20"/>
    <p:sldId id="13325" r:id="rId21"/>
    <p:sldId id="13326" r:id="rId22"/>
    <p:sldId id="13327" r:id="rId23"/>
    <p:sldId id="13328" r:id="rId24"/>
    <p:sldId id="13329" r:id="rId25"/>
    <p:sldId id="13330" r:id="rId26"/>
    <p:sldId id="13331" r:id="rId27"/>
    <p:sldId id="13332" r:id="rId28"/>
    <p:sldId id="13333" r:id="rId29"/>
    <p:sldId id="13334" r:id="rId30"/>
    <p:sldId id="13335" r:id="rId31"/>
    <p:sldId id="13336" r:id="rId32"/>
    <p:sldId id="13337" r:id="rId33"/>
    <p:sldId id="13338" r:id="rId34"/>
    <p:sldId id="13339" r:id="rId35"/>
    <p:sldId id="13340" r:id="rId36"/>
    <p:sldId id="13341" r:id="rId37"/>
    <p:sldId id="13342" r:id="rId38"/>
    <p:sldId id="13346" r:id="rId39"/>
    <p:sldId id="13343" r:id="rId40"/>
    <p:sldId id="13344" r:id="rId41"/>
    <p:sldId id="13345" r:id="rId42"/>
    <p:sldId id="13300" r:id="rId43"/>
  </p:sldIdLst>
  <p:sldSz cx="9144000" cy="6858000" type="screen4x3"/>
  <p:notesSz cx="6858000" cy="9144000"/>
  <p:embeddedFontLst>
    <p:embeddedFont>
      <p:font typeface="Arial Black" panose="020B0A04020102020204" pitchFamily="34" charset="0"/>
      <p:bold r:id="rId45"/>
    </p:embeddedFont>
    <p:embeddedFont>
      <p:font typeface="Calibri" panose="020F0502020204030204" pitchFamily="34" charset="0"/>
      <p:regular r:id="rId46"/>
      <p:bold r:id="rId47"/>
      <p:italic r:id="rId48"/>
      <p:boldItalic r:id="rId49"/>
    </p:embeddedFont>
    <p:embeddedFont>
      <p:font typeface="Calibri Light" panose="020F0302020204030204" pitchFamily="34" charset="0"/>
      <p:regular r:id="rId50"/>
      <p:italic r:id="rId51"/>
    </p:embeddedFont>
    <p:embeddedFont>
      <p:font typeface="Georgia" panose="02040502050405020303" pitchFamily="18" charset="0"/>
      <p:regular r:id="rId52"/>
      <p:bold r:id="rId53"/>
      <p:italic r:id="rId54"/>
      <p:boldItalic r:id="rId55"/>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1" userDrawn="1">
          <p15:clr>
            <a:srgbClr val="A4A3A4"/>
          </p15:clr>
        </p15:guide>
        <p15:guide id="2" pos="2879" userDrawn="1">
          <p15:clr>
            <a:srgbClr val="A4A3A4"/>
          </p15:clr>
        </p15:guide>
        <p15:guide id="4" pos="5647" userDrawn="1">
          <p15:clr>
            <a:srgbClr val="A4A3A4"/>
          </p15:clr>
        </p15:guide>
        <p15:guide id="5" pos="5359" userDrawn="1">
          <p15:clr>
            <a:srgbClr val="A4A3A4"/>
          </p15:clr>
        </p15:guide>
        <p15:guide id="6" pos="42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rodigioso Volcan 01" initials="PV0" lastIdx="3" clrIdx="0">
    <p:extLst>
      <p:ext uri="{19B8F6BF-5375-455C-9EA6-DF929625EA0E}">
        <p15:presenceInfo xmlns:p15="http://schemas.microsoft.com/office/powerpoint/2012/main" userId="S::prodigioso01@prodigioso.onmicrosoft.com::d81b684b-4612-4492-84d0-ea74644ad478" providerId="AD"/>
      </p:ext>
    </p:extLst>
  </p:cmAuthor>
  <p:cmAuthor id="2" name="Espinosa Garcia-Villarrubia, Beatriz" initials="EGB" lastIdx="1" clrIdx="1">
    <p:extLst>
      <p:ext uri="{19B8F6BF-5375-455C-9EA6-DF929625EA0E}">
        <p15:presenceInfo xmlns:p15="http://schemas.microsoft.com/office/powerpoint/2012/main" userId="S::beatrizespinosa@eoi.es::ef8604b3-1bc4-4517-afbe-c8ccef6e702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4F0D2"/>
    <a:srgbClr val="3C3C3C"/>
    <a:srgbClr val="E5F0D2"/>
    <a:srgbClr val="7DB61C"/>
    <a:srgbClr val="7DB61B"/>
    <a:srgbClr val="95CE3A"/>
    <a:srgbClr val="121212"/>
    <a:srgbClr val="234461"/>
    <a:srgbClr val="A3AA96"/>
    <a:srgbClr val="3B3B3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015" autoAdjust="0"/>
    <p:restoredTop sz="95918"/>
  </p:normalViewPr>
  <p:slideViewPr>
    <p:cSldViewPr snapToGrid="0" snapToObjects="1">
      <p:cViewPr varScale="1">
        <p:scale>
          <a:sx n="64" d="100"/>
          <a:sy n="64" d="100"/>
        </p:scale>
        <p:origin x="1260" y="48"/>
      </p:cViewPr>
      <p:guideLst>
        <p:guide orient="horz" pos="2161"/>
        <p:guide pos="2879"/>
        <p:guide pos="5647"/>
        <p:guide pos="5359"/>
        <p:guide pos="424"/>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font" Target="fonts/font3.fntdata"/><Relationship Id="rId50" Type="http://schemas.openxmlformats.org/officeDocument/2006/relationships/font" Target="fonts/font6.fntdata"/><Relationship Id="rId55" Type="http://schemas.openxmlformats.org/officeDocument/2006/relationships/font" Target="fonts/font11.fntdata"/><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font" Target="fonts/font2.fntdata"/><Relationship Id="rId59"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font" Target="fonts/font10.fntdata"/><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font" Target="fonts/font1.fntdata"/><Relationship Id="rId53" Type="http://schemas.openxmlformats.org/officeDocument/2006/relationships/font" Target="fonts/font9.fntdata"/><Relationship Id="rId58"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font" Target="fonts/font5.fntdata"/><Relationship Id="rId57"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notesMaster" Target="notesMasters/notesMaster1.xml"/><Relationship Id="rId52" Type="http://schemas.openxmlformats.org/officeDocument/2006/relationships/font" Target="fonts/font8.fntdata"/><Relationship Id="rId6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font" Target="fonts/font4.fntdata"/><Relationship Id="rId56" Type="http://schemas.openxmlformats.org/officeDocument/2006/relationships/commentAuthors" Target="commentAuthors.xml"/><Relationship Id="rId8" Type="http://schemas.openxmlformats.org/officeDocument/2006/relationships/slide" Target="slides/slide4.xml"/><Relationship Id="rId51" Type="http://schemas.openxmlformats.org/officeDocument/2006/relationships/font" Target="fonts/font7.fntdata"/><Relationship Id="rId3"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b="0" i="0">
                <a:latin typeface="Arial" panose="020B0604020202020204" pitchFamily="34" charset="0"/>
              </a:defRPr>
            </a:lvl1pPr>
          </a:lstStyle>
          <a:p>
            <a:endParaRPr lang="es-ES" dirty="0"/>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b="0" i="0">
                <a:latin typeface="Arial" panose="020B0604020202020204" pitchFamily="34" charset="0"/>
              </a:defRPr>
            </a:lvl1pPr>
          </a:lstStyle>
          <a:p>
            <a:fld id="{A58B5967-221C-1B4B-B55B-C0E4FF458B73}" type="datetimeFigureOut">
              <a:rPr lang="es-ES" smtClean="0"/>
              <a:pPr/>
              <a:t>16/07/2022</a:t>
            </a:fld>
            <a:endParaRPr lang="es-ES" dirty="0"/>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ES" dirty="0"/>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dirty="0"/>
              <a:t>Haga clic para modificar los estilos de texto del patrón</a:t>
            </a:r>
          </a:p>
          <a:p>
            <a:pPr lvl="1"/>
            <a:r>
              <a:rPr lang="es-ES" dirty="0"/>
              <a:t>Segundo nivel</a:t>
            </a:r>
          </a:p>
          <a:p>
            <a:pPr lvl="2"/>
            <a:r>
              <a:rPr lang="es-ES" dirty="0"/>
              <a:t>Tercer nivel</a:t>
            </a:r>
          </a:p>
          <a:p>
            <a:pPr lvl="3"/>
            <a:r>
              <a:rPr lang="es-ES" dirty="0"/>
              <a:t>Cuarto nivel</a:t>
            </a:r>
          </a:p>
          <a:p>
            <a:pPr lvl="4"/>
            <a:r>
              <a:rPr lang="es-ES" dirty="0"/>
              <a:t>Quinto nivel</a:t>
            </a: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b="0" i="0">
                <a:latin typeface="Arial" panose="020B0604020202020204" pitchFamily="34" charset="0"/>
              </a:defRPr>
            </a:lvl1pPr>
          </a:lstStyle>
          <a:p>
            <a:endParaRPr lang="es-ES" dirty="0"/>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b="0" i="0">
                <a:latin typeface="Arial" panose="020B0604020202020204" pitchFamily="34" charset="0"/>
              </a:defRPr>
            </a:lvl1pPr>
          </a:lstStyle>
          <a:p>
            <a:fld id="{EF973084-750F-F74E-BFBF-F3EE466E6AA5}" type="slidenum">
              <a:rPr lang="es-ES" smtClean="0"/>
              <a:pPr/>
              <a:t>‹Nº›</a:t>
            </a:fld>
            <a:endParaRPr lang="es-ES" dirty="0"/>
          </a:p>
        </p:txBody>
      </p:sp>
    </p:spTree>
    <p:extLst>
      <p:ext uri="{BB962C8B-B14F-4D97-AF65-F5344CB8AC3E}">
        <p14:creationId xmlns:p14="http://schemas.microsoft.com/office/powerpoint/2010/main" val="2373156306"/>
      </p:ext>
    </p:extLst>
  </p:cSld>
  <p:clrMap bg1="lt1" tx1="dk1" bg2="lt2" tx2="dk2" accent1="accent1" accent2="accent2" accent3="accent3" accent4="accent4" accent5="accent5" accent6="accent6" hlink="hlink" folHlink="folHlink"/>
  <p:notesStyle>
    <a:lvl1pPr marL="0" algn="l" defTabSz="769100" rtl="0" eaLnBrk="1" latinLnBrk="0" hangingPunct="1">
      <a:defRPr sz="1010" b="0" i="0" kern="1200">
        <a:solidFill>
          <a:schemeClr val="tx1"/>
        </a:solidFill>
        <a:latin typeface="Arial" panose="020B0604020202020204" pitchFamily="34" charset="0"/>
        <a:ea typeface="+mn-ea"/>
        <a:cs typeface="+mn-cs"/>
      </a:defRPr>
    </a:lvl1pPr>
    <a:lvl2pPr marL="384550" algn="l" defTabSz="769100" rtl="0" eaLnBrk="1" latinLnBrk="0" hangingPunct="1">
      <a:defRPr sz="1010" b="0" i="0" kern="1200">
        <a:solidFill>
          <a:schemeClr val="tx1"/>
        </a:solidFill>
        <a:latin typeface="Arial" panose="020B0604020202020204" pitchFamily="34" charset="0"/>
        <a:ea typeface="+mn-ea"/>
        <a:cs typeface="+mn-cs"/>
      </a:defRPr>
    </a:lvl2pPr>
    <a:lvl3pPr marL="769100" algn="l" defTabSz="769100" rtl="0" eaLnBrk="1" latinLnBrk="0" hangingPunct="1">
      <a:defRPr sz="1010" b="0" i="0" kern="1200">
        <a:solidFill>
          <a:schemeClr val="tx1"/>
        </a:solidFill>
        <a:latin typeface="Arial" panose="020B0604020202020204" pitchFamily="34" charset="0"/>
        <a:ea typeface="+mn-ea"/>
        <a:cs typeface="+mn-cs"/>
      </a:defRPr>
    </a:lvl3pPr>
    <a:lvl4pPr marL="1153649" algn="l" defTabSz="769100" rtl="0" eaLnBrk="1" latinLnBrk="0" hangingPunct="1">
      <a:defRPr sz="1010" b="0" i="0" kern="1200">
        <a:solidFill>
          <a:schemeClr val="tx1"/>
        </a:solidFill>
        <a:latin typeface="Arial" panose="020B0604020202020204" pitchFamily="34" charset="0"/>
        <a:ea typeface="+mn-ea"/>
        <a:cs typeface="+mn-cs"/>
      </a:defRPr>
    </a:lvl4pPr>
    <a:lvl5pPr marL="1538199" algn="l" defTabSz="769100" rtl="0" eaLnBrk="1" latinLnBrk="0" hangingPunct="1">
      <a:defRPr sz="1010" b="0" i="0" kern="1200">
        <a:solidFill>
          <a:schemeClr val="tx1"/>
        </a:solidFill>
        <a:latin typeface="Arial" panose="020B0604020202020204" pitchFamily="34" charset="0"/>
        <a:ea typeface="+mn-ea"/>
        <a:cs typeface="+mn-cs"/>
      </a:defRPr>
    </a:lvl5pPr>
    <a:lvl6pPr marL="1922749" algn="l" defTabSz="769100" rtl="0" eaLnBrk="1" latinLnBrk="0" hangingPunct="1">
      <a:defRPr sz="1010" kern="1200">
        <a:solidFill>
          <a:schemeClr val="tx1"/>
        </a:solidFill>
        <a:latin typeface="+mn-lt"/>
        <a:ea typeface="+mn-ea"/>
        <a:cs typeface="+mn-cs"/>
      </a:defRPr>
    </a:lvl6pPr>
    <a:lvl7pPr marL="2307299" algn="l" defTabSz="769100" rtl="0" eaLnBrk="1" latinLnBrk="0" hangingPunct="1">
      <a:defRPr sz="1010" kern="1200">
        <a:solidFill>
          <a:schemeClr val="tx1"/>
        </a:solidFill>
        <a:latin typeface="+mn-lt"/>
        <a:ea typeface="+mn-ea"/>
        <a:cs typeface="+mn-cs"/>
      </a:defRPr>
    </a:lvl7pPr>
    <a:lvl8pPr marL="2691849" algn="l" defTabSz="769100" rtl="0" eaLnBrk="1" latinLnBrk="0" hangingPunct="1">
      <a:defRPr sz="1010" kern="1200">
        <a:solidFill>
          <a:schemeClr val="tx1"/>
        </a:solidFill>
        <a:latin typeface="+mn-lt"/>
        <a:ea typeface="+mn-ea"/>
        <a:cs typeface="+mn-cs"/>
      </a:defRPr>
    </a:lvl8pPr>
    <a:lvl9pPr marL="3076398" algn="l" defTabSz="769100" rtl="0" eaLnBrk="1" latinLnBrk="0" hangingPunct="1">
      <a:defRPr sz="101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EF973084-750F-F74E-BFBF-F3EE466E6AA5}" type="slidenum">
              <a:rPr lang="es-ES" smtClean="0"/>
              <a:pPr/>
              <a:t>1</a:t>
            </a:fld>
            <a:endParaRPr lang="es-ES" dirty="0"/>
          </a:p>
        </p:txBody>
      </p:sp>
    </p:spTree>
    <p:extLst>
      <p:ext uri="{BB962C8B-B14F-4D97-AF65-F5344CB8AC3E}">
        <p14:creationId xmlns:p14="http://schemas.microsoft.com/office/powerpoint/2010/main" val="26022327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F9BF9FE5-8FE2-4E44-9C90-2B00CFAEADE7}" type="datetimeFigureOut">
              <a:rPr lang="es-ES" smtClean="0"/>
              <a:t>16/07/2022</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5F0B2D48-2F52-AB41-98A3-523552977846}" type="slidenum">
              <a:rPr lang="es-ES" smtClean="0"/>
              <a:t>‹Nº›</a:t>
            </a:fld>
            <a:endParaRPr lang="es-ES"/>
          </a:p>
        </p:txBody>
      </p:sp>
    </p:spTree>
    <p:extLst>
      <p:ext uri="{BB962C8B-B14F-4D97-AF65-F5344CB8AC3E}">
        <p14:creationId xmlns:p14="http://schemas.microsoft.com/office/powerpoint/2010/main" val="2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F9BF9FE5-8FE2-4E44-9C90-2B00CFAEADE7}" type="datetimeFigureOut">
              <a:rPr lang="es-ES" smtClean="0"/>
              <a:t>16/07/2022</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5F0B2D48-2F52-AB41-98A3-523552977846}" type="slidenum">
              <a:rPr lang="es-ES" smtClean="0"/>
              <a:t>‹Nº›</a:t>
            </a:fld>
            <a:endParaRPr lang="es-ES"/>
          </a:p>
        </p:txBody>
      </p:sp>
    </p:spTree>
    <p:extLst>
      <p:ext uri="{BB962C8B-B14F-4D97-AF65-F5344CB8AC3E}">
        <p14:creationId xmlns:p14="http://schemas.microsoft.com/office/powerpoint/2010/main" val="35574021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F9BF9FE5-8FE2-4E44-9C90-2B00CFAEADE7}" type="datetimeFigureOut">
              <a:rPr lang="es-ES" smtClean="0"/>
              <a:t>16/07/2022</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5F0B2D48-2F52-AB41-98A3-523552977846}" type="slidenum">
              <a:rPr lang="es-ES" smtClean="0"/>
              <a:t>‹Nº›</a:t>
            </a:fld>
            <a:endParaRPr lang="es-ES"/>
          </a:p>
        </p:txBody>
      </p:sp>
    </p:spTree>
    <p:extLst>
      <p:ext uri="{BB962C8B-B14F-4D97-AF65-F5344CB8AC3E}">
        <p14:creationId xmlns:p14="http://schemas.microsoft.com/office/powerpoint/2010/main" val="29207838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wo Content">
    <p:spTree>
      <p:nvGrpSpPr>
        <p:cNvPr id="1" name=""/>
        <p:cNvGrpSpPr/>
        <p:nvPr/>
      </p:nvGrpSpPr>
      <p:grpSpPr>
        <a:xfrm>
          <a:off x="0" y="0"/>
          <a:ext cx="0" cy="0"/>
          <a:chOff x="0" y="0"/>
          <a:chExt cx="0" cy="0"/>
        </a:xfrm>
      </p:grpSpPr>
      <p:sp>
        <p:nvSpPr>
          <p:cNvPr id="74" name="Shape 74"/>
          <p:cNvSpPr>
            <a:spLocks noGrp="1"/>
          </p:cNvSpPr>
          <p:nvPr>
            <p:ph type="title"/>
          </p:nvPr>
        </p:nvSpPr>
        <p:spPr>
          <a:xfrm>
            <a:off x="526861" y="595822"/>
            <a:ext cx="8090297" cy="1467070"/>
          </a:xfrm>
          <a:prstGeom prst="rect">
            <a:avLst/>
          </a:prstGeom>
        </p:spPr>
        <p:txBody>
          <a:bodyPr lIns="0" tIns="0" rIns="0" bIns="0" anchor="t">
            <a:noAutofit/>
          </a:bodyPr>
          <a:lstStyle>
            <a:lvl1pPr algn="l" defTabSz="912000">
              <a:defRPr sz="2393" b="1">
                <a:solidFill>
                  <a:srgbClr val="FFFFFF"/>
                </a:solidFill>
              </a:defRPr>
            </a:lvl1pPr>
          </a:lstStyle>
          <a:p>
            <a:pPr lvl="0">
              <a:defRPr sz="1800" b="0">
                <a:solidFill>
                  <a:srgbClr val="000000"/>
                </a:solidFill>
              </a:defRPr>
            </a:pPr>
            <a:r>
              <a:rPr sz="2393" b="1">
                <a:solidFill>
                  <a:srgbClr val="FFFFFF"/>
                </a:solidFill>
              </a:rPr>
              <a:t>Texto del título</a:t>
            </a:r>
          </a:p>
        </p:txBody>
      </p:sp>
      <p:sp>
        <p:nvSpPr>
          <p:cNvPr id="75" name="Shape 75"/>
          <p:cNvSpPr>
            <a:spLocks noGrp="1"/>
          </p:cNvSpPr>
          <p:nvPr>
            <p:ph type="body" idx="1"/>
          </p:nvPr>
        </p:nvSpPr>
        <p:spPr>
          <a:xfrm>
            <a:off x="526850" y="2062888"/>
            <a:ext cx="3591524" cy="1960954"/>
          </a:xfrm>
          <a:prstGeom prst="rect">
            <a:avLst/>
          </a:prstGeom>
        </p:spPr>
        <p:txBody>
          <a:bodyPr lIns="0" tIns="0" rIns="0" bIns="0">
            <a:noAutofit/>
          </a:bodyPr>
          <a:lstStyle>
            <a:lvl1pPr marL="0" indent="0" defTabSz="912000">
              <a:spcBef>
                <a:spcPts val="0"/>
              </a:spcBef>
              <a:buSzTx/>
              <a:buFontTx/>
              <a:buNone/>
              <a:defRPr sz="1496" b="1">
                <a:solidFill>
                  <a:srgbClr val="000000"/>
                </a:solidFill>
              </a:defRPr>
            </a:lvl1pPr>
            <a:lvl2pPr marL="0" indent="0" defTabSz="912000">
              <a:spcBef>
                <a:spcPts val="0"/>
              </a:spcBef>
              <a:buSzTx/>
              <a:buFontTx/>
              <a:buNone/>
              <a:defRPr sz="1496" b="1">
                <a:solidFill>
                  <a:srgbClr val="000000"/>
                </a:solidFill>
              </a:defRPr>
            </a:lvl2pPr>
            <a:lvl3pPr marL="0" indent="0" defTabSz="912000">
              <a:spcBef>
                <a:spcPts val="0"/>
              </a:spcBef>
              <a:buSzTx/>
              <a:buFontTx/>
              <a:buNone/>
              <a:defRPr sz="1496" b="1">
                <a:solidFill>
                  <a:srgbClr val="000000"/>
                </a:solidFill>
              </a:defRPr>
            </a:lvl3pPr>
            <a:lvl4pPr marL="0" indent="0" defTabSz="912000">
              <a:spcBef>
                <a:spcPts val="0"/>
              </a:spcBef>
              <a:buSzTx/>
              <a:buFontTx/>
              <a:buNone/>
              <a:defRPr sz="1496" b="1">
                <a:solidFill>
                  <a:srgbClr val="000000"/>
                </a:solidFill>
              </a:defRPr>
            </a:lvl4pPr>
            <a:lvl5pPr marL="0" indent="0" defTabSz="912000">
              <a:spcBef>
                <a:spcPts val="0"/>
              </a:spcBef>
              <a:buSzTx/>
              <a:buFontTx/>
              <a:buNone/>
              <a:defRPr sz="1496" b="1">
                <a:solidFill>
                  <a:srgbClr val="000000"/>
                </a:solidFill>
              </a:defRPr>
            </a:lvl5pPr>
          </a:lstStyle>
          <a:p>
            <a:pPr lvl="0">
              <a:defRPr sz="1800" b="0"/>
            </a:pPr>
            <a:r>
              <a:rPr sz="1496" b="1" dirty="0"/>
              <a:t>Nivel de </a:t>
            </a:r>
            <a:r>
              <a:rPr sz="1496" b="1" dirty="0" err="1"/>
              <a:t>texto</a:t>
            </a:r>
            <a:r>
              <a:rPr sz="1496" b="1" dirty="0"/>
              <a:t> 1</a:t>
            </a:r>
          </a:p>
          <a:p>
            <a:pPr lvl="1">
              <a:defRPr sz="1800" b="0"/>
            </a:pPr>
            <a:r>
              <a:rPr sz="1496" b="1" dirty="0"/>
              <a:t>Nivel de </a:t>
            </a:r>
            <a:r>
              <a:rPr sz="1496" b="1" dirty="0" err="1"/>
              <a:t>texto</a:t>
            </a:r>
            <a:r>
              <a:rPr sz="1496" b="1" dirty="0"/>
              <a:t> 2</a:t>
            </a:r>
          </a:p>
          <a:p>
            <a:pPr lvl="2">
              <a:defRPr sz="1800" b="0"/>
            </a:pPr>
            <a:r>
              <a:rPr sz="1496" b="1" dirty="0"/>
              <a:t>Nivel de </a:t>
            </a:r>
            <a:r>
              <a:rPr sz="1496" b="1" dirty="0" err="1"/>
              <a:t>texto</a:t>
            </a:r>
            <a:r>
              <a:rPr sz="1496" b="1" dirty="0"/>
              <a:t> 3</a:t>
            </a:r>
          </a:p>
          <a:p>
            <a:pPr lvl="3">
              <a:defRPr sz="1800" b="0"/>
            </a:pPr>
            <a:r>
              <a:rPr sz="1496" b="1" dirty="0"/>
              <a:t>Nivel de </a:t>
            </a:r>
            <a:r>
              <a:rPr sz="1496" b="1" dirty="0" err="1"/>
              <a:t>texto</a:t>
            </a:r>
            <a:r>
              <a:rPr sz="1496" b="1" dirty="0"/>
              <a:t> 4</a:t>
            </a:r>
          </a:p>
          <a:p>
            <a:pPr lvl="4">
              <a:defRPr sz="1800" b="0"/>
            </a:pPr>
            <a:r>
              <a:rPr sz="1496" b="1" dirty="0"/>
              <a:t>Nivel de </a:t>
            </a:r>
            <a:r>
              <a:rPr sz="1496" b="1" dirty="0" err="1"/>
              <a:t>texto</a:t>
            </a:r>
            <a:r>
              <a:rPr sz="1496" b="1" dirty="0"/>
              <a:t> 5</a:t>
            </a:r>
          </a:p>
        </p:txBody>
      </p:sp>
      <p:sp>
        <p:nvSpPr>
          <p:cNvPr id="76" name="Shape 76"/>
          <p:cNvSpPr>
            <a:spLocks noGrp="1"/>
          </p:cNvSpPr>
          <p:nvPr>
            <p:ph type="sldNum" sz="quarter" idx="2"/>
          </p:nvPr>
        </p:nvSpPr>
        <p:spPr>
          <a:xfrm>
            <a:off x="9525002" y="6369856"/>
            <a:ext cx="2103123" cy="127473"/>
          </a:xfrm>
          <a:prstGeom prst="rect">
            <a:avLst/>
          </a:prstGeom>
        </p:spPr>
        <p:txBody>
          <a:bodyPr lIns="0" tIns="0" rIns="0" bIns="0" anchor="t"/>
          <a:lstStyle>
            <a:lvl1pPr>
              <a:defRPr sz="699" b="0" i="0">
                <a:solidFill>
                  <a:srgbClr val="888888"/>
                </a:solidFill>
                <a:latin typeface="Arial" panose="020B0604020202020204" pitchFamily="34" charset="0"/>
                <a:ea typeface="ABC Normal" pitchFamily="2" charset="77"/>
                <a:cs typeface="Arial" panose="020B0604020202020204" pitchFamily="34" charset="0"/>
                <a:sym typeface="Calibri"/>
              </a:defRPr>
            </a:lvl1pPr>
          </a:lstStyle>
          <a:p>
            <a:fld id="{86CB4B4D-7CA3-9044-876B-883B54F8677D}" type="slidenum">
              <a:rPr lang="es-ES" smtClean="0"/>
              <a:pPr/>
              <a:t>‹Nº›</a:t>
            </a:fld>
            <a:endParaRPr lang="es-ES" dirty="0"/>
          </a:p>
        </p:txBody>
      </p:sp>
    </p:spTree>
    <p:extLst>
      <p:ext uri="{BB962C8B-B14F-4D97-AF65-F5344CB8AC3E}">
        <p14:creationId xmlns:p14="http://schemas.microsoft.com/office/powerpoint/2010/main" val="1463932084"/>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Footer">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EDIT MASTER TITLE STYLE</a:t>
            </a:r>
          </a:p>
        </p:txBody>
      </p:sp>
      <p:sp>
        <p:nvSpPr>
          <p:cNvPr id="4" name="Date Placeholder 3"/>
          <p:cNvSpPr>
            <a:spLocks noGrp="1"/>
          </p:cNvSpPr>
          <p:nvPr>
            <p:ph type="dt" sz="half" idx="10"/>
          </p:nvPr>
        </p:nvSpPr>
        <p:spPr>
          <a:xfrm>
            <a:off x="457200" y="8333733"/>
            <a:ext cx="2133600" cy="365126"/>
          </a:xfrm>
          <a:prstGeom prst="rect">
            <a:avLst/>
          </a:prstGeom>
        </p:spPr>
        <p:txBody>
          <a:bodyPr/>
          <a:lstStyle/>
          <a:p>
            <a:r>
              <a:rPr lang="en-US" dirty="0"/>
              <a:t>www.bestppt.com</a:t>
            </a:r>
          </a:p>
        </p:txBody>
      </p:sp>
      <p:sp>
        <p:nvSpPr>
          <p:cNvPr id="6" name="Slide Number Placeholder 5"/>
          <p:cNvSpPr>
            <a:spLocks noGrp="1"/>
          </p:cNvSpPr>
          <p:nvPr>
            <p:ph type="sldNum" sz="quarter" idx="12"/>
          </p:nvPr>
        </p:nvSpPr>
        <p:spPr/>
        <p:txBody>
          <a:bodyPr/>
          <a:lstStyle/>
          <a:p>
            <a:fld id="{D60D1EDE-7116-2443-9BDD-368CE5B37660}" type="slidenum">
              <a:rPr lang="en-US" smtClean="0"/>
              <a:t>‹Nº›</a:t>
            </a:fld>
            <a:endParaRPr lang="en-US" dirty="0"/>
          </a:p>
        </p:txBody>
      </p:sp>
    </p:spTree>
    <p:extLst>
      <p:ext uri="{BB962C8B-B14F-4D97-AF65-F5344CB8AC3E}">
        <p14:creationId xmlns:p14="http://schemas.microsoft.com/office/powerpoint/2010/main" val="349568097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172280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F9BF9FE5-8FE2-4E44-9C90-2B00CFAEADE7}" type="datetimeFigureOut">
              <a:rPr lang="es-ES" smtClean="0"/>
              <a:t>16/07/2022</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5F0B2D48-2F52-AB41-98A3-523552977846}" type="slidenum">
              <a:rPr lang="es-ES" smtClean="0"/>
              <a:t>‹Nº›</a:t>
            </a:fld>
            <a:endParaRPr lang="es-ES"/>
          </a:p>
        </p:txBody>
      </p:sp>
    </p:spTree>
    <p:extLst>
      <p:ext uri="{BB962C8B-B14F-4D97-AF65-F5344CB8AC3E}">
        <p14:creationId xmlns:p14="http://schemas.microsoft.com/office/powerpoint/2010/main" val="4507744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F9BF9FE5-8FE2-4E44-9C90-2B00CFAEADE7}" type="datetimeFigureOut">
              <a:rPr lang="es-ES" smtClean="0"/>
              <a:t>16/07/2022</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5F0B2D48-2F52-AB41-98A3-523552977846}" type="slidenum">
              <a:rPr lang="es-ES" smtClean="0"/>
              <a:t>‹Nº›</a:t>
            </a:fld>
            <a:endParaRPr lang="es-ES"/>
          </a:p>
        </p:txBody>
      </p:sp>
    </p:spTree>
    <p:extLst>
      <p:ext uri="{BB962C8B-B14F-4D97-AF65-F5344CB8AC3E}">
        <p14:creationId xmlns:p14="http://schemas.microsoft.com/office/powerpoint/2010/main" val="36797504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F9BF9FE5-8FE2-4E44-9C90-2B00CFAEADE7}" type="datetimeFigureOut">
              <a:rPr lang="es-ES" smtClean="0"/>
              <a:t>16/07/2022</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5F0B2D48-2F52-AB41-98A3-523552977846}" type="slidenum">
              <a:rPr lang="es-ES" smtClean="0"/>
              <a:t>‹Nº›</a:t>
            </a:fld>
            <a:endParaRPr lang="es-ES"/>
          </a:p>
        </p:txBody>
      </p:sp>
    </p:spTree>
    <p:extLst>
      <p:ext uri="{BB962C8B-B14F-4D97-AF65-F5344CB8AC3E}">
        <p14:creationId xmlns:p14="http://schemas.microsoft.com/office/powerpoint/2010/main" val="8339545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Content Placeholder 3"/>
          <p:cNvSpPr>
            <a:spLocks noGrp="1"/>
          </p:cNvSpPr>
          <p:nvPr>
            <p:ph sz="half" idx="2"/>
          </p:nvPr>
        </p:nvSpPr>
        <p:spPr>
          <a:xfrm>
            <a:off x="629842" y="2505075"/>
            <a:ext cx="3868340"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Content Placeholder 5"/>
          <p:cNvSpPr>
            <a:spLocks noGrp="1"/>
          </p:cNvSpPr>
          <p:nvPr>
            <p:ph sz="quarter" idx="4"/>
          </p:nvPr>
        </p:nvSpPr>
        <p:spPr>
          <a:xfrm>
            <a:off x="4629150" y="2505075"/>
            <a:ext cx="3887391"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F9BF9FE5-8FE2-4E44-9C90-2B00CFAEADE7}" type="datetimeFigureOut">
              <a:rPr lang="es-ES" smtClean="0"/>
              <a:t>16/07/2022</a:t>
            </a:fld>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p:txBody>
          <a:bodyPr/>
          <a:lstStyle/>
          <a:p>
            <a:fld id="{5F0B2D48-2F52-AB41-98A3-523552977846}" type="slidenum">
              <a:rPr lang="es-ES" smtClean="0"/>
              <a:t>‹Nº›</a:t>
            </a:fld>
            <a:endParaRPr lang="es-ES"/>
          </a:p>
        </p:txBody>
      </p:sp>
    </p:spTree>
    <p:extLst>
      <p:ext uri="{BB962C8B-B14F-4D97-AF65-F5344CB8AC3E}">
        <p14:creationId xmlns:p14="http://schemas.microsoft.com/office/powerpoint/2010/main" val="32257173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F9BF9FE5-8FE2-4E44-9C90-2B00CFAEADE7}" type="datetimeFigureOut">
              <a:rPr lang="es-ES" smtClean="0"/>
              <a:t>16/07/2022</a:t>
            </a:fld>
            <a:endParaRPr lang="es-ES"/>
          </a:p>
        </p:txBody>
      </p:sp>
      <p:sp>
        <p:nvSpPr>
          <p:cNvPr id="4" name="Footer Placeholder 3"/>
          <p:cNvSpPr>
            <a:spLocks noGrp="1"/>
          </p:cNvSpPr>
          <p:nvPr>
            <p:ph type="ftr" sz="quarter" idx="11"/>
          </p:nvPr>
        </p:nvSpPr>
        <p:spPr/>
        <p:txBody>
          <a:bodyPr/>
          <a:lstStyle/>
          <a:p>
            <a:endParaRPr lang="es-ES"/>
          </a:p>
        </p:txBody>
      </p:sp>
      <p:sp>
        <p:nvSpPr>
          <p:cNvPr id="5" name="Slide Number Placeholder 4"/>
          <p:cNvSpPr>
            <a:spLocks noGrp="1"/>
          </p:cNvSpPr>
          <p:nvPr>
            <p:ph type="sldNum" sz="quarter" idx="12"/>
          </p:nvPr>
        </p:nvSpPr>
        <p:spPr/>
        <p:txBody>
          <a:bodyPr/>
          <a:lstStyle/>
          <a:p>
            <a:fld id="{5F0B2D48-2F52-AB41-98A3-523552977846}" type="slidenum">
              <a:rPr lang="es-ES" smtClean="0"/>
              <a:t>‹Nº›</a:t>
            </a:fld>
            <a:endParaRPr lang="es-ES"/>
          </a:p>
        </p:txBody>
      </p:sp>
    </p:spTree>
    <p:extLst>
      <p:ext uri="{BB962C8B-B14F-4D97-AF65-F5344CB8AC3E}">
        <p14:creationId xmlns:p14="http://schemas.microsoft.com/office/powerpoint/2010/main" val="1114550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BF9FE5-8FE2-4E44-9C90-2B00CFAEADE7}" type="datetimeFigureOut">
              <a:rPr lang="es-ES" smtClean="0"/>
              <a:t>16/07/2022</a:t>
            </a:fld>
            <a:endParaRPr lang="es-ES"/>
          </a:p>
        </p:txBody>
      </p:sp>
      <p:sp>
        <p:nvSpPr>
          <p:cNvPr id="3" name="Footer Placeholder 2"/>
          <p:cNvSpPr>
            <a:spLocks noGrp="1"/>
          </p:cNvSpPr>
          <p:nvPr>
            <p:ph type="ftr" sz="quarter" idx="11"/>
          </p:nvPr>
        </p:nvSpPr>
        <p:spPr/>
        <p:txBody>
          <a:bodyPr/>
          <a:lstStyle/>
          <a:p>
            <a:endParaRPr lang="es-ES"/>
          </a:p>
        </p:txBody>
      </p:sp>
      <p:sp>
        <p:nvSpPr>
          <p:cNvPr id="4" name="Slide Number Placeholder 3"/>
          <p:cNvSpPr>
            <a:spLocks noGrp="1"/>
          </p:cNvSpPr>
          <p:nvPr>
            <p:ph type="sldNum" sz="quarter" idx="12"/>
          </p:nvPr>
        </p:nvSpPr>
        <p:spPr/>
        <p:txBody>
          <a:bodyPr/>
          <a:lstStyle/>
          <a:p>
            <a:fld id="{5F0B2D48-2F52-AB41-98A3-523552977846}" type="slidenum">
              <a:rPr lang="es-ES" smtClean="0"/>
              <a:t>‹Nº›</a:t>
            </a:fld>
            <a:endParaRPr lang="es-ES"/>
          </a:p>
        </p:txBody>
      </p:sp>
    </p:spTree>
    <p:extLst>
      <p:ext uri="{BB962C8B-B14F-4D97-AF65-F5344CB8AC3E}">
        <p14:creationId xmlns:p14="http://schemas.microsoft.com/office/powerpoint/2010/main" val="31048825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F9BF9FE5-8FE2-4E44-9C90-2B00CFAEADE7}" type="datetimeFigureOut">
              <a:rPr lang="es-ES" smtClean="0"/>
              <a:t>16/07/2022</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5F0B2D48-2F52-AB41-98A3-523552977846}" type="slidenum">
              <a:rPr lang="es-ES" smtClean="0"/>
              <a:t>‹Nº›</a:t>
            </a:fld>
            <a:endParaRPr lang="es-ES"/>
          </a:p>
        </p:txBody>
      </p:sp>
    </p:spTree>
    <p:extLst>
      <p:ext uri="{BB962C8B-B14F-4D97-AF65-F5344CB8AC3E}">
        <p14:creationId xmlns:p14="http://schemas.microsoft.com/office/powerpoint/2010/main" val="5151316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F9BF9FE5-8FE2-4E44-9C90-2B00CFAEADE7}" type="datetimeFigureOut">
              <a:rPr lang="es-ES" smtClean="0"/>
              <a:t>16/07/2022</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5F0B2D48-2F52-AB41-98A3-523552977846}" type="slidenum">
              <a:rPr lang="es-ES" smtClean="0"/>
              <a:t>‹Nº›</a:t>
            </a:fld>
            <a:endParaRPr lang="es-ES"/>
          </a:p>
        </p:txBody>
      </p:sp>
    </p:spTree>
    <p:extLst>
      <p:ext uri="{BB962C8B-B14F-4D97-AF65-F5344CB8AC3E}">
        <p14:creationId xmlns:p14="http://schemas.microsoft.com/office/powerpoint/2010/main" val="28448399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BF9FE5-8FE2-4E44-9C90-2B00CFAEADE7}" type="datetimeFigureOut">
              <a:rPr lang="es-ES" smtClean="0"/>
              <a:pPr/>
              <a:t>16/07/2022</a:t>
            </a:fld>
            <a:endParaRPr lang="es-E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F0B2D48-2F52-AB41-98A3-523552977846}" type="slidenum">
              <a:rPr lang="es-ES" smtClean="0"/>
              <a:pPr/>
              <a:t>‹Nº›</a:t>
            </a:fld>
            <a:endParaRPr lang="es-ES" dirty="0"/>
          </a:p>
        </p:txBody>
      </p:sp>
    </p:spTree>
    <p:extLst>
      <p:ext uri="{BB962C8B-B14F-4D97-AF65-F5344CB8AC3E}">
        <p14:creationId xmlns:p14="http://schemas.microsoft.com/office/powerpoint/2010/main" val="722031823"/>
      </p:ext>
    </p:extLst>
  </p:cSld>
  <p:clrMap bg1="lt1" tx1="dk1" bg2="lt2" tx2="dk2" accent1="accent1" accent2="accent2" accent3="accent3" accent4="accent4" accent5="accent5" accent6="accent6" hlink="hlink" folHlink="folHlink"/>
  <p:sldLayoutIdLst>
    <p:sldLayoutId id="2147483723" r:id="rId1"/>
    <p:sldLayoutId id="2147483724" r:id="rId2"/>
    <p:sldLayoutId id="2147483725" r:id="rId3"/>
    <p:sldLayoutId id="2147483726" r:id="rId4"/>
    <p:sldLayoutId id="2147483727" r:id="rId5"/>
    <p:sldLayoutId id="2147483728" r:id="rId6"/>
    <p:sldLayoutId id="2147483729" r:id="rId7"/>
    <p:sldLayoutId id="2147483730" r:id="rId8"/>
    <p:sldLayoutId id="2147483731" r:id="rId9"/>
    <p:sldLayoutId id="2147483732" r:id="rId10"/>
    <p:sldLayoutId id="2147483733" r:id="rId11"/>
    <p:sldLayoutId id="2147483734" r:id="rId12"/>
    <p:sldLayoutId id="2147483707" r:id="rId13"/>
    <p:sldLayoutId id="2147483735"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E4F0D2"/>
        </a:solidFill>
        <a:effectLst/>
      </p:bgPr>
    </p:bg>
    <p:spTree>
      <p:nvGrpSpPr>
        <p:cNvPr id="1" name=""/>
        <p:cNvGrpSpPr/>
        <p:nvPr/>
      </p:nvGrpSpPr>
      <p:grpSpPr>
        <a:xfrm>
          <a:off x="0" y="0"/>
          <a:ext cx="0" cy="0"/>
          <a:chOff x="0" y="0"/>
          <a:chExt cx="0" cy="0"/>
        </a:xfrm>
      </p:grpSpPr>
      <p:sp>
        <p:nvSpPr>
          <p:cNvPr id="17" name="object 2">
            <a:extLst>
              <a:ext uri="{FF2B5EF4-FFF2-40B4-BE49-F238E27FC236}">
                <a16:creationId xmlns:a16="http://schemas.microsoft.com/office/drawing/2014/main" id="{1E97B860-24E3-E647-BC89-88C2610A6BB9}"/>
              </a:ext>
            </a:extLst>
          </p:cNvPr>
          <p:cNvSpPr txBox="1">
            <a:spLocks/>
          </p:cNvSpPr>
          <p:nvPr/>
        </p:nvSpPr>
        <p:spPr>
          <a:xfrm>
            <a:off x="328863" y="-3746933"/>
            <a:ext cx="6440109" cy="303738"/>
          </a:xfrm>
          <a:prstGeom prst="rect">
            <a:avLst/>
          </a:prstGeom>
        </p:spPr>
        <p:txBody>
          <a:bodyPr vert="horz" wrap="square" lIns="0" tIns="0" rIns="0" bIns="0" rtlCol="0" anchor="t" anchorCtr="0">
            <a:spAutoFit/>
          </a:bodyPr>
          <a:lstStyle>
            <a:defPPr>
              <a:defRPr lang="es-ES"/>
            </a:defPPr>
            <a:lvl1pPr>
              <a:lnSpc>
                <a:spcPct val="90000"/>
              </a:lnSpc>
              <a:spcBef>
                <a:spcPct val="0"/>
              </a:spcBef>
              <a:buNone/>
              <a:tabLst>
                <a:tab pos="2398563" algn="l"/>
              </a:tabLst>
              <a:defRPr sz="3200" b="1" i="0" spc="-18">
                <a:solidFill>
                  <a:srgbClr val="000000"/>
                </a:solidFill>
                <a:latin typeface="Raleway"/>
                <a:ea typeface="+mj-ea"/>
                <a:cs typeface="Raleway"/>
              </a:defRPr>
            </a:lvl1pPr>
          </a:lstStyle>
          <a:p>
            <a:pPr defTabSz="455999">
              <a:tabLst>
                <a:tab pos="2392267" algn="l"/>
              </a:tabLst>
              <a:defRPr/>
            </a:pPr>
            <a:r>
              <a:rPr lang="es-ES" sz="2193" spc="0" dirty="0">
                <a:latin typeface="Arial" panose="020B0604020202020204" pitchFamily="34" charset="0"/>
                <a:ea typeface="ABC Normal Black" pitchFamily="2" charset="77"/>
              </a:rPr>
              <a:t>Qué hacemos</a:t>
            </a:r>
          </a:p>
        </p:txBody>
      </p:sp>
      <p:sp>
        <p:nvSpPr>
          <p:cNvPr id="7" name="CuadroTexto 6">
            <a:extLst>
              <a:ext uri="{FF2B5EF4-FFF2-40B4-BE49-F238E27FC236}">
                <a16:creationId xmlns:a16="http://schemas.microsoft.com/office/drawing/2014/main" id="{866B0A03-2E34-4384-B499-1232AFBC01BC}"/>
              </a:ext>
            </a:extLst>
          </p:cNvPr>
          <p:cNvSpPr txBox="1"/>
          <p:nvPr/>
        </p:nvSpPr>
        <p:spPr>
          <a:xfrm>
            <a:off x="655779" y="5951866"/>
            <a:ext cx="2513509" cy="196977"/>
          </a:xfrm>
          <a:prstGeom prst="rect">
            <a:avLst/>
          </a:prstGeom>
          <a:noFill/>
        </p:spPr>
        <p:txBody>
          <a:bodyPr wrap="none" lIns="0" tIns="0" rIns="0" bIns="0" rtlCol="0">
            <a:spAutoFit/>
          </a:bodyPr>
          <a:lstStyle/>
          <a:p>
            <a:pPr>
              <a:lnSpc>
                <a:spcPct val="80000"/>
              </a:lnSpc>
            </a:pPr>
            <a:r>
              <a:rPr lang="es-ES" sz="1600" dirty="0">
                <a:latin typeface="Arial" panose="020B0604020202020204" pitchFamily="34" charset="0"/>
                <a:cs typeface="Arial" panose="020B0604020202020204" pitchFamily="34" charset="0"/>
              </a:rPr>
              <a:t>CARLOS FÚNEZ GUERRA</a:t>
            </a:r>
          </a:p>
        </p:txBody>
      </p:sp>
      <p:sp>
        <p:nvSpPr>
          <p:cNvPr id="5" name="CuadroTexto 4">
            <a:extLst>
              <a:ext uri="{FF2B5EF4-FFF2-40B4-BE49-F238E27FC236}">
                <a16:creationId xmlns:a16="http://schemas.microsoft.com/office/drawing/2014/main" id="{36247699-7258-0846-B221-B9224988BF8B}"/>
              </a:ext>
            </a:extLst>
          </p:cNvPr>
          <p:cNvSpPr txBox="1"/>
          <p:nvPr/>
        </p:nvSpPr>
        <p:spPr>
          <a:xfrm>
            <a:off x="472612" y="2853480"/>
            <a:ext cx="8578922" cy="2831544"/>
          </a:xfrm>
          <a:prstGeom prst="rect">
            <a:avLst/>
          </a:prstGeom>
          <a:noFill/>
        </p:spPr>
        <p:txBody>
          <a:bodyPr wrap="square" lIns="0" tIns="0" rIns="0" bIns="0" rtlCol="0" anchor="b" anchorCtr="0">
            <a:spAutoFit/>
          </a:bodyPr>
          <a:lstStyle/>
          <a:p>
            <a:pPr>
              <a:lnSpc>
                <a:spcPct val="80000"/>
              </a:lnSpc>
            </a:pPr>
            <a:r>
              <a:rPr lang="es-ES" sz="4400" b="1" dirty="0">
                <a:latin typeface="Georgia" panose="02040502050405020303" pitchFamily="18" charset="0"/>
              </a:rPr>
              <a:t>MÓDULO 7. VIABILIDAD TÉCNICA DE LOS PROYECTOS DE HIDRÓGENO RENOVABLE. EJEMPLOS DE CÁLCULO</a:t>
            </a:r>
            <a:r>
              <a:rPr lang="es-ES" sz="5400" b="1" dirty="0">
                <a:latin typeface="Georgia" panose="02040502050405020303" pitchFamily="18" charset="0"/>
              </a:rPr>
              <a:t>.</a:t>
            </a:r>
          </a:p>
        </p:txBody>
      </p:sp>
      <p:pic>
        <p:nvPicPr>
          <p:cNvPr id="10" name="Imagen 9">
            <a:extLst>
              <a:ext uri="{FF2B5EF4-FFF2-40B4-BE49-F238E27FC236}">
                <a16:creationId xmlns:a16="http://schemas.microsoft.com/office/drawing/2014/main" id="{737B9E4C-C258-F94E-B4DA-BB6218C849D3}"/>
              </a:ext>
            </a:extLst>
          </p:cNvPr>
          <p:cNvPicPr>
            <a:picLocks noChangeAspect="1" noChangeArrowheads="1"/>
          </p:cNvPicPr>
          <p:nvPr/>
        </p:nvPicPr>
        <p:blipFill>
          <a:blip r:embed="rId3">
            <a:lum bright="100000"/>
            <a:alphaModFix amt="43000"/>
            <a:extLst>
              <a:ext uri="{28A0092B-C50C-407E-A947-70E740481C1C}">
                <a14:useLocalDpi xmlns:a14="http://schemas.microsoft.com/office/drawing/2010/main"/>
              </a:ext>
            </a:extLst>
          </a:blip>
          <a:srcRect/>
          <a:stretch>
            <a:fillRect/>
          </a:stretch>
        </p:blipFill>
        <p:spPr bwMode="auto">
          <a:xfrm>
            <a:off x="5243347" y="-933173"/>
            <a:ext cx="2837392" cy="4686764"/>
          </a:xfrm>
          <a:prstGeom prst="rect">
            <a:avLst/>
          </a:prstGeom>
          <a:noFill/>
          <a:ln>
            <a:noFill/>
          </a:ln>
        </p:spPr>
      </p:pic>
    </p:spTree>
    <p:extLst>
      <p:ext uri="{BB962C8B-B14F-4D97-AF65-F5344CB8AC3E}">
        <p14:creationId xmlns:p14="http://schemas.microsoft.com/office/powerpoint/2010/main" val="27058472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object 2">
            <a:extLst>
              <a:ext uri="{FF2B5EF4-FFF2-40B4-BE49-F238E27FC236}">
                <a16:creationId xmlns:a16="http://schemas.microsoft.com/office/drawing/2014/main" id="{9C6BF2C3-B4B1-2D4E-873D-D0682AC49BB5}"/>
              </a:ext>
            </a:extLst>
          </p:cNvPr>
          <p:cNvSpPr txBox="1">
            <a:spLocks/>
          </p:cNvSpPr>
          <p:nvPr/>
        </p:nvSpPr>
        <p:spPr>
          <a:xfrm>
            <a:off x="0" y="797473"/>
            <a:ext cx="9143999" cy="360099"/>
          </a:xfrm>
          <a:prstGeom prst="rect">
            <a:avLst/>
          </a:prstGeom>
        </p:spPr>
        <p:txBody>
          <a:bodyPr vert="horz" wrap="square" lIns="0" tIns="0" rIns="0" bIns="0" rtlCol="0">
            <a:spAutoFit/>
          </a:bodyPr>
          <a:lstStyle>
            <a:lvl1pPr>
              <a:defRPr>
                <a:latin typeface="+mj-lt"/>
                <a:ea typeface="+mj-ea"/>
                <a:cs typeface="+mj-cs"/>
              </a:defRPr>
            </a:lvl1pPr>
          </a:lstStyle>
          <a:p>
            <a:pPr marL="8881" algn="ctr" defTabSz="454061">
              <a:lnSpc>
                <a:spcPct val="90000"/>
              </a:lnSpc>
              <a:tabLst>
                <a:tab pos="3395450" algn="l"/>
              </a:tabLst>
            </a:pPr>
            <a:r>
              <a:rPr lang="es-ES" sz="2600" spc="-25" dirty="0">
                <a:solidFill>
                  <a:prstClr val="black"/>
                </a:solidFill>
                <a:latin typeface="Arial" panose="020B0604020202020204" pitchFamily="34" charset="0"/>
                <a:ea typeface="ABC Normal Light" pitchFamily="2" charset="77"/>
                <a:cs typeface="Raleway"/>
              </a:rPr>
              <a:t>DIMENSIONAMIENTO DE HIDROGENERAS.</a:t>
            </a:r>
          </a:p>
        </p:txBody>
      </p:sp>
      <p:sp>
        <p:nvSpPr>
          <p:cNvPr id="5" name="CuadroTexto 4">
            <a:extLst>
              <a:ext uri="{FF2B5EF4-FFF2-40B4-BE49-F238E27FC236}">
                <a16:creationId xmlns:a16="http://schemas.microsoft.com/office/drawing/2014/main" id="{4944A920-9BB2-4571-8294-CA6E7A0439A3}"/>
              </a:ext>
            </a:extLst>
          </p:cNvPr>
          <p:cNvSpPr txBox="1"/>
          <p:nvPr/>
        </p:nvSpPr>
        <p:spPr>
          <a:xfrm>
            <a:off x="19496" y="1289128"/>
            <a:ext cx="9017000" cy="5355312"/>
          </a:xfrm>
          <a:prstGeom prst="rect">
            <a:avLst/>
          </a:prstGeom>
          <a:noFill/>
        </p:spPr>
        <p:txBody>
          <a:bodyPr wrap="square">
            <a:spAutoFit/>
          </a:bodyPr>
          <a:lstStyle/>
          <a:p>
            <a:pPr algn="just"/>
            <a:r>
              <a:rPr lang="es-ES_tradnl" sz="1800" dirty="0">
                <a:effectLst/>
                <a:latin typeface="Myriad Pro" panose="020B0503030403020204" pitchFamily="34" charset="0"/>
                <a:ea typeface="Times New Roman" panose="02020603050405020304" pitchFamily="18" charset="0"/>
                <a:cs typeface="Times New Roman" panose="02020603050405020304" pitchFamily="18" charset="0"/>
              </a:rPr>
              <a:t>Los principales componentes de la infraestructura de repostaje de hidrógeno o </a:t>
            </a:r>
            <a:r>
              <a:rPr lang="es-ES_tradnl" sz="1800" dirty="0" err="1">
                <a:effectLst/>
                <a:latin typeface="Myriad Pro" panose="020B0503030403020204" pitchFamily="34" charset="0"/>
                <a:ea typeface="Times New Roman" panose="02020603050405020304" pitchFamily="18" charset="0"/>
                <a:cs typeface="Times New Roman" panose="02020603050405020304" pitchFamily="18" charset="0"/>
              </a:rPr>
              <a:t>hidrogenera</a:t>
            </a:r>
            <a:r>
              <a:rPr lang="es-ES_tradnl" sz="1800" dirty="0">
                <a:effectLst/>
                <a:latin typeface="Myriad Pro" panose="020B0503030403020204" pitchFamily="34" charset="0"/>
                <a:ea typeface="Times New Roman" panose="02020603050405020304" pitchFamily="18" charset="0"/>
                <a:cs typeface="Times New Roman" panose="02020603050405020304" pitchFamily="18" charset="0"/>
              </a:rPr>
              <a:t> van a ser los siguientes</a:t>
            </a:r>
            <a:r>
              <a:rPr lang="es-ES_tradnl" dirty="0">
                <a:latin typeface="Myriad Pro" panose="020B0503030403020204" pitchFamily="34" charset="0"/>
                <a:ea typeface="Times New Roman" panose="02020603050405020304" pitchFamily="18" charset="0"/>
                <a:cs typeface="Times New Roman" panose="02020603050405020304" pitchFamily="18" charset="0"/>
              </a:rPr>
              <a:t>:</a:t>
            </a:r>
            <a:endParaRPr lang="es-ES" sz="1800" dirty="0">
              <a:effectLst/>
              <a:latin typeface="Myriad Pro" panose="020B0503030403020204" pitchFamily="34" charset="0"/>
              <a:ea typeface="Times New Roman" panose="02020603050405020304" pitchFamily="18" charset="0"/>
              <a:cs typeface="Times New Roman" panose="02020603050405020304" pitchFamily="18" charset="0"/>
            </a:endParaRPr>
          </a:p>
          <a:p>
            <a:pPr marL="342900" lvl="0" indent="-342900" algn="just">
              <a:buFont typeface="Symbol" panose="05050102010706020507" pitchFamily="18" charset="2"/>
              <a:buChar char=""/>
            </a:pPr>
            <a:endParaRPr lang="es-ES_tradnl" sz="1800" dirty="0">
              <a:effectLst/>
              <a:latin typeface="Myriad Pro" panose="020B0503030403020204" pitchFamily="34" charset="0"/>
              <a:ea typeface="Times New Roman" panose="02020603050405020304" pitchFamily="18" charset="0"/>
              <a:cs typeface="Times New Roman" panose="02020603050405020304" pitchFamily="18" charset="0"/>
            </a:endParaRPr>
          </a:p>
          <a:p>
            <a:pPr marL="342900" lvl="0" indent="-342900" algn="just">
              <a:buFont typeface="Symbol" panose="05050102010706020507" pitchFamily="18" charset="2"/>
              <a:buChar char=""/>
            </a:pPr>
            <a:r>
              <a:rPr lang="es-ES_tradnl" sz="1800" dirty="0">
                <a:effectLst/>
                <a:latin typeface="Myriad Pro" panose="020B0503030403020204" pitchFamily="34" charset="0"/>
                <a:ea typeface="Times New Roman" panose="02020603050405020304" pitchFamily="18" charset="0"/>
                <a:cs typeface="Times New Roman" panose="02020603050405020304" pitchFamily="18" charset="0"/>
              </a:rPr>
              <a:t>Tanque de almacenamiento a baja presión, habitualmente a la presión de generación.</a:t>
            </a:r>
          </a:p>
          <a:p>
            <a:pPr marL="342900" lvl="0" indent="-342900" algn="just">
              <a:buFont typeface="Symbol" panose="05050102010706020507" pitchFamily="18" charset="2"/>
              <a:buChar char=""/>
            </a:pPr>
            <a:endParaRPr lang="es-ES_tradnl" dirty="0">
              <a:latin typeface="Myriad Pro" panose="020B0503030403020204" pitchFamily="34" charset="0"/>
              <a:ea typeface="Times New Roman" panose="02020603050405020304" pitchFamily="18" charset="0"/>
              <a:cs typeface="Times New Roman" panose="02020603050405020304" pitchFamily="18" charset="0"/>
            </a:endParaRPr>
          </a:p>
          <a:p>
            <a:pPr marL="342900" lvl="0" indent="-342900" algn="just">
              <a:buFont typeface="Symbol" panose="05050102010706020507" pitchFamily="18" charset="2"/>
              <a:buChar char=""/>
            </a:pPr>
            <a:r>
              <a:rPr lang="es-ES_tradnl" sz="1800" dirty="0">
                <a:effectLst/>
                <a:latin typeface="Myriad Pro" panose="020B0503030403020204" pitchFamily="34" charset="0"/>
                <a:ea typeface="Times New Roman" panose="02020603050405020304" pitchFamily="18" charset="0"/>
                <a:cs typeface="Times New Roman" panose="02020603050405020304" pitchFamily="18" charset="0"/>
              </a:rPr>
              <a:t>Compresor de hidrogeno, capaz de comprimir desde 10 bar hasta 525 bar, de cara a rellenar recipientes de almacenamiento de hidrógeno a 300 y 500 bar. </a:t>
            </a:r>
          </a:p>
          <a:p>
            <a:pPr lvl="0" algn="just"/>
            <a:endParaRPr lang="es-ES" sz="1800" dirty="0">
              <a:effectLst/>
              <a:latin typeface="Myriad Pro" panose="020B0503030403020204" pitchFamily="34" charset="0"/>
              <a:ea typeface="Times New Roman" panose="02020603050405020304" pitchFamily="18" charset="0"/>
              <a:cs typeface="Times New Roman" panose="02020603050405020304" pitchFamily="18" charset="0"/>
            </a:endParaRPr>
          </a:p>
          <a:p>
            <a:pPr marL="342900" lvl="0" indent="-342900" algn="just">
              <a:buFont typeface="Symbol" panose="05050102010706020507" pitchFamily="18" charset="2"/>
              <a:buChar char=""/>
            </a:pPr>
            <a:r>
              <a:rPr lang="es-ES_tradnl" sz="1800" dirty="0">
                <a:effectLst/>
                <a:latin typeface="Myriad Pro" panose="020B0503030403020204" pitchFamily="34" charset="0"/>
                <a:ea typeface="Times New Roman" panose="02020603050405020304" pitchFamily="18" charset="0"/>
                <a:cs typeface="Times New Roman" panose="02020603050405020304" pitchFamily="18" charset="0"/>
              </a:rPr>
              <a:t>Sistema de almacenamiento en cascada, con recipientes de almacenamiento a 300 y 500 bar. Al utilizar el sistema de cascada se optimiza el consumo de energía, aunque por el contrario se instalan una mayor cantidad de recipientes de almacenamiento de hidrógeno. El proceso de llenado comienza utilizando los recipientes a 300 bar y cuando las presiones del sistema de 300 bar y la del camión se igualan, entra en funcionamiento el sistema de almacenamiento de 500 bar de cara a llenar completamente el vehículo. </a:t>
            </a:r>
          </a:p>
          <a:p>
            <a:pPr lvl="0" algn="just"/>
            <a:endParaRPr lang="es-ES" sz="1800" dirty="0">
              <a:effectLst/>
              <a:latin typeface="Myriad Pro" panose="020B0503030403020204" pitchFamily="34" charset="0"/>
              <a:ea typeface="Times New Roman" panose="02020603050405020304" pitchFamily="18" charset="0"/>
              <a:cs typeface="Times New Roman" panose="02020603050405020304" pitchFamily="18" charset="0"/>
            </a:endParaRPr>
          </a:p>
          <a:p>
            <a:pPr marL="342900" lvl="0" indent="-342900" algn="just">
              <a:buFont typeface="Symbol" panose="05050102010706020507" pitchFamily="18" charset="2"/>
              <a:buChar char=""/>
            </a:pPr>
            <a:r>
              <a:rPr lang="es-ES_tradnl" sz="1800" dirty="0">
                <a:effectLst/>
                <a:latin typeface="Myriad Pro" panose="020B0503030403020204" pitchFamily="34" charset="0"/>
                <a:ea typeface="Times New Roman" panose="02020603050405020304" pitchFamily="18" charset="0"/>
                <a:cs typeface="Times New Roman" panose="02020603050405020304" pitchFamily="18" charset="0"/>
              </a:rPr>
              <a:t>Dispensador de hidrogeno para vehículo pesado con comunicaciones, sistema de medida y sistema de pago del hidrógeno generado. </a:t>
            </a:r>
            <a:endParaRPr lang="es-ES" sz="1800" dirty="0">
              <a:effectLst/>
              <a:latin typeface="Myriad Pro" panose="020B050303040302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789116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object 2">
            <a:extLst>
              <a:ext uri="{FF2B5EF4-FFF2-40B4-BE49-F238E27FC236}">
                <a16:creationId xmlns:a16="http://schemas.microsoft.com/office/drawing/2014/main" id="{9C6BF2C3-B4B1-2D4E-873D-D0682AC49BB5}"/>
              </a:ext>
            </a:extLst>
          </p:cNvPr>
          <p:cNvSpPr txBox="1">
            <a:spLocks/>
          </p:cNvSpPr>
          <p:nvPr/>
        </p:nvSpPr>
        <p:spPr>
          <a:xfrm>
            <a:off x="1" y="797473"/>
            <a:ext cx="9144000" cy="360036"/>
          </a:xfrm>
          <a:prstGeom prst="rect">
            <a:avLst/>
          </a:prstGeom>
        </p:spPr>
        <p:txBody>
          <a:bodyPr vert="horz" wrap="square" lIns="0" tIns="0" rIns="0" bIns="0" rtlCol="0">
            <a:spAutoFit/>
          </a:bodyPr>
          <a:lstStyle>
            <a:lvl1pPr>
              <a:defRPr>
                <a:latin typeface="+mj-lt"/>
                <a:ea typeface="+mj-ea"/>
                <a:cs typeface="+mj-cs"/>
              </a:defRPr>
            </a:lvl1pPr>
          </a:lstStyle>
          <a:p>
            <a:pPr marL="8881" algn="ctr" defTabSz="454061">
              <a:lnSpc>
                <a:spcPct val="90000"/>
              </a:lnSpc>
              <a:tabLst>
                <a:tab pos="3395450" algn="l"/>
              </a:tabLst>
            </a:pPr>
            <a:r>
              <a:rPr lang="es-ES" sz="2600" spc="-25" dirty="0">
                <a:solidFill>
                  <a:prstClr val="black"/>
                </a:solidFill>
                <a:latin typeface="Arial" panose="020B0604020202020204" pitchFamily="34" charset="0"/>
                <a:ea typeface="ABC Normal Light" pitchFamily="2" charset="77"/>
                <a:cs typeface="Raleway"/>
              </a:rPr>
              <a:t>DIMENSIONAMIENTO DE HIDROGENERAS.</a:t>
            </a:r>
          </a:p>
        </p:txBody>
      </p:sp>
      <p:pic>
        <p:nvPicPr>
          <p:cNvPr id="4" name="Imagen 3">
            <a:extLst>
              <a:ext uri="{FF2B5EF4-FFF2-40B4-BE49-F238E27FC236}">
                <a16:creationId xmlns:a16="http://schemas.microsoft.com/office/drawing/2014/main" id="{E26AD166-7669-4922-BE45-0D6AAC9645FF}"/>
              </a:ext>
            </a:extLst>
          </p:cNvPr>
          <p:cNvPicPr/>
          <p:nvPr/>
        </p:nvPicPr>
        <p:blipFill>
          <a:blip r:embed="rId2"/>
          <a:stretch>
            <a:fillRect/>
          </a:stretch>
        </p:blipFill>
        <p:spPr>
          <a:xfrm>
            <a:off x="87133" y="1547969"/>
            <a:ext cx="9056867" cy="4524101"/>
          </a:xfrm>
          <a:prstGeom prst="rect">
            <a:avLst/>
          </a:prstGeom>
        </p:spPr>
      </p:pic>
      <p:sp>
        <p:nvSpPr>
          <p:cNvPr id="2" name="Rectángulo 1">
            <a:extLst>
              <a:ext uri="{FF2B5EF4-FFF2-40B4-BE49-F238E27FC236}">
                <a16:creationId xmlns:a16="http://schemas.microsoft.com/office/drawing/2014/main" id="{45A61C32-16F4-48F5-9DFD-8C7C2B905294}"/>
              </a:ext>
            </a:extLst>
          </p:cNvPr>
          <p:cNvSpPr/>
          <p:nvPr/>
        </p:nvSpPr>
        <p:spPr>
          <a:xfrm>
            <a:off x="113016" y="4171308"/>
            <a:ext cx="2208944" cy="151030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 name="Rectángulo 5">
            <a:extLst>
              <a:ext uri="{FF2B5EF4-FFF2-40B4-BE49-F238E27FC236}">
                <a16:creationId xmlns:a16="http://schemas.microsoft.com/office/drawing/2014/main" id="{23CD4C81-B2F8-4CDF-98DE-FB82A4A2D99F}"/>
              </a:ext>
            </a:extLst>
          </p:cNvPr>
          <p:cNvSpPr/>
          <p:nvPr/>
        </p:nvSpPr>
        <p:spPr>
          <a:xfrm>
            <a:off x="1118171" y="3799730"/>
            <a:ext cx="361307" cy="151030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19472686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object 2">
            <a:extLst>
              <a:ext uri="{FF2B5EF4-FFF2-40B4-BE49-F238E27FC236}">
                <a16:creationId xmlns:a16="http://schemas.microsoft.com/office/drawing/2014/main" id="{9C6BF2C3-B4B1-2D4E-873D-D0682AC49BB5}"/>
              </a:ext>
            </a:extLst>
          </p:cNvPr>
          <p:cNvSpPr txBox="1">
            <a:spLocks/>
          </p:cNvSpPr>
          <p:nvPr/>
        </p:nvSpPr>
        <p:spPr>
          <a:xfrm>
            <a:off x="0" y="797472"/>
            <a:ext cx="9143999" cy="360099"/>
          </a:xfrm>
          <a:prstGeom prst="rect">
            <a:avLst/>
          </a:prstGeom>
        </p:spPr>
        <p:txBody>
          <a:bodyPr vert="horz" wrap="square" lIns="0" tIns="0" rIns="0" bIns="0" rtlCol="0">
            <a:spAutoFit/>
          </a:bodyPr>
          <a:lstStyle>
            <a:lvl1pPr>
              <a:defRPr>
                <a:latin typeface="+mj-lt"/>
                <a:ea typeface="+mj-ea"/>
                <a:cs typeface="+mj-cs"/>
              </a:defRPr>
            </a:lvl1pPr>
          </a:lstStyle>
          <a:p>
            <a:pPr marL="8881" algn="ctr" defTabSz="454061">
              <a:lnSpc>
                <a:spcPct val="90000"/>
              </a:lnSpc>
              <a:tabLst>
                <a:tab pos="3395450" algn="l"/>
              </a:tabLst>
            </a:pPr>
            <a:r>
              <a:rPr lang="es-ES" sz="2600" spc="-25" dirty="0">
                <a:solidFill>
                  <a:prstClr val="black"/>
                </a:solidFill>
                <a:latin typeface="Arial" panose="020B0604020202020204" pitchFamily="34" charset="0"/>
                <a:ea typeface="ABC Normal Light" pitchFamily="2" charset="77"/>
                <a:cs typeface="Raleway"/>
              </a:rPr>
              <a:t>DIMENSIONAMIENTO DE HIDROGENERAS.</a:t>
            </a:r>
          </a:p>
        </p:txBody>
      </p:sp>
      <p:sp>
        <p:nvSpPr>
          <p:cNvPr id="9" name="30 Rectángulo">
            <a:extLst>
              <a:ext uri="{FF2B5EF4-FFF2-40B4-BE49-F238E27FC236}">
                <a16:creationId xmlns:a16="http://schemas.microsoft.com/office/drawing/2014/main" id="{A390AB22-A850-4377-A8BE-4F0C02153E9A}"/>
              </a:ext>
            </a:extLst>
          </p:cNvPr>
          <p:cNvSpPr/>
          <p:nvPr/>
        </p:nvSpPr>
        <p:spPr>
          <a:xfrm>
            <a:off x="215516" y="1252184"/>
            <a:ext cx="8712968" cy="1754326"/>
          </a:xfrm>
          <a:prstGeom prst="rect">
            <a:avLst/>
          </a:prstGeom>
        </p:spPr>
        <p:txBody>
          <a:bodyPr wrap="square">
            <a:spAutoFit/>
          </a:bodyPr>
          <a:lstStyle/>
          <a:p>
            <a:pPr lvl="0" algn="ctr" fontAlgn="base">
              <a:spcBef>
                <a:spcPct val="0"/>
              </a:spcBef>
              <a:spcAft>
                <a:spcPct val="0"/>
              </a:spcAft>
            </a:pPr>
            <a:r>
              <a:rPr lang="es-ES_tradnl" dirty="0"/>
              <a:t>DISEÑO DE UNA HIDROGENERA PARA RECARGAR 10 CAMIONES HYUNDAI IX35 DIARIOS EN 6 HORAS. DIMENSIONAMIENTO DEL ALMACENAMIENTO A BAJA PRESIÓN.</a:t>
            </a:r>
          </a:p>
          <a:p>
            <a:pPr lvl="0" algn="ctr" fontAlgn="base">
              <a:spcBef>
                <a:spcPct val="0"/>
              </a:spcBef>
              <a:spcAft>
                <a:spcPct val="0"/>
              </a:spcAft>
            </a:pPr>
            <a:endParaRPr lang="es-ES_tradnl" dirty="0"/>
          </a:p>
          <a:p>
            <a:pPr marL="342900" lvl="0" indent="-342900" algn="just" fontAlgn="base">
              <a:spcBef>
                <a:spcPct val="0"/>
              </a:spcBef>
              <a:spcAft>
                <a:spcPct val="0"/>
              </a:spcAft>
              <a:buAutoNum type="arabicPeriod"/>
            </a:pPr>
            <a:r>
              <a:rPr lang="es-ES_tradnl" dirty="0"/>
              <a:t>POCA CAPACIDAD DE ALMACENAMIENTO</a:t>
            </a:r>
          </a:p>
          <a:p>
            <a:pPr marL="342900" lvl="0" indent="-342900" algn="just" fontAlgn="base">
              <a:spcBef>
                <a:spcPct val="0"/>
              </a:spcBef>
              <a:spcAft>
                <a:spcPct val="0"/>
              </a:spcAft>
              <a:buAutoNum type="arabicPeriod"/>
            </a:pPr>
            <a:r>
              <a:rPr lang="es-ES_tradnl" dirty="0"/>
              <a:t>MEDIA CAPACIDAD DE ALMACENAMIENTO</a:t>
            </a:r>
          </a:p>
          <a:p>
            <a:pPr marL="342900" lvl="0" indent="-342900" algn="just" fontAlgn="base">
              <a:spcBef>
                <a:spcPct val="0"/>
              </a:spcBef>
              <a:spcAft>
                <a:spcPct val="0"/>
              </a:spcAft>
              <a:buAutoNum type="arabicPeriod"/>
            </a:pPr>
            <a:r>
              <a:rPr lang="es-ES_tradnl" dirty="0"/>
              <a:t>ALTA CAPACIDAD DE ALMACENAMIENTO.</a:t>
            </a:r>
          </a:p>
        </p:txBody>
      </p:sp>
      <p:sp>
        <p:nvSpPr>
          <p:cNvPr id="10" name="30 Rectángulo">
            <a:extLst>
              <a:ext uri="{FF2B5EF4-FFF2-40B4-BE49-F238E27FC236}">
                <a16:creationId xmlns:a16="http://schemas.microsoft.com/office/drawing/2014/main" id="{AD3F840A-2FE7-4F7C-A5AA-2138CBE4D08E}"/>
              </a:ext>
            </a:extLst>
          </p:cNvPr>
          <p:cNvSpPr/>
          <p:nvPr/>
        </p:nvSpPr>
        <p:spPr>
          <a:xfrm>
            <a:off x="215516" y="3016378"/>
            <a:ext cx="8712968" cy="3416320"/>
          </a:xfrm>
          <a:prstGeom prst="rect">
            <a:avLst/>
          </a:prstGeom>
        </p:spPr>
        <p:txBody>
          <a:bodyPr wrap="square">
            <a:spAutoFit/>
          </a:bodyPr>
          <a:lstStyle/>
          <a:p>
            <a:pPr lvl="0" algn="ctr" fontAlgn="base">
              <a:spcBef>
                <a:spcPct val="0"/>
              </a:spcBef>
              <a:spcAft>
                <a:spcPct val="0"/>
              </a:spcAft>
            </a:pPr>
            <a:r>
              <a:rPr lang="es-ES_tradnl" dirty="0"/>
              <a:t>Se trata de una decisión de compromiso, de cara a poder desacoplar la generación del consumo.</a:t>
            </a:r>
          </a:p>
          <a:p>
            <a:pPr lvl="0" algn="ctr" fontAlgn="base">
              <a:spcBef>
                <a:spcPct val="0"/>
              </a:spcBef>
              <a:spcAft>
                <a:spcPct val="0"/>
              </a:spcAft>
            </a:pPr>
            <a:endParaRPr lang="es-ES_tradnl" dirty="0"/>
          </a:p>
          <a:p>
            <a:pPr lvl="0" algn="ctr" fontAlgn="base">
              <a:spcBef>
                <a:spcPct val="0"/>
              </a:spcBef>
              <a:spcAft>
                <a:spcPct val="0"/>
              </a:spcAft>
            </a:pPr>
            <a:r>
              <a:rPr lang="es-ES_tradnl" dirty="0"/>
              <a:t>Cuando se trabaja con energías renovables el almacenamiento suele ser mayor que cuando se trabaja con conexión con la red.</a:t>
            </a:r>
          </a:p>
          <a:p>
            <a:pPr lvl="0" algn="ctr" fontAlgn="base">
              <a:spcBef>
                <a:spcPct val="0"/>
              </a:spcBef>
              <a:spcAft>
                <a:spcPct val="0"/>
              </a:spcAft>
            </a:pPr>
            <a:endParaRPr lang="es-ES_tradnl" dirty="0"/>
          </a:p>
          <a:p>
            <a:pPr lvl="0" algn="ctr" fontAlgn="base">
              <a:spcBef>
                <a:spcPct val="0"/>
              </a:spcBef>
              <a:spcAft>
                <a:spcPct val="0"/>
              </a:spcAft>
            </a:pPr>
            <a:r>
              <a:rPr lang="es-ES_tradnl" dirty="0"/>
              <a:t>En el caso que nos ocupa, vamos a utilizar 2 tanques de 151.300 litros de volumen de agua a 35 bar.</a:t>
            </a:r>
          </a:p>
          <a:p>
            <a:pPr lvl="0" algn="ctr" fontAlgn="base">
              <a:spcBef>
                <a:spcPct val="0"/>
              </a:spcBef>
              <a:spcAft>
                <a:spcPct val="0"/>
              </a:spcAft>
            </a:pPr>
            <a:endParaRPr lang="es-ES_tradnl" dirty="0"/>
          </a:p>
          <a:p>
            <a:pPr lvl="0" algn="ctr" fontAlgn="base">
              <a:spcBef>
                <a:spcPct val="0"/>
              </a:spcBef>
              <a:spcAft>
                <a:spcPct val="0"/>
              </a:spcAft>
            </a:pPr>
            <a:r>
              <a:rPr lang="es-ES_tradnl" dirty="0"/>
              <a:t>151,3 m3 x 35 bar / (0,0007*35+0,9911) = 5.214,15 Nm3 gas</a:t>
            </a:r>
          </a:p>
          <a:p>
            <a:pPr lvl="0" algn="ctr" fontAlgn="base">
              <a:spcBef>
                <a:spcPct val="0"/>
              </a:spcBef>
              <a:spcAft>
                <a:spcPct val="0"/>
              </a:spcAft>
            </a:pPr>
            <a:r>
              <a:rPr lang="es-ES_tradnl" dirty="0"/>
              <a:t>5.214,15 Nm3 gas / 11,12 Nm3/kg = 468,89 kg.</a:t>
            </a:r>
          </a:p>
          <a:p>
            <a:pPr lvl="0" algn="ctr" fontAlgn="base">
              <a:spcBef>
                <a:spcPct val="0"/>
              </a:spcBef>
              <a:spcAft>
                <a:spcPct val="0"/>
              </a:spcAft>
            </a:pPr>
            <a:r>
              <a:rPr lang="es-ES_tradnl" dirty="0"/>
              <a:t>2 x 469,99 kg = 937,79 kg gas almacenado</a:t>
            </a:r>
          </a:p>
        </p:txBody>
      </p:sp>
    </p:spTree>
    <p:extLst>
      <p:ext uri="{BB962C8B-B14F-4D97-AF65-F5344CB8AC3E}">
        <p14:creationId xmlns:p14="http://schemas.microsoft.com/office/powerpoint/2010/main" val="28312315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object 2">
            <a:extLst>
              <a:ext uri="{FF2B5EF4-FFF2-40B4-BE49-F238E27FC236}">
                <a16:creationId xmlns:a16="http://schemas.microsoft.com/office/drawing/2014/main" id="{9C6BF2C3-B4B1-2D4E-873D-D0682AC49BB5}"/>
              </a:ext>
            </a:extLst>
          </p:cNvPr>
          <p:cNvSpPr txBox="1">
            <a:spLocks/>
          </p:cNvSpPr>
          <p:nvPr/>
        </p:nvSpPr>
        <p:spPr>
          <a:xfrm>
            <a:off x="0" y="797472"/>
            <a:ext cx="9143999" cy="367112"/>
          </a:xfrm>
          <a:prstGeom prst="rect">
            <a:avLst/>
          </a:prstGeom>
        </p:spPr>
        <p:txBody>
          <a:bodyPr vert="horz" wrap="square" lIns="0" tIns="0" rIns="0" bIns="0" rtlCol="0">
            <a:spAutoFit/>
          </a:bodyPr>
          <a:lstStyle>
            <a:lvl1pPr>
              <a:defRPr>
                <a:latin typeface="+mj-lt"/>
                <a:ea typeface="+mj-ea"/>
                <a:cs typeface="+mj-cs"/>
              </a:defRPr>
            </a:lvl1pPr>
          </a:lstStyle>
          <a:p>
            <a:pPr marL="8881" algn="ctr" defTabSz="454061">
              <a:lnSpc>
                <a:spcPct val="90000"/>
              </a:lnSpc>
              <a:tabLst>
                <a:tab pos="3395450" algn="l"/>
              </a:tabLst>
            </a:pPr>
            <a:r>
              <a:rPr lang="es-ES" sz="2600" spc="-25" dirty="0">
                <a:solidFill>
                  <a:prstClr val="black"/>
                </a:solidFill>
                <a:latin typeface="Arial" panose="020B0604020202020204" pitchFamily="34" charset="0"/>
                <a:ea typeface="ABC Normal Light" pitchFamily="2" charset="77"/>
                <a:cs typeface="Raleway"/>
              </a:rPr>
              <a:t>DIMENSIONAMIENTO DE HIDROGENERAS.</a:t>
            </a:r>
          </a:p>
        </p:txBody>
      </p:sp>
      <p:sp>
        <p:nvSpPr>
          <p:cNvPr id="4" name="7 Rectángulo">
            <a:extLst>
              <a:ext uri="{FF2B5EF4-FFF2-40B4-BE49-F238E27FC236}">
                <a16:creationId xmlns:a16="http://schemas.microsoft.com/office/drawing/2014/main" id="{5724763A-AFC2-4BAB-822E-E2EBED8ADB93}"/>
              </a:ext>
            </a:extLst>
          </p:cNvPr>
          <p:cNvSpPr/>
          <p:nvPr/>
        </p:nvSpPr>
        <p:spPr>
          <a:xfrm>
            <a:off x="0" y="6529764"/>
            <a:ext cx="9144000" cy="369332"/>
          </a:xfrm>
          <a:prstGeom prst="rect">
            <a:avLst/>
          </a:prstGeom>
        </p:spPr>
        <p:txBody>
          <a:bodyPr wrap="square">
            <a:spAutoFit/>
          </a:bodyPr>
          <a:lstStyle/>
          <a:p>
            <a:pPr lvl="0" algn="ctr">
              <a:spcBef>
                <a:spcPct val="0"/>
              </a:spcBef>
              <a:defRPr/>
            </a:pPr>
            <a:r>
              <a:rPr lang="es-ES" b="1" dirty="0">
                <a:solidFill>
                  <a:schemeClr val="bg1"/>
                </a:solidFill>
                <a:latin typeface="TitilliumText22L Regular"/>
                <a:cs typeface="TitilliumText22L Regular"/>
              </a:rPr>
              <a:t>DISEÑO BÁSICO DE INSTALACIONES RELACIONADAS CON H</a:t>
            </a:r>
            <a:r>
              <a:rPr lang="es-ES" b="1" baseline="-25000" dirty="0">
                <a:solidFill>
                  <a:schemeClr val="bg1"/>
                </a:solidFill>
                <a:latin typeface="TitilliumText22L Regular"/>
                <a:cs typeface="TitilliumText22L Regular"/>
              </a:rPr>
              <a:t>2</a:t>
            </a:r>
            <a:r>
              <a:rPr lang="es-ES" b="1" dirty="0">
                <a:solidFill>
                  <a:schemeClr val="bg1"/>
                </a:solidFill>
                <a:latin typeface="TitilliumText22L Regular"/>
                <a:cs typeface="TitilliumText22L Regular"/>
              </a:rPr>
              <a:t> Y PILAS DECOMBUSTIBLE.</a:t>
            </a:r>
          </a:p>
        </p:txBody>
      </p:sp>
      <p:sp>
        <p:nvSpPr>
          <p:cNvPr id="5" name="30 Rectángulo">
            <a:extLst>
              <a:ext uri="{FF2B5EF4-FFF2-40B4-BE49-F238E27FC236}">
                <a16:creationId xmlns:a16="http://schemas.microsoft.com/office/drawing/2014/main" id="{C2FD0145-EBC9-48E9-A6A2-3D70065D2B61}"/>
              </a:ext>
            </a:extLst>
          </p:cNvPr>
          <p:cNvSpPr/>
          <p:nvPr/>
        </p:nvSpPr>
        <p:spPr>
          <a:xfrm>
            <a:off x="215516" y="1241910"/>
            <a:ext cx="8712968" cy="1754326"/>
          </a:xfrm>
          <a:prstGeom prst="rect">
            <a:avLst/>
          </a:prstGeom>
        </p:spPr>
        <p:txBody>
          <a:bodyPr wrap="square">
            <a:spAutoFit/>
          </a:bodyPr>
          <a:lstStyle/>
          <a:p>
            <a:pPr lvl="0" algn="ctr" fontAlgn="base">
              <a:spcBef>
                <a:spcPct val="0"/>
              </a:spcBef>
              <a:spcAft>
                <a:spcPct val="0"/>
              </a:spcAft>
            </a:pPr>
            <a:r>
              <a:rPr lang="es-ES_tradnl" dirty="0"/>
              <a:t>DISEÑO DE UNA HIDROGENERA PARA RECARGAR 10 CAMIONES HYUNDAI IX35 DIARIOS EN 6 HORAS. DIMENSIONAMIENTO DE LA CASCADA DE ALMACENAMIENTO.</a:t>
            </a:r>
          </a:p>
          <a:p>
            <a:pPr lvl="0" algn="ctr" fontAlgn="base">
              <a:spcBef>
                <a:spcPct val="0"/>
              </a:spcBef>
              <a:spcAft>
                <a:spcPct val="0"/>
              </a:spcAft>
            </a:pPr>
            <a:endParaRPr lang="es-ES_tradnl" dirty="0"/>
          </a:p>
          <a:p>
            <a:pPr marL="342900" lvl="0" indent="-342900" algn="just" fontAlgn="base">
              <a:spcBef>
                <a:spcPct val="0"/>
              </a:spcBef>
              <a:spcAft>
                <a:spcPct val="0"/>
              </a:spcAft>
              <a:buAutoNum type="arabicPeriod"/>
            </a:pPr>
            <a:r>
              <a:rPr lang="es-ES_tradnl" dirty="0"/>
              <a:t>ALMACENAMIENTO ALTA PRESIÓN MENOR. COMPRESOR MAYOR.</a:t>
            </a:r>
          </a:p>
          <a:p>
            <a:pPr marL="342900" indent="-342900" algn="just" fontAlgn="base">
              <a:spcBef>
                <a:spcPct val="0"/>
              </a:spcBef>
              <a:spcAft>
                <a:spcPct val="0"/>
              </a:spcAft>
              <a:buFontTx/>
              <a:buAutoNum type="arabicPeriod"/>
            </a:pPr>
            <a:r>
              <a:rPr lang="es-ES_tradnl" dirty="0"/>
              <a:t>ALMACENAMIENTO ALTA PRESIÓN MEDIANO. COMPRESOR MEDIANO. </a:t>
            </a:r>
          </a:p>
          <a:p>
            <a:pPr marL="342900" indent="-342900" algn="just" fontAlgn="base">
              <a:spcBef>
                <a:spcPct val="0"/>
              </a:spcBef>
              <a:spcAft>
                <a:spcPct val="0"/>
              </a:spcAft>
              <a:buFontTx/>
              <a:buAutoNum type="arabicPeriod"/>
            </a:pPr>
            <a:r>
              <a:rPr lang="es-ES_tradnl" dirty="0"/>
              <a:t>ALMACENAMIENTO ALTA PRESIÓN GRANDE. COMPRESOR PEQUEÑO. </a:t>
            </a:r>
          </a:p>
        </p:txBody>
      </p:sp>
      <p:sp>
        <p:nvSpPr>
          <p:cNvPr id="6" name="30 Rectángulo">
            <a:extLst>
              <a:ext uri="{FF2B5EF4-FFF2-40B4-BE49-F238E27FC236}">
                <a16:creationId xmlns:a16="http://schemas.microsoft.com/office/drawing/2014/main" id="{84F1ECCC-F0C7-4F1C-8DE8-6901113001D6}"/>
              </a:ext>
            </a:extLst>
          </p:cNvPr>
          <p:cNvSpPr/>
          <p:nvPr/>
        </p:nvSpPr>
        <p:spPr>
          <a:xfrm>
            <a:off x="215516" y="3006104"/>
            <a:ext cx="8712968" cy="3970318"/>
          </a:xfrm>
          <a:prstGeom prst="rect">
            <a:avLst/>
          </a:prstGeom>
        </p:spPr>
        <p:txBody>
          <a:bodyPr wrap="square">
            <a:spAutoFit/>
          </a:bodyPr>
          <a:lstStyle/>
          <a:p>
            <a:pPr lvl="0" algn="ctr" fontAlgn="base">
              <a:spcBef>
                <a:spcPct val="0"/>
              </a:spcBef>
              <a:spcAft>
                <a:spcPct val="0"/>
              </a:spcAft>
            </a:pPr>
            <a:r>
              <a:rPr lang="es-ES_tradnl" dirty="0"/>
              <a:t>Se selecciona la cantidad de hidrógeno a almacenar a 300 bar. En este caso, se seleccionan </a:t>
            </a:r>
            <a:r>
              <a:rPr lang="es-ES" dirty="0"/>
              <a:t>11 cilindros de 1.650 litros de volumen de agua cada uno a una presión de 300 bar. Lo anteriormente comentado implica un volumen de 4.533,72 Nm3 de hidrógeno, una masa de 407,7 kg de hidrógeno y 18.150 litros de volumen equivalente de agua.</a:t>
            </a:r>
          </a:p>
          <a:p>
            <a:pPr lvl="0" algn="ctr" fontAlgn="base">
              <a:spcBef>
                <a:spcPct val="0"/>
              </a:spcBef>
              <a:spcAft>
                <a:spcPct val="0"/>
              </a:spcAft>
            </a:pPr>
            <a:endParaRPr lang="es-ES" dirty="0"/>
          </a:p>
          <a:p>
            <a:pPr lvl="0" algn="ctr" fontAlgn="base">
              <a:spcBef>
                <a:spcPct val="0"/>
              </a:spcBef>
              <a:spcAft>
                <a:spcPct val="0"/>
              </a:spcAft>
            </a:pPr>
            <a:r>
              <a:rPr lang="es-ES" dirty="0"/>
              <a:t>Para determinar la cantidad de hidrógeno que se puede llenar por diferencia de presión, se ha de conocer el volumen de los tanques que se quieren llenar. En este caso, se trata de 10 camiones, que cada uno de ellos tiene 32,09 kg de hidrógeno a 350 bar.</a:t>
            </a:r>
          </a:p>
          <a:p>
            <a:pPr lvl="0" algn="ctr" fontAlgn="base">
              <a:spcBef>
                <a:spcPct val="0"/>
              </a:spcBef>
              <a:spcAft>
                <a:spcPct val="0"/>
              </a:spcAft>
            </a:pPr>
            <a:endParaRPr lang="es-ES" dirty="0"/>
          </a:p>
          <a:p>
            <a:pPr lvl="0" algn="ctr" fontAlgn="base">
              <a:spcBef>
                <a:spcPct val="0"/>
              </a:spcBef>
              <a:spcAft>
                <a:spcPct val="0"/>
              </a:spcAft>
            </a:pPr>
            <a:r>
              <a:rPr lang="es-ES" dirty="0"/>
              <a:t>32,09 kg/camión x 10 camiones = 320 kg a 350 bar.</a:t>
            </a:r>
          </a:p>
          <a:p>
            <a:pPr lvl="0" algn="ctr" fontAlgn="base">
              <a:spcBef>
                <a:spcPct val="0"/>
              </a:spcBef>
              <a:spcAft>
                <a:spcPct val="0"/>
              </a:spcAft>
            </a:pPr>
            <a:r>
              <a:rPr lang="es-ES" dirty="0"/>
              <a:t>320 kg x 11,12 Nm3/kg = 3.558,4 Nm3</a:t>
            </a:r>
          </a:p>
          <a:p>
            <a:pPr lvl="0" algn="ctr" fontAlgn="base">
              <a:spcBef>
                <a:spcPct val="0"/>
              </a:spcBef>
              <a:spcAft>
                <a:spcPct val="0"/>
              </a:spcAft>
            </a:pPr>
            <a:r>
              <a:rPr lang="es-ES" dirty="0"/>
              <a:t>3.558,4 Nm3 x (0,0007*350+0,9911) / 350 = 12,57 m3 volumen agua</a:t>
            </a:r>
            <a:endParaRPr lang="es-ES_tradnl" dirty="0"/>
          </a:p>
          <a:p>
            <a:pPr lvl="0" algn="ctr" fontAlgn="base">
              <a:spcBef>
                <a:spcPct val="0"/>
              </a:spcBef>
              <a:spcAft>
                <a:spcPct val="0"/>
              </a:spcAft>
            </a:pPr>
            <a:endParaRPr lang="es-ES_tradnl" dirty="0"/>
          </a:p>
          <a:p>
            <a:pPr lvl="0" algn="ctr" fontAlgn="base">
              <a:spcBef>
                <a:spcPct val="0"/>
              </a:spcBef>
              <a:spcAft>
                <a:spcPct val="0"/>
              </a:spcAft>
            </a:pPr>
            <a:endParaRPr lang="es-ES_tradnl" dirty="0"/>
          </a:p>
        </p:txBody>
      </p:sp>
    </p:spTree>
    <p:extLst>
      <p:ext uri="{BB962C8B-B14F-4D97-AF65-F5344CB8AC3E}">
        <p14:creationId xmlns:p14="http://schemas.microsoft.com/office/powerpoint/2010/main" val="40354993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object 2">
            <a:extLst>
              <a:ext uri="{FF2B5EF4-FFF2-40B4-BE49-F238E27FC236}">
                <a16:creationId xmlns:a16="http://schemas.microsoft.com/office/drawing/2014/main" id="{9C6BF2C3-B4B1-2D4E-873D-D0682AC49BB5}"/>
              </a:ext>
            </a:extLst>
          </p:cNvPr>
          <p:cNvSpPr txBox="1">
            <a:spLocks/>
          </p:cNvSpPr>
          <p:nvPr/>
        </p:nvSpPr>
        <p:spPr>
          <a:xfrm>
            <a:off x="1" y="797472"/>
            <a:ext cx="9144000" cy="366451"/>
          </a:xfrm>
          <a:prstGeom prst="rect">
            <a:avLst/>
          </a:prstGeom>
        </p:spPr>
        <p:txBody>
          <a:bodyPr vert="horz" wrap="square" lIns="0" tIns="0" rIns="0" bIns="0" rtlCol="0">
            <a:spAutoFit/>
          </a:bodyPr>
          <a:lstStyle>
            <a:lvl1pPr>
              <a:defRPr>
                <a:latin typeface="+mj-lt"/>
                <a:ea typeface="+mj-ea"/>
                <a:cs typeface="+mj-cs"/>
              </a:defRPr>
            </a:lvl1pPr>
          </a:lstStyle>
          <a:p>
            <a:pPr marL="8881" algn="ctr" defTabSz="454061">
              <a:lnSpc>
                <a:spcPct val="90000"/>
              </a:lnSpc>
              <a:tabLst>
                <a:tab pos="3395450" algn="l"/>
              </a:tabLst>
            </a:pPr>
            <a:r>
              <a:rPr lang="es-ES" sz="2600" spc="-25" dirty="0">
                <a:solidFill>
                  <a:prstClr val="black"/>
                </a:solidFill>
                <a:latin typeface="Arial" panose="020B0604020202020204" pitchFamily="34" charset="0"/>
                <a:ea typeface="ABC Normal Light" pitchFamily="2" charset="77"/>
                <a:cs typeface="Raleway"/>
              </a:rPr>
              <a:t>DIMENSIONAMIENTO DE HIDROGENERAS.</a:t>
            </a:r>
          </a:p>
        </p:txBody>
      </p:sp>
      <p:pic>
        <p:nvPicPr>
          <p:cNvPr id="5" name="Imagen 4">
            <a:extLst>
              <a:ext uri="{FF2B5EF4-FFF2-40B4-BE49-F238E27FC236}">
                <a16:creationId xmlns:a16="http://schemas.microsoft.com/office/drawing/2014/main" id="{536D66E5-F7FE-453E-83B5-CEDD2C537341}"/>
              </a:ext>
            </a:extLst>
          </p:cNvPr>
          <p:cNvPicPr>
            <a:picLocks noChangeAspect="1"/>
          </p:cNvPicPr>
          <p:nvPr/>
        </p:nvPicPr>
        <p:blipFill>
          <a:blip r:embed="rId2"/>
          <a:stretch>
            <a:fillRect/>
          </a:stretch>
        </p:blipFill>
        <p:spPr>
          <a:xfrm>
            <a:off x="2414587" y="1934114"/>
            <a:ext cx="4314825" cy="4591050"/>
          </a:xfrm>
          <a:prstGeom prst="rect">
            <a:avLst/>
          </a:prstGeom>
        </p:spPr>
      </p:pic>
      <p:sp>
        <p:nvSpPr>
          <p:cNvPr id="6" name="30 Rectángulo">
            <a:extLst>
              <a:ext uri="{FF2B5EF4-FFF2-40B4-BE49-F238E27FC236}">
                <a16:creationId xmlns:a16="http://schemas.microsoft.com/office/drawing/2014/main" id="{77F14674-615A-4A65-B20A-C104D8745998}"/>
              </a:ext>
            </a:extLst>
          </p:cNvPr>
          <p:cNvSpPr/>
          <p:nvPr/>
        </p:nvSpPr>
        <p:spPr>
          <a:xfrm>
            <a:off x="165712" y="1248215"/>
            <a:ext cx="8712968" cy="1200329"/>
          </a:xfrm>
          <a:prstGeom prst="rect">
            <a:avLst/>
          </a:prstGeom>
        </p:spPr>
        <p:txBody>
          <a:bodyPr wrap="square">
            <a:spAutoFit/>
          </a:bodyPr>
          <a:lstStyle/>
          <a:p>
            <a:pPr lvl="0" algn="ctr" fontAlgn="base">
              <a:spcBef>
                <a:spcPct val="0"/>
              </a:spcBef>
              <a:spcAft>
                <a:spcPct val="0"/>
              </a:spcAft>
            </a:pPr>
            <a:r>
              <a:rPr lang="es-ES" dirty="0"/>
              <a:t>Volumen de hidrógeno suministrado por diferencia de presión desde los tanques de 300 bar</a:t>
            </a:r>
            <a:endParaRPr lang="es-ES_tradnl" dirty="0"/>
          </a:p>
          <a:p>
            <a:pPr lvl="0" algn="ctr" fontAlgn="base">
              <a:spcBef>
                <a:spcPct val="0"/>
              </a:spcBef>
              <a:spcAft>
                <a:spcPct val="0"/>
              </a:spcAft>
            </a:pPr>
            <a:endParaRPr lang="es-ES_tradnl" dirty="0"/>
          </a:p>
          <a:p>
            <a:pPr lvl="0" algn="ctr" fontAlgn="base">
              <a:spcBef>
                <a:spcPct val="0"/>
              </a:spcBef>
              <a:spcAft>
                <a:spcPct val="0"/>
              </a:spcAft>
            </a:pPr>
            <a:endParaRPr lang="es-ES_tradnl" dirty="0"/>
          </a:p>
        </p:txBody>
      </p:sp>
    </p:spTree>
    <p:extLst>
      <p:ext uri="{BB962C8B-B14F-4D97-AF65-F5344CB8AC3E}">
        <p14:creationId xmlns:p14="http://schemas.microsoft.com/office/powerpoint/2010/main" val="27266300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object 2">
            <a:extLst>
              <a:ext uri="{FF2B5EF4-FFF2-40B4-BE49-F238E27FC236}">
                <a16:creationId xmlns:a16="http://schemas.microsoft.com/office/drawing/2014/main" id="{9C6BF2C3-B4B1-2D4E-873D-D0682AC49BB5}"/>
              </a:ext>
            </a:extLst>
          </p:cNvPr>
          <p:cNvSpPr txBox="1">
            <a:spLocks/>
          </p:cNvSpPr>
          <p:nvPr/>
        </p:nvSpPr>
        <p:spPr>
          <a:xfrm>
            <a:off x="1" y="797472"/>
            <a:ext cx="9144000" cy="360099"/>
          </a:xfrm>
          <a:prstGeom prst="rect">
            <a:avLst/>
          </a:prstGeom>
        </p:spPr>
        <p:txBody>
          <a:bodyPr vert="horz" wrap="square" lIns="0" tIns="0" rIns="0" bIns="0" rtlCol="0">
            <a:spAutoFit/>
          </a:bodyPr>
          <a:lstStyle>
            <a:lvl1pPr>
              <a:defRPr>
                <a:latin typeface="+mj-lt"/>
                <a:ea typeface="+mj-ea"/>
                <a:cs typeface="+mj-cs"/>
              </a:defRPr>
            </a:lvl1pPr>
          </a:lstStyle>
          <a:p>
            <a:pPr marL="8881" algn="ctr" defTabSz="454061">
              <a:lnSpc>
                <a:spcPct val="90000"/>
              </a:lnSpc>
              <a:tabLst>
                <a:tab pos="3395450" algn="l"/>
              </a:tabLst>
            </a:pPr>
            <a:r>
              <a:rPr lang="es-ES" sz="2600" spc="-25" dirty="0">
                <a:solidFill>
                  <a:prstClr val="black"/>
                </a:solidFill>
                <a:latin typeface="Arial" panose="020B0604020202020204" pitchFamily="34" charset="0"/>
                <a:ea typeface="ABC Normal Light" pitchFamily="2" charset="77"/>
                <a:cs typeface="Raleway"/>
              </a:rPr>
              <a:t>DIMENSIONAMIENTO DE HIDROGENERAS.</a:t>
            </a:r>
          </a:p>
        </p:txBody>
      </p:sp>
      <p:sp>
        <p:nvSpPr>
          <p:cNvPr id="5" name="7 Rectángulo">
            <a:extLst>
              <a:ext uri="{FF2B5EF4-FFF2-40B4-BE49-F238E27FC236}">
                <a16:creationId xmlns:a16="http://schemas.microsoft.com/office/drawing/2014/main" id="{4BAE2999-A5F2-4A7F-AE09-FC7AFEB61B20}"/>
              </a:ext>
            </a:extLst>
          </p:cNvPr>
          <p:cNvSpPr/>
          <p:nvPr/>
        </p:nvSpPr>
        <p:spPr>
          <a:xfrm>
            <a:off x="0" y="6663326"/>
            <a:ext cx="9144000" cy="369332"/>
          </a:xfrm>
          <a:prstGeom prst="rect">
            <a:avLst/>
          </a:prstGeom>
        </p:spPr>
        <p:txBody>
          <a:bodyPr wrap="square">
            <a:spAutoFit/>
          </a:bodyPr>
          <a:lstStyle/>
          <a:p>
            <a:pPr lvl="0" algn="ctr">
              <a:spcBef>
                <a:spcPct val="0"/>
              </a:spcBef>
              <a:defRPr/>
            </a:pPr>
            <a:r>
              <a:rPr lang="es-ES" b="1" dirty="0">
                <a:solidFill>
                  <a:schemeClr val="bg1"/>
                </a:solidFill>
                <a:latin typeface="TitilliumText22L Regular"/>
                <a:cs typeface="TitilliumText22L Regular"/>
              </a:rPr>
              <a:t>DISEÑO BÁSICO DE INSTALACIONES RELACIONADAS CON H</a:t>
            </a:r>
            <a:r>
              <a:rPr lang="es-ES" b="1" baseline="-25000" dirty="0">
                <a:solidFill>
                  <a:schemeClr val="bg1"/>
                </a:solidFill>
                <a:latin typeface="TitilliumText22L Regular"/>
                <a:cs typeface="TitilliumText22L Regular"/>
              </a:rPr>
              <a:t>2</a:t>
            </a:r>
            <a:r>
              <a:rPr lang="es-ES" b="1" dirty="0">
                <a:solidFill>
                  <a:schemeClr val="bg1"/>
                </a:solidFill>
                <a:latin typeface="TitilliumText22L Regular"/>
                <a:cs typeface="TitilliumText22L Regular"/>
              </a:rPr>
              <a:t> Y PILAS DECOMBUSTIBLE.</a:t>
            </a:r>
          </a:p>
        </p:txBody>
      </p:sp>
      <p:sp>
        <p:nvSpPr>
          <p:cNvPr id="6" name="30 Rectángulo">
            <a:extLst>
              <a:ext uri="{FF2B5EF4-FFF2-40B4-BE49-F238E27FC236}">
                <a16:creationId xmlns:a16="http://schemas.microsoft.com/office/drawing/2014/main" id="{7D2F7BB0-5F2E-440A-BB7A-54A24087969D}"/>
              </a:ext>
            </a:extLst>
          </p:cNvPr>
          <p:cNvSpPr/>
          <p:nvPr/>
        </p:nvSpPr>
        <p:spPr>
          <a:xfrm>
            <a:off x="215516" y="1227394"/>
            <a:ext cx="8712968" cy="1754326"/>
          </a:xfrm>
          <a:prstGeom prst="rect">
            <a:avLst/>
          </a:prstGeom>
        </p:spPr>
        <p:txBody>
          <a:bodyPr wrap="square">
            <a:spAutoFit/>
          </a:bodyPr>
          <a:lstStyle/>
          <a:p>
            <a:pPr lvl="0" algn="ctr" fontAlgn="base">
              <a:spcBef>
                <a:spcPct val="0"/>
              </a:spcBef>
              <a:spcAft>
                <a:spcPct val="0"/>
              </a:spcAft>
            </a:pPr>
            <a:r>
              <a:rPr lang="es-ES_tradnl" dirty="0"/>
              <a:t>DISEÑO DE UNA HIDROGENERA PARA RECARGAR 10 CAMIONES HYUNDAI IX35 DIARIOS EN 6 HORAS. DIMENSIONAMIENTO DE LA CASCADA DE ALMACENAMIENTO.</a:t>
            </a:r>
          </a:p>
          <a:p>
            <a:pPr lvl="0" algn="ctr" fontAlgn="base">
              <a:spcBef>
                <a:spcPct val="0"/>
              </a:spcBef>
              <a:spcAft>
                <a:spcPct val="0"/>
              </a:spcAft>
            </a:pPr>
            <a:endParaRPr lang="es-ES_tradnl" dirty="0"/>
          </a:p>
          <a:p>
            <a:pPr marL="342900" lvl="0" indent="-342900" algn="just" fontAlgn="base">
              <a:spcBef>
                <a:spcPct val="0"/>
              </a:spcBef>
              <a:spcAft>
                <a:spcPct val="0"/>
              </a:spcAft>
              <a:buAutoNum type="arabicPeriod"/>
            </a:pPr>
            <a:r>
              <a:rPr lang="es-ES_tradnl" dirty="0"/>
              <a:t>ALMACENAMIENTO ALTA PRESIÓN MENOR. COMPRESOR MAYOR.</a:t>
            </a:r>
          </a:p>
          <a:p>
            <a:pPr marL="342900" indent="-342900" algn="just" fontAlgn="base">
              <a:spcBef>
                <a:spcPct val="0"/>
              </a:spcBef>
              <a:spcAft>
                <a:spcPct val="0"/>
              </a:spcAft>
              <a:buFontTx/>
              <a:buAutoNum type="arabicPeriod"/>
            </a:pPr>
            <a:r>
              <a:rPr lang="es-ES_tradnl" dirty="0"/>
              <a:t>ALMACENAMIENTO ALTA PRESIÓN MEDIANO. COMPRESOR MEDIANO. </a:t>
            </a:r>
          </a:p>
          <a:p>
            <a:pPr marL="342900" indent="-342900" algn="just" fontAlgn="base">
              <a:spcBef>
                <a:spcPct val="0"/>
              </a:spcBef>
              <a:spcAft>
                <a:spcPct val="0"/>
              </a:spcAft>
              <a:buFontTx/>
              <a:buAutoNum type="arabicPeriod"/>
            </a:pPr>
            <a:r>
              <a:rPr lang="es-ES_tradnl" dirty="0"/>
              <a:t>ALMACENAMIENTO ALTA PRESIÓN GRANDE. COMPRESOR PEQUEÑO. </a:t>
            </a:r>
          </a:p>
        </p:txBody>
      </p:sp>
      <p:sp>
        <p:nvSpPr>
          <p:cNvPr id="7" name="30 Rectángulo">
            <a:extLst>
              <a:ext uri="{FF2B5EF4-FFF2-40B4-BE49-F238E27FC236}">
                <a16:creationId xmlns:a16="http://schemas.microsoft.com/office/drawing/2014/main" id="{DE3CFCB8-3257-4B80-A326-BEC0D4318E94}"/>
              </a:ext>
            </a:extLst>
          </p:cNvPr>
          <p:cNvSpPr/>
          <p:nvPr/>
        </p:nvSpPr>
        <p:spPr>
          <a:xfrm>
            <a:off x="215516" y="2956741"/>
            <a:ext cx="8712968" cy="3693319"/>
          </a:xfrm>
          <a:prstGeom prst="rect">
            <a:avLst/>
          </a:prstGeom>
        </p:spPr>
        <p:txBody>
          <a:bodyPr wrap="square">
            <a:spAutoFit/>
          </a:bodyPr>
          <a:lstStyle/>
          <a:p>
            <a:pPr lvl="0" algn="ctr" fontAlgn="base">
              <a:spcBef>
                <a:spcPct val="0"/>
              </a:spcBef>
              <a:spcAft>
                <a:spcPct val="0"/>
              </a:spcAft>
            </a:pPr>
            <a:r>
              <a:rPr lang="es-ES_tradnl" dirty="0"/>
              <a:t>Se selecciona la cantidad de hidrógeno a almacenar a 500 bar. En este caso, </a:t>
            </a:r>
            <a:r>
              <a:rPr lang="es-ES" dirty="0"/>
              <a:t>se seleccionan 35 cilindros de 262 litros de volumen de agua cada uno a una presión de 500 bar. Lo anteriormente comentado implica un volumen de 3.411 Nm3 de hidrógeno, una masa de 300 kg de hidrógeno y 9.170 litros de volumen equivalente de agua.</a:t>
            </a:r>
          </a:p>
          <a:p>
            <a:pPr lvl="0" algn="ctr" fontAlgn="base">
              <a:spcBef>
                <a:spcPct val="0"/>
              </a:spcBef>
              <a:spcAft>
                <a:spcPct val="0"/>
              </a:spcAft>
            </a:pPr>
            <a:endParaRPr lang="es-ES" dirty="0"/>
          </a:p>
          <a:p>
            <a:pPr lvl="0" algn="ctr" fontAlgn="base">
              <a:spcBef>
                <a:spcPct val="0"/>
              </a:spcBef>
              <a:spcAft>
                <a:spcPct val="0"/>
              </a:spcAft>
            </a:pPr>
            <a:r>
              <a:rPr lang="es-ES" dirty="0"/>
              <a:t>Para determinar la cantidad de hidrógeno que se puede llenar por diferencia de presión, se calcula la diferencia entre el hidrógeno que tienen los tanques a 500 bar y la cantidad de hidrógeno que tienen los tanques a 350 bar, que es la presión a la que se tienen que quedar los tanques de 500 bar, una vez llenados todos los vehículos.</a:t>
            </a:r>
          </a:p>
          <a:p>
            <a:pPr lvl="0" algn="ctr" fontAlgn="base">
              <a:spcBef>
                <a:spcPct val="0"/>
              </a:spcBef>
              <a:spcAft>
                <a:spcPct val="0"/>
              </a:spcAft>
            </a:pPr>
            <a:endParaRPr lang="es-ES" dirty="0"/>
          </a:p>
          <a:p>
            <a:pPr lvl="0" algn="ctr" fontAlgn="base">
              <a:spcBef>
                <a:spcPct val="0"/>
              </a:spcBef>
              <a:spcAft>
                <a:spcPct val="0"/>
              </a:spcAft>
            </a:pPr>
            <a:r>
              <a:rPr lang="es-ES" dirty="0"/>
              <a:t>9,170 m3 volumen agua x 350 / (0,0007*350 + 0,9911) = 2.596,47 Nm3 gas.</a:t>
            </a:r>
          </a:p>
          <a:p>
            <a:pPr lvl="0" algn="ctr" fontAlgn="base">
              <a:spcBef>
                <a:spcPct val="0"/>
              </a:spcBef>
              <a:spcAft>
                <a:spcPct val="0"/>
              </a:spcAft>
            </a:pPr>
            <a:r>
              <a:rPr lang="es-ES" dirty="0"/>
              <a:t>2.596,47 Nm3 / 11,12 Nm3/kg = 233,49 kg.</a:t>
            </a:r>
          </a:p>
          <a:p>
            <a:pPr lvl="0" algn="ctr" fontAlgn="base">
              <a:spcBef>
                <a:spcPct val="0"/>
              </a:spcBef>
              <a:spcAft>
                <a:spcPct val="0"/>
              </a:spcAft>
            </a:pPr>
            <a:r>
              <a:rPr lang="es-ES" dirty="0"/>
              <a:t>Hidrogeno suministrado por diferencia de presión: 300 – 233,49 = 66,50 kg de hidrógeno.</a:t>
            </a:r>
            <a:endParaRPr lang="es-ES_tradnl" dirty="0"/>
          </a:p>
        </p:txBody>
      </p:sp>
    </p:spTree>
    <p:extLst>
      <p:ext uri="{BB962C8B-B14F-4D97-AF65-F5344CB8AC3E}">
        <p14:creationId xmlns:p14="http://schemas.microsoft.com/office/powerpoint/2010/main" val="12001205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object 2">
            <a:extLst>
              <a:ext uri="{FF2B5EF4-FFF2-40B4-BE49-F238E27FC236}">
                <a16:creationId xmlns:a16="http://schemas.microsoft.com/office/drawing/2014/main" id="{9C6BF2C3-B4B1-2D4E-873D-D0682AC49BB5}"/>
              </a:ext>
            </a:extLst>
          </p:cNvPr>
          <p:cNvSpPr txBox="1">
            <a:spLocks/>
          </p:cNvSpPr>
          <p:nvPr/>
        </p:nvSpPr>
        <p:spPr>
          <a:xfrm>
            <a:off x="0" y="797472"/>
            <a:ext cx="9143999" cy="360099"/>
          </a:xfrm>
          <a:prstGeom prst="rect">
            <a:avLst/>
          </a:prstGeom>
        </p:spPr>
        <p:txBody>
          <a:bodyPr vert="horz" wrap="square" lIns="0" tIns="0" rIns="0" bIns="0" rtlCol="0">
            <a:spAutoFit/>
          </a:bodyPr>
          <a:lstStyle>
            <a:lvl1pPr>
              <a:defRPr>
                <a:latin typeface="+mj-lt"/>
                <a:ea typeface="+mj-ea"/>
                <a:cs typeface="+mj-cs"/>
              </a:defRPr>
            </a:lvl1pPr>
          </a:lstStyle>
          <a:p>
            <a:pPr marL="8881" algn="ctr" defTabSz="454061">
              <a:lnSpc>
                <a:spcPct val="90000"/>
              </a:lnSpc>
              <a:tabLst>
                <a:tab pos="3395450" algn="l"/>
              </a:tabLst>
            </a:pPr>
            <a:r>
              <a:rPr lang="es-ES" sz="2600" spc="-25" dirty="0">
                <a:solidFill>
                  <a:prstClr val="black"/>
                </a:solidFill>
                <a:latin typeface="Arial" panose="020B0604020202020204" pitchFamily="34" charset="0"/>
                <a:ea typeface="ABC Normal Light" pitchFamily="2" charset="77"/>
                <a:cs typeface="Raleway"/>
              </a:rPr>
              <a:t>DIMENSIONAMIENTO DE HIDROGENERAS.</a:t>
            </a:r>
          </a:p>
        </p:txBody>
      </p:sp>
      <p:sp>
        <p:nvSpPr>
          <p:cNvPr id="4" name="30 Rectángulo">
            <a:extLst>
              <a:ext uri="{FF2B5EF4-FFF2-40B4-BE49-F238E27FC236}">
                <a16:creationId xmlns:a16="http://schemas.microsoft.com/office/drawing/2014/main" id="{A09C7C07-1AD1-46AD-B438-A1C64AB32AD3}"/>
              </a:ext>
            </a:extLst>
          </p:cNvPr>
          <p:cNvSpPr/>
          <p:nvPr/>
        </p:nvSpPr>
        <p:spPr>
          <a:xfrm>
            <a:off x="215516" y="1247942"/>
            <a:ext cx="8712968" cy="1754326"/>
          </a:xfrm>
          <a:prstGeom prst="rect">
            <a:avLst/>
          </a:prstGeom>
        </p:spPr>
        <p:txBody>
          <a:bodyPr wrap="square">
            <a:spAutoFit/>
          </a:bodyPr>
          <a:lstStyle/>
          <a:p>
            <a:pPr lvl="0" algn="ctr" fontAlgn="base">
              <a:spcBef>
                <a:spcPct val="0"/>
              </a:spcBef>
              <a:spcAft>
                <a:spcPct val="0"/>
              </a:spcAft>
            </a:pPr>
            <a:r>
              <a:rPr lang="es-ES_tradnl" dirty="0"/>
              <a:t>DISEÑO DE UNA HIDROGENERA PARA RECARGAR 10 CAMIONES HYUNDAI IX35 DIARIOS EN 6 HORAS. DIMENSIONAMIENTO DE LA CASCADA DE ALMACENAMIENTO.</a:t>
            </a:r>
          </a:p>
          <a:p>
            <a:pPr lvl="0" algn="ctr" fontAlgn="base">
              <a:spcBef>
                <a:spcPct val="0"/>
              </a:spcBef>
              <a:spcAft>
                <a:spcPct val="0"/>
              </a:spcAft>
            </a:pPr>
            <a:endParaRPr lang="es-ES_tradnl" dirty="0"/>
          </a:p>
          <a:p>
            <a:pPr marL="342900" lvl="0" indent="-342900" algn="just" fontAlgn="base">
              <a:spcBef>
                <a:spcPct val="0"/>
              </a:spcBef>
              <a:spcAft>
                <a:spcPct val="0"/>
              </a:spcAft>
              <a:buAutoNum type="arabicPeriod"/>
            </a:pPr>
            <a:r>
              <a:rPr lang="es-ES_tradnl" dirty="0"/>
              <a:t>ALMACENAMIENTO ALTA PRESIÓN MENOR. COMPRESOR MAYOR.</a:t>
            </a:r>
          </a:p>
          <a:p>
            <a:pPr marL="342900" indent="-342900" algn="just" fontAlgn="base">
              <a:spcBef>
                <a:spcPct val="0"/>
              </a:spcBef>
              <a:spcAft>
                <a:spcPct val="0"/>
              </a:spcAft>
              <a:buFontTx/>
              <a:buAutoNum type="arabicPeriod"/>
            </a:pPr>
            <a:r>
              <a:rPr lang="es-ES_tradnl" dirty="0"/>
              <a:t>ALMACENAMIENTO ALTA PRESIÓN MEDIANO. COMPRESOR MEDIANO. </a:t>
            </a:r>
          </a:p>
          <a:p>
            <a:pPr marL="342900" indent="-342900" algn="just" fontAlgn="base">
              <a:spcBef>
                <a:spcPct val="0"/>
              </a:spcBef>
              <a:spcAft>
                <a:spcPct val="0"/>
              </a:spcAft>
              <a:buFontTx/>
              <a:buAutoNum type="arabicPeriod"/>
            </a:pPr>
            <a:r>
              <a:rPr lang="es-ES_tradnl" dirty="0"/>
              <a:t>ALMACENAMIENTO ALTA PRESIÓN GRANDE. COMPRESOR PEQUEÑO. </a:t>
            </a:r>
          </a:p>
        </p:txBody>
      </p:sp>
      <p:sp>
        <p:nvSpPr>
          <p:cNvPr id="5" name="30 Rectángulo">
            <a:extLst>
              <a:ext uri="{FF2B5EF4-FFF2-40B4-BE49-F238E27FC236}">
                <a16:creationId xmlns:a16="http://schemas.microsoft.com/office/drawing/2014/main" id="{2C197750-6B47-4E75-A816-DC3F2C99B6A5}"/>
              </a:ext>
            </a:extLst>
          </p:cNvPr>
          <p:cNvSpPr/>
          <p:nvPr/>
        </p:nvSpPr>
        <p:spPr>
          <a:xfrm>
            <a:off x="242894" y="3230482"/>
            <a:ext cx="8712968" cy="1200329"/>
          </a:xfrm>
          <a:prstGeom prst="rect">
            <a:avLst/>
          </a:prstGeom>
        </p:spPr>
        <p:txBody>
          <a:bodyPr wrap="square">
            <a:spAutoFit/>
          </a:bodyPr>
          <a:lstStyle/>
          <a:p>
            <a:pPr lvl="0" algn="ctr" fontAlgn="base">
              <a:spcBef>
                <a:spcPct val="0"/>
              </a:spcBef>
              <a:spcAft>
                <a:spcPct val="0"/>
              </a:spcAft>
            </a:pPr>
            <a:r>
              <a:rPr lang="es-ES" dirty="0"/>
              <a:t>Hidrógeno suministrado desde 300 bar: 142,95 kg.</a:t>
            </a:r>
          </a:p>
          <a:p>
            <a:pPr algn="ctr" fontAlgn="base">
              <a:spcBef>
                <a:spcPct val="0"/>
              </a:spcBef>
              <a:spcAft>
                <a:spcPct val="0"/>
              </a:spcAft>
            </a:pPr>
            <a:r>
              <a:rPr lang="es-ES" dirty="0"/>
              <a:t>Hidrógeno suministrado desde 500 bar: 66,50 kg</a:t>
            </a:r>
          </a:p>
          <a:p>
            <a:pPr algn="ctr" fontAlgn="base">
              <a:spcBef>
                <a:spcPct val="0"/>
              </a:spcBef>
              <a:spcAft>
                <a:spcPct val="0"/>
              </a:spcAft>
            </a:pPr>
            <a:r>
              <a:rPr lang="es-ES" dirty="0"/>
              <a:t>Diferencia entre lo llenado por diferencia de presión y el total necesario</a:t>
            </a:r>
          </a:p>
          <a:p>
            <a:pPr algn="ctr" fontAlgn="base">
              <a:spcBef>
                <a:spcPct val="0"/>
              </a:spcBef>
              <a:spcAft>
                <a:spcPct val="0"/>
              </a:spcAft>
            </a:pPr>
            <a:r>
              <a:rPr lang="es-ES" dirty="0"/>
              <a:t>320 – 142,95 – 66.50 = 110,55 kg</a:t>
            </a:r>
          </a:p>
        </p:txBody>
      </p:sp>
    </p:spTree>
    <p:extLst>
      <p:ext uri="{BB962C8B-B14F-4D97-AF65-F5344CB8AC3E}">
        <p14:creationId xmlns:p14="http://schemas.microsoft.com/office/powerpoint/2010/main" val="4766232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object 2">
            <a:extLst>
              <a:ext uri="{FF2B5EF4-FFF2-40B4-BE49-F238E27FC236}">
                <a16:creationId xmlns:a16="http://schemas.microsoft.com/office/drawing/2014/main" id="{9C6BF2C3-B4B1-2D4E-873D-D0682AC49BB5}"/>
              </a:ext>
            </a:extLst>
          </p:cNvPr>
          <p:cNvSpPr txBox="1">
            <a:spLocks/>
          </p:cNvSpPr>
          <p:nvPr/>
        </p:nvSpPr>
        <p:spPr>
          <a:xfrm>
            <a:off x="0" y="797472"/>
            <a:ext cx="9143999" cy="360099"/>
          </a:xfrm>
          <a:prstGeom prst="rect">
            <a:avLst/>
          </a:prstGeom>
        </p:spPr>
        <p:txBody>
          <a:bodyPr vert="horz" wrap="square" lIns="0" tIns="0" rIns="0" bIns="0" rtlCol="0">
            <a:spAutoFit/>
          </a:bodyPr>
          <a:lstStyle>
            <a:lvl1pPr>
              <a:defRPr>
                <a:latin typeface="+mj-lt"/>
                <a:ea typeface="+mj-ea"/>
                <a:cs typeface="+mj-cs"/>
              </a:defRPr>
            </a:lvl1pPr>
          </a:lstStyle>
          <a:p>
            <a:pPr marL="8881" algn="ctr" defTabSz="454061">
              <a:lnSpc>
                <a:spcPct val="90000"/>
              </a:lnSpc>
              <a:tabLst>
                <a:tab pos="3395450" algn="l"/>
              </a:tabLst>
            </a:pPr>
            <a:r>
              <a:rPr lang="es-ES" sz="2600" spc="-25" dirty="0">
                <a:solidFill>
                  <a:prstClr val="black"/>
                </a:solidFill>
                <a:latin typeface="Arial" panose="020B0604020202020204" pitchFamily="34" charset="0"/>
                <a:ea typeface="ABC Normal Light" pitchFamily="2" charset="77"/>
                <a:cs typeface="Raleway"/>
              </a:rPr>
              <a:t>DIMENSIONAMIENTO DE HIDROGENERAS.</a:t>
            </a:r>
          </a:p>
        </p:txBody>
      </p:sp>
      <p:sp>
        <p:nvSpPr>
          <p:cNvPr id="4" name="30 Rectángulo">
            <a:extLst>
              <a:ext uri="{FF2B5EF4-FFF2-40B4-BE49-F238E27FC236}">
                <a16:creationId xmlns:a16="http://schemas.microsoft.com/office/drawing/2014/main" id="{A48F5A99-BCD8-4111-AABF-62B4BBD93F32}"/>
              </a:ext>
            </a:extLst>
          </p:cNvPr>
          <p:cNvSpPr/>
          <p:nvPr/>
        </p:nvSpPr>
        <p:spPr>
          <a:xfrm>
            <a:off x="215516" y="1303554"/>
            <a:ext cx="8712968" cy="1754326"/>
          </a:xfrm>
          <a:prstGeom prst="rect">
            <a:avLst/>
          </a:prstGeom>
        </p:spPr>
        <p:txBody>
          <a:bodyPr wrap="square">
            <a:spAutoFit/>
          </a:bodyPr>
          <a:lstStyle/>
          <a:p>
            <a:pPr lvl="0" algn="ctr" fontAlgn="base">
              <a:spcBef>
                <a:spcPct val="0"/>
              </a:spcBef>
              <a:spcAft>
                <a:spcPct val="0"/>
              </a:spcAft>
            </a:pPr>
            <a:r>
              <a:rPr lang="es-ES_tradnl" dirty="0"/>
              <a:t>DISEÑO DE UNA HIDROGENERA PARA RECARGAR 10 CAMIONES HYUNDAI IX35 DIARIOS EN 6 HORAS. DIMENSIONAMIENTO DEL SISTEMA DE COMPRESIÓN.</a:t>
            </a:r>
          </a:p>
          <a:p>
            <a:pPr lvl="0" algn="ctr" fontAlgn="base">
              <a:spcBef>
                <a:spcPct val="0"/>
              </a:spcBef>
              <a:spcAft>
                <a:spcPct val="0"/>
              </a:spcAft>
            </a:pPr>
            <a:endParaRPr lang="es-ES_tradnl" dirty="0"/>
          </a:p>
          <a:p>
            <a:pPr marL="342900" lvl="0" indent="-342900" algn="just" fontAlgn="base">
              <a:spcBef>
                <a:spcPct val="0"/>
              </a:spcBef>
              <a:spcAft>
                <a:spcPct val="0"/>
              </a:spcAft>
              <a:buAutoNum type="arabicPeriod"/>
            </a:pPr>
            <a:r>
              <a:rPr lang="es-ES_tradnl" dirty="0"/>
              <a:t>COMPRESOR GRANDE. ALMACENAMIENTO ALTA PRESIÓN MENOR.</a:t>
            </a:r>
          </a:p>
          <a:p>
            <a:pPr marL="342900" indent="-342900" algn="just" fontAlgn="base">
              <a:spcBef>
                <a:spcPct val="0"/>
              </a:spcBef>
              <a:spcAft>
                <a:spcPct val="0"/>
              </a:spcAft>
              <a:buFontTx/>
              <a:buAutoNum type="arabicPeriod"/>
            </a:pPr>
            <a:r>
              <a:rPr lang="es-ES_tradnl" dirty="0"/>
              <a:t>COMPRESOR MEDIANO. ALMACENAMIENTO ALTA PRESIÓN MEDIANO.</a:t>
            </a:r>
          </a:p>
          <a:p>
            <a:pPr marL="342900" indent="-342900" algn="just" fontAlgn="base">
              <a:spcBef>
                <a:spcPct val="0"/>
              </a:spcBef>
              <a:spcAft>
                <a:spcPct val="0"/>
              </a:spcAft>
              <a:buFontTx/>
              <a:buAutoNum type="arabicPeriod"/>
            </a:pPr>
            <a:r>
              <a:rPr lang="es-ES_tradnl" dirty="0"/>
              <a:t>COMPRESOR PEQUEÑO. ALMACENAMIENTO ALTA PRESIÓN GRANDE.</a:t>
            </a:r>
          </a:p>
        </p:txBody>
      </p:sp>
      <p:sp>
        <p:nvSpPr>
          <p:cNvPr id="5" name="30 Rectángulo">
            <a:extLst>
              <a:ext uri="{FF2B5EF4-FFF2-40B4-BE49-F238E27FC236}">
                <a16:creationId xmlns:a16="http://schemas.microsoft.com/office/drawing/2014/main" id="{4BFE6EF2-A223-4B71-B835-BCF3AB40B769}"/>
              </a:ext>
            </a:extLst>
          </p:cNvPr>
          <p:cNvSpPr/>
          <p:nvPr/>
        </p:nvSpPr>
        <p:spPr>
          <a:xfrm>
            <a:off x="215516" y="3067748"/>
            <a:ext cx="8712968" cy="3416320"/>
          </a:xfrm>
          <a:prstGeom prst="rect">
            <a:avLst/>
          </a:prstGeom>
        </p:spPr>
        <p:txBody>
          <a:bodyPr wrap="square">
            <a:spAutoFit/>
          </a:bodyPr>
          <a:lstStyle/>
          <a:p>
            <a:pPr lvl="0" algn="ctr" fontAlgn="base">
              <a:spcBef>
                <a:spcPct val="0"/>
              </a:spcBef>
              <a:spcAft>
                <a:spcPct val="0"/>
              </a:spcAft>
            </a:pPr>
            <a:r>
              <a:rPr lang="es-ES_tradnl" dirty="0"/>
              <a:t>Al tener que llenar vehículos a 350 bar, va a ser necesario comprimir hasta 525 bar para poder llenar los vehículos por diferencia de presión.</a:t>
            </a:r>
          </a:p>
          <a:p>
            <a:pPr lvl="0" algn="ctr" fontAlgn="base">
              <a:spcBef>
                <a:spcPct val="0"/>
              </a:spcBef>
              <a:spcAft>
                <a:spcPct val="0"/>
              </a:spcAft>
            </a:pPr>
            <a:endParaRPr lang="es-ES_tradnl" dirty="0"/>
          </a:p>
          <a:p>
            <a:pPr lvl="0" algn="ctr" fontAlgn="base">
              <a:spcBef>
                <a:spcPct val="0"/>
              </a:spcBef>
              <a:spcAft>
                <a:spcPct val="0"/>
              </a:spcAft>
            </a:pPr>
            <a:r>
              <a:rPr lang="es-ES_tradnl" dirty="0"/>
              <a:t>Hay que seleccionar la presión de succión del compresor. Presión de succión baja implica un mayor aprovechamiento del tanque de baja presión, pero un mayor coste del sistema de compresión. Presión de succión alta implica un menor aprovechamiento del tanque de baja presión, pero un menor coste coste del sistema de compresión.</a:t>
            </a:r>
          </a:p>
          <a:p>
            <a:pPr lvl="0" algn="ctr" fontAlgn="base">
              <a:spcBef>
                <a:spcPct val="0"/>
              </a:spcBef>
              <a:spcAft>
                <a:spcPct val="0"/>
              </a:spcAft>
            </a:pPr>
            <a:endParaRPr lang="es-ES_tradnl" dirty="0"/>
          </a:p>
          <a:p>
            <a:pPr lvl="0" algn="ctr" fontAlgn="base">
              <a:spcBef>
                <a:spcPct val="0"/>
              </a:spcBef>
              <a:spcAft>
                <a:spcPct val="0"/>
              </a:spcAft>
            </a:pPr>
            <a:r>
              <a:rPr lang="es-ES_tradnl" dirty="0"/>
              <a:t>Solución de compromiso. Presión de succión 10 bar y presión de descarga de 525 bar.</a:t>
            </a:r>
          </a:p>
          <a:p>
            <a:pPr lvl="0" algn="ctr" fontAlgn="base">
              <a:spcBef>
                <a:spcPct val="0"/>
              </a:spcBef>
              <a:spcAft>
                <a:spcPct val="0"/>
              </a:spcAft>
            </a:pPr>
            <a:endParaRPr lang="es-ES_tradnl" dirty="0"/>
          </a:p>
          <a:p>
            <a:pPr lvl="0" algn="ctr" fontAlgn="base">
              <a:spcBef>
                <a:spcPct val="0"/>
              </a:spcBef>
              <a:spcAft>
                <a:spcPct val="0"/>
              </a:spcAft>
            </a:pPr>
            <a:r>
              <a:rPr lang="es-ES_tradnl" dirty="0"/>
              <a:t>Para el diseño del caudal del compresor es necesario conocer el dimensionamiento del sistema de almacenamiento a alta presión.</a:t>
            </a:r>
          </a:p>
        </p:txBody>
      </p:sp>
    </p:spTree>
    <p:extLst>
      <p:ext uri="{BB962C8B-B14F-4D97-AF65-F5344CB8AC3E}">
        <p14:creationId xmlns:p14="http://schemas.microsoft.com/office/powerpoint/2010/main" val="240699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object 2">
            <a:extLst>
              <a:ext uri="{FF2B5EF4-FFF2-40B4-BE49-F238E27FC236}">
                <a16:creationId xmlns:a16="http://schemas.microsoft.com/office/drawing/2014/main" id="{9C6BF2C3-B4B1-2D4E-873D-D0682AC49BB5}"/>
              </a:ext>
            </a:extLst>
          </p:cNvPr>
          <p:cNvSpPr txBox="1">
            <a:spLocks/>
          </p:cNvSpPr>
          <p:nvPr/>
        </p:nvSpPr>
        <p:spPr>
          <a:xfrm>
            <a:off x="9793" y="797472"/>
            <a:ext cx="9134207" cy="360099"/>
          </a:xfrm>
          <a:prstGeom prst="rect">
            <a:avLst/>
          </a:prstGeom>
        </p:spPr>
        <p:txBody>
          <a:bodyPr vert="horz" wrap="square" lIns="0" tIns="0" rIns="0" bIns="0" rtlCol="0">
            <a:spAutoFit/>
          </a:bodyPr>
          <a:lstStyle>
            <a:lvl1pPr>
              <a:defRPr>
                <a:latin typeface="+mj-lt"/>
                <a:ea typeface="+mj-ea"/>
                <a:cs typeface="+mj-cs"/>
              </a:defRPr>
            </a:lvl1pPr>
          </a:lstStyle>
          <a:p>
            <a:pPr marL="8881" algn="ctr" defTabSz="454061">
              <a:lnSpc>
                <a:spcPct val="90000"/>
              </a:lnSpc>
              <a:tabLst>
                <a:tab pos="3395450" algn="l"/>
              </a:tabLst>
            </a:pPr>
            <a:r>
              <a:rPr lang="es-ES" sz="2600" spc="-25" dirty="0">
                <a:solidFill>
                  <a:prstClr val="black"/>
                </a:solidFill>
                <a:latin typeface="Arial" panose="020B0604020202020204" pitchFamily="34" charset="0"/>
                <a:ea typeface="ABC Normal Light" pitchFamily="2" charset="77"/>
                <a:cs typeface="Raleway"/>
              </a:rPr>
              <a:t>DIMENSIONAMIENTO DE HIDROGENERAS.</a:t>
            </a:r>
          </a:p>
        </p:txBody>
      </p:sp>
      <p:sp>
        <p:nvSpPr>
          <p:cNvPr id="4" name="30 Rectángulo">
            <a:extLst>
              <a:ext uri="{FF2B5EF4-FFF2-40B4-BE49-F238E27FC236}">
                <a16:creationId xmlns:a16="http://schemas.microsoft.com/office/drawing/2014/main" id="{A9999B00-BB50-4BA6-B8A3-03DF60F2EF59}"/>
              </a:ext>
            </a:extLst>
          </p:cNvPr>
          <p:cNvSpPr/>
          <p:nvPr/>
        </p:nvSpPr>
        <p:spPr>
          <a:xfrm>
            <a:off x="215516" y="1324102"/>
            <a:ext cx="8712968" cy="1754326"/>
          </a:xfrm>
          <a:prstGeom prst="rect">
            <a:avLst/>
          </a:prstGeom>
        </p:spPr>
        <p:txBody>
          <a:bodyPr wrap="square">
            <a:spAutoFit/>
          </a:bodyPr>
          <a:lstStyle/>
          <a:p>
            <a:pPr lvl="0" algn="ctr" fontAlgn="base">
              <a:spcBef>
                <a:spcPct val="0"/>
              </a:spcBef>
              <a:spcAft>
                <a:spcPct val="0"/>
              </a:spcAft>
            </a:pPr>
            <a:r>
              <a:rPr lang="es-ES_tradnl" dirty="0"/>
              <a:t>DISEÑO DE UNA HIDROGENERA PARA RECARGAR 10 CAMIONES HYUNDAI IX35 DIARIOS EN 6 HORAS. DIMENSIONAMIENTO DEL SISTEMA DE COMPRESIÓN.</a:t>
            </a:r>
          </a:p>
          <a:p>
            <a:pPr lvl="0" algn="ctr" fontAlgn="base">
              <a:spcBef>
                <a:spcPct val="0"/>
              </a:spcBef>
              <a:spcAft>
                <a:spcPct val="0"/>
              </a:spcAft>
            </a:pPr>
            <a:endParaRPr lang="es-ES_tradnl" dirty="0"/>
          </a:p>
          <a:p>
            <a:pPr marL="342900" lvl="0" indent="-342900" algn="just" fontAlgn="base">
              <a:spcBef>
                <a:spcPct val="0"/>
              </a:spcBef>
              <a:spcAft>
                <a:spcPct val="0"/>
              </a:spcAft>
              <a:buAutoNum type="arabicPeriod"/>
            </a:pPr>
            <a:r>
              <a:rPr lang="es-ES_tradnl" dirty="0"/>
              <a:t>COMPRESOR GRANDE. ALMACENAMIENTO ALTA PRESIÓN MENOR.</a:t>
            </a:r>
          </a:p>
          <a:p>
            <a:pPr marL="342900" indent="-342900" algn="just" fontAlgn="base">
              <a:spcBef>
                <a:spcPct val="0"/>
              </a:spcBef>
              <a:spcAft>
                <a:spcPct val="0"/>
              </a:spcAft>
              <a:buFontTx/>
              <a:buAutoNum type="arabicPeriod"/>
            </a:pPr>
            <a:r>
              <a:rPr lang="es-ES_tradnl" dirty="0"/>
              <a:t>COMPRESOR MEDIANO. ALMACENAMIENTO ALTA PRESIÓN MEDIANO.</a:t>
            </a:r>
          </a:p>
          <a:p>
            <a:pPr marL="342900" indent="-342900" algn="just" fontAlgn="base">
              <a:spcBef>
                <a:spcPct val="0"/>
              </a:spcBef>
              <a:spcAft>
                <a:spcPct val="0"/>
              </a:spcAft>
              <a:buFontTx/>
              <a:buAutoNum type="arabicPeriod"/>
            </a:pPr>
            <a:r>
              <a:rPr lang="es-ES_tradnl" dirty="0"/>
              <a:t>COMPRESOR PEQUEÑO. ALMACENAMIENTO ALTA PRESIÓN GRANDE.</a:t>
            </a:r>
          </a:p>
        </p:txBody>
      </p:sp>
      <p:sp>
        <p:nvSpPr>
          <p:cNvPr id="5" name="30 Rectángulo">
            <a:extLst>
              <a:ext uri="{FF2B5EF4-FFF2-40B4-BE49-F238E27FC236}">
                <a16:creationId xmlns:a16="http://schemas.microsoft.com/office/drawing/2014/main" id="{DC159611-DA7C-459C-9765-495303E59719}"/>
              </a:ext>
            </a:extLst>
          </p:cNvPr>
          <p:cNvSpPr/>
          <p:nvPr/>
        </p:nvSpPr>
        <p:spPr>
          <a:xfrm>
            <a:off x="215516" y="3160304"/>
            <a:ext cx="8712968" cy="3416320"/>
          </a:xfrm>
          <a:prstGeom prst="rect">
            <a:avLst/>
          </a:prstGeom>
        </p:spPr>
        <p:txBody>
          <a:bodyPr wrap="square">
            <a:spAutoFit/>
          </a:bodyPr>
          <a:lstStyle/>
          <a:p>
            <a:pPr lvl="0" algn="ctr" fontAlgn="base">
              <a:spcBef>
                <a:spcPct val="0"/>
              </a:spcBef>
              <a:spcAft>
                <a:spcPct val="0"/>
              </a:spcAft>
            </a:pPr>
            <a:r>
              <a:rPr lang="es-ES_tradnl" dirty="0"/>
              <a:t>El dato limitante para el dimensionamiento del compresor es el caudal que tengo que suministrar que no es por diferencia de presión, durante la franja de repostaje.</a:t>
            </a:r>
          </a:p>
          <a:p>
            <a:pPr lvl="0" algn="ctr" fontAlgn="base">
              <a:spcBef>
                <a:spcPct val="0"/>
              </a:spcBef>
              <a:spcAft>
                <a:spcPct val="0"/>
              </a:spcAft>
            </a:pPr>
            <a:endParaRPr lang="es-ES_tradnl" dirty="0"/>
          </a:p>
          <a:p>
            <a:pPr lvl="0" algn="ctr" fontAlgn="base">
              <a:spcBef>
                <a:spcPct val="0"/>
              </a:spcBef>
              <a:spcAft>
                <a:spcPct val="0"/>
              </a:spcAft>
            </a:pPr>
            <a:r>
              <a:rPr lang="es-ES_tradnl" dirty="0"/>
              <a:t>En este caso, tengo que suministrar 110,55 kg en 6 horas, lo que equivale a un sistema de compresión de 18,425 kg/h, por lo que se decide instalar un sistema de compresión de 25 kg/h.</a:t>
            </a:r>
          </a:p>
          <a:p>
            <a:pPr lvl="0" algn="ctr" fontAlgn="base">
              <a:spcBef>
                <a:spcPct val="0"/>
              </a:spcBef>
              <a:spcAft>
                <a:spcPct val="0"/>
              </a:spcAft>
            </a:pPr>
            <a:endParaRPr lang="es-ES_tradnl" dirty="0"/>
          </a:p>
          <a:p>
            <a:pPr lvl="0" algn="ctr" fontAlgn="base">
              <a:spcBef>
                <a:spcPct val="0"/>
              </a:spcBef>
              <a:spcAft>
                <a:spcPct val="0"/>
              </a:spcAft>
            </a:pPr>
            <a:r>
              <a:rPr lang="es-ES_tradnl" dirty="0"/>
              <a:t>Si se consideran 25 kg/h durante 16 horas, tenemos un caudal de 400 kg/día, mas que suficiente para llenar los 320 kg que se necesitan para comenzar el proceso de llenado.</a:t>
            </a:r>
          </a:p>
          <a:p>
            <a:pPr lvl="0" algn="ctr" fontAlgn="base">
              <a:spcBef>
                <a:spcPct val="0"/>
              </a:spcBef>
              <a:spcAft>
                <a:spcPct val="0"/>
              </a:spcAft>
            </a:pPr>
            <a:endParaRPr lang="es-ES_tradnl" dirty="0"/>
          </a:p>
          <a:p>
            <a:pPr lvl="0" algn="ctr" fontAlgn="base">
              <a:spcBef>
                <a:spcPct val="0"/>
              </a:spcBef>
              <a:spcAft>
                <a:spcPct val="0"/>
              </a:spcAft>
            </a:pPr>
            <a:endParaRPr lang="es-ES_tradnl" dirty="0"/>
          </a:p>
          <a:p>
            <a:pPr lvl="0" algn="ctr" fontAlgn="base">
              <a:spcBef>
                <a:spcPct val="0"/>
              </a:spcBef>
              <a:spcAft>
                <a:spcPct val="0"/>
              </a:spcAft>
            </a:pPr>
            <a:endParaRPr lang="es-ES_tradnl" dirty="0"/>
          </a:p>
        </p:txBody>
      </p:sp>
    </p:spTree>
    <p:extLst>
      <p:ext uri="{BB962C8B-B14F-4D97-AF65-F5344CB8AC3E}">
        <p14:creationId xmlns:p14="http://schemas.microsoft.com/office/powerpoint/2010/main" val="20391624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object 2">
            <a:extLst>
              <a:ext uri="{FF2B5EF4-FFF2-40B4-BE49-F238E27FC236}">
                <a16:creationId xmlns:a16="http://schemas.microsoft.com/office/drawing/2014/main" id="{9C6BF2C3-B4B1-2D4E-873D-D0682AC49BB5}"/>
              </a:ext>
            </a:extLst>
          </p:cNvPr>
          <p:cNvSpPr txBox="1">
            <a:spLocks/>
          </p:cNvSpPr>
          <p:nvPr/>
        </p:nvSpPr>
        <p:spPr>
          <a:xfrm>
            <a:off x="0" y="797472"/>
            <a:ext cx="9143999" cy="360099"/>
          </a:xfrm>
          <a:prstGeom prst="rect">
            <a:avLst/>
          </a:prstGeom>
        </p:spPr>
        <p:txBody>
          <a:bodyPr vert="horz" wrap="square" lIns="0" tIns="0" rIns="0" bIns="0" rtlCol="0">
            <a:spAutoFit/>
          </a:bodyPr>
          <a:lstStyle>
            <a:lvl1pPr>
              <a:defRPr>
                <a:latin typeface="+mj-lt"/>
                <a:ea typeface="+mj-ea"/>
                <a:cs typeface="+mj-cs"/>
              </a:defRPr>
            </a:lvl1pPr>
          </a:lstStyle>
          <a:p>
            <a:pPr marL="8881" algn="ctr" defTabSz="454061">
              <a:lnSpc>
                <a:spcPct val="90000"/>
              </a:lnSpc>
              <a:tabLst>
                <a:tab pos="3395450" algn="l"/>
              </a:tabLst>
            </a:pPr>
            <a:r>
              <a:rPr lang="es-ES" sz="2600" spc="-25" dirty="0">
                <a:solidFill>
                  <a:prstClr val="black"/>
                </a:solidFill>
                <a:latin typeface="Arial" panose="020B0604020202020204" pitchFamily="34" charset="0"/>
                <a:ea typeface="ABC Normal Light" pitchFamily="2" charset="77"/>
                <a:cs typeface="Raleway"/>
              </a:rPr>
              <a:t>DIMENSIONAMIENTO DE HIDROGENERAS.</a:t>
            </a:r>
          </a:p>
        </p:txBody>
      </p:sp>
      <p:sp>
        <p:nvSpPr>
          <p:cNvPr id="4" name="30 Rectángulo">
            <a:extLst>
              <a:ext uri="{FF2B5EF4-FFF2-40B4-BE49-F238E27FC236}">
                <a16:creationId xmlns:a16="http://schemas.microsoft.com/office/drawing/2014/main" id="{73922B25-1F61-4E4A-8576-3BED5B72C6BE}"/>
              </a:ext>
            </a:extLst>
          </p:cNvPr>
          <p:cNvSpPr/>
          <p:nvPr/>
        </p:nvSpPr>
        <p:spPr>
          <a:xfrm>
            <a:off x="215516" y="1334376"/>
            <a:ext cx="8712968" cy="646331"/>
          </a:xfrm>
          <a:prstGeom prst="rect">
            <a:avLst/>
          </a:prstGeom>
        </p:spPr>
        <p:txBody>
          <a:bodyPr wrap="square">
            <a:spAutoFit/>
          </a:bodyPr>
          <a:lstStyle/>
          <a:p>
            <a:pPr lvl="0" algn="ctr" fontAlgn="base">
              <a:spcBef>
                <a:spcPct val="0"/>
              </a:spcBef>
              <a:spcAft>
                <a:spcPct val="0"/>
              </a:spcAft>
            </a:pPr>
            <a:r>
              <a:rPr lang="es-ES_tradnl" dirty="0"/>
              <a:t>DISEÑO DE UNA HIDROGENERA PARA RECARGAR 10 CAMIONES HYUNDAI IX35 DIARIOS EN 6 HORAS. DIMENSIONAMIENTO DEL SISTEMA DE DISPENSADO.</a:t>
            </a:r>
          </a:p>
        </p:txBody>
      </p:sp>
      <p:sp>
        <p:nvSpPr>
          <p:cNvPr id="5" name="30 Rectángulo">
            <a:extLst>
              <a:ext uri="{FF2B5EF4-FFF2-40B4-BE49-F238E27FC236}">
                <a16:creationId xmlns:a16="http://schemas.microsoft.com/office/drawing/2014/main" id="{0A6F7FEB-1E75-4928-9D88-96631B61F4E1}"/>
              </a:ext>
            </a:extLst>
          </p:cNvPr>
          <p:cNvSpPr/>
          <p:nvPr/>
        </p:nvSpPr>
        <p:spPr>
          <a:xfrm>
            <a:off x="257969" y="2346078"/>
            <a:ext cx="8712968" cy="2862322"/>
          </a:xfrm>
          <a:prstGeom prst="rect">
            <a:avLst/>
          </a:prstGeom>
        </p:spPr>
        <p:txBody>
          <a:bodyPr wrap="square">
            <a:spAutoFit/>
          </a:bodyPr>
          <a:lstStyle/>
          <a:p>
            <a:pPr lvl="0" algn="ctr" fontAlgn="base">
              <a:spcBef>
                <a:spcPct val="0"/>
              </a:spcBef>
              <a:spcAft>
                <a:spcPct val="0"/>
              </a:spcAft>
            </a:pPr>
            <a:r>
              <a:rPr lang="es-ES_tradnl" dirty="0"/>
              <a:t>Se han de llenar 10 vehículos en 6 horas.</a:t>
            </a:r>
          </a:p>
          <a:p>
            <a:pPr lvl="0" algn="ctr" fontAlgn="base">
              <a:spcBef>
                <a:spcPct val="0"/>
              </a:spcBef>
              <a:spcAft>
                <a:spcPct val="0"/>
              </a:spcAft>
            </a:pPr>
            <a:r>
              <a:rPr lang="es-ES_tradnl" dirty="0"/>
              <a:t>El tiempo de repostaje es de 15 minutos.</a:t>
            </a:r>
          </a:p>
          <a:p>
            <a:pPr lvl="0" algn="ctr" fontAlgn="base">
              <a:spcBef>
                <a:spcPct val="0"/>
              </a:spcBef>
              <a:spcAft>
                <a:spcPct val="0"/>
              </a:spcAft>
            </a:pPr>
            <a:r>
              <a:rPr lang="es-ES_tradnl" dirty="0"/>
              <a:t>Se podría hacer todo con un surtidor.</a:t>
            </a:r>
          </a:p>
          <a:p>
            <a:pPr lvl="0" algn="ctr" fontAlgn="base">
              <a:spcBef>
                <a:spcPct val="0"/>
              </a:spcBef>
              <a:spcAft>
                <a:spcPct val="0"/>
              </a:spcAft>
            </a:pPr>
            <a:r>
              <a:rPr lang="es-ES_tradnl" dirty="0"/>
              <a:t>No obstante, se decide poner dos surtidores por redundancia y por facilitar la carga de 2 camiones de forma simultanea.</a:t>
            </a:r>
          </a:p>
          <a:p>
            <a:pPr lvl="0" algn="ctr" fontAlgn="base">
              <a:spcBef>
                <a:spcPct val="0"/>
              </a:spcBef>
              <a:spcAft>
                <a:spcPct val="0"/>
              </a:spcAft>
            </a:pPr>
            <a:r>
              <a:rPr lang="es-ES_tradnl" dirty="0"/>
              <a:t>Se selecciona dispensador a 350 bar con un caudal de 3,6 kg/minuto y comunicaciones infrarrojos.</a:t>
            </a:r>
          </a:p>
          <a:p>
            <a:pPr lvl="0" algn="ctr" fontAlgn="base">
              <a:spcBef>
                <a:spcPct val="0"/>
              </a:spcBef>
              <a:spcAft>
                <a:spcPct val="0"/>
              </a:spcAft>
            </a:pPr>
            <a:endParaRPr lang="es-ES_tradnl" dirty="0"/>
          </a:p>
          <a:p>
            <a:pPr lvl="0" algn="ctr" fontAlgn="base">
              <a:spcBef>
                <a:spcPct val="0"/>
              </a:spcBef>
              <a:spcAft>
                <a:spcPct val="0"/>
              </a:spcAft>
            </a:pPr>
            <a:endParaRPr lang="es-ES_tradnl" dirty="0"/>
          </a:p>
          <a:p>
            <a:pPr lvl="0" algn="ctr" fontAlgn="base">
              <a:spcBef>
                <a:spcPct val="0"/>
              </a:spcBef>
              <a:spcAft>
                <a:spcPct val="0"/>
              </a:spcAft>
            </a:pPr>
            <a:endParaRPr lang="es-ES_tradnl" dirty="0"/>
          </a:p>
        </p:txBody>
      </p:sp>
    </p:spTree>
    <p:extLst>
      <p:ext uri="{BB962C8B-B14F-4D97-AF65-F5344CB8AC3E}">
        <p14:creationId xmlns:p14="http://schemas.microsoft.com/office/powerpoint/2010/main" val="35318820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object 2">
            <a:extLst>
              <a:ext uri="{FF2B5EF4-FFF2-40B4-BE49-F238E27FC236}">
                <a16:creationId xmlns:a16="http://schemas.microsoft.com/office/drawing/2014/main" id="{1E97B860-24E3-E647-BC89-88C2610A6BB9}"/>
              </a:ext>
            </a:extLst>
          </p:cNvPr>
          <p:cNvSpPr txBox="1">
            <a:spLocks/>
          </p:cNvSpPr>
          <p:nvPr/>
        </p:nvSpPr>
        <p:spPr>
          <a:xfrm>
            <a:off x="328863" y="-3746933"/>
            <a:ext cx="6440109" cy="303738"/>
          </a:xfrm>
          <a:prstGeom prst="rect">
            <a:avLst/>
          </a:prstGeom>
        </p:spPr>
        <p:txBody>
          <a:bodyPr vert="horz" wrap="square" lIns="0" tIns="0" rIns="0" bIns="0" rtlCol="0" anchor="t" anchorCtr="0">
            <a:spAutoFit/>
          </a:bodyPr>
          <a:lstStyle>
            <a:defPPr>
              <a:defRPr lang="es-ES"/>
            </a:defPPr>
            <a:lvl1pPr>
              <a:lnSpc>
                <a:spcPct val="90000"/>
              </a:lnSpc>
              <a:spcBef>
                <a:spcPct val="0"/>
              </a:spcBef>
              <a:buNone/>
              <a:tabLst>
                <a:tab pos="2398563" algn="l"/>
              </a:tabLst>
              <a:defRPr sz="3200" b="1" i="0" spc="-18">
                <a:solidFill>
                  <a:srgbClr val="000000"/>
                </a:solidFill>
                <a:latin typeface="Raleway"/>
                <a:ea typeface="+mj-ea"/>
                <a:cs typeface="Raleway"/>
              </a:defRPr>
            </a:lvl1pPr>
          </a:lstStyle>
          <a:p>
            <a:pPr defTabSz="455999">
              <a:tabLst>
                <a:tab pos="2392267" algn="l"/>
              </a:tabLst>
              <a:defRPr/>
            </a:pPr>
            <a:r>
              <a:rPr lang="es-ES" sz="2193" spc="0" dirty="0">
                <a:latin typeface="Arial" panose="020B0604020202020204" pitchFamily="34" charset="0"/>
                <a:ea typeface="ABC Normal Black" pitchFamily="2" charset="77"/>
              </a:rPr>
              <a:t>Qué hacemos</a:t>
            </a:r>
          </a:p>
        </p:txBody>
      </p:sp>
      <p:sp>
        <p:nvSpPr>
          <p:cNvPr id="18" name="Shape 293">
            <a:extLst>
              <a:ext uri="{FF2B5EF4-FFF2-40B4-BE49-F238E27FC236}">
                <a16:creationId xmlns:a16="http://schemas.microsoft.com/office/drawing/2014/main" id="{95DA2345-D423-0D4E-A5B6-7613106E5F10}"/>
              </a:ext>
            </a:extLst>
          </p:cNvPr>
          <p:cNvSpPr/>
          <p:nvPr/>
        </p:nvSpPr>
        <p:spPr>
          <a:xfrm>
            <a:off x="633549" y="1094441"/>
            <a:ext cx="5106507" cy="923330"/>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lvl1pPr indent="8904" defTabSz="455260">
              <a:tabLst>
                <a:tab pos="3390900" algn="l"/>
              </a:tabLst>
              <a:defRPr sz="3200" b="1">
                <a:latin typeface="Raleway"/>
                <a:ea typeface="Raleway"/>
                <a:cs typeface="Raleway"/>
                <a:sym typeface="Raleway"/>
              </a:defRPr>
            </a:lvl1pPr>
          </a:lstStyle>
          <a:p>
            <a:pPr indent="8856" defTabSz="452794">
              <a:tabLst>
                <a:tab pos="3372529" algn="l"/>
              </a:tabLst>
              <a:defRPr sz="1800" b="0"/>
            </a:pPr>
            <a:r>
              <a:rPr lang="es-ES" sz="6000" kern="0" spc="-299" dirty="0">
                <a:solidFill>
                  <a:srgbClr val="7DB61B"/>
                </a:solidFill>
                <a:latin typeface="Arial Black" panose="020B0604020202020204" pitchFamily="34" charset="0"/>
                <a:ea typeface="ABC Normal Medium" pitchFamily="2" charset="77"/>
                <a:cs typeface="Arial Black" panose="020B0604020202020204" pitchFamily="34" charset="0"/>
              </a:rPr>
              <a:t>Índice</a:t>
            </a:r>
            <a:endParaRPr sz="6000" kern="0" spc="-299" dirty="0">
              <a:solidFill>
                <a:srgbClr val="7DB61B"/>
              </a:solidFill>
              <a:latin typeface="Arial Black" panose="020B0604020202020204" pitchFamily="34" charset="0"/>
              <a:ea typeface="ABC Normal Medium" pitchFamily="2" charset="77"/>
              <a:cs typeface="Arial Black" panose="020B0604020202020204" pitchFamily="34" charset="0"/>
            </a:endParaRPr>
          </a:p>
        </p:txBody>
      </p:sp>
      <p:sp>
        <p:nvSpPr>
          <p:cNvPr id="19" name="Shape 294">
            <a:extLst>
              <a:ext uri="{FF2B5EF4-FFF2-40B4-BE49-F238E27FC236}">
                <a16:creationId xmlns:a16="http://schemas.microsoft.com/office/drawing/2014/main" id="{561B0FEE-2D58-1747-B1E0-279A1FDFD339}"/>
              </a:ext>
            </a:extLst>
          </p:cNvPr>
          <p:cNvSpPr/>
          <p:nvPr/>
        </p:nvSpPr>
        <p:spPr>
          <a:xfrm>
            <a:off x="718659" y="2508194"/>
            <a:ext cx="896080" cy="1091709"/>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p>
            <a:pPr defTabSz="452794">
              <a:lnSpc>
                <a:spcPts val="4572"/>
              </a:lnSpc>
            </a:pPr>
            <a:r>
              <a:rPr lang="es-ES" sz="2000" kern="0" dirty="0">
                <a:solidFill>
                  <a:srgbClr val="000000"/>
                </a:solidFill>
                <a:latin typeface="Georgia" panose="02040502050405020303" pitchFamily="18" charset="0"/>
                <a:ea typeface="Scotch Text Light" panose="02000000000000000000" pitchFamily="2" charset="77"/>
                <a:cs typeface="Raleway"/>
                <a:sym typeface="Raleway"/>
              </a:rPr>
              <a:t>_01</a:t>
            </a:r>
          </a:p>
          <a:p>
            <a:pPr defTabSz="452794">
              <a:lnSpc>
                <a:spcPts val="4572"/>
              </a:lnSpc>
            </a:pPr>
            <a:r>
              <a:rPr lang="es-ES" sz="2000" kern="0" dirty="0">
                <a:solidFill>
                  <a:srgbClr val="000000"/>
                </a:solidFill>
                <a:latin typeface="Georgia" panose="02040502050405020303" pitchFamily="18" charset="0"/>
                <a:ea typeface="Scotch Text Light" panose="02000000000000000000" pitchFamily="2" charset="77"/>
                <a:cs typeface="Arial" panose="020B0604020202020204" pitchFamily="34" charset="0"/>
                <a:sym typeface="Raleway"/>
              </a:rPr>
              <a:t>_02</a:t>
            </a:r>
          </a:p>
        </p:txBody>
      </p:sp>
      <p:sp>
        <p:nvSpPr>
          <p:cNvPr id="20" name="Shape 294">
            <a:extLst>
              <a:ext uri="{FF2B5EF4-FFF2-40B4-BE49-F238E27FC236}">
                <a16:creationId xmlns:a16="http://schemas.microsoft.com/office/drawing/2014/main" id="{B6A8A9FF-3518-B04E-A82A-2A501E1FF30B}"/>
              </a:ext>
            </a:extLst>
          </p:cNvPr>
          <p:cNvSpPr/>
          <p:nvPr/>
        </p:nvSpPr>
        <p:spPr>
          <a:xfrm>
            <a:off x="1337655" y="2510849"/>
            <a:ext cx="5587127" cy="1073179"/>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p>
            <a:pPr defTabSz="452794">
              <a:lnSpc>
                <a:spcPts val="4572"/>
              </a:lnSpc>
            </a:pPr>
            <a:r>
              <a:rPr lang="es-ES" sz="1400" kern="0" dirty="0">
                <a:solidFill>
                  <a:srgbClr val="000000"/>
                </a:solidFill>
                <a:latin typeface="Arial" panose="020B0604020202020204" pitchFamily="34" charset="0"/>
                <a:ea typeface="ABC Normal Book" pitchFamily="2" charset="77"/>
                <a:cs typeface="Raleway"/>
                <a:sym typeface="Raleway"/>
              </a:rPr>
              <a:t>HRS A 350 BAR PARA CAMIONES</a:t>
            </a:r>
          </a:p>
          <a:p>
            <a:pPr defTabSz="452794">
              <a:lnSpc>
                <a:spcPts val="4572"/>
              </a:lnSpc>
            </a:pPr>
            <a:r>
              <a:rPr lang="es-ES" sz="1400" kern="0" dirty="0">
                <a:solidFill>
                  <a:srgbClr val="000000"/>
                </a:solidFill>
                <a:latin typeface="Arial" panose="020B0604020202020204" pitchFamily="34" charset="0"/>
                <a:ea typeface="ABC Normal Book" pitchFamily="2" charset="77"/>
                <a:cs typeface="Raleway"/>
                <a:sym typeface="Raleway"/>
              </a:rPr>
              <a:t>HRS A 700 BAR PARA VEHÍCULOS LIGEROS</a:t>
            </a:r>
          </a:p>
        </p:txBody>
      </p:sp>
    </p:spTree>
    <p:extLst>
      <p:ext uri="{BB962C8B-B14F-4D97-AF65-F5344CB8AC3E}">
        <p14:creationId xmlns:p14="http://schemas.microsoft.com/office/powerpoint/2010/main" val="2359133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object 2">
            <a:extLst>
              <a:ext uri="{FF2B5EF4-FFF2-40B4-BE49-F238E27FC236}">
                <a16:creationId xmlns:a16="http://schemas.microsoft.com/office/drawing/2014/main" id="{9C6BF2C3-B4B1-2D4E-873D-D0682AC49BB5}"/>
              </a:ext>
            </a:extLst>
          </p:cNvPr>
          <p:cNvSpPr txBox="1">
            <a:spLocks/>
          </p:cNvSpPr>
          <p:nvPr/>
        </p:nvSpPr>
        <p:spPr>
          <a:xfrm>
            <a:off x="9792" y="797472"/>
            <a:ext cx="9134207" cy="360099"/>
          </a:xfrm>
          <a:prstGeom prst="rect">
            <a:avLst/>
          </a:prstGeom>
        </p:spPr>
        <p:txBody>
          <a:bodyPr vert="horz" wrap="square" lIns="0" tIns="0" rIns="0" bIns="0" rtlCol="0">
            <a:spAutoFit/>
          </a:bodyPr>
          <a:lstStyle>
            <a:lvl1pPr>
              <a:defRPr>
                <a:latin typeface="+mj-lt"/>
                <a:ea typeface="+mj-ea"/>
                <a:cs typeface="+mj-cs"/>
              </a:defRPr>
            </a:lvl1pPr>
          </a:lstStyle>
          <a:p>
            <a:pPr marL="8881" algn="ctr" defTabSz="454061">
              <a:lnSpc>
                <a:spcPct val="90000"/>
              </a:lnSpc>
              <a:tabLst>
                <a:tab pos="3395450" algn="l"/>
              </a:tabLst>
            </a:pPr>
            <a:r>
              <a:rPr lang="es-ES" sz="2600" spc="-25" dirty="0">
                <a:solidFill>
                  <a:prstClr val="black"/>
                </a:solidFill>
                <a:latin typeface="Arial" panose="020B0604020202020204" pitchFamily="34" charset="0"/>
                <a:ea typeface="ABC Normal Light" pitchFamily="2" charset="77"/>
                <a:cs typeface="Raleway"/>
              </a:rPr>
              <a:t>DIMENSIONAMIENTO DE HIDROGENERAS.</a:t>
            </a:r>
          </a:p>
        </p:txBody>
      </p:sp>
      <p:sp>
        <p:nvSpPr>
          <p:cNvPr id="4" name="30 Rectángulo">
            <a:extLst>
              <a:ext uri="{FF2B5EF4-FFF2-40B4-BE49-F238E27FC236}">
                <a16:creationId xmlns:a16="http://schemas.microsoft.com/office/drawing/2014/main" id="{73922B25-1F61-4E4A-8576-3BED5B72C6BE}"/>
              </a:ext>
            </a:extLst>
          </p:cNvPr>
          <p:cNvSpPr/>
          <p:nvPr/>
        </p:nvSpPr>
        <p:spPr>
          <a:xfrm>
            <a:off x="215516" y="1334376"/>
            <a:ext cx="8712968" cy="646331"/>
          </a:xfrm>
          <a:prstGeom prst="rect">
            <a:avLst/>
          </a:prstGeom>
        </p:spPr>
        <p:txBody>
          <a:bodyPr wrap="square">
            <a:spAutoFit/>
          </a:bodyPr>
          <a:lstStyle/>
          <a:p>
            <a:pPr lvl="0" algn="ctr" fontAlgn="base">
              <a:spcBef>
                <a:spcPct val="0"/>
              </a:spcBef>
              <a:spcAft>
                <a:spcPct val="0"/>
              </a:spcAft>
            </a:pPr>
            <a:r>
              <a:rPr lang="es-ES_tradnl" dirty="0"/>
              <a:t>DISEÑO DE UNA HIDROGENERA PARA RECARGAR 10 CAMIONES HYUNDAI IX35 DIARIOS EN 6 HORAS. CAPEX.</a:t>
            </a:r>
          </a:p>
        </p:txBody>
      </p:sp>
      <p:sp>
        <p:nvSpPr>
          <p:cNvPr id="5" name="30 Rectángulo">
            <a:extLst>
              <a:ext uri="{FF2B5EF4-FFF2-40B4-BE49-F238E27FC236}">
                <a16:creationId xmlns:a16="http://schemas.microsoft.com/office/drawing/2014/main" id="{0A6F7FEB-1E75-4928-9D88-96631B61F4E1}"/>
              </a:ext>
            </a:extLst>
          </p:cNvPr>
          <p:cNvSpPr/>
          <p:nvPr/>
        </p:nvSpPr>
        <p:spPr>
          <a:xfrm>
            <a:off x="257969" y="2346078"/>
            <a:ext cx="8712968" cy="3416320"/>
          </a:xfrm>
          <a:prstGeom prst="rect">
            <a:avLst/>
          </a:prstGeom>
        </p:spPr>
        <p:txBody>
          <a:bodyPr wrap="square">
            <a:spAutoFit/>
          </a:bodyPr>
          <a:lstStyle/>
          <a:p>
            <a:pPr lvl="0" algn="ctr" fontAlgn="base">
              <a:spcBef>
                <a:spcPct val="0"/>
              </a:spcBef>
              <a:spcAft>
                <a:spcPct val="0"/>
              </a:spcAft>
            </a:pPr>
            <a:r>
              <a:rPr lang="es-ES_tradnl" dirty="0"/>
              <a:t>CAPEX:</a:t>
            </a:r>
          </a:p>
          <a:p>
            <a:pPr lvl="0" algn="ctr" fontAlgn="base">
              <a:spcBef>
                <a:spcPct val="0"/>
              </a:spcBef>
              <a:spcAft>
                <a:spcPct val="0"/>
              </a:spcAft>
            </a:pPr>
            <a:r>
              <a:rPr lang="es-ES_tradnl" dirty="0"/>
              <a:t>   1 MW ALKALINE ELECTROLYSER: 1,250 k€.</a:t>
            </a:r>
          </a:p>
          <a:p>
            <a:pPr lvl="0" algn="ctr" fontAlgn="base">
              <a:spcBef>
                <a:spcPct val="0"/>
              </a:spcBef>
              <a:spcAft>
                <a:spcPct val="0"/>
              </a:spcAft>
            </a:pPr>
            <a:r>
              <a:rPr lang="es-ES_tradnl" dirty="0"/>
              <a:t>   302.6 m3 LOW PRESSURE HYDROGEN STORAGE: 300 k€.</a:t>
            </a:r>
          </a:p>
          <a:p>
            <a:pPr lvl="0" algn="ctr" fontAlgn="base">
              <a:spcBef>
                <a:spcPct val="0"/>
              </a:spcBef>
              <a:spcAft>
                <a:spcPct val="0"/>
              </a:spcAft>
            </a:pPr>
            <a:r>
              <a:rPr lang="es-ES_tradnl" dirty="0"/>
              <a:t>   278 Nm3/h FROM 10 bar UP TO 525 bar: 450 k€.</a:t>
            </a:r>
          </a:p>
          <a:p>
            <a:pPr lvl="0" algn="ctr" fontAlgn="base">
              <a:spcBef>
                <a:spcPct val="0"/>
              </a:spcBef>
              <a:spcAft>
                <a:spcPct val="0"/>
              </a:spcAft>
            </a:pPr>
            <a:r>
              <a:rPr lang="es-ES_tradnl" dirty="0"/>
              <a:t>   407.7 kg OF HYDROGEN STORAGE AT 300 BAR: 150 k€.</a:t>
            </a:r>
          </a:p>
          <a:p>
            <a:pPr lvl="0" algn="ctr" fontAlgn="base">
              <a:spcBef>
                <a:spcPct val="0"/>
              </a:spcBef>
              <a:spcAft>
                <a:spcPct val="0"/>
              </a:spcAft>
            </a:pPr>
            <a:r>
              <a:rPr lang="es-ES_tradnl" dirty="0"/>
              <a:t>   300 kg OF HYDROGEN STORAGE AT 500 BAR: 325 k€.</a:t>
            </a:r>
          </a:p>
          <a:p>
            <a:pPr lvl="0" algn="ctr" fontAlgn="base">
              <a:spcBef>
                <a:spcPct val="0"/>
              </a:spcBef>
              <a:spcAft>
                <a:spcPct val="0"/>
              </a:spcAft>
            </a:pPr>
            <a:r>
              <a:rPr lang="es-ES_tradnl" dirty="0"/>
              <a:t>   2 DISPENSER AT 350 BAR FOR HEAVY DUTY APPLICATIONS: 200 k€.</a:t>
            </a:r>
          </a:p>
          <a:p>
            <a:pPr lvl="0" algn="ctr" fontAlgn="base">
              <a:spcBef>
                <a:spcPct val="0"/>
              </a:spcBef>
              <a:spcAft>
                <a:spcPct val="0"/>
              </a:spcAft>
            </a:pPr>
            <a:r>
              <a:rPr lang="es-ES_tradnl" dirty="0"/>
              <a:t>   CIVIL WORKS: 400 k€.</a:t>
            </a:r>
          </a:p>
          <a:p>
            <a:pPr lvl="0" algn="ctr" fontAlgn="base">
              <a:spcBef>
                <a:spcPct val="0"/>
              </a:spcBef>
              <a:spcAft>
                <a:spcPct val="0"/>
              </a:spcAft>
            </a:pPr>
            <a:r>
              <a:rPr lang="es-ES_tradnl" dirty="0"/>
              <a:t>   ENGINEERING, INTEGRATION AND PERMITTING: 500 k€</a:t>
            </a:r>
          </a:p>
          <a:p>
            <a:pPr lvl="0" algn="ctr" fontAlgn="base">
              <a:spcBef>
                <a:spcPct val="0"/>
              </a:spcBef>
              <a:spcAft>
                <a:spcPct val="0"/>
              </a:spcAft>
            </a:pPr>
            <a:r>
              <a:rPr lang="es-ES_tradnl" dirty="0"/>
              <a:t>TOTAL CAPEX: 3,575 k€ </a:t>
            </a:r>
          </a:p>
          <a:p>
            <a:pPr lvl="0" algn="ctr" fontAlgn="base">
              <a:spcBef>
                <a:spcPct val="0"/>
              </a:spcBef>
              <a:spcAft>
                <a:spcPct val="0"/>
              </a:spcAft>
            </a:pPr>
            <a:endParaRPr lang="es-ES_tradnl" dirty="0"/>
          </a:p>
          <a:p>
            <a:pPr lvl="0" algn="ctr" fontAlgn="base">
              <a:spcBef>
                <a:spcPct val="0"/>
              </a:spcBef>
              <a:spcAft>
                <a:spcPct val="0"/>
              </a:spcAft>
            </a:pPr>
            <a:endParaRPr lang="es-ES_tradnl" dirty="0"/>
          </a:p>
        </p:txBody>
      </p:sp>
    </p:spTree>
    <p:extLst>
      <p:ext uri="{BB962C8B-B14F-4D97-AF65-F5344CB8AC3E}">
        <p14:creationId xmlns:p14="http://schemas.microsoft.com/office/powerpoint/2010/main" val="31024436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object 2">
            <a:extLst>
              <a:ext uri="{FF2B5EF4-FFF2-40B4-BE49-F238E27FC236}">
                <a16:creationId xmlns:a16="http://schemas.microsoft.com/office/drawing/2014/main" id="{9C6BF2C3-B4B1-2D4E-873D-D0682AC49BB5}"/>
              </a:ext>
            </a:extLst>
          </p:cNvPr>
          <p:cNvSpPr txBox="1">
            <a:spLocks/>
          </p:cNvSpPr>
          <p:nvPr/>
        </p:nvSpPr>
        <p:spPr>
          <a:xfrm>
            <a:off x="9792" y="797472"/>
            <a:ext cx="9134207" cy="360099"/>
          </a:xfrm>
          <a:prstGeom prst="rect">
            <a:avLst/>
          </a:prstGeom>
        </p:spPr>
        <p:txBody>
          <a:bodyPr vert="horz" wrap="square" lIns="0" tIns="0" rIns="0" bIns="0" rtlCol="0">
            <a:spAutoFit/>
          </a:bodyPr>
          <a:lstStyle>
            <a:lvl1pPr>
              <a:defRPr>
                <a:latin typeface="+mj-lt"/>
                <a:ea typeface="+mj-ea"/>
                <a:cs typeface="+mj-cs"/>
              </a:defRPr>
            </a:lvl1pPr>
          </a:lstStyle>
          <a:p>
            <a:pPr marL="8881" algn="ctr" defTabSz="454061">
              <a:lnSpc>
                <a:spcPct val="90000"/>
              </a:lnSpc>
              <a:tabLst>
                <a:tab pos="3395450" algn="l"/>
              </a:tabLst>
            </a:pPr>
            <a:r>
              <a:rPr lang="es-ES" sz="2600" spc="-25" dirty="0">
                <a:solidFill>
                  <a:prstClr val="black"/>
                </a:solidFill>
                <a:latin typeface="Arial" panose="020B0604020202020204" pitchFamily="34" charset="0"/>
                <a:ea typeface="ABC Normal Light" pitchFamily="2" charset="77"/>
                <a:cs typeface="Raleway"/>
              </a:rPr>
              <a:t>DIMENSIONAMIENTO DE HIDROGENERAS.</a:t>
            </a:r>
          </a:p>
        </p:txBody>
      </p:sp>
      <p:sp>
        <p:nvSpPr>
          <p:cNvPr id="4" name="30 Rectángulo">
            <a:extLst>
              <a:ext uri="{FF2B5EF4-FFF2-40B4-BE49-F238E27FC236}">
                <a16:creationId xmlns:a16="http://schemas.microsoft.com/office/drawing/2014/main" id="{73922B25-1F61-4E4A-8576-3BED5B72C6BE}"/>
              </a:ext>
            </a:extLst>
          </p:cNvPr>
          <p:cNvSpPr/>
          <p:nvPr/>
        </p:nvSpPr>
        <p:spPr>
          <a:xfrm>
            <a:off x="215516" y="1334376"/>
            <a:ext cx="8712968" cy="646331"/>
          </a:xfrm>
          <a:prstGeom prst="rect">
            <a:avLst/>
          </a:prstGeom>
        </p:spPr>
        <p:txBody>
          <a:bodyPr wrap="square">
            <a:spAutoFit/>
          </a:bodyPr>
          <a:lstStyle/>
          <a:p>
            <a:pPr lvl="0" algn="ctr" fontAlgn="base">
              <a:spcBef>
                <a:spcPct val="0"/>
              </a:spcBef>
              <a:spcAft>
                <a:spcPct val="0"/>
              </a:spcAft>
            </a:pPr>
            <a:r>
              <a:rPr lang="es-ES_tradnl" dirty="0"/>
              <a:t>DISEÑO DE UNA HIDROGENERA PARA RECARGAR 10 CAMIONES HYUNDAI IX35 DIARIOS EN 6 HORAS. OPEX.</a:t>
            </a:r>
          </a:p>
        </p:txBody>
      </p:sp>
      <p:sp>
        <p:nvSpPr>
          <p:cNvPr id="5" name="30 Rectángulo">
            <a:extLst>
              <a:ext uri="{FF2B5EF4-FFF2-40B4-BE49-F238E27FC236}">
                <a16:creationId xmlns:a16="http://schemas.microsoft.com/office/drawing/2014/main" id="{0A6F7FEB-1E75-4928-9D88-96631B61F4E1}"/>
              </a:ext>
            </a:extLst>
          </p:cNvPr>
          <p:cNvSpPr/>
          <p:nvPr/>
        </p:nvSpPr>
        <p:spPr>
          <a:xfrm>
            <a:off x="257969" y="2346078"/>
            <a:ext cx="8712968" cy="2308324"/>
          </a:xfrm>
          <a:prstGeom prst="rect">
            <a:avLst/>
          </a:prstGeom>
        </p:spPr>
        <p:txBody>
          <a:bodyPr wrap="square">
            <a:spAutoFit/>
          </a:bodyPr>
          <a:lstStyle/>
          <a:p>
            <a:pPr lvl="0" algn="ctr" fontAlgn="base">
              <a:spcBef>
                <a:spcPct val="0"/>
              </a:spcBef>
              <a:spcAft>
                <a:spcPct val="0"/>
              </a:spcAft>
            </a:pPr>
            <a:r>
              <a:rPr lang="es-ES_tradnl" dirty="0"/>
              <a:t>OPEX:</a:t>
            </a:r>
          </a:p>
          <a:p>
            <a:pPr lvl="0" algn="ctr" fontAlgn="base">
              <a:spcBef>
                <a:spcPct val="0"/>
              </a:spcBef>
              <a:spcAft>
                <a:spcPct val="0"/>
              </a:spcAft>
            </a:pPr>
            <a:r>
              <a:rPr lang="es-ES_tradnl" dirty="0"/>
              <a:t>   1 MW ALKALINE ELECTROLYSER: 1.5% INV COST PER YEAR.</a:t>
            </a:r>
          </a:p>
          <a:p>
            <a:pPr lvl="0" algn="ctr" fontAlgn="base">
              <a:spcBef>
                <a:spcPct val="0"/>
              </a:spcBef>
              <a:spcAft>
                <a:spcPct val="0"/>
              </a:spcAft>
            </a:pPr>
            <a:r>
              <a:rPr lang="es-ES_tradnl" dirty="0"/>
              <a:t>   302.6 m3 LOW PRESSURE HYDROGEN STORAGE: 1% INV COST PER YEAR.</a:t>
            </a:r>
          </a:p>
          <a:p>
            <a:pPr lvl="0" algn="ctr" fontAlgn="base">
              <a:spcBef>
                <a:spcPct val="0"/>
              </a:spcBef>
              <a:spcAft>
                <a:spcPct val="0"/>
              </a:spcAft>
            </a:pPr>
            <a:r>
              <a:rPr lang="es-ES_tradnl" dirty="0"/>
              <a:t>   278 Nm3/h FROM 5-10 bar UP TO 525 bar: 7% INV COST PER YEAR.</a:t>
            </a:r>
          </a:p>
          <a:p>
            <a:pPr lvl="0" algn="ctr" fontAlgn="base">
              <a:spcBef>
                <a:spcPct val="0"/>
              </a:spcBef>
              <a:spcAft>
                <a:spcPct val="0"/>
              </a:spcAft>
            </a:pPr>
            <a:r>
              <a:rPr lang="es-ES_tradnl" dirty="0"/>
              <a:t>   407.7 kg OF HYDROGEN STORAGE AT 300 BAR: 1% INV COST PER YEAR.</a:t>
            </a:r>
          </a:p>
          <a:p>
            <a:pPr lvl="0" algn="ctr" fontAlgn="base">
              <a:spcBef>
                <a:spcPct val="0"/>
              </a:spcBef>
              <a:spcAft>
                <a:spcPct val="0"/>
              </a:spcAft>
            </a:pPr>
            <a:r>
              <a:rPr lang="es-ES_tradnl" dirty="0"/>
              <a:t>   300 kg OF HYDROGEN STORAGE AT 500 BAR: 1% INV COST PER YEAR.</a:t>
            </a:r>
          </a:p>
          <a:p>
            <a:pPr lvl="0" algn="ctr" fontAlgn="base">
              <a:spcBef>
                <a:spcPct val="0"/>
              </a:spcBef>
              <a:spcAft>
                <a:spcPct val="0"/>
              </a:spcAft>
            </a:pPr>
            <a:r>
              <a:rPr lang="es-ES_tradnl" dirty="0"/>
              <a:t>   2 DISPENSER AT 350 BAR FOR HEAVY DUTY APPLICATIONS: 3.5% INV COST PER YEAR.</a:t>
            </a:r>
          </a:p>
          <a:p>
            <a:pPr lvl="0" algn="ctr" fontAlgn="base">
              <a:spcBef>
                <a:spcPct val="0"/>
              </a:spcBef>
              <a:spcAft>
                <a:spcPct val="0"/>
              </a:spcAft>
            </a:pPr>
            <a:endParaRPr lang="es-ES_tradnl" dirty="0"/>
          </a:p>
        </p:txBody>
      </p:sp>
    </p:spTree>
    <p:extLst>
      <p:ext uri="{BB962C8B-B14F-4D97-AF65-F5344CB8AC3E}">
        <p14:creationId xmlns:p14="http://schemas.microsoft.com/office/powerpoint/2010/main" val="31602077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 name="Shape 200"/>
          <p:cNvSpPr/>
          <p:nvPr/>
        </p:nvSpPr>
        <p:spPr>
          <a:xfrm>
            <a:off x="-793" y="8937"/>
            <a:ext cx="9145592" cy="6840141"/>
          </a:xfrm>
          <a:prstGeom prst="rect">
            <a:avLst/>
          </a:prstGeom>
          <a:solidFill>
            <a:srgbClr val="E4F0D2"/>
          </a:solidFill>
          <a:ln w="12700">
            <a:miter lim="400000"/>
          </a:ln>
        </p:spPr>
        <p:txBody>
          <a:bodyPr lIns="35627" tIns="35627" rIns="35627" bIns="35627" anchor="ctr"/>
          <a:lstStyle/>
          <a:p>
            <a:pPr>
              <a:defRPr sz="2400">
                <a:solidFill>
                  <a:srgbClr val="FFFFFF"/>
                </a:solidFill>
              </a:defRPr>
            </a:pPr>
            <a:endParaRPr sz="1684" dirty="0">
              <a:latin typeface="Arial" panose="020B0604020202020204" pitchFamily="34" charset="0"/>
              <a:ea typeface="ABC Normal Light" pitchFamily="2" charset="77"/>
            </a:endParaRPr>
          </a:p>
        </p:txBody>
      </p:sp>
      <p:sp>
        <p:nvSpPr>
          <p:cNvPr id="6" name="object 2">
            <a:extLst>
              <a:ext uri="{FF2B5EF4-FFF2-40B4-BE49-F238E27FC236}">
                <a16:creationId xmlns:a16="http://schemas.microsoft.com/office/drawing/2014/main" id="{70977808-DAB6-A14F-A1C0-84B571882ADC}"/>
              </a:ext>
            </a:extLst>
          </p:cNvPr>
          <p:cNvSpPr txBox="1">
            <a:spLocks/>
          </p:cNvSpPr>
          <p:nvPr/>
        </p:nvSpPr>
        <p:spPr>
          <a:xfrm>
            <a:off x="7666331" y="415178"/>
            <a:ext cx="1572500" cy="1093569"/>
          </a:xfrm>
          <a:prstGeom prst="rect">
            <a:avLst/>
          </a:prstGeom>
        </p:spPr>
        <p:txBody>
          <a:bodyPr vert="horz" wrap="square" lIns="0" tIns="0" rIns="0" bIns="0" rtlCol="0" anchor="t" anchorCtr="0">
            <a:spAutoFit/>
          </a:bodyPr>
          <a:lstStyle>
            <a:defPPr>
              <a:defRPr lang="es-ES"/>
            </a:defPPr>
            <a:lvl1pPr>
              <a:lnSpc>
                <a:spcPct val="90000"/>
              </a:lnSpc>
              <a:spcBef>
                <a:spcPct val="0"/>
              </a:spcBef>
              <a:buNone/>
              <a:tabLst>
                <a:tab pos="2398563" algn="l"/>
              </a:tabLst>
              <a:defRPr sz="3200" b="1" i="0" spc="-18">
                <a:solidFill>
                  <a:srgbClr val="000000"/>
                </a:solidFill>
                <a:latin typeface="Raleway"/>
                <a:ea typeface="+mj-ea"/>
                <a:cs typeface="Raleway"/>
              </a:defRPr>
            </a:lvl1pPr>
          </a:lstStyle>
          <a:p>
            <a:pPr defTabSz="911993">
              <a:lnSpc>
                <a:spcPct val="110000"/>
              </a:lnSpc>
              <a:tabLst>
                <a:tab pos="2392248" algn="l"/>
              </a:tabLst>
            </a:pPr>
            <a:r>
              <a:rPr lang="es-ES" sz="6981" dirty="0">
                <a:solidFill>
                  <a:schemeClr val="tx1"/>
                </a:solidFill>
                <a:latin typeface="Georgia" panose="02040502050405020303" pitchFamily="18" charset="0"/>
                <a:ea typeface="Scotch Dingbats" panose="02000000000000000000" pitchFamily="2" charset="0"/>
                <a:cs typeface="Raleway Thin" charset="0"/>
              </a:rPr>
              <a:t>02</a:t>
            </a:r>
          </a:p>
        </p:txBody>
      </p:sp>
      <p:cxnSp>
        <p:nvCxnSpPr>
          <p:cNvPr id="8" name="Conector recto 7">
            <a:extLst>
              <a:ext uri="{FF2B5EF4-FFF2-40B4-BE49-F238E27FC236}">
                <a16:creationId xmlns:a16="http://schemas.microsoft.com/office/drawing/2014/main" id="{C5F51BED-0FC5-3945-939F-27AA5AC3B0E0}"/>
              </a:ext>
            </a:extLst>
          </p:cNvPr>
          <p:cNvCxnSpPr>
            <a:cxnSpLocks/>
          </p:cNvCxnSpPr>
          <p:nvPr/>
        </p:nvCxnSpPr>
        <p:spPr>
          <a:xfrm>
            <a:off x="6797290" y="1016356"/>
            <a:ext cx="679407" cy="0"/>
          </a:xfrm>
          <a:prstGeom prst="line">
            <a:avLst/>
          </a:prstGeom>
          <a:ln w="3175">
            <a:solidFill>
              <a:schemeClr val="tx1"/>
            </a:solidFill>
          </a:ln>
          <a:effectLst>
            <a:outerShdw dist="20000" sx="1000" sy="1000" rotWithShape="0">
              <a:srgbClr val="000000"/>
            </a:outerShdw>
          </a:effectLst>
        </p:spPr>
        <p:style>
          <a:lnRef idx="2">
            <a:schemeClr val="accent1"/>
          </a:lnRef>
          <a:fillRef idx="0">
            <a:schemeClr val="accent1"/>
          </a:fillRef>
          <a:effectRef idx="1">
            <a:schemeClr val="accent1"/>
          </a:effectRef>
          <a:fontRef idx="minor">
            <a:schemeClr val="tx1"/>
          </a:fontRef>
        </p:style>
      </p:cxnSp>
      <p:sp>
        <p:nvSpPr>
          <p:cNvPr id="9" name="Rectángulo 8">
            <a:extLst>
              <a:ext uri="{FF2B5EF4-FFF2-40B4-BE49-F238E27FC236}">
                <a16:creationId xmlns:a16="http://schemas.microsoft.com/office/drawing/2014/main" id="{FD8AECDE-0CE6-8B45-8282-4598A77FA1AC}"/>
              </a:ext>
            </a:extLst>
          </p:cNvPr>
          <p:cNvSpPr/>
          <p:nvPr/>
        </p:nvSpPr>
        <p:spPr>
          <a:xfrm>
            <a:off x="583346" y="4425698"/>
            <a:ext cx="8721521" cy="1872820"/>
          </a:xfrm>
          <a:prstGeom prst="rect">
            <a:avLst/>
          </a:prstGeom>
        </p:spPr>
        <p:txBody>
          <a:bodyPr wrap="square" anchor="b">
            <a:spAutoFit/>
          </a:bodyPr>
          <a:lstStyle/>
          <a:p>
            <a:pPr defTabSz="398562">
              <a:lnSpc>
                <a:spcPct val="73000"/>
              </a:lnSpc>
              <a:defRPr/>
            </a:pPr>
            <a:r>
              <a:rPr lang="es-ES" sz="5400" kern="0" dirty="0">
                <a:solidFill>
                  <a:srgbClr val="000000"/>
                </a:solidFill>
                <a:latin typeface="Arial" panose="020B0604020202020204" pitchFamily="34" charset="0"/>
                <a:ea typeface="ABC Normal Book" pitchFamily="2" charset="77"/>
                <a:cs typeface="Raleway"/>
                <a:sym typeface="Raleway"/>
              </a:rPr>
              <a:t>HRS A 700 BAR PARA VEHÍCULOS LIGEROS</a:t>
            </a:r>
          </a:p>
          <a:p>
            <a:pPr defTabSz="398562">
              <a:lnSpc>
                <a:spcPct val="73000"/>
              </a:lnSpc>
              <a:defRPr/>
            </a:pPr>
            <a:endParaRPr lang="es-ES_tradnl" sz="5000" spc="-111" dirty="0">
              <a:latin typeface="Arial" panose="020B0604020202020204" pitchFamily="34" charset="0"/>
              <a:ea typeface="ABC Normal Medium" pitchFamily="2" charset="77"/>
              <a:cs typeface="Raleway" charset="0"/>
            </a:endParaRPr>
          </a:p>
        </p:txBody>
      </p:sp>
    </p:spTree>
    <p:extLst>
      <p:ext uri="{BB962C8B-B14F-4D97-AF65-F5344CB8AC3E}">
        <p14:creationId xmlns:p14="http://schemas.microsoft.com/office/powerpoint/2010/main" val="12537223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object 2">
            <a:extLst>
              <a:ext uri="{FF2B5EF4-FFF2-40B4-BE49-F238E27FC236}">
                <a16:creationId xmlns:a16="http://schemas.microsoft.com/office/drawing/2014/main" id="{9C6BF2C3-B4B1-2D4E-873D-D0682AC49BB5}"/>
              </a:ext>
            </a:extLst>
          </p:cNvPr>
          <p:cNvSpPr txBox="1">
            <a:spLocks/>
          </p:cNvSpPr>
          <p:nvPr/>
        </p:nvSpPr>
        <p:spPr>
          <a:xfrm>
            <a:off x="1" y="797472"/>
            <a:ext cx="9144000" cy="360099"/>
          </a:xfrm>
          <a:prstGeom prst="rect">
            <a:avLst/>
          </a:prstGeom>
        </p:spPr>
        <p:txBody>
          <a:bodyPr vert="horz" wrap="square" lIns="0" tIns="0" rIns="0" bIns="0" rtlCol="0">
            <a:spAutoFit/>
          </a:bodyPr>
          <a:lstStyle>
            <a:lvl1pPr>
              <a:defRPr>
                <a:latin typeface="+mj-lt"/>
                <a:ea typeface="+mj-ea"/>
                <a:cs typeface="+mj-cs"/>
              </a:defRPr>
            </a:lvl1pPr>
          </a:lstStyle>
          <a:p>
            <a:pPr marL="8881" algn="ctr" defTabSz="454061">
              <a:lnSpc>
                <a:spcPct val="90000"/>
              </a:lnSpc>
              <a:tabLst>
                <a:tab pos="3395450" algn="l"/>
              </a:tabLst>
            </a:pPr>
            <a:r>
              <a:rPr lang="es-ES" sz="2600" spc="-25" dirty="0">
                <a:solidFill>
                  <a:prstClr val="black"/>
                </a:solidFill>
                <a:latin typeface="Arial" panose="020B0604020202020204" pitchFamily="34" charset="0"/>
                <a:ea typeface="ABC Normal Light" pitchFamily="2" charset="77"/>
                <a:cs typeface="Raleway"/>
              </a:rPr>
              <a:t>DIMENSIONAMIENTO DE HIDROGENERAS.</a:t>
            </a:r>
          </a:p>
        </p:txBody>
      </p:sp>
      <p:sp>
        <p:nvSpPr>
          <p:cNvPr id="5" name="30 Rectángulo">
            <a:extLst>
              <a:ext uri="{FF2B5EF4-FFF2-40B4-BE49-F238E27FC236}">
                <a16:creationId xmlns:a16="http://schemas.microsoft.com/office/drawing/2014/main" id="{D5C15CB2-AAD5-438A-AFAB-4015D04308FD}"/>
              </a:ext>
            </a:extLst>
          </p:cNvPr>
          <p:cNvSpPr/>
          <p:nvPr/>
        </p:nvSpPr>
        <p:spPr>
          <a:xfrm>
            <a:off x="215516" y="1375472"/>
            <a:ext cx="8712968" cy="2031325"/>
          </a:xfrm>
          <a:prstGeom prst="rect">
            <a:avLst/>
          </a:prstGeom>
        </p:spPr>
        <p:txBody>
          <a:bodyPr wrap="square">
            <a:spAutoFit/>
          </a:bodyPr>
          <a:lstStyle/>
          <a:p>
            <a:pPr lvl="0" algn="ctr" fontAlgn="base">
              <a:spcBef>
                <a:spcPct val="0"/>
              </a:spcBef>
              <a:spcAft>
                <a:spcPct val="0"/>
              </a:spcAft>
            </a:pPr>
            <a:r>
              <a:rPr lang="es-ES_tradnl" dirty="0"/>
              <a:t>DISEÑO DE UNA HIDROGENERA PARA RECARGAR 80 VEHÍCULOS LIGEROS DIARIOS, CADA UNO DE ELLOS CON UINA CAPACIDAD DE CARGA DE APROXIMADAMENTE 6,25 kg (500 kg/día) EN 16 HORAS. DEFINICION DE LA PRODUCCIÓN.</a:t>
            </a:r>
          </a:p>
          <a:p>
            <a:pPr lvl="0" algn="ctr" fontAlgn="base">
              <a:spcBef>
                <a:spcPct val="0"/>
              </a:spcBef>
              <a:spcAft>
                <a:spcPct val="0"/>
              </a:spcAft>
            </a:pPr>
            <a:endParaRPr lang="es-ES_tradnl" dirty="0"/>
          </a:p>
          <a:p>
            <a:pPr marL="342900" lvl="0" indent="-342900" algn="just" fontAlgn="base">
              <a:spcBef>
                <a:spcPct val="0"/>
              </a:spcBef>
              <a:spcAft>
                <a:spcPct val="0"/>
              </a:spcAft>
              <a:buAutoNum type="arabicPeriod"/>
            </a:pPr>
            <a:r>
              <a:rPr lang="es-ES_tradnl" dirty="0"/>
              <a:t>CONEXIÓN A RED PPA RENOVABLES.</a:t>
            </a:r>
          </a:p>
          <a:p>
            <a:pPr marL="342900" lvl="0" indent="-342900" algn="just" fontAlgn="base">
              <a:spcBef>
                <a:spcPct val="0"/>
              </a:spcBef>
              <a:spcAft>
                <a:spcPct val="0"/>
              </a:spcAft>
              <a:buAutoNum type="arabicPeriod"/>
            </a:pPr>
            <a:r>
              <a:rPr lang="es-ES_tradnl" dirty="0"/>
              <a:t>ENERGÍAS RENOVABLES.</a:t>
            </a:r>
          </a:p>
          <a:p>
            <a:pPr marL="342900" lvl="0" indent="-342900" algn="just" fontAlgn="base">
              <a:spcBef>
                <a:spcPct val="0"/>
              </a:spcBef>
              <a:spcAft>
                <a:spcPct val="0"/>
              </a:spcAft>
              <a:buAutoNum type="arabicPeriod"/>
            </a:pPr>
            <a:r>
              <a:rPr lang="es-ES_tradnl" dirty="0"/>
              <a:t>OPCIÓN MIXTA.</a:t>
            </a:r>
          </a:p>
        </p:txBody>
      </p:sp>
      <p:sp>
        <p:nvSpPr>
          <p:cNvPr id="6" name="30 Rectángulo">
            <a:extLst>
              <a:ext uri="{FF2B5EF4-FFF2-40B4-BE49-F238E27FC236}">
                <a16:creationId xmlns:a16="http://schemas.microsoft.com/office/drawing/2014/main" id="{6BDD3500-2575-4E46-9C93-A63CEBF2D925}"/>
              </a:ext>
            </a:extLst>
          </p:cNvPr>
          <p:cNvSpPr/>
          <p:nvPr/>
        </p:nvSpPr>
        <p:spPr>
          <a:xfrm>
            <a:off x="215516" y="3243618"/>
            <a:ext cx="8712968" cy="1754326"/>
          </a:xfrm>
          <a:prstGeom prst="rect">
            <a:avLst/>
          </a:prstGeom>
        </p:spPr>
        <p:txBody>
          <a:bodyPr wrap="square">
            <a:spAutoFit/>
          </a:bodyPr>
          <a:lstStyle/>
          <a:p>
            <a:pPr lvl="0" algn="ctr" fontAlgn="base">
              <a:spcBef>
                <a:spcPct val="0"/>
              </a:spcBef>
              <a:spcAft>
                <a:spcPct val="0"/>
              </a:spcAft>
            </a:pPr>
            <a:r>
              <a:rPr lang="es-ES_tradnl" dirty="0"/>
              <a:t>CON PPA RENOVABLE. 500 kg/día. </a:t>
            </a:r>
          </a:p>
          <a:p>
            <a:pPr lvl="0" algn="ctr" fontAlgn="base">
              <a:spcBef>
                <a:spcPct val="0"/>
              </a:spcBef>
              <a:spcAft>
                <a:spcPct val="0"/>
              </a:spcAft>
            </a:pPr>
            <a:r>
              <a:rPr lang="es-ES_tradnl" dirty="0"/>
              <a:t>500 kg/día x 11,12 Nm3/kg = 5.560 Nm3/día.</a:t>
            </a:r>
          </a:p>
          <a:p>
            <a:pPr lvl="0" algn="ctr" fontAlgn="base">
              <a:spcBef>
                <a:spcPct val="0"/>
              </a:spcBef>
              <a:spcAft>
                <a:spcPct val="0"/>
              </a:spcAft>
            </a:pPr>
            <a:r>
              <a:rPr lang="es-ES_tradnl" dirty="0"/>
              <a:t>5.560 Nm3/día / 24 horas/día = 231,66 Nm3/h.</a:t>
            </a:r>
          </a:p>
          <a:p>
            <a:pPr lvl="0" algn="ctr" fontAlgn="base">
              <a:spcBef>
                <a:spcPct val="0"/>
              </a:spcBef>
              <a:spcAft>
                <a:spcPct val="0"/>
              </a:spcAft>
            </a:pPr>
            <a:r>
              <a:rPr lang="es-ES_tradnl" dirty="0"/>
              <a:t>231,66 Nm3/h x 5 kWh/Nm3 = 1.158,33 kW</a:t>
            </a:r>
          </a:p>
          <a:p>
            <a:pPr lvl="0" algn="ctr" fontAlgn="base">
              <a:spcBef>
                <a:spcPct val="0"/>
              </a:spcBef>
              <a:spcAft>
                <a:spcPct val="0"/>
              </a:spcAft>
            </a:pPr>
            <a:r>
              <a:rPr lang="es-ES_tradnl" dirty="0"/>
              <a:t>Se decide instalar un electrolizador de 1,5 MW para operar no siempre al 100% de carga y para tener cierto margen para cuando el equipo se comience a degradar. </a:t>
            </a:r>
          </a:p>
        </p:txBody>
      </p:sp>
    </p:spTree>
    <p:extLst>
      <p:ext uri="{BB962C8B-B14F-4D97-AF65-F5344CB8AC3E}">
        <p14:creationId xmlns:p14="http://schemas.microsoft.com/office/powerpoint/2010/main" val="14924221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object 2">
            <a:extLst>
              <a:ext uri="{FF2B5EF4-FFF2-40B4-BE49-F238E27FC236}">
                <a16:creationId xmlns:a16="http://schemas.microsoft.com/office/drawing/2014/main" id="{9C6BF2C3-B4B1-2D4E-873D-D0682AC49BB5}"/>
              </a:ext>
            </a:extLst>
          </p:cNvPr>
          <p:cNvSpPr txBox="1">
            <a:spLocks/>
          </p:cNvSpPr>
          <p:nvPr/>
        </p:nvSpPr>
        <p:spPr>
          <a:xfrm>
            <a:off x="0" y="797472"/>
            <a:ext cx="9143999" cy="360099"/>
          </a:xfrm>
          <a:prstGeom prst="rect">
            <a:avLst/>
          </a:prstGeom>
        </p:spPr>
        <p:txBody>
          <a:bodyPr vert="horz" wrap="square" lIns="0" tIns="0" rIns="0" bIns="0" rtlCol="0">
            <a:spAutoFit/>
          </a:bodyPr>
          <a:lstStyle>
            <a:lvl1pPr>
              <a:defRPr>
                <a:latin typeface="+mj-lt"/>
                <a:ea typeface="+mj-ea"/>
                <a:cs typeface="+mj-cs"/>
              </a:defRPr>
            </a:lvl1pPr>
          </a:lstStyle>
          <a:p>
            <a:pPr marL="8881" algn="ctr" defTabSz="454061">
              <a:lnSpc>
                <a:spcPct val="90000"/>
              </a:lnSpc>
              <a:tabLst>
                <a:tab pos="3395450" algn="l"/>
              </a:tabLst>
            </a:pPr>
            <a:r>
              <a:rPr lang="es-ES" sz="2600" spc="-25" dirty="0">
                <a:solidFill>
                  <a:prstClr val="black"/>
                </a:solidFill>
                <a:latin typeface="Arial" panose="020B0604020202020204" pitchFamily="34" charset="0"/>
                <a:ea typeface="ABC Normal Light" pitchFamily="2" charset="77"/>
                <a:cs typeface="Raleway"/>
              </a:rPr>
              <a:t>DIMENSIONAMIENTO DE HIDROGENERAS.</a:t>
            </a:r>
          </a:p>
        </p:txBody>
      </p:sp>
      <p:sp>
        <p:nvSpPr>
          <p:cNvPr id="5" name="30 Rectángulo">
            <a:extLst>
              <a:ext uri="{FF2B5EF4-FFF2-40B4-BE49-F238E27FC236}">
                <a16:creationId xmlns:a16="http://schemas.microsoft.com/office/drawing/2014/main" id="{0D2951EA-B992-473A-876D-C6CB394BFB26}"/>
              </a:ext>
            </a:extLst>
          </p:cNvPr>
          <p:cNvSpPr/>
          <p:nvPr/>
        </p:nvSpPr>
        <p:spPr>
          <a:xfrm>
            <a:off x="215516" y="3351805"/>
            <a:ext cx="8712968" cy="2031325"/>
          </a:xfrm>
          <a:prstGeom prst="rect">
            <a:avLst/>
          </a:prstGeom>
        </p:spPr>
        <p:txBody>
          <a:bodyPr wrap="square">
            <a:spAutoFit/>
          </a:bodyPr>
          <a:lstStyle/>
          <a:p>
            <a:pPr lvl="0" algn="ctr" fontAlgn="base">
              <a:spcBef>
                <a:spcPct val="0"/>
              </a:spcBef>
              <a:spcAft>
                <a:spcPct val="0"/>
              </a:spcAft>
            </a:pPr>
            <a:r>
              <a:rPr lang="es-ES_tradnl" dirty="0"/>
              <a:t>CON ÉNERGÍAS RENOVABLES. 500 kg/día. </a:t>
            </a:r>
          </a:p>
          <a:p>
            <a:pPr lvl="0" algn="ctr" fontAlgn="base">
              <a:spcBef>
                <a:spcPct val="0"/>
              </a:spcBef>
              <a:spcAft>
                <a:spcPct val="0"/>
              </a:spcAft>
            </a:pPr>
            <a:r>
              <a:rPr lang="es-ES_tradnl" dirty="0"/>
              <a:t>Se considera que hay que producir los 500 kg/día en las horas de radiación equivalente.</a:t>
            </a:r>
          </a:p>
          <a:p>
            <a:pPr lvl="0" algn="ctr" fontAlgn="base">
              <a:spcBef>
                <a:spcPct val="0"/>
              </a:spcBef>
              <a:spcAft>
                <a:spcPct val="0"/>
              </a:spcAft>
            </a:pPr>
            <a:r>
              <a:rPr lang="es-ES_tradnl" dirty="0"/>
              <a:t>Se consideran 6 horas de radiación de media.</a:t>
            </a:r>
          </a:p>
          <a:p>
            <a:pPr lvl="0" algn="ctr" fontAlgn="base">
              <a:spcBef>
                <a:spcPct val="0"/>
              </a:spcBef>
              <a:spcAft>
                <a:spcPct val="0"/>
              </a:spcAft>
            </a:pPr>
            <a:r>
              <a:rPr lang="es-ES_tradnl" dirty="0"/>
              <a:t>500 kg/día x 11,12 Nm3/kg = 5.560 Nm3/día.</a:t>
            </a:r>
          </a:p>
          <a:p>
            <a:pPr lvl="0" algn="ctr" fontAlgn="base">
              <a:spcBef>
                <a:spcPct val="0"/>
              </a:spcBef>
              <a:spcAft>
                <a:spcPct val="0"/>
              </a:spcAft>
            </a:pPr>
            <a:r>
              <a:rPr lang="es-ES_tradnl" dirty="0"/>
              <a:t>5.560 Nm3/día / 6 horas/día = 926,66 Nm3/h.</a:t>
            </a:r>
          </a:p>
          <a:p>
            <a:pPr lvl="0" algn="ctr" fontAlgn="base">
              <a:spcBef>
                <a:spcPct val="0"/>
              </a:spcBef>
              <a:spcAft>
                <a:spcPct val="0"/>
              </a:spcAft>
            </a:pPr>
            <a:r>
              <a:rPr lang="es-ES_tradnl" dirty="0"/>
              <a:t>926,66 Nm3/h x 5 kWh/Nm3 = 4.633 kW</a:t>
            </a:r>
          </a:p>
          <a:p>
            <a:pPr lvl="0" algn="ctr" fontAlgn="base">
              <a:spcBef>
                <a:spcPct val="0"/>
              </a:spcBef>
              <a:spcAft>
                <a:spcPct val="0"/>
              </a:spcAft>
            </a:pPr>
            <a:r>
              <a:rPr lang="es-ES_tradnl" dirty="0"/>
              <a:t>Se decide instalar un electrolizador de 5 MW.</a:t>
            </a:r>
          </a:p>
        </p:txBody>
      </p:sp>
      <p:sp>
        <p:nvSpPr>
          <p:cNvPr id="6" name="30 Rectángulo">
            <a:extLst>
              <a:ext uri="{FF2B5EF4-FFF2-40B4-BE49-F238E27FC236}">
                <a16:creationId xmlns:a16="http://schemas.microsoft.com/office/drawing/2014/main" id="{39476AD8-03FA-4E27-94F9-359A7F3863E8}"/>
              </a:ext>
            </a:extLst>
          </p:cNvPr>
          <p:cNvSpPr/>
          <p:nvPr/>
        </p:nvSpPr>
        <p:spPr>
          <a:xfrm>
            <a:off x="215516" y="1375472"/>
            <a:ext cx="8712968" cy="2031325"/>
          </a:xfrm>
          <a:prstGeom prst="rect">
            <a:avLst/>
          </a:prstGeom>
        </p:spPr>
        <p:txBody>
          <a:bodyPr wrap="square">
            <a:spAutoFit/>
          </a:bodyPr>
          <a:lstStyle/>
          <a:p>
            <a:pPr lvl="0" algn="ctr" fontAlgn="base">
              <a:spcBef>
                <a:spcPct val="0"/>
              </a:spcBef>
              <a:spcAft>
                <a:spcPct val="0"/>
              </a:spcAft>
            </a:pPr>
            <a:r>
              <a:rPr lang="es-ES_tradnl" dirty="0"/>
              <a:t>DISEÑO DE UNA HIDROGENERA PARA RECARGAR 80 VEHÍCULOS LIGEROS DIARIOS, CADA UNO DE ELLOS CON UINA CAPACIDAD DE CARGA DE APROXIMADAMENTE 6,25 kg (500 kg/día) EN 16 HORAS. DEFINICION DE LA PRODUCCIÓN.</a:t>
            </a:r>
          </a:p>
          <a:p>
            <a:pPr lvl="0" algn="ctr" fontAlgn="base">
              <a:spcBef>
                <a:spcPct val="0"/>
              </a:spcBef>
              <a:spcAft>
                <a:spcPct val="0"/>
              </a:spcAft>
            </a:pPr>
            <a:endParaRPr lang="es-ES_tradnl" dirty="0"/>
          </a:p>
          <a:p>
            <a:pPr marL="342900" lvl="0" indent="-342900" algn="just" fontAlgn="base">
              <a:spcBef>
                <a:spcPct val="0"/>
              </a:spcBef>
              <a:spcAft>
                <a:spcPct val="0"/>
              </a:spcAft>
              <a:buAutoNum type="arabicPeriod"/>
            </a:pPr>
            <a:r>
              <a:rPr lang="es-ES_tradnl" dirty="0"/>
              <a:t>CONEXIÓN A RED PPA RENOVABLES.</a:t>
            </a:r>
          </a:p>
          <a:p>
            <a:pPr marL="342900" lvl="0" indent="-342900" algn="just" fontAlgn="base">
              <a:spcBef>
                <a:spcPct val="0"/>
              </a:spcBef>
              <a:spcAft>
                <a:spcPct val="0"/>
              </a:spcAft>
              <a:buAutoNum type="arabicPeriod"/>
            </a:pPr>
            <a:r>
              <a:rPr lang="es-ES_tradnl" dirty="0"/>
              <a:t>ENERGÍAS RENOVABLES.</a:t>
            </a:r>
          </a:p>
          <a:p>
            <a:pPr marL="342900" lvl="0" indent="-342900" algn="just" fontAlgn="base">
              <a:spcBef>
                <a:spcPct val="0"/>
              </a:spcBef>
              <a:spcAft>
                <a:spcPct val="0"/>
              </a:spcAft>
              <a:buAutoNum type="arabicPeriod"/>
            </a:pPr>
            <a:r>
              <a:rPr lang="es-ES_tradnl" dirty="0"/>
              <a:t>OPCIÓN MIXTA.</a:t>
            </a:r>
          </a:p>
        </p:txBody>
      </p:sp>
    </p:spTree>
    <p:extLst>
      <p:ext uri="{BB962C8B-B14F-4D97-AF65-F5344CB8AC3E}">
        <p14:creationId xmlns:p14="http://schemas.microsoft.com/office/powerpoint/2010/main" val="26226764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object 2">
            <a:extLst>
              <a:ext uri="{FF2B5EF4-FFF2-40B4-BE49-F238E27FC236}">
                <a16:creationId xmlns:a16="http://schemas.microsoft.com/office/drawing/2014/main" id="{9C6BF2C3-B4B1-2D4E-873D-D0682AC49BB5}"/>
              </a:ext>
            </a:extLst>
          </p:cNvPr>
          <p:cNvSpPr txBox="1">
            <a:spLocks/>
          </p:cNvSpPr>
          <p:nvPr/>
        </p:nvSpPr>
        <p:spPr>
          <a:xfrm>
            <a:off x="1" y="797472"/>
            <a:ext cx="9144000" cy="360099"/>
          </a:xfrm>
          <a:prstGeom prst="rect">
            <a:avLst/>
          </a:prstGeom>
        </p:spPr>
        <p:txBody>
          <a:bodyPr vert="horz" wrap="square" lIns="0" tIns="0" rIns="0" bIns="0" rtlCol="0">
            <a:spAutoFit/>
          </a:bodyPr>
          <a:lstStyle>
            <a:lvl1pPr>
              <a:defRPr>
                <a:latin typeface="+mj-lt"/>
                <a:ea typeface="+mj-ea"/>
                <a:cs typeface="+mj-cs"/>
              </a:defRPr>
            </a:lvl1pPr>
          </a:lstStyle>
          <a:p>
            <a:pPr marL="8881" algn="ctr" defTabSz="454061">
              <a:lnSpc>
                <a:spcPct val="90000"/>
              </a:lnSpc>
              <a:tabLst>
                <a:tab pos="3395450" algn="l"/>
              </a:tabLst>
            </a:pPr>
            <a:r>
              <a:rPr lang="es-ES" sz="2600" spc="-25" dirty="0">
                <a:solidFill>
                  <a:prstClr val="black"/>
                </a:solidFill>
                <a:latin typeface="Arial" panose="020B0604020202020204" pitchFamily="34" charset="0"/>
                <a:ea typeface="ABC Normal Light" pitchFamily="2" charset="77"/>
                <a:cs typeface="Raleway"/>
              </a:rPr>
              <a:t>DIMENSIONAMIENTO DE HIDROGENERAS.</a:t>
            </a:r>
          </a:p>
        </p:txBody>
      </p:sp>
      <p:sp>
        <p:nvSpPr>
          <p:cNvPr id="6" name="30 Rectángulo">
            <a:extLst>
              <a:ext uri="{FF2B5EF4-FFF2-40B4-BE49-F238E27FC236}">
                <a16:creationId xmlns:a16="http://schemas.microsoft.com/office/drawing/2014/main" id="{77F5CE46-3007-4197-9322-2A27336CF909}"/>
              </a:ext>
            </a:extLst>
          </p:cNvPr>
          <p:cNvSpPr/>
          <p:nvPr/>
        </p:nvSpPr>
        <p:spPr>
          <a:xfrm>
            <a:off x="215516" y="3377180"/>
            <a:ext cx="8712968" cy="2308324"/>
          </a:xfrm>
          <a:prstGeom prst="rect">
            <a:avLst/>
          </a:prstGeom>
        </p:spPr>
        <p:txBody>
          <a:bodyPr wrap="square">
            <a:spAutoFit/>
          </a:bodyPr>
          <a:lstStyle/>
          <a:p>
            <a:pPr lvl="0" algn="ctr" fontAlgn="base">
              <a:spcBef>
                <a:spcPct val="0"/>
              </a:spcBef>
              <a:spcAft>
                <a:spcPct val="0"/>
              </a:spcAft>
            </a:pPr>
            <a:r>
              <a:rPr lang="es-ES_tradnl" dirty="0"/>
              <a:t>OPCIÓN MIXTA. 500 kg/día. </a:t>
            </a:r>
          </a:p>
          <a:p>
            <a:pPr lvl="0" algn="ctr" fontAlgn="base">
              <a:spcBef>
                <a:spcPct val="0"/>
              </a:spcBef>
              <a:spcAft>
                <a:spcPct val="0"/>
              </a:spcAft>
            </a:pPr>
            <a:r>
              <a:rPr lang="es-ES_tradnl" dirty="0"/>
              <a:t>Se producirá con energías renovables siempre que haya disponibilidad de energías renovables y cuando no haya disponibilidad, se utilizará la red, para operar 24 horas al día.</a:t>
            </a:r>
          </a:p>
          <a:p>
            <a:pPr lvl="0" algn="ctr" fontAlgn="base">
              <a:spcBef>
                <a:spcPct val="0"/>
              </a:spcBef>
              <a:spcAft>
                <a:spcPct val="0"/>
              </a:spcAft>
            </a:pPr>
            <a:r>
              <a:rPr lang="es-ES_tradnl" dirty="0"/>
              <a:t>500 kg/día x 11,12 Nm3/kg = 5.560 Nm3/día.</a:t>
            </a:r>
          </a:p>
          <a:p>
            <a:pPr lvl="0" algn="ctr" fontAlgn="base">
              <a:spcBef>
                <a:spcPct val="0"/>
              </a:spcBef>
              <a:spcAft>
                <a:spcPct val="0"/>
              </a:spcAft>
            </a:pPr>
            <a:r>
              <a:rPr lang="es-ES_tradnl" dirty="0"/>
              <a:t>5.560 Nm3/día / 24 horas/día = 231,66 Nm3/h.</a:t>
            </a:r>
          </a:p>
          <a:p>
            <a:pPr lvl="0" algn="ctr" fontAlgn="base">
              <a:spcBef>
                <a:spcPct val="0"/>
              </a:spcBef>
              <a:spcAft>
                <a:spcPct val="0"/>
              </a:spcAft>
            </a:pPr>
            <a:r>
              <a:rPr lang="es-ES_tradnl" dirty="0"/>
              <a:t>231,66 Nm3/h x 5 kWh/Nm3 = 1.158,33 kW</a:t>
            </a:r>
          </a:p>
          <a:p>
            <a:pPr lvl="0" algn="ctr" fontAlgn="base">
              <a:spcBef>
                <a:spcPct val="0"/>
              </a:spcBef>
              <a:spcAft>
                <a:spcPct val="0"/>
              </a:spcAft>
            </a:pPr>
            <a:r>
              <a:rPr lang="es-ES_tradnl" dirty="0"/>
              <a:t>Se decide instalar un electrolizador de 1,5 MW para operar no siempre al 100% de carga y para tener cierto margen para cuando el equipo se comience a degradar. </a:t>
            </a:r>
          </a:p>
        </p:txBody>
      </p:sp>
      <p:sp>
        <p:nvSpPr>
          <p:cNvPr id="7" name="30 Rectángulo">
            <a:extLst>
              <a:ext uri="{FF2B5EF4-FFF2-40B4-BE49-F238E27FC236}">
                <a16:creationId xmlns:a16="http://schemas.microsoft.com/office/drawing/2014/main" id="{97B5BE72-5D2D-4DA0-BF10-9A8AB3D71A7B}"/>
              </a:ext>
            </a:extLst>
          </p:cNvPr>
          <p:cNvSpPr/>
          <p:nvPr/>
        </p:nvSpPr>
        <p:spPr>
          <a:xfrm>
            <a:off x="215516" y="1375472"/>
            <a:ext cx="8712968" cy="2031325"/>
          </a:xfrm>
          <a:prstGeom prst="rect">
            <a:avLst/>
          </a:prstGeom>
        </p:spPr>
        <p:txBody>
          <a:bodyPr wrap="square">
            <a:spAutoFit/>
          </a:bodyPr>
          <a:lstStyle/>
          <a:p>
            <a:pPr lvl="0" algn="ctr" fontAlgn="base">
              <a:spcBef>
                <a:spcPct val="0"/>
              </a:spcBef>
              <a:spcAft>
                <a:spcPct val="0"/>
              </a:spcAft>
            </a:pPr>
            <a:r>
              <a:rPr lang="es-ES_tradnl" dirty="0"/>
              <a:t>DISEÑO DE UNA HIDROGENERA PARA RECARGAR 80 VEHÍCULOS LIGEROS DIARIOS, CADA UNO DE ELLOS CON UINA CAPACIDAD DE CARGA DE APROXIMADAMENTE 6.25 kg (500 kg/día) EN 16 HORAS. DEFINICION DE LA PRODUCCIÓN.</a:t>
            </a:r>
          </a:p>
          <a:p>
            <a:pPr lvl="0" algn="ctr" fontAlgn="base">
              <a:spcBef>
                <a:spcPct val="0"/>
              </a:spcBef>
              <a:spcAft>
                <a:spcPct val="0"/>
              </a:spcAft>
            </a:pPr>
            <a:endParaRPr lang="es-ES_tradnl" dirty="0"/>
          </a:p>
          <a:p>
            <a:pPr marL="342900" lvl="0" indent="-342900" algn="just" fontAlgn="base">
              <a:spcBef>
                <a:spcPct val="0"/>
              </a:spcBef>
              <a:spcAft>
                <a:spcPct val="0"/>
              </a:spcAft>
              <a:buAutoNum type="arabicPeriod"/>
            </a:pPr>
            <a:r>
              <a:rPr lang="es-ES_tradnl" dirty="0"/>
              <a:t>CONEXIÓN A RED PPA RENOVABLES.</a:t>
            </a:r>
          </a:p>
          <a:p>
            <a:pPr marL="342900" lvl="0" indent="-342900" algn="just" fontAlgn="base">
              <a:spcBef>
                <a:spcPct val="0"/>
              </a:spcBef>
              <a:spcAft>
                <a:spcPct val="0"/>
              </a:spcAft>
              <a:buAutoNum type="arabicPeriod"/>
            </a:pPr>
            <a:r>
              <a:rPr lang="es-ES_tradnl" dirty="0"/>
              <a:t>ENERGÍAS RENOVABLES.</a:t>
            </a:r>
          </a:p>
          <a:p>
            <a:pPr marL="342900" lvl="0" indent="-342900" algn="just" fontAlgn="base">
              <a:spcBef>
                <a:spcPct val="0"/>
              </a:spcBef>
              <a:spcAft>
                <a:spcPct val="0"/>
              </a:spcAft>
              <a:buAutoNum type="arabicPeriod"/>
            </a:pPr>
            <a:r>
              <a:rPr lang="es-ES_tradnl" dirty="0"/>
              <a:t>OPCIÓN MIXTA.</a:t>
            </a:r>
          </a:p>
        </p:txBody>
      </p:sp>
    </p:spTree>
    <p:extLst>
      <p:ext uri="{BB962C8B-B14F-4D97-AF65-F5344CB8AC3E}">
        <p14:creationId xmlns:p14="http://schemas.microsoft.com/office/powerpoint/2010/main" val="27647768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object 2">
            <a:extLst>
              <a:ext uri="{FF2B5EF4-FFF2-40B4-BE49-F238E27FC236}">
                <a16:creationId xmlns:a16="http://schemas.microsoft.com/office/drawing/2014/main" id="{9C6BF2C3-B4B1-2D4E-873D-D0682AC49BB5}"/>
              </a:ext>
            </a:extLst>
          </p:cNvPr>
          <p:cNvSpPr txBox="1">
            <a:spLocks/>
          </p:cNvSpPr>
          <p:nvPr/>
        </p:nvSpPr>
        <p:spPr>
          <a:xfrm>
            <a:off x="0" y="561171"/>
            <a:ext cx="9143999" cy="360099"/>
          </a:xfrm>
          <a:prstGeom prst="rect">
            <a:avLst/>
          </a:prstGeom>
        </p:spPr>
        <p:txBody>
          <a:bodyPr vert="horz" wrap="square" lIns="0" tIns="0" rIns="0" bIns="0" rtlCol="0">
            <a:spAutoFit/>
          </a:bodyPr>
          <a:lstStyle>
            <a:lvl1pPr>
              <a:defRPr>
                <a:latin typeface="+mj-lt"/>
                <a:ea typeface="+mj-ea"/>
                <a:cs typeface="+mj-cs"/>
              </a:defRPr>
            </a:lvl1pPr>
          </a:lstStyle>
          <a:p>
            <a:pPr marL="8881" algn="ctr" defTabSz="454061">
              <a:lnSpc>
                <a:spcPct val="90000"/>
              </a:lnSpc>
              <a:tabLst>
                <a:tab pos="3395450" algn="l"/>
              </a:tabLst>
            </a:pPr>
            <a:r>
              <a:rPr lang="es-ES" sz="2600" spc="-25" dirty="0">
                <a:solidFill>
                  <a:prstClr val="black"/>
                </a:solidFill>
                <a:latin typeface="Arial" panose="020B0604020202020204" pitchFamily="34" charset="0"/>
                <a:ea typeface="ABC Normal Light" pitchFamily="2" charset="77"/>
                <a:cs typeface="Raleway"/>
              </a:rPr>
              <a:t>DIMENSIONAMIENTO DE HIDROGENERAS.</a:t>
            </a:r>
          </a:p>
        </p:txBody>
      </p:sp>
      <p:sp>
        <p:nvSpPr>
          <p:cNvPr id="5" name="CuadroTexto 4">
            <a:extLst>
              <a:ext uri="{FF2B5EF4-FFF2-40B4-BE49-F238E27FC236}">
                <a16:creationId xmlns:a16="http://schemas.microsoft.com/office/drawing/2014/main" id="{4944A920-9BB2-4571-8294-CA6E7A0439A3}"/>
              </a:ext>
            </a:extLst>
          </p:cNvPr>
          <p:cNvSpPr txBox="1"/>
          <p:nvPr/>
        </p:nvSpPr>
        <p:spPr>
          <a:xfrm>
            <a:off x="19496" y="919259"/>
            <a:ext cx="9017000" cy="5909310"/>
          </a:xfrm>
          <a:prstGeom prst="rect">
            <a:avLst/>
          </a:prstGeom>
          <a:noFill/>
        </p:spPr>
        <p:txBody>
          <a:bodyPr wrap="square">
            <a:spAutoFit/>
          </a:bodyPr>
          <a:lstStyle/>
          <a:p>
            <a:pPr algn="just"/>
            <a:r>
              <a:rPr lang="es-ES_tradnl" sz="1800" dirty="0">
                <a:effectLst/>
                <a:latin typeface="Myriad Pro" panose="020B0503030403020204" pitchFamily="34" charset="0"/>
                <a:ea typeface="Times New Roman" panose="02020603050405020304" pitchFamily="18" charset="0"/>
                <a:cs typeface="Times New Roman" panose="02020603050405020304" pitchFamily="18" charset="0"/>
              </a:rPr>
              <a:t>Los principales componentes de la infraestructura de repostaje de hidrógeno o </a:t>
            </a:r>
            <a:r>
              <a:rPr lang="es-ES_tradnl" sz="1800" dirty="0" err="1">
                <a:effectLst/>
                <a:latin typeface="Myriad Pro" panose="020B0503030403020204" pitchFamily="34" charset="0"/>
                <a:ea typeface="Times New Roman" panose="02020603050405020304" pitchFamily="18" charset="0"/>
                <a:cs typeface="Times New Roman" panose="02020603050405020304" pitchFamily="18" charset="0"/>
              </a:rPr>
              <a:t>hidrogenera</a:t>
            </a:r>
            <a:r>
              <a:rPr lang="es-ES_tradnl" sz="1800" dirty="0">
                <a:effectLst/>
                <a:latin typeface="Myriad Pro" panose="020B0503030403020204" pitchFamily="34" charset="0"/>
                <a:ea typeface="Times New Roman" panose="02020603050405020304" pitchFamily="18" charset="0"/>
                <a:cs typeface="Times New Roman" panose="02020603050405020304" pitchFamily="18" charset="0"/>
              </a:rPr>
              <a:t> van a ser los siguientes</a:t>
            </a:r>
            <a:r>
              <a:rPr lang="es-ES_tradnl" dirty="0">
                <a:latin typeface="Myriad Pro" panose="020B0503030403020204" pitchFamily="34" charset="0"/>
                <a:ea typeface="Times New Roman" panose="02020603050405020304" pitchFamily="18" charset="0"/>
                <a:cs typeface="Times New Roman" panose="02020603050405020304" pitchFamily="18" charset="0"/>
              </a:rPr>
              <a:t>:</a:t>
            </a:r>
            <a:endParaRPr lang="es-ES" sz="1800" dirty="0">
              <a:effectLst/>
              <a:latin typeface="Myriad Pro" panose="020B0503030403020204" pitchFamily="34" charset="0"/>
              <a:ea typeface="Times New Roman" panose="02020603050405020304" pitchFamily="18" charset="0"/>
              <a:cs typeface="Times New Roman" panose="02020603050405020304" pitchFamily="18" charset="0"/>
            </a:endParaRPr>
          </a:p>
          <a:p>
            <a:pPr marL="342900" lvl="0" indent="-342900" algn="just">
              <a:buFont typeface="Symbol" panose="05050102010706020507" pitchFamily="18" charset="2"/>
              <a:buChar char=""/>
            </a:pPr>
            <a:endParaRPr lang="es-ES_tradnl" sz="1800" dirty="0">
              <a:effectLst/>
              <a:latin typeface="Myriad Pro" panose="020B0503030403020204" pitchFamily="34" charset="0"/>
              <a:ea typeface="Times New Roman" panose="02020603050405020304" pitchFamily="18" charset="0"/>
              <a:cs typeface="Times New Roman" panose="02020603050405020304" pitchFamily="18" charset="0"/>
            </a:endParaRPr>
          </a:p>
          <a:p>
            <a:pPr marL="342900" lvl="0" indent="-342900" algn="just">
              <a:buFont typeface="Symbol" panose="05050102010706020507" pitchFamily="18" charset="2"/>
              <a:buChar char=""/>
            </a:pPr>
            <a:r>
              <a:rPr lang="es-ES_tradnl" sz="1800" dirty="0">
                <a:effectLst/>
                <a:latin typeface="Myriad Pro" panose="020B0503030403020204" pitchFamily="34" charset="0"/>
                <a:ea typeface="Times New Roman" panose="02020603050405020304" pitchFamily="18" charset="0"/>
                <a:cs typeface="Times New Roman" panose="02020603050405020304" pitchFamily="18" charset="0"/>
              </a:rPr>
              <a:t>Tanque de almacenamiento a baja presión, habitualmente a la presión de generación.</a:t>
            </a:r>
          </a:p>
          <a:p>
            <a:pPr marL="342900" lvl="0" indent="-342900" algn="just">
              <a:buFont typeface="Symbol" panose="05050102010706020507" pitchFamily="18" charset="2"/>
              <a:buChar char=""/>
            </a:pPr>
            <a:endParaRPr lang="es-ES_tradnl" dirty="0">
              <a:latin typeface="Myriad Pro" panose="020B0503030403020204" pitchFamily="34" charset="0"/>
              <a:ea typeface="Times New Roman" panose="02020603050405020304" pitchFamily="18" charset="0"/>
              <a:cs typeface="Times New Roman" panose="02020603050405020304" pitchFamily="18" charset="0"/>
            </a:endParaRPr>
          </a:p>
          <a:p>
            <a:pPr marL="342900" lvl="0" indent="-342900" algn="just">
              <a:buFont typeface="Symbol" panose="05050102010706020507" pitchFamily="18" charset="2"/>
              <a:buChar char=""/>
            </a:pPr>
            <a:r>
              <a:rPr lang="es-ES_tradnl" sz="1800" dirty="0">
                <a:effectLst/>
                <a:latin typeface="Myriad Pro" panose="020B0503030403020204" pitchFamily="34" charset="0"/>
                <a:ea typeface="Times New Roman" panose="02020603050405020304" pitchFamily="18" charset="0"/>
                <a:cs typeface="Times New Roman" panose="02020603050405020304" pitchFamily="18" charset="0"/>
              </a:rPr>
              <a:t>Compresor de hidrogeno, capaz de comprimir desde 10 bar hasta </a:t>
            </a:r>
            <a:r>
              <a:rPr lang="es-ES_tradnl" dirty="0">
                <a:latin typeface="Myriad Pro" panose="020B0503030403020204" pitchFamily="34" charset="0"/>
                <a:ea typeface="Times New Roman" panose="02020603050405020304" pitchFamily="18" charset="0"/>
                <a:cs typeface="Times New Roman" panose="02020603050405020304" pitchFamily="18" charset="0"/>
              </a:rPr>
              <a:t>1.000</a:t>
            </a:r>
            <a:r>
              <a:rPr lang="es-ES_tradnl" sz="1800" dirty="0">
                <a:effectLst/>
                <a:latin typeface="Myriad Pro" panose="020B0503030403020204" pitchFamily="34" charset="0"/>
                <a:ea typeface="Times New Roman" panose="02020603050405020304" pitchFamily="18" charset="0"/>
                <a:cs typeface="Times New Roman" panose="02020603050405020304" pitchFamily="18" charset="0"/>
              </a:rPr>
              <a:t> bar, de cara a rellenar recipientes de almacenamiento de hidrógeno a </a:t>
            </a:r>
            <a:r>
              <a:rPr lang="es-ES_tradnl" dirty="0">
                <a:latin typeface="Myriad Pro" panose="020B0503030403020204" pitchFamily="34" charset="0"/>
                <a:ea typeface="Times New Roman" panose="02020603050405020304" pitchFamily="18" charset="0"/>
                <a:cs typeface="Times New Roman" panose="02020603050405020304" pitchFamily="18" charset="0"/>
              </a:rPr>
              <a:t>500</a:t>
            </a:r>
            <a:r>
              <a:rPr lang="es-ES_tradnl" sz="1800" dirty="0">
                <a:effectLst/>
                <a:latin typeface="Myriad Pro" panose="020B0503030403020204" pitchFamily="34" charset="0"/>
                <a:ea typeface="Times New Roman" panose="02020603050405020304" pitchFamily="18" charset="0"/>
                <a:cs typeface="Times New Roman" panose="02020603050405020304" pitchFamily="18" charset="0"/>
              </a:rPr>
              <a:t> y 1.000 bar. </a:t>
            </a:r>
          </a:p>
          <a:p>
            <a:pPr lvl="0" algn="just"/>
            <a:endParaRPr lang="es-ES" sz="1800" dirty="0">
              <a:effectLst/>
              <a:latin typeface="Myriad Pro" panose="020B0503030403020204" pitchFamily="34" charset="0"/>
              <a:ea typeface="Times New Roman" panose="02020603050405020304" pitchFamily="18" charset="0"/>
              <a:cs typeface="Times New Roman" panose="02020603050405020304" pitchFamily="18" charset="0"/>
            </a:endParaRPr>
          </a:p>
          <a:p>
            <a:pPr marL="342900" lvl="0" indent="-342900" algn="just">
              <a:buFont typeface="Symbol" panose="05050102010706020507" pitchFamily="18" charset="2"/>
              <a:buChar char=""/>
            </a:pPr>
            <a:r>
              <a:rPr lang="es-ES_tradnl" sz="1800" dirty="0">
                <a:effectLst/>
                <a:latin typeface="Myriad Pro" panose="020B0503030403020204" pitchFamily="34" charset="0"/>
                <a:ea typeface="Times New Roman" panose="02020603050405020304" pitchFamily="18" charset="0"/>
                <a:cs typeface="Times New Roman" panose="02020603050405020304" pitchFamily="18" charset="0"/>
              </a:rPr>
              <a:t>Sistema de almacenamiento en cascada, con recipientes de almacenamiento a </a:t>
            </a:r>
            <a:r>
              <a:rPr lang="es-ES_tradnl" dirty="0">
                <a:latin typeface="Myriad Pro" panose="020B0503030403020204" pitchFamily="34" charset="0"/>
                <a:ea typeface="Times New Roman" panose="02020603050405020304" pitchFamily="18" charset="0"/>
                <a:cs typeface="Times New Roman" panose="02020603050405020304" pitchFamily="18" charset="0"/>
              </a:rPr>
              <a:t>500</a:t>
            </a:r>
            <a:r>
              <a:rPr lang="es-ES_tradnl" sz="1800" dirty="0">
                <a:effectLst/>
                <a:latin typeface="Myriad Pro" panose="020B0503030403020204" pitchFamily="34" charset="0"/>
                <a:ea typeface="Times New Roman" panose="02020603050405020304" pitchFamily="18" charset="0"/>
                <a:cs typeface="Times New Roman" panose="02020603050405020304" pitchFamily="18" charset="0"/>
              </a:rPr>
              <a:t> y 1.000 bar. Al utilizar el sistema de cascada se optimiza el consumo de energía, aunque por el contrario se instalan una mayor cantidad de recipientes de almacenamiento de hidrógeno. El proceso de llenado comienza utilizando los recipientes a </a:t>
            </a:r>
            <a:r>
              <a:rPr lang="es-ES_tradnl" dirty="0">
                <a:latin typeface="Myriad Pro" panose="020B0503030403020204" pitchFamily="34" charset="0"/>
                <a:ea typeface="Times New Roman" panose="02020603050405020304" pitchFamily="18" charset="0"/>
                <a:cs typeface="Times New Roman" panose="02020603050405020304" pitchFamily="18" charset="0"/>
              </a:rPr>
              <a:t>500</a:t>
            </a:r>
            <a:r>
              <a:rPr lang="es-ES_tradnl" sz="1800" dirty="0">
                <a:effectLst/>
                <a:latin typeface="Myriad Pro" panose="020B0503030403020204" pitchFamily="34" charset="0"/>
                <a:ea typeface="Times New Roman" panose="02020603050405020304" pitchFamily="18" charset="0"/>
                <a:cs typeface="Times New Roman" panose="02020603050405020304" pitchFamily="18" charset="0"/>
              </a:rPr>
              <a:t> bar y cuando las presiones del sistema de </a:t>
            </a:r>
            <a:r>
              <a:rPr lang="es-ES_tradnl" dirty="0">
                <a:latin typeface="Myriad Pro" panose="020B0503030403020204" pitchFamily="34" charset="0"/>
                <a:ea typeface="Times New Roman" panose="02020603050405020304" pitchFamily="18" charset="0"/>
                <a:cs typeface="Times New Roman" panose="02020603050405020304" pitchFamily="18" charset="0"/>
              </a:rPr>
              <a:t>500</a:t>
            </a:r>
            <a:r>
              <a:rPr lang="es-ES_tradnl" sz="1800" dirty="0">
                <a:effectLst/>
                <a:latin typeface="Myriad Pro" panose="020B0503030403020204" pitchFamily="34" charset="0"/>
                <a:ea typeface="Times New Roman" panose="02020603050405020304" pitchFamily="18" charset="0"/>
                <a:cs typeface="Times New Roman" panose="02020603050405020304" pitchFamily="18" charset="0"/>
              </a:rPr>
              <a:t> bar y la del vehículo ligero se igualan, entra en funcionamiento el sistema de almacenamiento de 1.000 bar de cara a llenar completamente el vehículo.</a:t>
            </a:r>
          </a:p>
          <a:p>
            <a:pPr lvl="0" algn="just"/>
            <a:endParaRPr lang="es-ES_tradnl" sz="1800" dirty="0">
              <a:effectLst/>
              <a:latin typeface="Myriad Pro" panose="020B0503030403020204" pitchFamily="34" charset="0"/>
              <a:ea typeface="Times New Roman" panose="02020603050405020304" pitchFamily="18" charset="0"/>
              <a:cs typeface="Times New Roman" panose="02020603050405020304" pitchFamily="18" charset="0"/>
            </a:endParaRPr>
          </a:p>
          <a:p>
            <a:pPr marL="342900" lvl="0" indent="-342900" algn="just">
              <a:buFont typeface="Symbol" panose="05050102010706020507" pitchFamily="18" charset="2"/>
              <a:buChar char=""/>
            </a:pPr>
            <a:r>
              <a:rPr lang="es-ES_tradnl" dirty="0">
                <a:latin typeface="Myriad Pro" panose="020B0503030403020204" pitchFamily="34" charset="0"/>
                <a:ea typeface="Times New Roman" panose="02020603050405020304" pitchFamily="18" charset="0"/>
                <a:cs typeface="Times New Roman" panose="02020603050405020304" pitchFamily="18" charset="0"/>
              </a:rPr>
              <a:t>Chiller o sistema de enfriamiento del hidrógeno previo a los tanques del vehículo.</a:t>
            </a:r>
            <a:endParaRPr lang="es-ES_tradnl" sz="1800" dirty="0">
              <a:effectLst/>
              <a:latin typeface="Myriad Pro" panose="020B0503030403020204" pitchFamily="34" charset="0"/>
              <a:ea typeface="Times New Roman" panose="02020603050405020304" pitchFamily="18" charset="0"/>
              <a:cs typeface="Times New Roman" panose="02020603050405020304" pitchFamily="18" charset="0"/>
            </a:endParaRPr>
          </a:p>
          <a:p>
            <a:pPr lvl="0" algn="just"/>
            <a:endParaRPr lang="es-ES" sz="1800" dirty="0">
              <a:effectLst/>
              <a:latin typeface="Myriad Pro" panose="020B0503030403020204" pitchFamily="34" charset="0"/>
              <a:ea typeface="Times New Roman" panose="02020603050405020304" pitchFamily="18" charset="0"/>
              <a:cs typeface="Times New Roman" panose="02020603050405020304" pitchFamily="18" charset="0"/>
            </a:endParaRPr>
          </a:p>
          <a:p>
            <a:pPr marL="342900" lvl="0" indent="-342900" algn="just">
              <a:buFont typeface="Symbol" panose="05050102010706020507" pitchFamily="18" charset="2"/>
              <a:buChar char=""/>
            </a:pPr>
            <a:r>
              <a:rPr lang="es-ES_tradnl" sz="1800" dirty="0">
                <a:effectLst/>
                <a:latin typeface="Myriad Pro" panose="020B0503030403020204" pitchFamily="34" charset="0"/>
                <a:ea typeface="Times New Roman" panose="02020603050405020304" pitchFamily="18" charset="0"/>
                <a:cs typeface="Times New Roman" panose="02020603050405020304" pitchFamily="18" charset="0"/>
              </a:rPr>
              <a:t>Dispensador de hidrogeno para vehículo pesado con comunicaciones, sistema de medida y sistema de pago del hidrógeno generado. </a:t>
            </a:r>
            <a:endParaRPr lang="es-ES" sz="1800" dirty="0">
              <a:effectLst/>
              <a:latin typeface="Myriad Pro" panose="020B050303040302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30451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object 2">
            <a:extLst>
              <a:ext uri="{FF2B5EF4-FFF2-40B4-BE49-F238E27FC236}">
                <a16:creationId xmlns:a16="http://schemas.microsoft.com/office/drawing/2014/main" id="{9C6BF2C3-B4B1-2D4E-873D-D0682AC49BB5}"/>
              </a:ext>
            </a:extLst>
          </p:cNvPr>
          <p:cNvSpPr txBox="1">
            <a:spLocks/>
          </p:cNvSpPr>
          <p:nvPr/>
        </p:nvSpPr>
        <p:spPr>
          <a:xfrm>
            <a:off x="1" y="797473"/>
            <a:ext cx="9144000" cy="360036"/>
          </a:xfrm>
          <a:prstGeom prst="rect">
            <a:avLst/>
          </a:prstGeom>
        </p:spPr>
        <p:txBody>
          <a:bodyPr vert="horz" wrap="square" lIns="0" tIns="0" rIns="0" bIns="0" rtlCol="0">
            <a:spAutoFit/>
          </a:bodyPr>
          <a:lstStyle>
            <a:lvl1pPr>
              <a:defRPr>
                <a:latin typeface="+mj-lt"/>
                <a:ea typeface="+mj-ea"/>
                <a:cs typeface="+mj-cs"/>
              </a:defRPr>
            </a:lvl1pPr>
          </a:lstStyle>
          <a:p>
            <a:pPr marL="8881" algn="ctr" defTabSz="454061">
              <a:lnSpc>
                <a:spcPct val="90000"/>
              </a:lnSpc>
              <a:tabLst>
                <a:tab pos="3395450" algn="l"/>
              </a:tabLst>
            </a:pPr>
            <a:r>
              <a:rPr lang="es-ES" sz="2600" spc="-25" dirty="0">
                <a:solidFill>
                  <a:prstClr val="black"/>
                </a:solidFill>
                <a:latin typeface="Arial" panose="020B0604020202020204" pitchFamily="34" charset="0"/>
                <a:ea typeface="ABC Normal Light" pitchFamily="2" charset="77"/>
                <a:cs typeface="Raleway"/>
              </a:rPr>
              <a:t>DIMENSIONAMIENTO DE HIDROGENERAS.</a:t>
            </a:r>
          </a:p>
        </p:txBody>
      </p:sp>
      <p:sp>
        <p:nvSpPr>
          <p:cNvPr id="2" name="Rectángulo 1">
            <a:extLst>
              <a:ext uri="{FF2B5EF4-FFF2-40B4-BE49-F238E27FC236}">
                <a16:creationId xmlns:a16="http://schemas.microsoft.com/office/drawing/2014/main" id="{45A61C32-16F4-48F5-9DFD-8C7C2B905294}"/>
              </a:ext>
            </a:extLst>
          </p:cNvPr>
          <p:cNvSpPr/>
          <p:nvPr/>
        </p:nvSpPr>
        <p:spPr>
          <a:xfrm>
            <a:off x="113016" y="4171308"/>
            <a:ext cx="2208944" cy="151030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 name="Rectángulo 5">
            <a:extLst>
              <a:ext uri="{FF2B5EF4-FFF2-40B4-BE49-F238E27FC236}">
                <a16:creationId xmlns:a16="http://schemas.microsoft.com/office/drawing/2014/main" id="{23CD4C81-B2F8-4CDF-98DE-FB82A4A2D99F}"/>
              </a:ext>
            </a:extLst>
          </p:cNvPr>
          <p:cNvSpPr/>
          <p:nvPr/>
        </p:nvSpPr>
        <p:spPr>
          <a:xfrm>
            <a:off x="1118171" y="3799730"/>
            <a:ext cx="361307" cy="151030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5" name="Imagen 4">
            <a:extLst>
              <a:ext uri="{FF2B5EF4-FFF2-40B4-BE49-F238E27FC236}">
                <a16:creationId xmlns:a16="http://schemas.microsoft.com/office/drawing/2014/main" id="{EE626D01-3329-4728-A911-E2F62CE16D00}"/>
              </a:ext>
            </a:extLst>
          </p:cNvPr>
          <p:cNvPicPr>
            <a:picLocks noChangeAspect="1"/>
          </p:cNvPicPr>
          <p:nvPr/>
        </p:nvPicPr>
        <p:blipFill>
          <a:blip r:embed="rId2"/>
          <a:stretch>
            <a:fillRect/>
          </a:stretch>
        </p:blipFill>
        <p:spPr>
          <a:xfrm>
            <a:off x="0" y="1335414"/>
            <a:ext cx="9144000" cy="4187171"/>
          </a:xfrm>
          <a:prstGeom prst="rect">
            <a:avLst/>
          </a:prstGeom>
        </p:spPr>
      </p:pic>
      <p:sp>
        <p:nvSpPr>
          <p:cNvPr id="3" name="Rectángulo 2">
            <a:extLst>
              <a:ext uri="{FF2B5EF4-FFF2-40B4-BE49-F238E27FC236}">
                <a16:creationId xmlns:a16="http://schemas.microsoft.com/office/drawing/2014/main" id="{50CA9346-A781-4F46-851C-A93FC7F08DFF}"/>
              </a:ext>
            </a:extLst>
          </p:cNvPr>
          <p:cNvSpPr/>
          <p:nvPr/>
        </p:nvSpPr>
        <p:spPr>
          <a:xfrm>
            <a:off x="3105150" y="3400426"/>
            <a:ext cx="247650" cy="9286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 name="CuadroTexto 3">
            <a:extLst>
              <a:ext uri="{FF2B5EF4-FFF2-40B4-BE49-F238E27FC236}">
                <a16:creationId xmlns:a16="http://schemas.microsoft.com/office/drawing/2014/main" id="{F1FFBDF0-C69D-4B61-AC45-8DC595C5C39F}"/>
              </a:ext>
            </a:extLst>
          </p:cNvPr>
          <p:cNvSpPr txBox="1"/>
          <p:nvPr/>
        </p:nvSpPr>
        <p:spPr>
          <a:xfrm>
            <a:off x="3012281" y="3338514"/>
            <a:ext cx="914400" cy="215444"/>
          </a:xfrm>
          <a:prstGeom prst="rect">
            <a:avLst/>
          </a:prstGeom>
          <a:noFill/>
        </p:spPr>
        <p:txBody>
          <a:bodyPr wrap="square" rtlCol="0">
            <a:spAutoFit/>
          </a:bodyPr>
          <a:lstStyle/>
          <a:p>
            <a:r>
              <a:rPr lang="es-ES" sz="800" b="1" dirty="0"/>
              <a:t>468,89 kg</a:t>
            </a:r>
          </a:p>
        </p:txBody>
      </p:sp>
    </p:spTree>
    <p:extLst>
      <p:ext uri="{BB962C8B-B14F-4D97-AF65-F5344CB8AC3E}">
        <p14:creationId xmlns:p14="http://schemas.microsoft.com/office/powerpoint/2010/main" val="13630595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object 2">
            <a:extLst>
              <a:ext uri="{FF2B5EF4-FFF2-40B4-BE49-F238E27FC236}">
                <a16:creationId xmlns:a16="http://schemas.microsoft.com/office/drawing/2014/main" id="{9C6BF2C3-B4B1-2D4E-873D-D0682AC49BB5}"/>
              </a:ext>
            </a:extLst>
          </p:cNvPr>
          <p:cNvSpPr txBox="1">
            <a:spLocks/>
          </p:cNvSpPr>
          <p:nvPr/>
        </p:nvSpPr>
        <p:spPr>
          <a:xfrm>
            <a:off x="0" y="797472"/>
            <a:ext cx="9143999" cy="360099"/>
          </a:xfrm>
          <a:prstGeom prst="rect">
            <a:avLst/>
          </a:prstGeom>
        </p:spPr>
        <p:txBody>
          <a:bodyPr vert="horz" wrap="square" lIns="0" tIns="0" rIns="0" bIns="0" rtlCol="0">
            <a:spAutoFit/>
          </a:bodyPr>
          <a:lstStyle>
            <a:lvl1pPr>
              <a:defRPr>
                <a:latin typeface="+mj-lt"/>
                <a:ea typeface="+mj-ea"/>
                <a:cs typeface="+mj-cs"/>
              </a:defRPr>
            </a:lvl1pPr>
          </a:lstStyle>
          <a:p>
            <a:pPr marL="8881" algn="ctr" defTabSz="454061">
              <a:lnSpc>
                <a:spcPct val="90000"/>
              </a:lnSpc>
              <a:tabLst>
                <a:tab pos="3395450" algn="l"/>
              </a:tabLst>
            </a:pPr>
            <a:r>
              <a:rPr lang="es-ES" sz="2600" spc="-25" dirty="0">
                <a:solidFill>
                  <a:prstClr val="black"/>
                </a:solidFill>
                <a:latin typeface="Arial" panose="020B0604020202020204" pitchFamily="34" charset="0"/>
                <a:ea typeface="ABC Normal Light" pitchFamily="2" charset="77"/>
                <a:cs typeface="Raleway"/>
              </a:rPr>
              <a:t>DIMENSIONAMIENTO DE HIDROGENERAS.</a:t>
            </a:r>
          </a:p>
        </p:txBody>
      </p:sp>
      <p:sp>
        <p:nvSpPr>
          <p:cNvPr id="10" name="30 Rectángulo">
            <a:extLst>
              <a:ext uri="{FF2B5EF4-FFF2-40B4-BE49-F238E27FC236}">
                <a16:creationId xmlns:a16="http://schemas.microsoft.com/office/drawing/2014/main" id="{AD3F840A-2FE7-4F7C-A5AA-2138CBE4D08E}"/>
              </a:ext>
            </a:extLst>
          </p:cNvPr>
          <p:cNvSpPr/>
          <p:nvPr/>
        </p:nvSpPr>
        <p:spPr>
          <a:xfrm>
            <a:off x="215516" y="3314324"/>
            <a:ext cx="8712968" cy="3416320"/>
          </a:xfrm>
          <a:prstGeom prst="rect">
            <a:avLst/>
          </a:prstGeom>
        </p:spPr>
        <p:txBody>
          <a:bodyPr wrap="square">
            <a:spAutoFit/>
          </a:bodyPr>
          <a:lstStyle/>
          <a:p>
            <a:pPr lvl="0" algn="ctr" fontAlgn="base">
              <a:spcBef>
                <a:spcPct val="0"/>
              </a:spcBef>
              <a:spcAft>
                <a:spcPct val="0"/>
              </a:spcAft>
            </a:pPr>
            <a:r>
              <a:rPr lang="es-ES_tradnl" dirty="0"/>
              <a:t>Se trata de una decisión de compromiso, de cara a poder desacoplar la generación del consumo.</a:t>
            </a:r>
          </a:p>
          <a:p>
            <a:pPr lvl="0" algn="ctr" fontAlgn="base">
              <a:spcBef>
                <a:spcPct val="0"/>
              </a:spcBef>
              <a:spcAft>
                <a:spcPct val="0"/>
              </a:spcAft>
            </a:pPr>
            <a:endParaRPr lang="es-ES_tradnl" dirty="0"/>
          </a:p>
          <a:p>
            <a:pPr lvl="0" algn="ctr" fontAlgn="base">
              <a:spcBef>
                <a:spcPct val="0"/>
              </a:spcBef>
              <a:spcAft>
                <a:spcPct val="0"/>
              </a:spcAft>
            </a:pPr>
            <a:r>
              <a:rPr lang="es-ES_tradnl" dirty="0"/>
              <a:t>Cuando se trabaja con energías renovables el almacenamiento suele ser mayor que cuando se trabaja con conexión con la red.</a:t>
            </a:r>
          </a:p>
          <a:p>
            <a:pPr lvl="0" algn="ctr" fontAlgn="base">
              <a:spcBef>
                <a:spcPct val="0"/>
              </a:spcBef>
              <a:spcAft>
                <a:spcPct val="0"/>
              </a:spcAft>
            </a:pPr>
            <a:endParaRPr lang="es-ES_tradnl" dirty="0"/>
          </a:p>
          <a:p>
            <a:pPr lvl="0" algn="ctr" fontAlgn="base">
              <a:spcBef>
                <a:spcPct val="0"/>
              </a:spcBef>
              <a:spcAft>
                <a:spcPct val="0"/>
              </a:spcAft>
            </a:pPr>
            <a:r>
              <a:rPr lang="es-ES_tradnl" dirty="0"/>
              <a:t>En el caso que nos ocupa, vamos a utilizar 1 tanque de 151.300 litros de volumen de agua a 35 bar.</a:t>
            </a:r>
          </a:p>
          <a:p>
            <a:pPr lvl="0" algn="ctr" fontAlgn="base">
              <a:spcBef>
                <a:spcPct val="0"/>
              </a:spcBef>
              <a:spcAft>
                <a:spcPct val="0"/>
              </a:spcAft>
            </a:pPr>
            <a:endParaRPr lang="es-ES_tradnl" dirty="0"/>
          </a:p>
          <a:p>
            <a:pPr lvl="0" algn="ctr" fontAlgn="base">
              <a:spcBef>
                <a:spcPct val="0"/>
              </a:spcBef>
              <a:spcAft>
                <a:spcPct val="0"/>
              </a:spcAft>
            </a:pPr>
            <a:r>
              <a:rPr lang="es-ES_tradnl" dirty="0"/>
              <a:t>151,3 m3 x 35 bar / (0,0007*35+0,9911) = 5.214,15 Nm3 gas</a:t>
            </a:r>
          </a:p>
          <a:p>
            <a:pPr lvl="0" algn="ctr" fontAlgn="base">
              <a:spcBef>
                <a:spcPct val="0"/>
              </a:spcBef>
              <a:spcAft>
                <a:spcPct val="0"/>
              </a:spcAft>
            </a:pPr>
            <a:r>
              <a:rPr lang="es-ES_tradnl" dirty="0"/>
              <a:t>5.214,15 Nm3 gas / 11,12 Nm3/kg = 468,89 kg.</a:t>
            </a:r>
          </a:p>
          <a:p>
            <a:pPr lvl="0" algn="ctr" fontAlgn="base">
              <a:spcBef>
                <a:spcPct val="0"/>
              </a:spcBef>
              <a:spcAft>
                <a:spcPct val="0"/>
              </a:spcAft>
            </a:pPr>
            <a:r>
              <a:rPr lang="es-ES_tradnl" dirty="0"/>
              <a:t>1 x 468,89 kg = 468,89 kg gas almacenado</a:t>
            </a:r>
          </a:p>
        </p:txBody>
      </p:sp>
      <p:sp>
        <p:nvSpPr>
          <p:cNvPr id="7" name="30 Rectángulo">
            <a:extLst>
              <a:ext uri="{FF2B5EF4-FFF2-40B4-BE49-F238E27FC236}">
                <a16:creationId xmlns:a16="http://schemas.microsoft.com/office/drawing/2014/main" id="{249C84B2-A77D-44FA-B3AA-96F91C99346F}"/>
              </a:ext>
            </a:extLst>
          </p:cNvPr>
          <p:cNvSpPr/>
          <p:nvPr/>
        </p:nvSpPr>
        <p:spPr>
          <a:xfrm>
            <a:off x="215516" y="1200814"/>
            <a:ext cx="8712968" cy="2031325"/>
          </a:xfrm>
          <a:prstGeom prst="rect">
            <a:avLst/>
          </a:prstGeom>
        </p:spPr>
        <p:txBody>
          <a:bodyPr wrap="square">
            <a:spAutoFit/>
          </a:bodyPr>
          <a:lstStyle/>
          <a:p>
            <a:pPr lvl="0" algn="ctr" fontAlgn="base">
              <a:spcBef>
                <a:spcPct val="0"/>
              </a:spcBef>
              <a:spcAft>
                <a:spcPct val="0"/>
              </a:spcAft>
            </a:pPr>
            <a:r>
              <a:rPr lang="es-ES_tradnl" dirty="0"/>
              <a:t>DISEÑO DE UNA HIDROGENERA PARA RECARGAR 80 VEHÍCULOS LIGEROS DIARIOS, CADA UNO DE ELLOS CON UINA CAPACIDAD DE CARGA DE APROXIMADAMENTE 6.25 kg (500 kg/día) EN 16 HORAS. DIMENSIONAMIENTO DEL ALMACENAMIENTO A BAJA PRESIÓN.</a:t>
            </a:r>
          </a:p>
          <a:p>
            <a:pPr lvl="0" algn="ctr" fontAlgn="base">
              <a:spcBef>
                <a:spcPct val="0"/>
              </a:spcBef>
              <a:spcAft>
                <a:spcPct val="0"/>
              </a:spcAft>
            </a:pPr>
            <a:endParaRPr lang="es-ES_tradnl" dirty="0"/>
          </a:p>
          <a:p>
            <a:pPr marL="342900" lvl="0" indent="-342900" algn="just" fontAlgn="base">
              <a:spcBef>
                <a:spcPct val="0"/>
              </a:spcBef>
              <a:spcAft>
                <a:spcPct val="0"/>
              </a:spcAft>
              <a:buAutoNum type="arabicPeriod"/>
            </a:pPr>
            <a:r>
              <a:rPr lang="es-ES_tradnl" dirty="0"/>
              <a:t>POCA CAPACIDAD DE ALMACENAMIENTO</a:t>
            </a:r>
          </a:p>
          <a:p>
            <a:pPr marL="342900" lvl="0" indent="-342900" algn="just" fontAlgn="base">
              <a:spcBef>
                <a:spcPct val="0"/>
              </a:spcBef>
              <a:spcAft>
                <a:spcPct val="0"/>
              </a:spcAft>
              <a:buAutoNum type="arabicPeriod"/>
            </a:pPr>
            <a:r>
              <a:rPr lang="es-ES_tradnl" dirty="0"/>
              <a:t>MEDIA CAPACIDAD DE ALMACENAMIENTO</a:t>
            </a:r>
          </a:p>
          <a:p>
            <a:pPr marL="342900" lvl="0" indent="-342900" algn="just" fontAlgn="base">
              <a:spcBef>
                <a:spcPct val="0"/>
              </a:spcBef>
              <a:spcAft>
                <a:spcPct val="0"/>
              </a:spcAft>
              <a:buAutoNum type="arabicPeriod"/>
            </a:pPr>
            <a:r>
              <a:rPr lang="es-ES_tradnl" dirty="0"/>
              <a:t>ALTA CAPACIDAD DE ALMACENAMIENTO</a:t>
            </a:r>
          </a:p>
        </p:txBody>
      </p:sp>
    </p:spTree>
    <p:extLst>
      <p:ext uri="{BB962C8B-B14F-4D97-AF65-F5344CB8AC3E}">
        <p14:creationId xmlns:p14="http://schemas.microsoft.com/office/powerpoint/2010/main" val="15428792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object 2">
            <a:extLst>
              <a:ext uri="{FF2B5EF4-FFF2-40B4-BE49-F238E27FC236}">
                <a16:creationId xmlns:a16="http://schemas.microsoft.com/office/drawing/2014/main" id="{9C6BF2C3-B4B1-2D4E-873D-D0682AC49BB5}"/>
              </a:ext>
            </a:extLst>
          </p:cNvPr>
          <p:cNvSpPr txBox="1">
            <a:spLocks/>
          </p:cNvSpPr>
          <p:nvPr/>
        </p:nvSpPr>
        <p:spPr>
          <a:xfrm>
            <a:off x="0" y="797472"/>
            <a:ext cx="9143999" cy="367112"/>
          </a:xfrm>
          <a:prstGeom prst="rect">
            <a:avLst/>
          </a:prstGeom>
        </p:spPr>
        <p:txBody>
          <a:bodyPr vert="horz" wrap="square" lIns="0" tIns="0" rIns="0" bIns="0" rtlCol="0">
            <a:spAutoFit/>
          </a:bodyPr>
          <a:lstStyle>
            <a:lvl1pPr>
              <a:defRPr>
                <a:latin typeface="+mj-lt"/>
                <a:ea typeface="+mj-ea"/>
                <a:cs typeface="+mj-cs"/>
              </a:defRPr>
            </a:lvl1pPr>
          </a:lstStyle>
          <a:p>
            <a:pPr marL="8881" algn="ctr" defTabSz="454061">
              <a:lnSpc>
                <a:spcPct val="90000"/>
              </a:lnSpc>
              <a:tabLst>
                <a:tab pos="3395450" algn="l"/>
              </a:tabLst>
            </a:pPr>
            <a:r>
              <a:rPr lang="es-ES" sz="2600" spc="-25" dirty="0">
                <a:solidFill>
                  <a:prstClr val="black"/>
                </a:solidFill>
                <a:latin typeface="Arial" panose="020B0604020202020204" pitchFamily="34" charset="0"/>
                <a:ea typeface="ABC Normal Light" pitchFamily="2" charset="77"/>
                <a:cs typeface="Raleway"/>
              </a:rPr>
              <a:t>DIMENSIONAMIENTO DE HIDROGENERAS.</a:t>
            </a:r>
          </a:p>
        </p:txBody>
      </p:sp>
      <p:sp>
        <p:nvSpPr>
          <p:cNvPr id="4" name="7 Rectángulo">
            <a:extLst>
              <a:ext uri="{FF2B5EF4-FFF2-40B4-BE49-F238E27FC236}">
                <a16:creationId xmlns:a16="http://schemas.microsoft.com/office/drawing/2014/main" id="{5724763A-AFC2-4BAB-822E-E2EBED8ADB93}"/>
              </a:ext>
            </a:extLst>
          </p:cNvPr>
          <p:cNvSpPr/>
          <p:nvPr/>
        </p:nvSpPr>
        <p:spPr>
          <a:xfrm>
            <a:off x="0" y="6529764"/>
            <a:ext cx="9144000" cy="369332"/>
          </a:xfrm>
          <a:prstGeom prst="rect">
            <a:avLst/>
          </a:prstGeom>
        </p:spPr>
        <p:txBody>
          <a:bodyPr wrap="square">
            <a:spAutoFit/>
          </a:bodyPr>
          <a:lstStyle/>
          <a:p>
            <a:pPr lvl="0" algn="ctr">
              <a:spcBef>
                <a:spcPct val="0"/>
              </a:spcBef>
              <a:defRPr/>
            </a:pPr>
            <a:r>
              <a:rPr lang="es-ES" b="1" dirty="0">
                <a:solidFill>
                  <a:schemeClr val="bg1"/>
                </a:solidFill>
                <a:latin typeface="TitilliumText22L Regular"/>
                <a:cs typeface="TitilliumText22L Regular"/>
              </a:rPr>
              <a:t>DISEÑO BÁSICO DE INSTALACIONES RELACIONADAS CON H</a:t>
            </a:r>
            <a:r>
              <a:rPr lang="es-ES" b="1" baseline="-25000" dirty="0">
                <a:solidFill>
                  <a:schemeClr val="bg1"/>
                </a:solidFill>
                <a:latin typeface="TitilliumText22L Regular"/>
                <a:cs typeface="TitilliumText22L Regular"/>
              </a:rPr>
              <a:t>2</a:t>
            </a:r>
            <a:r>
              <a:rPr lang="es-ES" b="1" dirty="0">
                <a:solidFill>
                  <a:schemeClr val="bg1"/>
                </a:solidFill>
                <a:latin typeface="TitilliumText22L Regular"/>
                <a:cs typeface="TitilliumText22L Regular"/>
              </a:rPr>
              <a:t> Y PILAS DECOMBUSTIBLE.</a:t>
            </a:r>
          </a:p>
        </p:txBody>
      </p:sp>
      <p:sp>
        <p:nvSpPr>
          <p:cNvPr id="5" name="30 Rectángulo">
            <a:extLst>
              <a:ext uri="{FF2B5EF4-FFF2-40B4-BE49-F238E27FC236}">
                <a16:creationId xmlns:a16="http://schemas.microsoft.com/office/drawing/2014/main" id="{C2FD0145-EBC9-48E9-A6A2-3D70065D2B61}"/>
              </a:ext>
            </a:extLst>
          </p:cNvPr>
          <p:cNvSpPr/>
          <p:nvPr/>
        </p:nvSpPr>
        <p:spPr>
          <a:xfrm>
            <a:off x="215516" y="1252184"/>
            <a:ext cx="8712968" cy="2031325"/>
          </a:xfrm>
          <a:prstGeom prst="rect">
            <a:avLst/>
          </a:prstGeom>
        </p:spPr>
        <p:txBody>
          <a:bodyPr wrap="square">
            <a:spAutoFit/>
          </a:bodyPr>
          <a:lstStyle/>
          <a:p>
            <a:pPr lvl="0" algn="ctr" fontAlgn="base">
              <a:spcBef>
                <a:spcPct val="0"/>
              </a:spcBef>
              <a:spcAft>
                <a:spcPct val="0"/>
              </a:spcAft>
            </a:pPr>
            <a:r>
              <a:rPr lang="es-ES_tradnl" dirty="0"/>
              <a:t>DISEÑO DE UNA HIDROGENERA PARA RECARGAR 80 VEHÍCULOS LIGEROS DIARIOS, CADA UNO DE ELLOS CON UINA CAPACIDAD DE CARGA DE APROXIMADAMENTE 6.25 kg (500 kg/día) EN 16 HORAS. DIMENSIONAMIENTO DE LA CASCADA DE ALMACENAMIENTO.</a:t>
            </a:r>
          </a:p>
          <a:p>
            <a:pPr lvl="0" algn="ctr" fontAlgn="base">
              <a:spcBef>
                <a:spcPct val="0"/>
              </a:spcBef>
              <a:spcAft>
                <a:spcPct val="0"/>
              </a:spcAft>
            </a:pPr>
            <a:endParaRPr lang="es-ES_tradnl" dirty="0"/>
          </a:p>
          <a:p>
            <a:pPr marL="342900" lvl="0" indent="-342900" algn="just" fontAlgn="base">
              <a:spcBef>
                <a:spcPct val="0"/>
              </a:spcBef>
              <a:spcAft>
                <a:spcPct val="0"/>
              </a:spcAft>
              <a:buAutoNum type="arabicPeriod"/>
            </a:pPr>
            <a:r>
              <a:rPr lang="es-ES_tradnl" dirty="0"/>
              <a:t>ALMACENAMIENTO ALTA PRESIÓN MENOR. COMPRESOR MAYOR.</a:t>
            </a:r>
          </a:p>
          <a:p>
            <a:pPr marL="342900" indent="-342900" algn="just" fontAlgn="base">
              <a:spcBef>
                <a:spcPct val="0"/>
              </a:spcBef>
              <a:spcAft>
                <a:spcPct val="0"/>
              </a:spcAft>
              <a:buFontTx/>
              <a:buAutoNum type="arabicPeriod"/>
            </a:pPr>
            <a:r>
              <a:rPr lang="es-ES_tradnl" dirty="0"/>
              <a:t>ALMACENAMIENTO ALTA PRESIÓN MEDIANO. COMPRESOR MEDIANO. </a:t>
            </a:r>
          </a:p>
          <a:p>
            <a:pPr marL="342900" indent="-342900" algn="just" fontAlgn="base">
              <a:spcBef>
                <a:spcPct val="0"/>
              </a:spcBef>
              <a:spcAft>
                <a:spcPct val="0"/>
              </a:spcAft>
              <a:buFontTx/>
              <a:buAutoNum type="arabicPeriod"/>
            </a:pPr>
            <a:r>
              <a:rPr lang="es-ES_tradnl" dirty="0"/>
              <a:t>ALMACENAMIENTO ALTA PRESIÓN GRANDE. COMPRESOR PEQUEÑO. </a:t>
            </a:r>
          </a:p>
        </p:txBody>
      </p:sp>
      <p:sp>
        <p:nvSpPr>
          <p:cNvPr id="6" name="30 Rectángulo">
            <a:extLst>
              <a:ext uri="{FF2B5EF4-FFF2-40B4-BE49-F238E27FC236}">
                <a16:creationId xmlns:a16="http://schemas.microsoft.com/office/drawing/2014/main" id="{84F1ECCC-F0C7-4F1C-8DE8-6901113001D6}"/>
              </a:ext>
            </a:extLst>
          </p:cNvPr>
          <p:cNvSpPr/>
          <p:nvPr/>
        </p:nvSpPr>
        <p:spPr>
          <a:xfrm>
            <a:off x="215516" y="3406790"/>
            <a:ext cx="8712968" cy="3139321"/>
          </a:xfrm>
          <a:prstGeom prst="rect">
            <a:avLst/>
          </a:prstGeom>
        </p:spPr>
        <p:txBody>
          <a:bodyPr wrap="square">
            <a:spAutoFit/>
          </a:bodyPr>
          <a:lstStyle/>
          <a:p>
            <a:pPr lvl="0" algn="ctr" fontAlgn="base">
              <a:spcBef>
                <a:spcPct val="0"/>
              </a:spcBef>
              <a:spcAft>
                <a:spcPct val="0"/>
              </a:spcAft>
            </a:pPr>
            <a:r>
              <a:rPr lang="es-ES_tradnl" dirty="0"/>
              <a:t>Se selecciona la cantidad de hidrógeno a almacenar a 500 bar. En este caso, se selecciona un sistema que tiene</a:t>
            </a:r>
            <a:r>
              <a:rPr lang="es-ES" dirty="0"/>
              <a:t> un volumen de 3.982 Nm3 de hidrógeno, una masa de 350 kg de hidrógeno y 10.439 litros de volumen equivalente de agua (40 depósitos de 261 litros).</a:t>
            </a:r>
          </a:p>
          <a:p>
            <a:pPr lvl="0" algn="ctr" fontAlgn="base">
              <a:spcBef>
                <a:spcPct val="0"/>
              </a:spcBef>
              <a:spcAft>
                <a:spcPct val="0"/>
              </a:spcAft>
            </a:pPr>
            <a:endParaRPr lang="es-ES" dirty="0"/>
          </a:p>
          <a:p>
            <a:pPr lvl="0" algn="ctr" fontAlgn="base">
              <a:spcBef>
                <a:spcPct val="0"/>
              </a:spcBef>
              <a:spcAft>
                <a:spcPct val="0"/>
              </a:spcAft>
            </a:pPr>
            <a:r>
              <a:rPr lang="es-ES" dirty="0"/>
              <a:t>Para determinar la cantidad de hidrógeno que se puede llenar por diferencia de presión, se ha de conocer el volumen de los tanques que se quieren llenar. En este caso, se trata de 80 vehículos ligeros, que cada uno de ellos tiene 6.25 kg de hidrógeno a 700 bar.</a:t>
            </a:r>
          </a:p>
          <a:p>
            <a:pPr lvl="0" algn="ctr" fontAlgn="base">
              <a:spcBef>
                <a:spcPct val="0"/>
              </a:spcBef>
              <a:spcAft>
                <a:spcPct val="0"/>
              </a:spcAft>
            </a:pPr>
            <a:endParaRPr lang="es-ES" dirty="0"/>
          </a:p>
          <a:p>
            <a:pPr lvl="0" algn="ctr" fontAlgn="base">
              <a:spcBef>
                <a:spcPct val="0"/>
              </a:spcBef>
              <a:spcAft>
                <a:spcPct val="0"/>
              </a:spcAft>
            </a:pPr>
            <a:r>
              <a:rPr lang="es-ES" dirty="0"/>
              <a:t>6,25 kg/vehículo x 80 vehículos = 500 kg a 700 bar.</a:t>
            </a:r>
          </a:p>
          <a:p>
            <a:pPr lvl="0" algn="ctr" fontAlgn="base">
              <a:spcBef>
                <a:spcPct val="0"/>
              </a:spcBef>
              <a:spcAft>
                <a:spcPct val="0"/>
              </a:spcAft>
            </a:pPr>
            <a:r>
              <a:rPr lang="es-ES" dirty="0"/>
              <a:t>500 kg x 11,12 Nm3/kg = 5.560 Nm3</a:t>
            </a:r>
          </a:p>
          <a:p>
            <a:pPr lvl="0" algn="ctr" fontAlgn="base">
              <a:spcBef>
                <a:spcPct val="0"/>
              </a:spcBef>
              <a:spcAft>
                <a:spcPct val="0"/>
              </a:spcAft>
            </a:pPr>
            <a:r>
              <a:rPr lang="es-ES" dirty="0"/>
              <a:t>5.560 Nm3 x (0,0007*700+0,9911) / 700 = 11,76 m3 volumen agua</a:t>
            </a:r>
            <a:endParaRPr lang="es-ES_tradnl" dirty="0"/>
          </a:p>
        </p:txBody>
      </p:sp>
    </p:spTree>
    <p:extLst>
      <p:ext uri="{BB962C8B-B14F-4D97-AF65-F5344CB8AC3E}">
        <p14:creationId xmlns:p14="http://schemas.microsoft.com/office/powerpoint/2010/main" val="33622139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 name="Shape 200"/>
          <p:cNvSpPr/>
          <p:nvPr/>
        </p:nvSpPr>
        <p:spPr>
          <a:xfrm>
            <a:off x="-793" y="8937"/>
            <a:ext cx="9145592" cy="6840141"/>
          </a:xfrm>
          <a:prstGeom prst="rect">
            <a:avLst/>
          </a:prstGeom>
          <a:solidFill>
            <a:srgbClr val="E4F0D2"/>
          </a:solidFill>
          <a:ln w="12700">
            <a:miter lim="400000"/>
          </a:ln>
        </p:spPr>
        <p:txBody>
          <a:bodyPr lIns="35627" tIns="35627" rIns="35627" bIns="35627" anchor="ctr"/>
          <a:lstStyle/>
          <a:p>
            <a:pPr>
              <a:defRPr sz="2400">
                <a:solidFill>
                  <a:srgbClr val="FFFFFF"/>
                </a:solidFill>
              </a:defRPr>
            </a:pPr>
            <a:endParaRPr sz="1684" dirty="0">
              <a:latin typeface="Arial" panose="020B0604020202020204" pitchFamily="34" charset="0"/>
              <a:ea typeface="ABC Normal Light" pitchFamily="2" charset="77"/>
            </a:endParaRPr>
          </a:p>
        </p:txBody>
      </p:sp>
      <p:sp>
        <p:nvSpPr>
          <p:cNvPr id="6" name="object 2">
            <a:extLst>
              <a:ext uri="{FF2B5EF4-FFF2-40B4-BE49-F238E27FC236}">
                <a16:creationId xmlns:a16="http://schemas.microsoft.com/office/drawing/2014/main" id="{70977808-DAB6-A14F-A1C0-84B571882ADC}"/>
              </a:ext>
            </a:extLst>
          </p:cNvPr>
          <p:cNvSpPr txBox="1">
            <a:spLocks/>
          </p:cNvSpPr>
          <p:nvPr/>
        </p:nvSpPr>
        <p:spPr>
          <a:xfrm>
            <a:off x="7666331" y="415178"/>
            <a:ext cx="1572500" cy="1093569"/>
          </a:xfrm>
          <a:prstGeom prst="rect">
            <a:avLst/>
          </a:prstGeom>
        </p:spPr>
        <p:txBody>
          <a:bodyPr vert="horz" wrap="square" lIns="0" tIns="0" rIns="0" bIns="0" rtlCol="0" anchor="t" anchorCtr="0">
            <a:spAutoFit/>
          </a:bodyPr>
          <a:lstStyle>
            <a:defPPr>
              <a:defRPr lang="es-ES"/>
            </a:defPPr>
            <a:lvl1pPr>
              <a:lnSpc>
                <a:spcPct val="90000"/>
              </a:lnSpc>
              <a:spcBef>
                <a:spcPct val="0"/>
              </a:spcBef>
              <a:buNone/>
              <a:tabLst>
                <a:tab pos="2398563" algn="l"/>
              </a:tabLst>
              <a:defRPr sz="3200" b="1" i="0" spc="-18">
                <a:solidFill>
                  <a:srgbClr val="000000"/>
                </a:solidFill>
                <a:latin typeface="Raleway"/>
                <a:ea typeface="+mj-ea"/>
                <a:cs typeface="Raleway"/>
              </a:defRPr>
            </a:lvl1pPr>
          </a:lstStyle>
          <a:p>
            <a:pPr defTabSz="911993">
              <a:lnSpc>
                <a:spcPct val="110000"/>
              </a:lnSpc>
              <a:tabLst>
                <a:tab pos="2392248" algn="l"/>
              </a:tabLst>
            </a:pPr>
            <a:r>
              <a:rPr lang="es-ES" sz="6981" dirty="0">
                <a:solidFill>
                  <a:schemeClr val="tx1"/>
                </a:solidFill>
                <a:latin typeface="Georgia" panose="02040502050405020303" pitchFamily="18" charset="0"/>
                <a:ea typeface="Scotch Dingbats" panose="02000000000000000000" pitchFamily="2" charset="0"/>
                <a:cs typeface="Raleway Thin" charset="0"/>
              </a:rPr>
              <a:t>01</a:t>
            </a:r>
          </a:p>
        </p:txBody>
      </p:sp>
      <p:cxnSp>
        <p:nvCxnSpPr>
          <p:cNvPr id="8" name="Conector recto 7">
            <a:extLst>
              <a:ext uri="{FF2B5EF4-FFF2-40B4-BE49-F238E27FC236}">
                <a16:creationId xmlns:a16="http://schemas.microsoft.com/office/drawing/2014/main" id="{C5F51BED-0FC5-3945-939F-27AA5AC3B0E0}"/>
              </a:ext>
            </a:extLst>
          </p:cNvPr>
          <p:cNvCxnSpPr>
            <a:cxnSpLocks/>
          </p:cNvCxnSpPr>
          <p:nvPr/>
        </p:nvCxnSpPr>
        <p:spPr>
          <a:xfrm>
            <a:off x="6797290" y="1016356"/>
            <a:ext cx="679407" cy="0"/>
          </a:xfrm>
          <a:prstGeom prst="line">
            <a:avLst/>
          </a:prstGeom>
          <a:ln w="3175">
            <a:solidFill>
              <a:schemeClr val="tx1"/>
            </a:solidFill>
          </a:ln>
          <a:effectLst>
            <a:outerShdw dist="20000" sx="1000" sy="1000" rotWithShape="0">
              <a:srgbClr val="000000"/>
            </a:outerShdw>
          </a:effectLst>
        </p:spPr>
        <p:style>
          <a:lnRef idx="2">
            <a:schemeClr val="accent1"/>
          </a:lnRef>
          <a:fillRef idx="0">
            <a:schemeClr val="accent1"/>
          </a:fillRef>
          <a:effectRef idx="1">
            <a:schemeClr val="accent1"/>
          </a:effectRef>
          <a:fontRef idx="minor">
            <a:schemeClr val="tx1"/>
          </a:fontRef>
        </p:style>
      </p:cxnSp>
      <p:sp>
        <p:nvSpPr>
          <p:cNvPr id="9" name="Rectángulo 8">
            <a:extLst>
              <a:ext uri="{FF2B5EF4-FFF2-40B4-BE49-F238E27FC236}">
                <a16:creationId xmlns:a16="http://schemas.microsoft.com/office/drawing/2014/main" id="{FD8AECDE-0CE6-8B45-8282-4598A77FA1AC}"/>
              </a:ext>
            </a:extLst>
          </p:cNvPr>
          <p:cNvSpPr/>
          <p:nvPr/>
        </p:nvSpPr>
        <p:spPr>
          <a:xfrm>
            <a:off x="583346" y="4425698"/>
            <a:ext cx="8721521" cy="1872820"/>
          </a:xfrm>
          <a:prstGeom prst="rect">
            <a:avLst/>
          </a:prstGeom>
        </p:spPr>
        <p:txBody>
          <a:bodyPr wrap="square" anchor="b">
            <a:spAutoFit/>
          </a:bodyPr>
          <a:lstStyle/>
          <a:p>
            <a:pPr defTabSz="398562">
              <a:lnSpc>
                <a:spcPct val="73000"/>
              </a:lnSpc>
              <a:defRPr/>
            </a:pPr>
            <a:r>
              <a:rPr lang="es-ES" sz="5400" kern="0" dirty="0">
                <a:solidFill>
                  <a:srgbClr val="000000"/>
                </a:solidFill>
                <a:latin typeface="Arial" panose="020B0604020202020204" pitchFamily="34" charset="0"/>
                <a:ea typeface="ABC Normal Book" pitchFamily="2" charset="77"/>
                <a:cs typeface="Raleway"/>
                <a:sym typeface="Raleway"/>
              </a:rPr>
              <a:t>HRS A 350 BAR PARA CAMIONES</a:t>
            </a:r>
          </a:p>
          <a:p>
            <a:pPr defTabSz="398562">
              <a:lnSpc>
                <a:spcPct val="73000"/>
              </a:lnSpc>
              <a:defRPr/>
            </a:pPr>
            <a:endParaRPr lang="es-ES_tradnl" sz="5000" spc="-111" dirty="0">
              <a:latin typeface="Arial" panose="020B0604020202020204" pitchFamily="34" charset="0"/>
              <a:ea typeface="ABC Normal Medium" pitchFamily="2" charset="77"/>
              <a:cs typeface="Raleway" charset="0"/>
            </a:endParaRPr>
          </a:p>
        </p:txBody>
      </p:sp>
    </p:spTree>
    <p:extLst>
      <p:ext uri="{BB962C8B-B14F-4D97-AF65-F5344CB8AC3E}">
        <p14:creationId xmlns:p14="http://schemas.microsoft.com/office/powerpoint/2010/main" val="5278072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object 2">
            <a:extLst>
              <a:ext uri="{FF2B5EF4-FFF2-40B4-BE49-F238E27FC236}">
                <a16:creationId xmlns:a16="http://schemas.microsoft.com/office/drawing/2014/main" id="{9C6BF2C3-B4B1-2D4E-873D-D0682AC49BB5}"/>
              </a:ext>
            </a:extLst>
          </p:cNvPr>
          <p:cNvSpPr txBox="1">
            <a:spLocks/>
          </p:cNvSpPr>
          <p:nvPr/>
        </p:nvSpPr>
        <p:spPr>
          <a:xfrm>
            <a:off x="1" y="797472"/>
            <a:ext cx="9144000" cy="366451"/>
          </a:xfrm>
          <a:prstGeom prst="rect">
            <a:avLst/>
          </a:prstGeom>
        </p:spPr>
        <p:txBody>
          <a:bodyPr vert="horz" wrap="square" lIns="0" tIns="0" rIns="0" bIns="0" rtlCol="0">
            <a:spAutoFit/>
          </a:bodyPr>
          <a:lstStyle>
            <a:lvl1pPr>
              <a:defRPr>
                <a:latin typeface="+mj-lt"/>
                <a:ea typeface="+mj-ea"/>
                <a:cs typeface="+mj-cs"/>
              </a:defRPr>
            </a:lvl1pPr>
          </a:lstStyle>
          <a:p>
            <a:pPr marL="8881" algn="ctr" defTabSz="454061">
              <a:lnSpc>
                <a:spcPct val="90000"/>
              </a:lnSpc>
              <a:tabLst>
                <a:tab pos="3395450" algn="l"/>
              </a:tabLst>
            </a:pPr>
            <a:r>
              <a:rPr lang="es-ES" sz="2600" spc="-25" dirty="0">
                <a:solidFill>
                  <a:prstClr val="black"/>
                </a:solidFill>
                <a:latin typeface="Arial" panose="020B0604020202020204" pitchFamily="34" charset="0"/>
                <a:ea typeface="ABC Normal Light" pitchFamily="2" charset="77"/>
                <a:cs typeface="Raleway"/>
              </a:rPr>
              <a:t>DIMENSIONAMIENTO DE HIDROGENERAS.</a:t>
            </a:r>
          </a:p>
        </p:txBody>
      </p:sp>
      <p:sp>
        <p:nvSpPr>
          <p:cNvPr id="6" name="30 Rectángulo">
            <a:extLst>
              <a:ext uri="{FF2B5EF4-FFF2-40B4-BE49-F238E27FC236}">
                <a16:creationId xmlns:a16="http://schemas.microsoft.com/office/drawing/2014/main" id="{77F14674-615A-4A65-B20A-C104D8745998}"/>
              </a:ext>
            </a:extLst>
          </p:cNvPr>
          <p:cNvSpPr/>
          <p:nvPr/>
        </p:nvSpPr>
        <p:spPr>
          <a:xfrm>
            <a:off x="165712" y="1248215"/>
            <a:ext cx="8712968" cy="1200329"/>
          </a:xfrm>
          <a:prstGeom prst="rect">
            <a:avLst/>
          </a:prstGeom>
        </p:spPr>
        <p:txBody>
          <a:bodyPr wrap="square">
            <a:spAutoFit/>
          </a:bodyPr>
          <a:lstStyle/>
          <a:p>
            <a:pPr lvl="0" algn="ctr" fontAlgn="base">
              <a:spcBef>
                <a:spcPct val="0"/>
              </a:spcBef>
              <a:spcAft>
                <a:spcPct val="0"/>
              </a:spcAft>
            </a:pPr>
            <a:r>
              <a:rPr lang="es-ES" dirty="0"/>
              <a:t>Volumen de hidrógeno suministrado por diferencia de presión desde los tanques de 500 bar</a:t>
            </a:r>
            <a:endParaRPr lang="es-ES_tradnl" dirty="0"/>
          </a:p>
          <a:p>
            <a:pPr lvl="0" algn="ctr" fontAlgn="base">
              <a:spcBef>
                <a:spcPct val="0"/>
              </a:spcBef>
              <a:spcAft>
                <a:spcPct val="0"/>
              </a:spcAft>
            </a:pPr>
            <a:endParaRPr lang="es-ES_tradnl" dirty="0"/>
          </a:p>
          <a:p>
            <a:pPr lvl="0" algn="ctr" fontAlgn="base">
              <a:spcBef>
                <a:spcPct val="0"/>
              </a:spcBef>
              <a:spcAft>
                <a:spcPct val="0"/>
              </a:spcAft>
            </a:pPr>
            <a:endParaRPr lang="es-ES_tradnl" dirty="0"/>
          </a:p>
        </p:txBody>
      </p:sp>
      <p:pic>
        <p:nvPicPr>
          <p:cNvPr id="3" name="Imagen 2">
            <a:extLst>
              <a:ext uri="{FF2B5EF4-FFF2-40B4-BE49-F238E27FC236}">
                <a16:creationId xmlns:a16="http://schemas.microsoft.com/office/drawing/2014/main" id="{B1B21496-360C-418A-B7EB-06053AF85BA0}"/>
              </a:ext>
            </a:extLst>
          </p:cNvPr>
          <p:cNvPicPr>
            <a:picLocks noChangeAspect="1"/>
          </p:cNvPicPr>
          <p:nvPr/>
        </p:nvPicPr>
        <p:blipFill>
          <a:blip r:embed="rId2"/>
          <a:stretch>
            <a:fillRect/>
          </a:stretch>
        </p:blipFill>
        <p:spPr>
          <a:xfrm>
            <a:off x="2148692" y="1880673"/>
            <a:ext cx="4887151" cy="4838626"/>
          </a:xfrm>
          <a:prstGeom prst="rect">
            <a:avLst/>
          </a:prstGeom>
        </p:spPr>
      </p:pic>
    </p:spTree>
    <p:extLst>
      <p:ext uri="{BB962C8B-B14F-4D97-AF65-F5344CB8AC3E}">
        <p14:creationId xmlns:p14="http://schemas.microsoft.com/office/powerpoint/2010/main" val="19813765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object 2">
            <a:extLst>
              <a:ext uri="{FF2B5EF4-FFF2-40B4-BE49-F238E27FC236}">
                <a16:creationId xmlns:a16="http://schemas.microsoft.com/office/drawing/2014/main" id="{9C6BF2C3-B4B1-2D4E-873D-D0682AC49BB5}"/>
              </a:ext>
            </a:extLst>
          </p:cNvPr>
          <p:cNvSpPr txBox="1">
            <a:spLocks/>
          </p:cNvSpPr>
          <p:nvPr/>
        </p:nvSpPr>
        <p:spPr>
          <a:xfrm>
            <a:off x="1" y="797472"/>
            <a:ext cx="9144000" cy="360099"/>
          </a:xfrm>
          <a:prstGeom prst="rect">
            <a:avLst/>
          </a:prstGeom>
        </p:spPr>
        <p:txBody>
          <a:bodyPr vert="horz" wrap="square" lIns="0" tIns="0" rIns="0" bIns="0" rtlCol="0">
            <a:spAutoFit/>
          </a:bodyPr>
          <a:lstStyle>
            <a:lvl1pPr>
              <a:defRPr>
                <a:latin typeface="+mj-lt"/>
                <a:ea typeface="+mj-ea"/>
                <a:cs typeface="+mj-cs"/>
              </a:defRPr>
            </a:lvl1pPr>
          </a:lstStyle>
          <a:p>
            <a:pPr marL="8881" algn="ctr" defTabSz="454061">
              <a:lnSpc>
                <a:spcPct val="90000"/>
              </a:lnSpc>
              <a:tabLst>
                <a:tab pos="3395450" algn="l"/>
              </a:tabLst>
            </a:pPr>
            <a:r>
              <a:rPr lang="es-ES" sz="2600" spc="-25" dirty="0">
                <a:solidFill>
                  <a:prstClr val="black"/>
                </a:solidFill>
                <a:latin typeface="Arial" panose="020B0604020202020204" pitchFamily="34" charset="0"/>
                <a:ea typeface="ABC Normal Light" pitchFamily="2" charset="77"/>
                <a:cs typeface="Raleway"/>
              </a:rPr>
              <a:t>DIMENSIONAMIENTO DE HIDROGENERAS.</a:t>
            </a:r>
          </a:p>
        </p:txBody>
      </p:sp>
      <p:sp>
        <p:nvSpPr>
          <p:cNvPr id="5" name="7 Rectángulo">
            <a:extLst>
              <a:ext uri="{FF2B5EF4-FFF2-40B4-BE49-F238E27FC236}">
                <a16:creationId xmlns:a16="http://schemas.microsoft.com/office/drawing/2014/main" id="{4BAE2999-A5F2-4A7F-AE09-FC7AFEB61B20}"/>
              </a:ext>
            </a:extLst>
          </p:cNvPr>
          <p:cNvSpPr/>
          <p:nvPr/>
        </p:nvSpPr>
        <p:spPr>
          <a:xfrm>
            <a:off x="0" y="6663326"/>
            <a:ext cx="9144000" cy="369332"/>
          </a:xfrm>
          <a:prstGeom prst="rect">
            <a:avLst/>
          </a:prstGeom>
        </p:spPr>
        <p:txBody>
          <a:bodyPr wrap="square">
            <a:spAutoFit/>
          </a:bodyPr>
          <a:lstStyle/>
          <a:p>
            <a:pPr lvl="0" algn="ctr">
              <a:spcBef>
                <a:spcPct val="0"/>
              </a:spcBef>
              <a:defRPr/>
            </a:pPr>
            <a:r>
              <a:rPr lang="es-ES" b="1" dirty="0">
                <a:solidFill>
                  <a:schemeClr val="bg1"/>
                </a:solidFill>
                <a:latin typeface="TitilliumText22L Regular"/>
                <a:cs typeface="TitilliumText22L Regular"/>
              </a:rPr>
              <a:t>DISEÑO BÁSICO DE INSTALACIONES RELACIONADAS CON H</a:t>
            </a:r>
            <a:r>
              <a:rPr lang="es-ES" b="1" baseline="-25000" dirty="0">
                <a:solidFill>
                  <a:schemeClr val="bg1"/>
                </a:solidFill>
                <a:latin typeface="TitilliumText22L Regular"/>
                <a:cs typeface="TitilliumText22L Regular"/>
              </a:rPr>
              <a:t>2</a:t>
            </a:r>
            <a:r>
              <a:rPr lang="es-ES" b="1" dirty="0">
                <a:solidFill>
                  <a:schemeClr val="bg1"/>
                </a:solidFill>
                <a:latin typeface="TitilliumText22L Regular"/>
                <a:cs typeface="TitilliumText22L Regular"/>
              </a:rPr>
              <a:t> Y PILAS DECOMBUSTIBLE.</a:t>
            </a:r>
          </a:p>
        </p:txBody>
      </p:sp>
      <p:sp>
        <p:nvSpPr>
          <p:cNvPr id="6" name="30 Rectángulo">
            <a:extLst>
              <a:ext uri="{FF2B5EF4-FFF2-40B4-BE49-F238E27FC236}">
                <a16:creationId xmlns:a16="http://schemas.microsoft.com/office/drawing/2014/main" id="{7D2F7BB0-5F2E-440A-BB7A-54A24087969D}"/>
              </a:ext>
            </a:extLst>
          </p:cNvPr>
          <p:cNvSpPr/>
          <p:nvPr/>
        </p:nvSpPr>
        <p:spPr>
          <a:xfrm>
            <a:off x="215516" y="1247942"/>
            <a:ext cx="8712968" cy="2031325"/>
          </a:xfrm>
          <a:prstGeom prst="rect">
            <a:avLst/>
          </a:prstGeom>
        </p:spPr>
        <p:txBody>
          <a:bodyPr wrap="square">
            <a:spAutoFit/>
          </a:bodyPr>
          <a:lstStyle/>
          <a:p>
            <a:pPr lvl="0" algn="ctr" fontAlgn="base">
              <a:spcBef>
                <a:spcPct val="0"/>
              </a:spcBef>
              <a:spcAft>
                <a:spcPct val="0"/>
              </a:spcAft>
            </a:pPr>
            <a:r>
              <a:rPr lang="es-ES_tradnl" dirty="0"/>
              <a:t>DISEÑO DE UNA HIDROGENERA PARA RECARGAR 80 VEHÍCULOS LIGEROS DIARIOS, CADA UNO DE ELLOS CON UINA CAPACIDAD DE CARGA DE APROXIMADAMENTE 6.25 kg (500 kg/día) EN 16 HORAS. DIMENSIONAMIENTO DE LA CASCADA DE ALMACENAMIENTO.</a:t>
            </a:r>
          </a:p>
          <a:p>
            <a:pPr lvl="0" algn="ctr" fontAlgn="base">
              <a:spcBef>
                <a:spcPct val="0"/>
              </a:spcBef>
              <a:spcAft>
                <a:spcPct val="0"/>
              </a:spcAft>
            </a:pPr>
            <a:endParaRPr lang="es-ES_tradnl" dirty="0"/>
          </a:p>
          <a:p>
            <a:pPr marL="342900" lvl="0" indent="-342900" algn="just" fontAlgn="base">
              <a:spcBef>
                <a:spcPct val="0"/>
              </a:spcBef>
              <a:spcAft>
                <a:spcPct val="0"/>
              </a:spcAft>
              <a:buAutoNum type="arabicPeriod"/>
            </a:pPr>
            <a:r>
              <a:rPr lang="es-ES_tradnl" dirty="0"/>
              <a:t>ALMACENAMIENTO ALTA PRESIÓN MENOR. COMPRESOR MAYOR.</a:t>
            </a:r>
          </a:p>
          <a:p>
            <a:pPr marL="342900" indent="-342900" algn="just" fontAlgn="base">
              <a:spcBef>
                <a:spcPct val="0"/>
              </a:spcBef>
              <a:spcAft>
                <a:spcPct val="0"/>
              </a:spcAft>
              <a:buFontTx/>
              <a:buAutoNum type="arabicPeriod"/>
            </a:pPr>
            <a:r>
              <a:rPr lang="es-ES_tradnl" dirty="0"/>
              <a:t>ALMACENAMIENTO ALTA PRESIÓN MEDIANO. COMPRESOR MEDIANO. </a:t>
            </a:r>
          </a:p>
          <a:p>
            <a:pPr marL="342900" indent="-342900" algn="just" fontAlgn="base">
              <a:spcBef>
                <a:spcPct val="0"/>
              </a:spcBef>
              <a:spcAft>
                <a:spcPct val="0"/>
              </a:spcAft>
              <a:buFontTx/>
              <a:buAutoNum type="arabicPeriod"/>
            </a:pPr>
            <a:r>
              <a:rPr lang="es-ES_tradnl" dirty="0"/>
              <a:t>ALMACENAMIENTO ALTA PRESIÓN GRANDE. COMPRESOR PEQUEÑO. </a:t>
            </a:r>
          </a:p>
        </p:txBody>
      </p:sp>
      <p:sp>
        <p:nvSpPr>
          <p:cNvPr id="7" name="30 Rectángulo">
            <a:extLst>
              <a:ext uri="{FF2B5EF4-FFF2-40B4-BE49-F238E27FC236}">
                <a16:creationId xmlns:a16="http://schemas.microsoft.com/office/drawing/2014/main" id="{DE3CFCB8-3257-4B80-A326-BEC0D4318E94}"/>
              </a:ext>
            </a:extLst>
          </p:cNvPr>
          <p:cNvSpPr/>
          <p:nvPr/>
        </p:nvSpPr>
        <p:spPr>
          <a:xfrm>
            <a:off x="215516" y="3347153"/>
            <a:ext cx="8712968" cy="3416320"/>
          </a:xfrm>
          <a:prstGeom prst="rect">
            <a:avLst/>
          </a:prstGeom>
        </p:spPr>
        <p:txBody>
          <a:bodyPr wrap="square">
            <a:spAutoFit/>
          </a:bodyPr>
          <a:lstStyle/>
          <a:p>
            <a:pPr lvl="0" algn="ctr" fontAlgn="base">
              <a:spcBef>
                <a:spcPct val="0"/>
              </a:spcBef>
              <a:spcAft>
                <a:spcPct val="0"/>
              </a:spcAft>
            </a:pPr>
            <a:r>
              <a:rPr lang="es-ES_tradnl" dirty="0"/>
              <a:t>En este caso, se selecciona un sistema que tiene</a:t>
            </a:r>
            <a:r>
              <a:rPr lang="es-ES" dirty="0"/>
              <a:t> un volumen  de 2.224 Nm3 de hidrógeno, una masa de 200 kg de hidrógeno y 3.761 litros de volumen equivalente de agua (30 tanques de 125 litros).</a:t>
            </a:r>
          </a:p>
          <a:p>
            <a:pPr lvl="0" algn="ctr" fontAlgn="base">
              <a:spcBef>
                <a:spcPct val="0"/>
              </a:spcBef>
              <a:spcAft>
                <a:spcPct val="0"/>
              </a:spcAft>
            </a:pPr>
            <a:endParaRPr lang="es-ES" dirty="0"/>
          </a:p>
          <a:p>
            <a:pPr lvl="0" algn="ctr" fontAlgn="base">
              <a:spcBef>
                <a:spcPct val="0"/>
              </a:spcBef>
              <a:spcAft>
                <a:spcPct val="0"/>
              </a:spcAft>
            </a:pPr>
            <a:r>
              <a:rPr lang="es-ES" dirty="0"/>
              <a:t>Para determinar la cantidad de hidrógeno que se puede llenar por diferencia de presión, se calcula la diferencia entre el hidrógeno que tienen los tanques a 1.000 bar y la cantidad de hidrógeno que tienen los tanques a 700 bar, que es la presión a la que se tienen que quedar los tanques de 1.000 bar, una vez llenados todos los vehículos.</a:t>
            </a:r>
          </a:p>
          <a:p>
            <a:pPr lvl="0" algn="ctr" fontAlgn="base">
              <a:spcBef>
                <a:spcPct val="0"/>
              </a:spcBef>
              <a:spcAft>
                <a:spcPct val="0"/>
              </a:spcAft>
            </a:pPr>
            <a:endParaRPr lang="es-ES" dirty="0"/>
          </a:p>
          <a:p>
            <a:pPr lvl="0" algn="ctr" fontAlgn="base">
              <a:spcBef>
                <a:spcPct val="0"/>
              </a:spcBef>
              <a:spcAft>
                <a:spcPct val="0"/>
              </a:spcAft>
            </a:pPr>
            <a:r>
              <a:rPr lang="es-ES" dirty="0"/>
              <a:t>3,761 m3 volumen agua x 700 / (0,0007*700 + 0,9911) = 1.777,53 Nm3 gas.</a:t>
            </a:r>
          </a:p>
          <a:p>
            <a:pPr lvl="0" algn="ctr" fontAlgn="base">
              <a:spcBef>
                <a:spcPct val="0"/>
              </a:spcBef>
              <a:spcAft>
                <a:spcPct val="0"/>
              </a:spcAft>
            </a:pPr>
            <a:r>
              <a:rPr lang="es-ES" dirty="0"/>
              <a:t>1.777,53 Nm3 / 11,12 Nm3/kg = 159,85 kg.</a:t>
            </a:r>
          </a:p>
          <a:p>
            <a:pPr lvl="0" algn="ctr" fontAlgn="base">
              <a:spcBef>
                <a:spcPct val="0"/>
              </a:spcBef>
              <a:spcAft>
                <a:spcPct val="0"/>
              </a:spcAft>
            </a:pPr>
            <a:r>
              <a:rPr lang="es-ES" dirty="0"/>
              <a:t>Hidrogeno suministrado por diferencia de presión: 200 – 159,85 = 40,15 kg de hidrógeno.</a:t>
            </a:r>
            <a:endParaRPr lang="es-ES_tradnl" dirty="0"/>
          </a:p>
        </p:txBody>
      </p:sp>
    </p:spTree>
    <p:extLst>
      <p:ext uri="{BB962C8B-B14F-4D97-AF65-F5344CB8AC3E}">
        <p14:creationId xmlns:p14="http://schemas.microsoft.com/office/powerpoint/2010/main" val="16497530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object 2">
            <a:extLst>
              <a:ext uri="{FF2B5EF4-FFF2-40B4-BE49-F238E27FC236}">
                <a16:creationId xmlns:a16="http://schemas.microsoft.com/office/drawing/2014/main" id="{9C6BF2C3-B4B1-2D4E-873D-D0682AC49BB5}"/>
              </a:ext>
            </a:extLst>
          </p:cNvPr>
          <p:cNvSpPr txBox="1">
            <a:spLocks/>
          </p:cNvSpPr>
          <p:nvPr/>
        </p:nvSpPr>
        <p:spPr>
          <a:xfrm>
            <a:off x="0" y="797472"/>
            <a:ext cx="9143999" cy="360099"/>
          </a:xfrm>
          <a:prstGeom prst="rect">
            <a:avLst/>
          </a:prstGeom>
        </p:spPr>
        <p:txBody>
          <a:bodyPr vert="horz" wrap="square" lIns="0" tIns="0" rIns="0" bIns="0" rtlCol="0">
            <a:spAutoFit/>
          </a:bodyPr>
          <a:lstStyle>
            <a:lvl1pPr>
              <a:defRPr>
                <a:latin typeface="+mj-lt"/>
                <a:ea typeface="+mj-ea"/>
                <a:cs typeface="+mj-cs"/>
              </a:defRPr>
            </a:lvl1pPr>
          </a:lstStyle>
          <a:p>
            <a:pPr marL="8881" algn="ctr" defTabSz="454061">
              <a:lnSpc>
                <a:spcPct val="90000"/>
              </a:lnSpc>
              <a:tabLst>
                <a:tab pos="3395450" algn="l"/>
              </a:tabLst>
            </a:pPr>
            <a:r>
              <a:rPr lang="es-ES" sz="2600" spc="-25" dirty="0">
                <a:solidFill>
                  <a:prstClr val="black"/>
                </a:solidFill>
                <a:latin typeface="Arial" panose="020B0604020202020204" pitchFamily="34" charset="0"/>
                <a:ea typeface="ABC Normal Light" pitchFamily="2" charset="77"/>
                <a:cs typeface="Raleway"/>
              </a:rPr>
              <a:t>DIMENSIONAMIENTO DE HIDROGENERAS.</a:t>
            </a:r>
          </a:p>
        </p:txBody>
      </p:sp>
      <p:sp>
        <p:nvSpPr>
          <p:cNvPr id="4" name="30 Rectángulo">
            <a:extLst>
              <a:ext uri="{FF2B5EF4-FFF2-40B4-BE49-F238E27FC236}">
                <a16:creationId xmlns:a16="http://schemas.microsoft.com/office/drawing/2014/main" id="{A09C7C07-1AD1-46AD-B438-A1C64AB32AD3}"/>
              </a:ext>
            </a:extLst>
          </p:cNvPr>
          <p:cNvSpPr/>
          <p:nvPr/>
        </p:nvSpPr>
        <p:spPr>
          <a:xfrm>
            <a:off x="215516" y="1247942"/>
            <a:ext cx="8712968" cy="2031325"/>
          </a:xfrm>
          <a:prstGeom prst="rect">
            <a:avLst/>
          </a:prstGeom>
        </p:spPr>
        <p:txBody>
          <a:bodyPr wrap="square">
            <a:spAutoFit/>
          </a:bodyPr>
          <a:lstStyle/>
          <a:p>
            <a:pPr lvl="0" algn="ctr" fontAlgn="base">
              <a:spcBef>
                <a:spcPct val="0"/>
              </a:spcBef>
              <a:spcAft>
                <a:spcPct val="0"/>
              </a:spcAft>
            </a:pPr>
            <a:r>
              <a:rPr lang="es-ES_tradnl" dirty="0"/>
              <a:t>DISEÑO DE UNA HIDROGENERA PARA RECARGAR 80 VEHÍCULOS LIGEROS DIARIOS, CADA UNO DE ELLOS CON UINA CAPACIDAD DE CARGA DE APROXIMADAMENTE 6.25 kg (500 kg/día) EN 16 HORAS. DIMENSIONAMIENTO DE LA CASCADA DE ALMACENAMIENTO.</a:t>
            </a:r>
          </a:p>
          <a:p>
            <a:pPr lvl="0" algn="ctr" fontAlgn="base">
              <a:spcBef>
                <a:spcPct val="0"/>
              </a:spcBef>
              <a:spcAft>
                <a:spcPct val="0"/>
              </a:spcAft>
            </a:pPr>
            <a:endParaRPr lang="es-ES_tradnl" dirty="0"/>
          </a:p>
          <a:p>
            <a:pPr marL="342900" lvl="0" indent="-342900" algn="just" fontAlgn="base">
              <a:spcBef>
                <a:spcPct val="0"/>
              </a:spcBef>
              <a:spcAft>
                <a:spcPct val="0"/>
              </a:spcAft>
              <a:buAutoNum type="arabicPeriod"/>
            </a:pPr>
            <a:r>
              <a:rPr lang="es-ES_tradnl" dirty="0"/>
              <a:t>ALMACENAMIENTO ALTA PRESIÓN MENOR. COMPRESOR MAYOR.</a:t>
            </a:r>
          </a:p>
          <a:p>
            <a:pPr marL="342900" indent="-342900" algn="just" fontAlgn="base">
              <a:spcBef>
                <a:spcPct val="0"/>
              </a:spcBef>
              <a:spcAft>
                <a:spcPct val="0"/>
              </a:spcAft>
              <a:buFontTx/>
              <a:buAutoNum type="arabicPeriod"/>
            </a:pPr>
            <a:r>
              <a:rPr lang="es-ES_tradnl" dirty="0"/>
              <a:t>ALMACENAMIENTO ALTA PRESIÓN MEDIANO. COMPRESOR MEDIANO. </a:t>
            </a:r>
          </a:p>
          <a:p>
            <a:pPr marL="342900" indent="-342900" algn="just" fontAlgn="base">
              <a:spcBef>
                <a:spcPct val="0"/>
              </a:spcBef>
              <a:spcAft>
                <a:spcPct val="0"/>
              </a:spcAft>
              <a:buFontTx/>
              <a:buAutoNum type="arabicPeriod"/>
            </a:pPr>
            <a:r>
              <a:rPr lang="es-ES_tradnl" dirty="0"/>
              <a:t>ALMACENAMIENTO ALTA PRESIÓN GRANDE. COMPRESOR PEQUEÑO. </a:t>
            </a:r>
          </a:p>
        </p:txBody>
      </p:sp>
      <p:sp>
        <p:nvSpPr>
          <p:cNvPr id="5" name="30 Rectángulo">
            <a:extLst>
              <a:ext uri="{FF2B5EF4-FFF2-40B4-BE49-F238E27FC236}">
                <a16:creationId xmlns:a16="http://schemas.microsoft.com/office/drawing/2014/main" id="{2C197750-6B47-4E75-A816-DC3F2C99B6A5}"/>
              </a:ext>
            </a:extLst>
          </p:cNvPr>
          <p:cNvSpPr/>
          <p:nvPr/>
        </p:nvSpPr>
        <p:spPr>
          <a:xfrm>
            <a:off x="242894" y="3384592"/>
            <a:ext cx="8712968" cy="1200329"/>
          </a:xfrm>
          <a:prstGeom prst="rect">
            <a:avLst/>
          </a:prstGeom>
        </p:spPr>
        <p:txBody>
          <a:bodyPr wrap="square">
            <a:spAutoFit/>
          </a:bodyPr>
          <a:lstStyle/>
          <a:p>
            <a:pPr lvl="0" algn="ctr" fontAlgn="base">
              <a:spcBef>
                <a:spcPct val="0"/>
              </a:spcBef>
              <a:spcAft>
                <a:spcPct val="0"/>
              </a:spcAft>
            </a:pPr>
            <a:r>
              <a:rPr lang="es-ES" dirty="0"/>
              <a:t>Hidrógeno suministrado desde 500 bar: 151,70 kg.</a:t>
            </a:r>
          </a:p>
          <a:p>
            <a:pPr algn="ctr" fontAlgn="base">
              <a:spcBef>
                <a:spcPct val="0"/>
              </a:spcBef>
              <a:spcAft>
                <a:spcPct val="0"/>
              </a:spcAft>
            </a:pPr>
            <a:r>
              <a:rPr lang="es-ES" dirty="0"/>
              <a:t>Hidrógeno suministrado desde 1.000 bar: 40,15 kg</a:t>
            </a:r>
          </a:p>
          <a:p>
            <a:pPr algn="ctr" fontAlgn="base">
              <a:spcBef>
                <a:spcPct val="0"/>
              </a:spcBef>
              <a:spcAft>
                <a:spcPct val="0"/>
              </a:spcAft>
            </a:pPr>
            <a:r>
              <a:rPr lang="es-ES" dirty="0"/>
              <a:t>Diferencia entre lo llenado por diferencia de presión y el total necesario</a:t>
            </a:r>
          </a:p>
          <a:p>
            <a:pPr algn="ctr" fontAlgn="base">
              <a:spcBef>
                <a:spcPct val="0"/>
              </a:spcBef>
              <a:spcAft>
                <a:spcPct val="0"/>
              </a:spcAft>
            </a:pPr>
            <a:r>
              <a:rPr lang="es-ES" dirty="0"/>
              <a:t>500 – 151,70 – 40,15 = 308,15 kg</a:t>
            </a:r>
          </a:p>
        </p:txBody>
      </p:sp>
    </p:spTree>
    <p:extLst>
      <p:ext uri="{BB962C8B-B14F-4D97-AF65-F5344CB8AC3E}">
        <p14:creationId xmlns:p14="http://schemas.microsoft.com/office/powerpoint/2010/main" val="29274874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object 2">
            <a:extLst>
              <a:ext uri="{FF2B5EF4-FFF2-40B4-BE49-F238E27FC236}">
                <a16:creationId xmlns:a16="http://schemas.microsoft.com/office/drawing/2014/main" id="{9C6BF2C3-B4B1-2D4E-873D-D0682AC49BB5}"/>
              </a:ext>
            </a:extLst>
          </p:cNvPr>
          <p:cNvSpPr txBox="1">
            <a:spLocks/>
          </p:cNvSpPr>
          <p:nvPr/>
        </p:nvSpPr>
        <p:spPr>
          <a:xfrm>
            <a:off x="0" y="797472"/>
            <a:ext cx="9143999" cy="360099"/>
          </a:xfrm>
          <a:prstGeom prst="rect">
            <a:avLst/>
          </a:prstGeom>
        </p:spPr>
        <p:txBody>
          <a:bodyPr vert="horz" wrap="square" lIns="0" tIns="0" rIns="0" bIns="0" rtlCol="0">
            <a:spAutoFit/>
          </a:bodyPr>
          <a:lstStyle>
            <a:lvl1pPr>
              <a:defRPr>
                <a:latin typeface="+mj-lt"/>
                <a:ea typeface="+mj-ea"/>
                <a:cs typeface="+mj-cs"/>
              </a:defRPr>
            </a:lvl1pPr>
          </a:lstStyle>
          <a:p>
            <a:pPr marL="8881" algn="ctr" defTabSz="454061">
              <a:lnSpc>
                <a:spcPct val="90000"/>
              </a:lnSpc>
              <a:tabLst>
                <a:tab pos="3395450" algn="l"/>
              </a:tabLst>
            </a:pPr>
            <a:r>
              <a:rPr lang="es-ES" sz="2600" spc="-25" dirty="0">
                <a:solidFill>
                  <a:prstClr val="black"/>
                </a:solidFill>
                <a:latin typeface="Arial" panose="020B0604020202020204" pitchFamily="34" charset="0"/>
                <a:ea typeface="ABC Normal Light" pitchFamily="2" charset="77"/>
                <a:cs typeface="Raleway"/>
              </a:rPr>
              <a:t>DIMENSIONAMIENTO DE HIDROGENERAS.</a:t>
            </a:r>
          </a:p>
        </p:txBody>
      </p:sp>
      <p:sp>
        <p:nvSpPr>
          <p:cNvPr id="4" name="30 Rectángulo">
            <a:extLst>
              <a:ext uri="{FF2B5EF4-FFF2-40B4-BE49-F238E27FC236}">
                <a16:creationId xmlns:a16="http://schemas.microsoft.com/office/drawing/2014/main" id="{A48F5A99-BCD8-4111-AABF-62B4BBD93F32}"/>
              </a:ext>
            </a:extLst>
          </p:cNvPr>
          <p:cNvSpPr/>
          <p:nvPr/>
        </p:nvSpPr>
        <p:spPr>
          <a:xfrm>
            <a:off x="215516" y="1303554"/>
            <a:ext cx="8712968" cy="2031325"/>
          </a:xfrm>
          <a:prstGeom prst="rect">
            <a:avLst/>
          </a:prstGeom>
        </p:spPr>
        <p:txBody>
          <a:bodyPr wrap="square">
            <a:spAutoFit/>
          </a:bodyPr>
          <a:lstStyle/>
          <a:p>
            <a:pPr lvl="0" algn="ctr" fontAlgn="base">
              <a:spcBef>
                <a:spcPct val="0"/>
              </a:spcBef>
              <a:spcAft>
                <a:spcPct val="0"/>
              </a:spcAft>
            </a:pPr>
            <a:r>
              <a:rPr lang="es-ES_tradnl" dirty="0"/>
              <a:t>DISEÑO DE UNA HIDROGENERA PARA RECARGAR 80 VEHÍCULOS LIGEROS DIARIOS, CADA UNO DE ELLOS CON UINA CAPACIDAD DE CARGA DE APROXIMADAMENTE 6.25 kg (500 kg/día) EN 16 HORAS. DIMENSIONAMIENTO DEL SISTEMA DE COMPRESIÓN.</a:t>
            </a:r>
          </a:p>
          <a:p>
            <a:pPr lvl="0" algn="ctr" fontAlgn="base">
              <a:spcBef>
                <a:spcPct val="0"/>
              </a:spcBef>
              <a:spcAft>
                <a:spcPct val="0"/>
              </a:spcAft>
            </a:pPr>
            <a:endParaRPr lang="es-ES_tradnl" dirty="0"/>
          </a:p>
          <a:p>
            <a:pPr marL="342900" lvl="0" indent="-342900" algn="just" fontAlgn="base">
              <a:spcBef>
                <a:spcPct val="0"/>
              </a:spcBef>
              <a:spcAft>
                <a:spcPct val="0"/>
              </a:spcAft>
              <a:buAutoNum type="arabicPeriod"/>
            </a:pPr>
            <a:r>
              <a:rPr lang="es-ES_tradnl" dirty="0"/>
              <a:t>COMPRESOR GRANDE. ALMACENAMIENTO ALTA PRESIÓN MENOR.</a:t>
            </a:r>
          </a:p>
          <a:p>
            <a:pPr marL="342900" indent="-342900" algn="just" fontAlgn="base">
              <a:spcBef>
                <a:spcPct val="0"/>
              </a:spcBef>
              <a:spcAft>
                <a:spcPct val="0"/>
              </a:spcAft>
              <a:buFontTx/>
              <a:buAutoNum type="arabicPeriod"/>
            </a:pPr>
            <a:r>
              <a:rPr lang="es-ES_tradnl" dirty="0"/>
              <a:t>COMPRESOR MEDIANO. ALMACENAMIENTO ALTA PRESIÓN MEDIANO.</a:t>
            </a:r>
          </a:p>
          <a:p>
            <a:pPr marL="342900" indent="-342900" algn="just" fontAlgn="base">
              <a:spcBef>
                <a:spcPct val="0"/>
              </a:spcBef>
              <a:spcAft>
                <a:spcPct val="0"/>
              </a:spcAft>
              <a:buFontTx/>
              <a:buAutoNum type="arabicPeriod"/>
            </a:pPr>
            <a:r>
              <a:rPr lang="es-ES_tradnl" dirty="0"/>
              <a:t>COMPRESOR PEQUEÑO. ALMACENAMIENTO ALTA PRESIÓN GRANDE.</a:t>
            </a:r>
          </a:p>
        </p:txBody>
      </p:sp>
      <p:sp>
        <p:nvSpPr>
          <p:cNvPr id="5" name="30 Rectángulo">
            <a:extLst>
              <a:ext uri="{FF2B5EF4-FFF2-40B4-BE49-F238E27FC236}">
                <a16:creationId xmlns:a16="http://schemas.microsoft.com/office/drawing/2014/main" id="{4BFE6EF2-A223-4B71-B835-BCF3AB40B769}"/>
              </a:ext>
            </a:extLst>
          </p:cNvPr>
          <p:cNvSpPr/>
          <p:nvPr/>
        </p:nvSpPr>
        <p:spPr>
          <a:xfrm>
            <a:off x="215516" y="3324598"/>
            <a:ext cx="8712968" cy="3416320"/>
          </a:xfrm>
          <a:prstGeom prst="rect">
            <a:avLst/>
          </a:prstGeom>
        </p:spPr>
        <p:txBody>
          <a:bodyPr wrap="square">
            <a:spAutoFit/>
          </a:bodyPr>
          <a:lstStyle/>
          <a:p>
            <a:pPr lvl="0" algn="ctr" fontAlgn="base">
              <a:spcBef>
                <a:spcPct val="0"/>
              </a:spcBef>
              <a:spcAft>
                <a:spcPct val="0"/>
              </a:spcAft>
            </a:pPr>
            <a:r>
              <a:rPr lang="es-ES_tradnl" dirty="0"/>
              <a:t>Al tener que llenar vehículos a 700 bar, va a ser necesario comprimir hasta 1.000 bar para poder llenar los vehículos por diferencia de presión.</a:t>
            </a:r>
          </a:p>
          <a:p>
            <a:pPr lvl="0" algn="ctr" fontAlgn="base">
              <a:spcBef>
                <a:spcPct val="0"/>
              </a:spcBef>
              <a:spcAft>
                <a:spcPct val="0"/>
              </a:spcAft>
            </a:pPr>
            <a:endParaRPr lang="es-ES_tradnl" dirty="0"/>
          </a:p>
          <a:p>
            <a:pPr lvl="0" algn="ctr" fontAlgn="base">
              <a:spcBef>
                <a:spcPct val="0"/>
              </a:spcBef>
              <a:spcAft>
                <a:spcPct val="0"/>
              </a:spcAft>
            </a:pPr>
            <a:r>
              <a:rPr lang="es-ES_tradnl" dirty="0"/>
              <a:t>Hay que seleccionar la presión de succión del compresor. Presión de succión baja implica un mayor aprovechamiento del tanque de baja presión, pero un mayor coste del sistema de compresión. Presión de succión alta implica un menor aprovechamiento del tanque de baja presión, pero un menor coste coste del sistema de compresión.</a:t>
            </a:r>
          </a:p>
          <a:p>
            <a:pPr lvl="0" algn="ctr" fontAlgn="base">
              <a:spcBef>
                <a:spcPct val="0"/>
              </a:spcBef>
              <a:spcAft>
                <a:spcPct val="0"/>
              </a:spcAft>
            </a:pPr>
            <a:endParaRPr lang="es-ES_tradnl" dirty="0"/>
          </a:p>
          <a:p>
            <a:pPr lvl="0" algn="ctr" fontAlgn="base">
              <a:spcBef>
                <a:spcPct val="0"/>
              </a:spcBef>
              <a:spcAft>
                <a:spcPct val="0"/>
              </a:spcAft>
            </a:pPr>
            <a:r>
              <a:rPr lang="es-ES_tradnl" dirty="0"/>
              <a:t>Solución de compromiso. Presión de succión 10 bar y presión de descarga de 1.000 bar.</a:t>
            </a:r>
          </a:p>
          <a:p>
            <a:pPr lvl="0" algn="ctr" fontAlgn="base">
              <a:spcBef>
                <a:spcPct val="0"/>
              </a:spcBef>
              <a:spcAft>
                <a:spcPct val="0"/>
              </a:spcAft>
            </a:pPr>
            <a:endParaRPr lang="es-ES_tradnl" dirty="0"/>
          </a:p>
          <a:p>
            <a:pPr lvl="0" algn="ctr" fontAlgn="base">
              <a:spcBef>
                <a:spcPct val="0"/>
              </a:spcBef>
              <a:spcAft>
                <a:spcPct val="0"/>
              </a:spcAft>
            </a:pPr>
            <a:r>
              <a:rPr lang="es-ES_tradnl" dirty="0"/>
              <a:t>Para el diseño del caudal del compresor es necesario conocer el dimensionamiento del sistema de almacenamiento a alta presión.</a:t>
            </a:r>
          </a:p>
        </p:txBody>
      </p:sp>
    </p:spTree>
    <p:extLst>
      <p:ext uri="{BB962C8B-B14F-4D97-AF65-F5344CB8AC3E}">
        <p14:creationId xmlns:p14="http://schemas.microsoft.com/office/powerpoint/2010/main" val="26148866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object 2">
            <a:extLst>
              <a:ext uri="{FF2B5EF4-FFF2-40B4-BE49-F238E27FC236}">
                <a16:creationId xmlns:a16="http://schemas.microsoft.com/office/drawing/2014/main" id="{9C6BF2C3-B4B1-2D4E-873D-D0682AC49BB5}"/>
              </a:ext>
            </a:extLst>
          </p:cNvPr>
          <p:cNvSpPr txBox="1">
            <a:spLocks/>
          </p:cNvSpPr>
          <p:nvPr/>
        </p:nvSpPr>
        <p:spPr>
          <a:xfrm>
            <a:off x="9793" y="797472"/>
            <a:ext cx="9134207" cy="360099"/>
          </a:xfrm>
          <a:prstGeom prst="rect">
            <a:avLst/>
          </a:prstGeom>
        </p:spPr>
        <p:txBody>
          <a:bodyPr vert="horz" wrap="square" lIns="0" tIns="0" rIns="0" bIns="0" rtlCol="0">
            <a:spAutoFit/>
          </a:bodyPr>
          <a:lstStyle>
            <a:lvl1pPr>
              <a:defRPr>
                <a:latin typeface="+mj-lt"/>
                <a:ea typeface="+mj-ea"/>
                <a:cs typeface="+mj-cs"/>
              </a:defRPr>
            </a:lvl1pPr>
          </a:lstStyle>
          <a:p>
            <a:pPr marL="8881" algn="ctr" defTabSz="454061">
              <a:lnSpc>
                <a:spcPct val="90000"/>
              </a:lnSpc>
              <a:tabLst>
                <a:tab pos="3395450" algn="l"/>
              </a:tabLst>
            </a:pPr>
            <a:r>
              <a:rPr lang="es-ES" sz="2600" spc="-25" dirty="0">
                <a:solidFill>
                  <a:prstClr val="black"/>
                </a:solidFill>
                <a:latin typeface="Arial" panose="020B0604020202020204" pitchFamily="34" charset="0"/>
                <a:ea typeface="ABC Normal Light" pitchFamily="2" charset="77"/>
                <a:cs typeface="Raleway"/>
              </a:rPr>
              <a:t>DIMENSIONAMIENTO DE HIDROGENERAS.</a:t>
            </a:r>
          </a:p>
        </p:txBody>
      </p:sp>
      <p:sp>
        <p:nvSpPr>
          <p:cNvPr id="4" name="30 Rectángulo">
            <a:extLst>
              <a:ext uri="{FF2B5EF4-FFF2-40B4-BE49-F238E27FC236}">
                <a16:creationId xmlns:a16="http://schemas.microsoft.com/office/drawing/2014/main" id="{A9999B00-BB50-4BA6-B8A3-03DF60F2EF59}"/>
              </a:ext>
            </a:extLst>
          </p:cNvPr>
          <p:cNvSpPr/>
          <p:nvPr/>
        </p:nvSpPr>
        <p:spPr>
          <a:xfrm>
            <a:off x="215516" y="1324102"/>
            <a:ext cx="8712968" cy="2031325"/>
          </a:xfrm>
          <a:prstGeom prst="rect">
            <a:avLst/>
          </a:prstGeom>
        </p:spPr>
        <p:txBody>
          <a:bodyPr wrap="square">
            <a:spAutoFit/>
          </a:bodyPr>
          <a:lstStyle/>
          <a:p>
            <a:pPr lvl="0" algn="ctr" fontAlgn="base">
              <a:spcBef>
                <a:spcPct val="0"/>
              </a:spcBef>
              <a:spcAft>
                <a:spcPct val="0"/>
              </a:spcAft>
            </a:pPr>
            <a:r>
              <a:rPr lang="es-ES_tradnl" dirty="0"/>
              <a:t>DISEÑO DE UNA HIDROGENERA PARA RECARGAR 80 VEHÍCULOS LIGEROS DIARIOS, CADA UNO DE ELLOS CON UINA CAPACIDAD DE CARGA DE APROXIMADAMENTE 6.25 kg (500 kg/día) EN 16 HORAS. DIMENSIONAMIENTO DEL SISTEMA DE COMPRESIÓN.</a:t>
            </a:r>
          </a:p>
          <a:p>
            <a:pPr lvl="0" algn="ctr" fontAlgn="base">
              <a:spcBef>
                <a:spcPct val="0"/>
              </a:spcBef>
              <a:spcAft>
                <a:spcPct val="0"/>
              </a:spcAft>
            </a:pPr>
            <a:endParaRPr lang="es-ES_tradnl" dirty="0"/>
          </a:p>
          <a:p>
            <a:pPr marL="342900" lvl="0" indent="-342900" algn="just" fontAlgn="base">
              <a:spcBef>
                <a:spcPct val="0"/>
              </a:spcBef>
              <a:spcAft>
                <a:spcPct val="0"/>
              </a:spcAft>
              <a:buAutoNum type="arabicPeriod"/>
            </a:pPr>
            <a:r>
              <a:rPr lang="es-ES_tradnl" dirty="0"/>
              <a:t>COMPRESOR GRANDE. ALMACENAMIENTO ALTA PRESIÓN MENOR.</a:t>
            </a:r>
          </a:p>
          <a:p>
            <a:pPr marL="342900" indent="-342900" algn="just" fontAlgn="base">
              <a:spcBef>
                <a:spcPct val="0"/>
              </a:spcBef>
              <a:spcAft>
                <a:spcPct val="0"/>
              </a:spcAft>
              <a:buFontTx/>
              <a:buAutoNum type="arabicPeriod"/>
            </a:pPr>
            <a:r>
              <a:rPr lang="es-ES_tradnl" dirty="0"/>
              <a:t>COMPRESOR MEDIANO. ALMACENAMIENTO ALTA PRESIÓN MEDIANO.</a:t>
            </a:r>
          </a:p>
          <a:p>
            <a:pPr marL="342900" indent="-342900" algn="just" fontAlgn="base">
              <a:spcBef>
                <a:spcPct val="0"/>
              </a:spcBef>
              <a:spcAft>
                <a:spcPct val="0"/>
              </a:spcAft>
              <a:buFontTx/>
              <a:buAutoNum type="arabicPeriod"/>
            </a:pPr>
            <a:r>
              <a:rPr lang="es-ES_tradnl" dirty="0"/>
              <a:t>COMPRESOR PEQUEÑO. ALMACENAMIENTO ALTA PRESIÓN GRANDE.</a:t>
            </a:r>
          </a:p>
        </p:txBody>
      </p:sp>
      <p:sp>
        <p:nvSpPr>
          <p:cNvPr id="5" name="30 Rectángulo">
            <a:extLst>
              <a:ext uri="{FF2B5EF4-FFF2-40B4-BE49-F238E27FC236}">
                <a16:creationId xmlns:a16="http://schemas.microsoft.com/office/drawing/2014/main" id="{DC159611-DA7C-459C-9765-495303E59719}"/>
              </a:ext>
            </a:extLst>
          </p:cNvPr>
          <p:cNvSpPr/>
          <p:nvPr/>
        </p:nvSpPr>
        <p:spPr>
          <a:xfrm>
            <a:off x="215516" y="3581539"/>
            <a:ext cx="8712968" cy="3139321"/>
          </a:xfrm>
          <a:prstGeom prst="rect">
            <a:avLst/>
          </a:prstGeom>
        </p:spPr>
        <p:txBody>
          <a:bodyPr wrap="square">
            <a:spAutoFit/>
          </a:bodyPr>
          <a:lstStyle/>
          <a:p>
            <a:pPr lvl="0" algn="ctr" fontAlgn="base">
              <a:spcBef>
                <a:spcPct val="0"/>
              </a:spcBef>
              <a:spcAft>
                <a:spcPct val="0"/>
              </a:spcAft>
            </a:pPr>
            <a:r>
              <a:rPr lang="es-ES_tradnl" dirty="0"/>
              <a:t>El dato limitante para el dimensionamiento del compresor es el caudal que tengo que suministrar que no es por diferencia de presión, durante la franja de repostaje.</a:t>
            </a:r>
          </a:p>
          <a:p>
            <a:pPr lvl="0" algn="ctr" fontAlgn="base">
              <a:spcBef>
                <a:spcPct val="0"/>
              </a:spcBef>
              <a:spcAft>
                <a:spcPct val="0"/>
              </a:spcAft>
            </a:pPr>
            <a:endParaRPr lang="es-ES_tradnl" dirty="0"/>
          </a:p>
          <a:p>
            <a:pPr lvl="0" algn="ctr" fontAlgn="base">
              <a:spcBef>
                <a:spcPct val="0"/>
              </a:spcBef>
              <a:spcAft>
                <a:spcPct val="0"/>
              </a:spcAft>
            </a:pPr>
            <a:r>
              <a:rPr lang="es-ES_tradnl" dirty="0"/>
              <a:t>En este caso, tengo que suministrar 308,15 kg en 16 horas, aunque para que el compresor no funcione tantas horas, y de cara a tener cierta capacidad de compresión, se considera que hay que suministrar en 12 horas, lo que equivale a un sistema de compresión de 25,51 kg/h, o lo que es lo mismo, un sistema de compresión de 280 Nm3/h.</a:t>
            </a:r>
          </a:p>
          <a:p>
            <a:pPr lvl="0" algn="ctr" fontAlgn="base">
              <a:spcBef>
                <a:spcPct val="0"/>
              </a:spcBef>
              <a:spcAft>
                <a:spcPct val="0"/>
              </a:spcAft>
            </a:pPr>
            <a:endParaRPr lang="es-ES_tradnl" dirty="0"/>
          </a:p>
          <a:p>
            <a:pPr lvl="0" algn="ctr" fontAlgn="base">
              <a:spcBef>
                <a:spcPct val="0"/>
              </a:spcBef>
              <a:spcAft>
                <a:spcPct val="0"/>
              </a:spcAft>
            </a:pPr>
            <a:endParaRPr lang="es-ES_tradnl" dirty="0"/>
          </a:p>
          <a:p>
            <a:pPr lvl="0" algn="ctr" fontAlgn="base">
              <a:spcBef>
                <a:spcPct val="0"/>
              </a:spcBef>
              <a:spcAft>
                <a:spcPct val="0"/>
              </a:spcAft>
            </a:pPr>
            <a:endParaRPr lang="es-ES_tradnl" dirty="0"/>
          </a:p>
          <a:p>
            <a:pPr lvl="0" algn="ctr" fontAlgn="base">
              <a:spcBef>
                <a:spcPct val="0"/>
              </a:spcBef>
              <a:spcAft>
                <a:spcPct val="0"/>
              </a:spcAft>
            </a:pPr>
            <a:endParaRPr lang="es-ES_tradnl" dirty="0"/>
          </a:p>
        </p:txBody>
      </p:sp>
    </p:spTree>
    <p:extLst>
      <p:ext uri="{BB962C8B-B14F-4D97-AF65-F5344CB8AC3E}">
        <p14:creationId xmlns:p14="http://schemas.microsoft.com/office/powerpoint/2010/main" val="40766981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object 2">
            <a:extLst>
              <a:ext uri="{FF2B5EF4-FFF2-40B4-BE49-F238E27FC236}">
                <a16:creationId xmlns:a16="http://schemas.microsoft.com/office/drawing/2014/main" id="{9C6BF2C3-B4B1-2D4E-873D-D0682AC49BB5}"/>
              </a:ext>
            </a:extLst>
          </p:cNvPr>
          <p:cNvSpPr txBox="1">
            <a:spLocks/>
          </p:cNvSpPr>
          <p:nvPr/>
        </p:nvSpPr>
        <p:spPr>
          <a:xfrm>
            <a:off x="0" y="797472"/>
            <a:ext cx="9143999" cy="360099"/>
          </a:xfrm>
          <a:prstGeom prst="rect">
            <a:avLst/>
          </a:prstGeom>
        </p:spPr>
        <p:txBody>
          <a:bodyPr vert="horz" wrap="square" lIns="0" tIns="0" rIns="0" bIns="0" rtlCol="0">
            <a:spAutoFit/>
          </a:bodyPr>
          <a:lstStyle>
            <a:lvl1pPr>
              <a:defRPr>
                <a:latin typeface="+mj-lt"/>
                <a:ea typeface="+mj-ea"/>
                <a:cs typeface="+mj-cs"/>
              </a:defRPr>
            </a:lvl1pPr>
          </a:lstStyle>
          <a:p>
            <a:pPr marL="8881" algn="ctr" defTabSz="454061">
              <a:lnSpc>
                <a:spcPct val="90000"/>
              </a:lnSpc>
              <a:tabLst>
                <a:tab pos="3395450" algn="l"/>
              </a:tabLst>
            </a:pPr>
            <a:r>
              <a:rPr lang="es-ES" sz="2600" spc="-25" dirty="0">
                <a:solidFill>
                  <a:prstClr val="black"/>
                </a:solidFill>
                <a:latin typeface="Arial" panose="020B0604020202020204" pitchFamily="34" charset="0"/>
                <a:ea typeface="ABC Normal Light" pitchFamily="2" charset="77"/>
                <a:cs typeface="Raleway"/>
              </a:rPr>
              <a:t>DIMENSIONAMIENTO DE HIDROGENERAS.</a:t>
            </a:r>
          </a:p>
        </p:txBody>
      </p:sp>
      <p:sp>
        <p:nvSpPr>
          <p:cNvPr id="4" name="30 Rectángulo">
            <a:extLst>
              <a:ext uri="{FF2B5EF4-FFF2-40B4-BE49-F238E27FC236}">
                <a16:creationId xmlns:a16="http://schemas.microsoft.com/office/drawing/2014/main" id="{73922B25-1F61-4E4A-8576-3BED5B72C6BE}"/>
              </a:ext>
            </a:extLst>
          </p:cNvPr>
          <p:cNvSpPr/>
          <p:nvPr/>
        </p:nvSpPr>
        <p:spPr>
          <a:xfrm>
            <a:off x="215516" y="1334376"/>
            <a:ext cx="8712968" cy="923330"/>
          </a:xfrm>
          <a:prstGeom prst="rect">
            <a:avLst/>
          </a:prstGeom>
        </p:spPr>
        <p:txBody>
          <a:bodyPr wrap="square">
            <a:spAutoFit/>
          </a:bodyPr>
          <a:lstStyle/>
          <a:p>
            <a:pPr lvl="0" algn="ctr" fontAlgn="base">
              <a:spcBef>
                <a:spcPct val="0"/>
              </a:spcBef>
              <a:spcAft>
                <a:spcPct val="0"/>
              </a:spcAft>
            </a:pPr>
            <a:r>
              <a:rPr lang="es-ES_tradnl" dirty="0"/>
              <a:t>DISEÑO DE UNA HIDROGENERA PARA RECARGAR 80 VEHÍCULOS LIGEROS DIARIOS, CADA UNO DE ELLOS CON UINA CAPACIDAD DE CARGA DE APROXIMADAMENTE 6.25 kg (500 kg/día) EN 16 HORAS.. DIMENSIONAMIENTO DEL SISTEMA DE ENFRIAMIENTO.</a:t>
            </a:r>
          </a:p>
        </p:txBody>
      </p:sp>
      <p:sp>
        <p:nvSpPr>
          <p:cNvPr id="5" name="30 Rectángulo">
            <a:extLst>
              <a:ext uri="{FF2B5EF4-FFF2-40B4-BE49-F238E27FC236}">
                <a16:creationId xmlns:a16="http://schemas.microsoft.com/office/drawing/2014/main" id="{0A6F7FEB-1E75-4928-9D88-96631B61F4E1}"/>
              </a:ext>
            </a:extLst>
          </p:cNvPr>
          <p:cNvSpPr/>
          <p:nvPr/>
        </p:nvSpPr>
        <p:spPr>
          <a:xfrm>
            <a:off x="257969" y="2346078"/>
            <a:ext cx="8712968" cy="2585323"/>
          </a:xfrm>
          <a:prstGeom prst="rect">
            <a:avLst/>
          </a:prstGeom>
        </p:spPr>
        <p:txBody>
          <a:bodyPr wrap="square">
            <a:spAutoFit/>
          </a:bodyPr>
          <a:lstStyle/>
          <a:p>
            <a:pPr lvl="0" algn="ctr" fontAlgn="base">
              <a:spcBef>
                <a:spcPct val="0"/>
              </a:spcBef>
              <a:spcAft>
                <a:spcPct val="0"/>
              </a:spcAft>
            </a:pPr>
            <a:r>
              <a:rPr lang="es-ES_tradnl" dirty="0"/>
              <a:t>Se han de llenar 80 vehículos en 16 horas.</a:t>
            </a:r>
          </a:p>
          <a:p>
            <a:pPr lvl="0" algn="ctr" fontAlgn="base">
              <a:spcBef>
                <a:spcPct val="0"/>
              </a:spcBef>
              <a:spcAft>
                <a:spcPct val="0"/>
              </a:spcAft>
            </a:pPr>
            <a:r>
              <a:rPr lang="es-ES_tradnl" dirty="0"/>
              <a:t>El tiempo de repostaje es de 5 minutos.</a:t>
            </a:r>
          </a:p>
          <a:p>
            <a:pPr lvl="0" algn="ctr" fontAlgn="base">
              <a:spcBef>
                <a:spcPct val="0"/>
              </a:spcBef>
              <a:spcAft>
                <a:spcPct val="0"/>
              </a:spcAft>
            </a:pPr>
            <a:r>
              <a:rPr lang="es-ES_tradnl" dirty="0"/>
              <a:t>Se considera que pueden llenar dos vehículos de forma simultanea, y que van a llenar como máximo 10 vehículos en una hora, lo que implica que se necesita un </a:t>
            </a:r>
            <a:r>
              <a:rPr lang="es-ES_tradnl" dirty="0" err="1"/>
              <a:t>chiller</a:t>
            </a:r>
            <a:r>
              <a:rPr lang="es-ES_tradnl" dirty="0"/>
              <a:t> capaz de enfriar hasta 3,6 kg/minuto (1,8 kg/minuto por vehículo) y 62,5 kg de capacidad a la hora</a:t>
            </a:r>
          </a:p>
          <a:p>
            <a:pPr lvl="0" algn="ctr" fontAlgn="base">
              <a:spcBef>
                <a:spcPct val="0"/>
              </a:spcBef>
              <a:spcAft>
                <a:spcPct val="0"/>
              </a:spcAft>
            </a:pPr>
            <a:r>
              <a:rPr lang="es-ES_tradnl" dirty="0"/>
              <a:t>.</a:t>
            </a:r>
          </a:p>
          <a:p>
            <a:pPr lvl="0" algn="ctr" fontAlgn="base">
              <a:spcBef>
                <a:spcPct val="0"/>
              </a:spcBef>
              <a:spcAft>
                <a:spcPct val="0"/>
              </a:spcAft>
            </a:pPr>
            <a:endParaRPr lang="es-ES_tradnl" dirty="0"/>
          </a:p>
          <a:p>
            <a:pPr lvl="0" algn="ctr" fontAlgn="base">
              <a:spcBef>
                <a:spcPct val="0"/>
              </a:spcBef>
              <a:spcAft>
                <a:spcPct val="0"/>
              </a:spcAft>
            </a:pPr>
            <a:endParaRPr lang="es-ES_tradnl" dirty="0"/>
          </a:p>
          <a:p>
            <a:pPr lvl="0" algn="ctr" fontAlgn="base">
              <a:spcBef>
                <a:spcPct val="0"/>
              </a:spcBef>
              <a:spcAft>
                <a:spcPct val="0"/>
              </a:spcAft>
            </a:pPr>
            <a:endParaRPr lang="es-ES_tradnl" dirty="0"/>
          </a:p>
        </p:txBody>
      </p:sp>
    </p:spTree>
    <p:extLst>
      <p:ext uri="{BB962C8B-B14F-4D97-AF65-F5344CB8AC3E}">
        <p14:creationId xmlns:p14="http://schemas.microsoft.com/office/powerpoint/2010/main" val="19649550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object 2">
            <a:extLst>
              <a:ext uri="{FF2B5EF4-FFF2-40B4-BE49-F238E27FC236}">
                <a16:creationId xmlns:a16="http://schemas.microsoft.com/office/drawing/2014/main" id="{9C6BF2C3-B4B1-2D4E-873D-D0682AC49BB5}"/>
              </a:ext>
            </a:extLst>
          </p:cNvPr>
          <p:cNvSpPr txBox="1">
            <a:spLocks/>
          </p:cNvSpPr>
          <p:nvPr/>
        </p:nvSpPr>
        <p:spPr>
          <a:xfrm>
            <a:off x="0" y="797472"/>
            <a:ext cx="9143999" cy="360099"/>
          </a:xfrm>
          <a:prstGeom prst="rect">
            <a:avLst/>
          </a:prstGeom>
        </p:spPr>
        <p:txBody>
          <a:bodyPr vert="horz" wrap="square" lIns="0" tIns="0" rIns="0" bIns="0" rtlCol="0">
            <a:spAutoFit/>
          </a:bodyPr>
          <a:lstStyle>
            <a:lvl1pPr>
              <a:defRPr>
                <a:latin typeface="+mj-lt"/>
                <a:ea typeface="+mj-ea"/>
                <a:cs typeface="+mj-cs"/>
              </a:defRPr>
            </a:lvl1pPr>
          </a:lstStyle>
          <a:p>
            <a:pPr marL="8881" algn="ctr" defTabSz="454061">
              <a:lnSpc>
                <a:spcPct val="90000"/>
              </a:lnSpc>
              <a:tabLst>
                <a:tab pos="3395450" algn="l"/>
              </a:tabLst>
            </a:pPr>
            <a:r>
              <a:rPr lang="es-ES" sz="2600" spc="-25" dirty="0">
                <a:solidFill>
                  <a:prstClr val="black"/>
                </a:solidFill>
                <a:latin typeface="Arial" panose="020B0604020202020204" pitchFamily="34" charset="0"/>
                <a:ea typeface="ABC Normal Light" pitchFamily="2" charset="77"/>
                <a:cs typeface="Raleway"/>
              </a:rPr>
              <a:t>DIMENSIONAMIENTO DE HIDROGENERAS.</a:t>
            </a:r>
          </a:p>
        </p:txBody>
      </p:sp>
      <p:sp>
        <p:nvSpPr>
          <p:cNvPr id="4" name="30 Rectángulo">
            <a:extLst>
              <a:ext uri="{FF2B5EF4-FFF2-40B4-BE49-F238E27FC236}">
                <a16:creationId xmlns:a16="http://schemas.microsoft.com/office/drawing/2014/main" id="{73922B25-1F61-4E4A-8576-3BED5B72C6BE}"/>
              </a:ext>
            </a:extLst>
          </p:cNvPr>
          <p:cNvSpPr/>
          <p:nvPr/>
        </p:nvSpPr>
        <p:spPr>
          <a:xfrm>
            <a:off x="215516" y="1334376"/>
            <a:ext cx="8712968" cy="923330"/>
          </a:xfrm>
          <a:prstGeom prst="rect">
            <a:avLst/>
          </a:prstGeom>
        </p:spPr>
        <p:txBody>
          <a:bodyPr wrap="square">
            <a:spAutoFit/>
          </a:bodyPr>
          <a:lstStyle/>
          <a:p>
            <a:pPr lvl="0" algn="ctr" fontAlgn="base">
              <a:spcBef>
                <a:spcPct val="0"/>
              </a:spcBef>
              <a:spcAft>
                <a:spcPct val="0"/>
              </a:spcAft>
            </a:pPr>
            <a:r>
              <a:rPr lang="es-ES_tradnl" dirty="0"/>
              <a:t>DISEÑO DE UNA HIDROGENERA PARA RECARGAR 80 VEHÍCULOS LIGEROS DIARIOS, CADA UNO DE ELLOS CON UINA CAPACIDAD DE CARGA DE APROXIMADAMENTE 6.25 kg (500 kg/día) EN 16 HORAS.. DIMENSIONAMIENTO DEL SISTEMA DE DISPENSADO.</a:t>
            </a:r>
          </a:p>
        </p:txBody>
      </p:sp>
      <p:sp>
        <p:nvSpPr>
          <p:cNvPr id="5" name="30 Rectángulo">
            <a:extLst>
              <a:ext uri="{FF2B5EF4-FFF2-40B4-BE49-F238E27FC236}">
                <a16:creationId xmlns:a16="http://schemas.microsoft.com/office/drawing/2014/main" id="{0A6F7FEB-1E75-4928-9D88-96631B61F4E1}"/>
              </a:ext>
            </a:extLst>
          </p:cNvPr>
          <p:cNvSpPr/>
          <p:nvPr/>
        </p:nvSpPr>
        <p:spPr>
          <a:xfrm>
            <a:off x="257969" y="2346078"/>
            <a:ext cx="8712968" cy="2862322"/>
          </a:xfrm>
          <a:prstGeom prst="rect">
            <a:avLst/>
          </a:prstGeom>
        </p:spPr>
        <p:txBody>
          <a:bodyPr wrap="square">
            <a:spAutoFit/>
          </a:bodyPr>
          <a:lstStyle/>
          <a:p>
            <a:pPr lvl="0" algn="ctr" fontAlgn="base">
              <a:spcBef>
                <a:spcPct val="0"/>
              </a:spcBef>
              <a:spcAft>
                <a:spcPct val="0"/>
              </a:spcAft>
            </a:pPr>
            <a:r>
              <a:rPr lang="es-ES_tradnl" dirty="0"/>
              <a:t>Se han de llenar 80 vehículos en 16 horas.</a:t>
            </a:r>
          </a:p>
          <a:p>
            <a:pPr lvl="0" algn="ctr" fontAlgn="base">
              <a:spcBef>
                <a:spcPct val="0"/>
              </a:spcBef>
              <a:spcAft>
                <a:spcPct val="0"/>
              </a:spcAft>
            </a:pPr>
            <a:r>
              <a:rPr lang="es-ES_tradnl" dirty="0"/>
              <a:t>El tiempo de repostaje es de 5 minutos.</a:t>
            </a:r>
          </a:p>
          <a:p>
            <a:pPr lvl="0" algn="ctr" fontAlgn="base">
              <a:spcBef>
                <a:spcPct val="0"/>
              </a:spcBef>
              <a:spcAft>
                <a:spcPct val="0"/>
              </a:spcAft>
            </a:pPr>
            <a:r>
              <a:rPr lang="es-ES_tradnl" dirty="0"/>
              <a:t>Se podría hacer todo con un surtidor.</a:t>
            </a:r>
          </a:p>
          <a:p>
            <a:pPr lvl="0" algn="ctr" fontAlgn="base">
              <a:spcBef>
                <a:spcPct val="0"/>
              </a:spcBef>
              <a:spcAft>
                <a:spcPct val="0"/>
              </a:spcAft>
            </a:pPr>
            <a:r>
              <a:rPr lang="es-ES_tradnl" dirty="0"/>
              <a:t>No obstante, se decide poner dos surtidores por redundancia y por facilitar la carga de 2 vehículos de forma simultanea.</a:t>
            </a:r>
          </a:p>
          <a:p>
            <a:pPr lvl="0" algn="ctr" fontAlgn="base">
              <a:spcBef>
                <a:spcPct val="0"/>
              </a:spcBef>
              <a:spcAft>
                <a:spcPct val="0"/>
              </a:spcAft>
            </a:pPr>
            <a:r>
              <a:rPr lang="es-ES_tradnl" dirty="0"/>
              <a:t>Se selecciona dispensador a 700 bar con un caudal de 1,8 kg/minuto y comunicaciones infrarrojos.</a:t>
            </a:r>
          </a:p>
          <a:p>
            <a:pPr lvl="0" algn="ctr" fontAlgn="base">
              <a:spcBef>
                <a:spcPct val="0"/>
              </a:spcBef>
              <a:spcAft>
                <a:spcPct val="0"/>
              </a:spcAft>
            </a:pPr>
            <a:endParaRPr lang="es-ES_tradnl" dirty="0"/>
          </a:p>
          <a:p>
            <a:pPr lvl="0" algn="ctr" fontAlgn="base">
              <a:spcBef>
                <a:spcPct val="0"/>
              </a:spcBef>
              <a:spcAft>
                <a:spcPct val="0"/>
              </a:spcAft>
            </a:pPr>
            <a:endParaRPr lang="es-ES_tradnl" dirty="0"/>
          </a:p>
          <a:p>
            <a:pPr lvl="0" algn="ctr" fontAlgn="base">
              <a:spcBef>
                <a:spcPct val="0"/>
              </a:spcBef>
              <a:spcAft>
                <a:spcPct val="0"/>
              </a:spcAft>
            </a:pPr>
            <a:endParaRPr lang="es-ES_tradnl" dirty="0"/>
          </a:p>
        </p:txBody>
      </p:sp>
    </p:spTree>
    <p:extLst>
      <p:ext uri="{BB962C8B-B14F-4D97-AF65-F5344CB8AC3E}">
        <p14:creationId xmlns:p14="http://schemas.microsoft.com/office/powerpoint/2010/main" val="39828587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object 2">
            <a:extLst>
              <a:ext uri="{FF2B5EF4-FFF2-40B4-BE49-F238E27FC236}">
                <a16:creationId xmlns:a16="http://schemas.microsoft.com/office/drawing/2014/main" id="{9C6BF2C3-B4B1-2D4E-873D-D0682AC49BB5}"/>
              </a:ext>
            </a:extLst>
          </p:cNvPr>
          <p:cNvSpPr txBox="1">
            <a:spLocks/>
          </p:cNvSpPr>
          <p:nvPr/>
        </p:nvSpPr>
        <p:spPr>
          <a:xfrm>
            <a:off x="9792" y="797472"/>
            <a:ext cx="9134207" cy="360099"/>
          </a:xfrm>
          <a:prstGeom prst="rect">
            <a:avLst/>
          </a:prstGeom>
        </p:spPr>
        <p:txBody>
          <a:bodyPr vert="horz" wrap="square" lIns="0" tIns="0" rIns="0" bIns="0" rtlCol="0">
            <a:spAutoFit/>
          </a:bodyPr>
          <a:lstStyle>
            <a:lvl1pPr>
              <a:defRPr>
                <a:latin typeface="+mj-lt"/>
                <a:ea typeface="+mj-ea"/>
                <a:cs typeface="+mj-cs"/>
              </a:defRPr>
            </a:lvl1pPr>
          </a:lstStyle>
          <a:p>
            <a:pPr marL="8881" algn="ctr" defTabSz="454061">
              <a:lnSpc>
                <a:spcPct val="90000"/>
              </a:lnSpc>
              <a:tabLst>
                <a:tab pos="3395450" algn="l"/>
              </a:tabLst>
            </a:pPr>
            <a:r>
              <a:rPr lang="es-ES" sz="2600" spc="-25" dirty="0">
                <a:solidFill>
                  <a:prstClr val="black"/>
                </a:solidFill>
                <a:latin typeface="Arial" panose="020B0604020202020204" pitchFamily="34" charset="0"/>
                <a:ea typeface="ABC Normal Light" pitchFamily="2" charset="77"/>
                <a:cs typeface="Raleway"/>
              </a:rPr>
              <a:t>DIMENSIONAMIENTO DE HIDROGENERAS.</a:t>
            </a:r>
          </a:p>
        </p:txBody>
      </p:sp>
      <p:sp>
        <p:nvSpPr>
          <p:cNvPr id="4" name="30 Rectángulo">
            <a:extLst>
              <a:ext uri="{FF2B5EF4-FFF2-40B4-BE49-F238E27FC236}">
                <a16:creationId xmlns:a16="http://schemas.microsoft.com/office/drawing/2014/main" id="{73922B25-1F61-4E4A-8576-3BED5B72C6BE}"/>
              </a:ext>
            </a:extLst>
          </p:cNvPr>
          <p:cNvSpPr/>
          <p:nvPr/>
        </p:nvSpPr>
        <p:spPr>
          <a:xfrm>
            <a:off x="215516" y="1334376"/>
            <a:ext cx="8712968" cy="923330"/>
          </a:xfrm>
          <a:prstGeom prst="rect">
            <a:avLst/>
          </a:prstGeom>
        </p:spPr>
        <p:txBody>
          <a:bodyPr wrap="square">
            <a:spAutoFit/>
          </a:bodyPr>
          <a:lstStyle/>
          <a:p>
            <a:pPr lvl="0" algn="ctr" fontAlgn="base">
              <a:spcBef>
                <a:spcPct val="0"/>
              </a:spcBef>
              <a:spcAft>
                <a:spcPct val="0"/>
              </a:spcAft>
            </a:pPr>
            <a:r>
              <a:rPr lang="es-ES_tradnl" dirty="0"/>
              <a:t>DISEÑO DE UNA HIDROGENERA PARA RECARGAR 80 VEHÍCULOS LIGEROS DIARIOS, CADA UNO DE ELLOS CON UINA CAPACIDAD DE CARGA DE APROXIMADAMENTE 6.25 kg (500 kg/día) EN 16 HORAS. CAPEX.</a:t>
            </a:r>
          </a:p>
        </p:txBody>
      </p:sp>
      <p:sp>
        <p:nvSpPr>
          <p:cNvPr id="5" name="30 Rectángulo">
            <a:extLst>
              <a:ext uri="{FF2B5EF4-FFF2-40B4-BE49-F238E27FC236}">
                <a16:creationId xmlns:a16="http://schemas.microsoft.com/office/drawing/2014/main" id="{0A6F7FEB-1E75-4928-9D88-96631B61F4E1}"/>
              </a:ext>
            </a:extLst>
          </p:cNvPr>
          <p:cNvSpPr/>
          <p:nvPr/>
        </p:nvSpPr>
        <p:spPr>
          <a:xfrm>
            <a:off x="257969" y="2346078"/>
            <a:ext cx="8712968" cy="3416320"/>
          </a:xfrm>
          <a:prstGeom prst="rect">
            <a:avLst/>
          </a:prstGeom>
        </p:spPr>
        <p:txBody>
          <a:bodyPr wrap="square">
            <a:spAutoFit/>
          </a:bodyPr>
          <a:lstStyle/>
          <a:p>
            <a:pPr lvl="0" algn="ctr" fontAlgn="base">
              <a:spcBef>
                <a:spcPct val="0"/>
              </a:spcBef>
              <a:spcAft>
                <a:spcPct val="0"/>
              </a:spcAft>
            </a:pPr>
            <a:r>
              <a:rPr lang="es-ES_tradnl" dirty="0"/>
              <a:t>CAPEX:</a:t>
            </a:r>
          </a:p>
          <a:p>
            <a:pPr lvl="0" algn="ctr" fontAlgn="base">
              <a:spcBef>
                <a:spcPct val="0"/>
              </a:spcBef>
              <a:spcAft>
                <a:spcPct val="0"/>
              </a:spcAft>
            </a:pPr>
            <a:r>
              <a:rPr lang="es-ES_tradnl" dirty="0"/>
              <a:t>   1.5 MW PEM ELECTROLYSER: 2,250 k€.</a:t>
            </a:r>
          </a:p>
          <a:p>
            <a:pPr lvl="0" algn="ctr" fontAlgn="base">
              <a:spcBef>
                <a:spcPct val="0"/>
              </a:spcBef>
              <a:spcAft>
                <a:spcPct val="0"/>
              </a:spcAft>
            </a:pPr>
            <a:r>
              <a:rPr lang="es-ES_tradnl" dirty="0"/>
              <a:t>   151.3 m3 LOW PRESSURE HYDROGEN STORAGE: 150 k€.</a:t>
            </a:r>
          </a:p>
          <a:p>
            <a:pPr lvl="0" algn="ctr" fontAlgn="base">
              <a:spcBef>
                <a:spcPct val="0"/>
              </a:spcBef>
              <a:spcAft>
                <a:spcPct val="0"/>
              </a:spcAft>
            </a:pPr>
            <a:r>
              <a:rPr lang="es-ES_tradnl" dirty="0"/>
              <a:t>   280 Nm3/h FROM 5-10 bar UP TO 1000 bar: 750 k€.</a:t>
            </a:r>
          </a:p>
          <a:p>
            <a:pPr lvl="0" algn="ctr" fontAlgn="base">
              <a:spcBef>
                <a:spcPct val="0"/>
              </a:spcBef>
              <a:spcAft>
                <a:spcPct val="0"/>
              </a:spcAft>
            </a:pPr>
            <a:r>
              <a:rPr lang="es-ES_tradnl" dirty="0"/>
              <a:t>   350 kg OF HYDROGEN STORAGE AT 500 BAR: 365 k€.</a:t>
            </a:r>
          </a:p>
          <a:p>
            <a:pPr lvl="0" algn="ctr" fontAlgn="base">
              <a:spcBef>
                <a:spcPct val="0"/>
              </a:spcBef>
              <a:spcAft>
                <a:spcPct val="0"/>
              </a:spcAft>
            </a:pPr>
            <a:r>
              <a:rPr lang="es-ES_tradnl" dirty="0"/>
              <a:t>   200 kg OF HYDROGEN STORAGE AT 1000 BAR: 484 k€.</a:t>
            </a:r>
          </a:p>
          <a:p>
            <a:pPr lvl="0" algn="ctr" fontAlgn="base">
              <a:spcBef>
                <a:spcPct val="0"/>
              </a:spcBef>
              <a:spcAft>
                <a:spcPct val="0"/>
              </a:spcAft>
            </a:pPr>
            <a:r>
              <a:rPr lang="es-ES_tradnl" dirty="0"/>
              <a:t>   2 DISPENSER AT 700 BAR FOR LIGHT DUTY APPLICATIONS: 200 k€.</a:t>
            </a:r>
          </a:p>
          <a:p>
            <a:pPr lvl="0" algn="ctr" fontAlgn="base">
              <a:spcBef>
                <a:spcPct val="0"/>
              </a:spcBef>
              <a:spcAft>
                <a:spcPct val="0"/>
              </a:spcAft>
            </a:pPr>
            <a:r>
              <a:rPr lang="es-ES_tradnl" dirty="0"/>
              <a:t>   1 CHILLER FOR LIGHT DUTY VEHICLES: 300 k€.</a:t>
            </a:r>
          </a:p>
          <a:p>
            <a:pPr lvl="0" algn="ctr" fontAlgn="base">
              <a:spcBef>
                <a:spcPct val="0"/>
              </a:spcBef>
              <a:spcAft>
                <a:spcPct val="0"/>
              </a:spcAft>
            </a:pPr>
            <a:r>
              <a:rPr lang="es-ES_tradnl" dirty="0"/>
              <a:t>   CIVIL WORKS: 500 k€.</a:t>
            </a:r>
          </a:p>
          <a:p>
            <a:pPr lvl="0" algn="ctr" fontAlgn="base">
              <a:spcBef>
                <a:spcPct val="0"/>
              </a:spcBef>
              <a:spcAft>
                <a:spcPct val="0"/>
              </a:spcAft>
            </a:pPr>
            <a:r>
              <a:rPr lang="es-ES_tradnl" dirty="0"/>
              <a:t>   INTEGRATION WORKS: 600 k€</a:t>
            </a:r>
          </a:p>
          <a:p>
            <a:pPr lvl="0" algn="ctr" fontAlgn="base">
              <a:spcBef>
                <a:spcPct val="0"/>
              </a:spcBef>
              <a:spcAft>
                <a:spcPct val="0"/>
              </a:spcAft>
            </a:pPr>
            <a:r>
              <a:rPr lang="es-ES_tradnl" dirty="0"/>
              <a:t>TOTAL CAPEX: 5,599 k€ </a:t>
            </a:r>
          </a:p>
          <a:p>
            <a:pPr lvl="0" algn="ctr" fontAlgn="base">
              <a:spcBef>
                <a:spcPct val="0"/>
              </a:spcBef>
              <a:spcAft>
                <a:spcPct val="0"/>
              </a:spcAft>
            </a:pPr>
            <a:endParaRPr lang="es-ES_tradnl" dirty="0"/>
          </a:p>
        </p:txBody>
      </p:sp>
    </p:spTree>
    <p:extLst>
      <p:ext uri="{BB962C8B-B14F-4D97-AF65-F5344CB8AC3E}">
        <p14:creationId xmlns:p14="http://schemas.microsoft.com/office/powerpoint/2010/main" val="24095659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object 2">
            <a:extLst>
              <a:ext uri="{FF2B5EF4-FFF2-40B4-BE49-F238E27FC236}">
                <a16:creationId xmlns:a16="http://schemas.microsoft.com/office/drawing/2014/main" id="{9C6BF2C3-B4B1-2D4E-873D-D0682AC49BB5}"/>
              </a:ext>
            </a:extLst>
          </p:cNvPr>
          <p:cNvSpPr txBox="1">
            <a:spLocks/>
          </p:cNvSpPr>
          <p:nvPr/>
        </p:nvSpPr>
        <p:spPr>
          <a:xfrm>
            <a:off x="9792" y="797472"/>
            <a:ext cx="9134207" cy="360099"/>
          </a:xfrm>
          <a:prstGeom prst="rect">
            <a:avLst/>
          </a:prstGeom>
        </p:spPr>
        <p:txBody>
          <a:bodyPr vert="horz" wrap="square" lIns="0" tIns="0" rIns="0" bIns="0" rtlCol="0">
            <a:spAutoFit/>
          </a:bodyPr>
          <a:lstStyle>
            <a:lvl1pPr>
              <a:defRPr>
                <a:latin typeface="+mj-lt"/>
                <a:ea typeface="+mj-ea"/>
                <a:cs typeface="+mj-cs"/>
              </a:defRPr>
            </a:lvl1pPr>
          </a:lstStyle>
          <a:p>
            <a:pPr marL="8881" algn="ctr" defTabSz="454061">
              <a:lnSpc>
                <a:spcPct val="90000"/>
              </a:lnSpc>
              <a:tabLst>
                <a:tab pos="3395450" algn="l"/>
              </a:tabLst>
            </a:pPr>
            <a:r>
              <a:rPr lang="es-ES" sz="2600" spc="-25" dirty="0">
                <a:solidFill>
                  <a:prstClr val="black"/>
                </a:solidFill>
                <a:latin typeface="Arial" panose="020B0604020202020204" pitchFamily="34" charset="0"/>
                <a:ea typeface="ABC Normal Light" pitchFamily="2" charset="77"/>
                <a:cs typeface="Raleway"/>
              </a:rPr>
              <a:t>DIMENSIONAMIENTO DE HIDROGENERAS.</a:t>
            </a:r>
          </a:p>
        </p:txBody>
      </p:sp>
      <p:sp>
        <p:nvSpPr>
          <p:cNvPr id="4" name="30 Rectángulo">
            <a:extLst>
              <a:ext uri="{FF2B5EF4-FFF2-40B4-BE49-F238E27FC236}">
                <a16:creationId xmlns:a16="http://schemas.microsoft.com/office/drawing/2014/main" id="{73922B25-1F61-4E4A-8576-3BED5B72C6BE}"/>
              </a:ext>
            </a:extLst>
          </p:cNvPr>
          <p:cNvSpPr/>
          <p:nvPr/>
        </p:nvSpPr>
        <p:spPr>
          <a:xfrm>
            <a:off x="215516" y="1334376"/>
            <a:ext cx="8712968" cy="923330"/>
          </a:xfrm>
          <a:prstGeom prst="rect">
            <a:avLst/>
          </a:prstGeom>
        </p:spPr>
        <p:txBody>
          <a:bodyPr wrap="square">
            <a:spAutoFit/>
          </a:bodyPr>
          <a:lstStyle/>
          <a:p>
            <a:pPr lvl="0" algn="ctr" fontAlgn="base">
              <a:spcBef>
                <a:spcPct val="0"/>
              </a:spcBef>
              <a:spcAft>
                <a:spcPct val="0"/>
              </a:spcAft>
            </a:pPr>
            <a:r>
              <a:rPr lang="es-ES_tradnl" dirty="0"/>
              <a:t>DISEÑO DE UNA HIDROGENERA PARA RECARGAR 80 VEHÍCULOS LIGEROS DIARIOS, CADA UNO DE ELLOS CON UINA CAPACIDAD DE CARGA DE APROXIMADAMENTE 6.25 kg (500 kg/día) EN 16 HORAS. OPEX.</a:t>
            </a:r>
          </a:p>
        </p:txBody>
      </p:sp>
      <p:sp>
        <p:nvSpPr>
          <p:cNvPr id="5" name="30 Rectángulo">
            <a:extLst>
              <a:ext uri="{FF2B5EF4-FFF2-40B4-BE49-F238E27FC236}">
                <a16:creationId xmlns:a16="http://schemas.microsoft.com/office/drawing/2014/main" id="{0A6F7FEB-1E75-4928-9D88-96631B61F4E1}"/>
              </a:ext>
            </a:extLst>
          </p:cNvPr>
          <p:cNvSpPr/>
          <p:nvPr/>
        </p:nvSpPr>
        <p:spPr>
          <a:xfrm>
            <a:off x="257969" y="2346078"/>
            <a:ext cx="8712968" cy="2308324"/>
          </a:xfrm>
          <a:prstGeom prst="rect">
            <a:avLst/>
          </a:prstGeom>
        </p:spPr>
        <p:txBody>
          <a:bodyPr wrap="square">
            <a:spAutoFit/>
          </a:bodyPr>
          <a:lstStyle/>
          <a:p>
            <a:pPr lvl="0" algn="ctr" fontAlgn="base">
              <a:spcBef>
                <a:spcPct val="0"/>
              </a:spcBef>
              <a:spcAft>
                <a:spcPct val="0"/>
              </a:spcAft>
            </a:pPr>
            <a:r>
              <a:rPr lang="es-ES_tradnl" dirty="0"/>
              <a:t>OPEX:</a:t>
            </a:r>
          </a:p>
          <a:p>
            <a:pPr lvl="0" algn="ctr" fontAlgn="base">
              <a:spcBef>
                <a:spcPct val="0"/>
              </a:spcBef>
              <a:spcAft>
                <a:spcPct val="0"/>
              </a:spcAft>
            </a:pPr>
            <a:r>
              <a:rPr lang="es-ES_tradnl" dirty="0"/>
              <a:t>   1.5 MW PEM ELECTROLYSER: 1.5% INV COST PER YEAR.</a:t>
            </a:r>
          </a:p>
          <a:p>
            <a:pPr lvl="0" algn="ctr" fontAlgn="base">
              <a:spcBef>
                <a:spcPct val="0"/>
              </a:spcBef>
              <a:spcAft>
                <a:spcPct val="0"/>
              </a:spcAft>
            </a:pPr>
            <a:r>
              <a:rPr lang="es-ES_tradnl" dirty="0"/>
              <a:t>   151.3 m3 LOW PRESSURE HYDROGEN STORAGE: 1% INV COST PER YEAR.</a:t>
            </a:r>
          </a:p>
          <a:p>
            <a:pPr lvl="0" algn="ctr" fontAlgn="base">
              <a:spcBef>
                <a:spcPct val="0"/>
              </a:spcBef>
              <a:spcAft>
                <a:spcPct val="0"/>
              </a:spcAft>
            </a:pPr>
            <a:r>
              <a:rPr lang="es-ES_tradnl" dirty="0"/>
              <a:t>   280 Nm3/h FROM 5-10 bar UP TO 1,000 bar: 7% INV COST PER YEAR.</a:t>
            </a:r>
          </a:p>
          <a:p>
            <a:pPr lvl="0" algn="ctr" fontAlgn="base">
              <a:spcBef>
                <a:spcPct val="0"/>
              </a:spcBef>
              <a:spcAft>
                <a:spcPct val="0"/>
              </a:spcAft>
            </a:pPr>
            <a:r>
              <a:rPr lang="es-ES_tradnl" dirty="0"/>
              <a:t>   350 kg OF HYDROGEN STORAGE AT 500 BAR: 1% INV COST PER YEAR.</a:t>
            </a:r>
          </a:p>
          <a:p>
            <a:pPr lvl="0" algn="ctr" fontAlgn="base">
              <a:spcBef>
                <a:spcPct val="0"/>
              </a:spcBef>
              <a:spcAft>
                <a:spcPct val="0"/>
              </a:spcAft>
            </a:pPr>
            <a:r>
              <a:rPr lang="es-ES_tradnl" dirty="0"/>
              <a:t>   200 kg OF HYDROGEN STORAGE AT 1,000 BAR: 1% INV COST PER YEAR.</a:t>
            </a:r>
          </a:p>
          <a:p>
            <a:pPr lvl="0" algn="ctr" fontAlgn="base">
              <a:spcBef>
                <a:spcPct val="0"/>
              </a:spcBef>
              <a:spcAft>
                <a:spcPct val="0"/>
              </a:spcAft>
            </a:pPr>
            <a:r>
              <a:rPr lang="es-ES_tradnl" dirty="0"/>
              <a:t>   1 CHILLER FOR LIGHT DUTY APPLICATIONS: 7% INV COST PER YEAR.</a:t>
            </a:r>
          </a:p>
          <a:p>
            <a:pPr lvl="0" algn="ctr" fontAlgn="base">
              <a:spcBef>
                <a:spcPct val="0"/>
              </a:spcBef>
              <a:spcAft>
                <a:spcPct val="0"/>
              </a:spcAft>
            </a:pPr>
            <a:r>
              <a:rPr lang="es-ES_tradnl" dirty="0"/>
              <a:t>   2 DISPENSER AT 350 BAR FOR HEAVY DUTY APPLICATIONS: 3.5% INV COST PER YEAR.</a:t>
            </a:r>
          </a:p>
        </p:txBody>
      </p:sp>
    </p:spTree>
    <p:extLst>
      <p:ext uri="{BB962C8B-B14F-4D97-AF65-F5344CB8AC3E}">
        <p14:creationId xmlns:p14="http://schemas.microsoft.com/office/powerpoint/2010/main" val="23309635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63F3825C-0CB8-3744-BE08-9D3F395F76FC}"/>
              </a:ext>
            </a:extLst>
          </p:cNvPr>
          <p:cNvSpPr/>
          <p:nvPr/>
        </p:nvSpPr>
        <p:spPr>
          <a:xfrm>
            <a:off x="0" y="0"/>
            <a:ext cx="9144000" cy="6858000"/>
          </a:xfrm>
          <a:prstGeom prst="rect">
            <a:avLst/>
          </a:prstGeom>
          <a:solidFill>
            <a:srgbClr val="E4F0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latin typeface="Arial" panose="020B0604020202020204" pitchFamily="34" charset="0"/>
            </a:endParaRPr>
          </a:p>
        </p:txBody>
      </p:sp>
      <p:sp>
        <p:nvSpPr>
          <p:cNvPr id="6" name="CuadroTexto 5">
            <a:extLst>
              <a:ext uri="{FF2B5EF4-FFF2-40B4-BE49-F238E27FC236}">
                <a16:creationId xmlns:a16="http://schemas.microsoft.com/office/drawing/2014/main" id="{551B854C-490F-8547-BAAE-8466D58AB867}"/>
              </a:ext>
            </a:extLst>
          </p:cNvPr>
          <p:cNvSpPr txBox="1"/>
          <p:nvPr/>
        </p:nvSpPr>
        <p:spPr>
          <a:xfrm>
            <a:off x="3606598" y="4901825"/>
            <a:ext cx="5006179" cy="1462452"/>
          </a:xfrm>
          <a:prstGeom prst="rect">
            <a:avLst/>
          </a:prstGeom>
        </p:spPr>
        <p:txBody>
          <a:bodyPr vert="horz" wrap="none" lIns="0" tIns="0" rIns="0" bIns="0" rtlCol="0" anchor="t">
            <a:spAutoFit/>
          </a:bodyPr>
          <a:lstStyle/>
          <a:p>
            <a:pPr defTabSz="683995">
              <a:lnSpc>
                <a:spcPct val="112000"/>
              </a:lnSpc>
              <a:spcBef>
                <a:spcPts val="1000"/>
              </a:spcBef>
            </a:pPr>
            <a:r>
              <a:rPr lang="es-ES" sz="9200" b="1" dirty="0">
                <a:solidFill>
                  <a:srgbClr val="95CE3A"/>
                </a:solidFill>
                <a:latin typeface="Georgia" panose="02040502050405020303" pitchFamily="18" charset="0"/>
                <a:ea typeface="ABC Normal Book" pitchFamily="2" charset="77"/>
              </a:rPr>
              <a:t>Gracias.</a:t>
            </a:r>
          </a:p>
        </p:txBody>
      </p:sp>
    </p:spTree>
    <p:extLst>
      <p:ext uri="{BB962C8B-B14F-4D97-AF65-F5344CB8AC3E}">
        <p14:creationId xmlns:p14="http://schemas.microsoft.com/office/powerpoint/2010/main" val="40698541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object 2">
            <a:extLst>
              <a:ext uri="{FF2B5EF4-FFF2-40B4-BE49-F238E27FC236}">
                <a16:creationId xmlns:a16="http://schemas.microsoft.com/office/drawing/2014/main" id="{9C6BF2C3-B4B1-2D4E-873D-D0682AC49BB5}"/>
              </a:ext>
            </a:extLst>
          </p:cNvPr>
          <p:cNvSpPr txBox="1">
            <a:spLocks/>
          </p:cNvSpPr>
          <p:nvPr/>
        </p:nvSpPr>
        <p:spPr>
          <a:xfrm>
            <a:off x="1" y="797472"/>
            <a:ext cx="9144000" cy="360099"/>
          </a:xfrm>
          <a:prstGeom prst="rect">
            <a:avLst/>
          </a:prstGeom>
        </p:spPr>
        <p:txBody>
          <a:bodyPr vert="horz" wrap="square" lIns="0" tIns="0" rIns="0" bIns="0" rtlCol="0">
            <a:spAutoFit/>
          </a:bodyPr>
          <a:lstStyle>
            <a:lvl1pPr>
              <a:defRPr>
                <a:latin typeface="+mj-lt"/>
                <a:ea typeface="+mj-ea"/>
                <a:cs typeface="+mj-cs"/>
              </a:defRPr>
            </a:lvl1pPr>
          </a:lstStyle>
          <a:p>
            <a:pPr marL="8881" algn="ctr" defTabSz="454061">
              <a:lnSpc>
                <a:spcPct val="90000"/>
              </a:lnSpc>
              <a:tabLst>
                <a:tab pos="3395450" algn="l"/>
              </a:tabLst>
            </a:pPr>
            <a:r>
              <a:rPr lang="es-ES" sz="2600" spc="-25" dirty="0">
                <a:solidFill>
                  <a:prstClr val="black"/>
                </a:solidFill>
                <a:latin typeface="Arial" panose="020B0604020202020204" pitchFamily="34" charset="0"/>
                <a:ea typeface="ABC Normal Light" pitchFamily="2" charset="77"/>
                <a:cs typeface="Raleway"/>
              </a:rPr>
              <a:t>DIMENSIONAMIENTO DE HIDROGENERAS.</a:t>
            </a:r>
          </a:p>
        </p:txBody>
      </p:sp>
      <p:sp>
        <p:nvSpPr>
          <p:cNvPr id="9" name="30 Rectángulo">
            <a:extLst>
              <a:ext uri="{FF2B5EF4-FFF2-40B4-BE49-F238E27FC236}">
                <a16:creationId xmlns:a16="http://schemas.microsoft.com/office/drawing/2014/main" id="{F7A61995-EA68-4A14-B6CC-21AA08FB5805}"/>
              </a:ext>
            </a:extLst>
          </p:cNvPr>
          <p:cNvSpPr/>
          <p:nvPr/>
        </p:nvSpPr>
        <p:spPr>
          <a:xfrm>
            <a:off x="215516" y="1200814"/>
            <a:ext cx="8712968" cy="646331"/>
          </a:xfrm>
          <a:prstGeom prst="rect">
            <a:avLst/>
          </a:prstGeom>
        </p:spPr>
        <p:txBody>
          <a:bodyPr wrap="square">
            <a:spAutoFit/>
          </a:bodyPr>
          <a:lstStyle/>
          <a:p>
            <a:pPr lvl="0" algn="ctr" fontAlgn="base">
              <a:spcBef>
                <a:spcPct val="0"/>
              </a:spcBef>
              <a:spcAft>
                <a:spcPct val="0"/>
              </a:spcAft>
            </a:pPr>
            <a:r>
              <a:rPr lang="es-ES_tradnl" dirty="0"/>
              <a:t>DISEÑO DE UNA HIDROGENERA PARA RECARGAR 10 CAMIONES HYUNDAI IX35 DIARIOS EN 6 HORAS. DEFINICION DE LA DEMANDA.</a:t>
            </a:r>
          </a:p>
        </p:txBody>
      </p:sp>
      <p:pic>
        <p:nvPicPr>
          <p:cNvPr id="10" name="Imagen 9">
            <a:extLst>
              <a:ext uri="{FF2B5EF4-FFF2-40B4-BE49-F238E27FC236}">
                <a16:creationId xmlns:a16="http://schemas.microsoft.com/office/drawing/2014/main" id="{C6FAA3C8-9F7B-447F-A570-84823B58CB3B}"/>
              </a:ext>
            </a:extLst>
          </p:cNvPr>
          <p:cNvPicPr/>
          <p:nvPr/>
        </p:nvPicPr>
        <p:blipFill>
          <a:blip r:embed="rId2"/>
          <a:stretch>
            <a:fillRect/>
          </a:stretch>
        </p:blipFill>
        <p:spPr>
          <a:xfrm>
            <a:off x="179512" y="1917774"/>
            <a:ext cx="8719481" cy="4031506"/>
          </a:xfrm>
          <a:prstGeom prst="rect">
            <a:avLst/>
          </a:prstGeom>
        </p:spPr>
      </p:pic>
    </p:spTree>
    <p:extLst>
      <p:ext uri="{BB962C8B-B14F-4D97-AF65-F5344CB8AC3E}">
        <p14:creationId xmlns:p14="http://schemas.microsoft.com/office/powerpoint/2010/main" val="1585829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object 2">
            <a:extLst>
              <a:ext uri="{FF2B5EF4-FFF2-40B4-BE49-F238E27FC236}">
                <a16:creationId xmlns:a16="http://schemas.microsoft.com/office/drawing/2014/main" id="{9C6BF2C3-B4B1-2D4E-873D-D0682AC49BB5}"/>
              </a:ext>
            </a:extLst>
          </p:cNvPr>
          <p:cNvSpPr txBox="1">
            <a:spLocks/>
          </p:cNvSpPr>
          <p:nvPr/>
        </p:nvSpPr>
        <p:spPr>
          <a:xfrm>
            <a:off x="1" y="797472"/>
            <a:ext cx="9144000" cy="360099"/>
          </a:xfrm>
          <a:prstGeom prst="rect">
            <a:avLst/>
          </a:prstGeom>
        </p:spPr>
        <p:txBody>
          <a:bodyPr vert="horz" wrap="square" lIns="0" tIns="0" rIns="0" bIns="0" rtlCol="0">
            <a:spAutoFit/>
          </a:bodyPr>
          <a:lstStyle>
            <a:lvl1pPr>
              <a:defRPr>
                <a:latin typeface="+mj-lt"/>
                <a:ea typeface="+mj-ea"/>
                <a:cs typeface="+mj-cs"/>
              </a:defRPr>
            </a:lvl1pPr>
          </a:lstStyle>
          <a:p>
            <a:pPr marL="8881" algn="ctr" defTabSz="454061">
              <a:lnSpc>
                <a:spcPct val="90000"/>
              </a:lnSpc>
              <a:tabLst>
                <a:tab pos="3395450" algn="l"/>
              </a:tabLst>
            </a:pPr>
            <a:r>
              <a:rPr lang="es-ES" sz="2600" spc="-25" dirty="0">
                <a:solidFill>
                  <a:prstClr val="black"/>
                </a:solidFill>
                <a:latin typeface="Arial" panose="020B0604020202020204" pitchFamily="34" charset="0"/>
                <a:ea typeface="ABC Normal Light" pitchFamily="2" charset="77"/>
                <a:cs typeface="Raleway"/>
              </a:rPr>
              <a:t>DIMENSIONAMIENTO DE HIDROGENERAS.</a:t>
            </a:r>
          </a:p>
        </p:txBody>
      </p:sp>
      <p:pic>
        <p:nvPicPr>
          <p:cNvPr id="6" name="Imagen 5">
            <a:extLst>
              <a:ext uri="{FF2B5EF4-FFF2-40B4-BE49-F238E27FC236}">
                <a16:creationId xmlns:a16="http://schemas.microsoft.com/office/drawing/2014/main" id="{D179B0F2-A7F9-4766-85DF-2A11DA27FF08}"/>
              </a:ext>
            </a:extLst>
          </p:cNvPr>
          <p:cNvPicPr/>
          <p:nvPr/>
        </p:nvPicPr>
        <p:blipFill>
          <a:blip r:embed="rId2"/>
          <a:stretch>
            <a:fillRect/>
          </a:stretch>
        </p:blipFill>
        <p:spPr>
          <a:xfrm>
            <a:off x="1175824" y="1847144"/>
            <a:ext cx="6966977" cy="4534184"/>
          </a:xfrm>
          <a:prstGeom prst="rect">
            <a:avLst/>
          </a:prstGeom>
        </p:spPr>
      </p:pic>
      <p:sp>
        <p:nvSpPr>
          <p:cNvPr id="7" name="30 Rectángulo">
            <a:extLst>
              <a:ext uri="{FF2B5EF4-FFF2-40B4-BE49-F238E27FC236}">
                <a16:creationId xmlns:a16="http://schemas.microsoft.com/office/drawing/2014/main" id="{A5A1BD2D-F970-46E4-9A59-FBA5E1C7E5A6}"/>
              </a:ext>
            </a:extLst>
          </p:cNvPr>
          <p:cNvSpPr/>
          <p:nvPr/>
        </p:nvSpPr>
        <p:spPr>
          <a:xfrm>
            <a:off x="215516" y="1200814"/>
            <a:ext cx="8712968" cy="646331"/>
          </a:xfrm>
          <a:prstGeom prst="rect">
            <a:avLst/>
          </a:prstGeom>
        </p:spPr>
        <p:txBody>
          <a:bodyPr wrap="square">
            <a:spAutoFit/>
          </a:bodyPr>
          <a:lstStyle/>
          <a:p>
            <a:pPr lvl="0" algn="ctr" fontAlgn="base">
              <a:spcBef>
                <a:spcPct val="0"/>
              </a:spcBef>
              <a:spcAft>
                <a:spcPct val="0"/>
              </a:spcAft>
            </a:pPr>
            <a:r>
              <a:rPr lang="es-ES_tradnl" dirty="0"/>
              <a:t>DISEÑO DE UNA HIDROGENERA PARA RECARGAR 10 CAMIONES HYUNDAI IX35 DIARIOS EN 6 HORAS. DEFINICION DE LA DEMANDA.</a:t>
            </a:r>
          </a:p>
        </p:txBody>
      </p:sp>
    </p:spTree>
    <p:extLst>
      <p:ext uri="{BB962C8B-B14F-4D97-AF65-F5344CB8AC3E}">
        <p14:creationId xmlns:p14="http://schemas.microsoft.com/office/powerpoint/2010/main" val="26401219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object 2">
            <a:extLst>
              <a:ext uri="{FF2B5EF4-FFF2-40B4-BE49-F238E27FC236}">
                <a16:creationId xmlns:a16="http://schemas.microsoft.com/office/drawing/2014/main" id="{9C6BF2C3-B4B1-2D4E-873D-D0682AC49BB5}"/>
              </a:ext>
            </a:extLst>
          </p:cNvPr>
          <p:cNvSpPr txBox="1">
            <a:spLocks/>
          </p:cNvSpPr>
          <p:nvPr/>
        </p:nvSpPr>
        <p:spPr>
          <a:xfrm>
            <a:off x="0" y="797472"/>
            <a:ext cx="9143999" cy="360099"/>
          </a:xfrm>
          <a:prstGeom prst="rect">
            <a:avLst/>
          </a:prstGeom>
        </p:spPr>
        <p:txBody>
          <a:bodyPr vert="horz" wrap="square" lIns="0" tIns="0" rIns="0" bIns="0" rtlCol="0">
            <a:spAutoFit/>
          </a:bodyPr>
          <a:lstStyle>
            <a:lvl1pPr>
              <a:defRPr>
                <a:latin typeface="+mj-lt"/>
                <a:ea typeface="+mj-ea"/>
                <a:cs typeface="+mj-cs"/>
              </a:defRPr>
            </a:lvl1pPr>
          </a:lstStyle>
          <a:p>
            <a:pPr marL="8881" algn="ctr" defTabSz="454061">
              <a:lnSpc>
                <a:spcPct val="90000"/>
              </a:lnSpc>
              <a:tabLst>
                <a:tab pos="3395450" algn="l"/>
              </a:tabLst>
            </a:pPr>
            <a:r>
              <a:rPr lang="es-ES" sz="2600" spc="-25" dirty="0">
                <a:solidFill>
                  <a:prstClr val="black"/>
                </a:solidFill>
                <a:latin typeface="Arial" panose="020B0604020202020204" pitchFamily="34" charset="0"/>
                <a:ea typeface="ABC Normal Light" pitchFamily="2" charset="77"/>
                <a:cs typeface="Raleway"/>
              </a:rPr>
              <a:t>DIMENSIONAMIENTO DE HIDROGENERAS.</a:t>
            </a:r>
          </a:p>
        </p:txBody>
      </p:sp>
      <p:pic>
        <p:nvPicPr>
          <p:cNvPr id="9" name="Imagen 8">
            <a:extLst>
              <a:ext uri="{FF2B5EF4-FFF2-40B4-BE49-F238E27FC236}">
                <a16:creationId xmlns:a16="http://schemas.microsoft.com/office/drawing/2014/main" id="{F2E32EAA-5647-4CE4-8FF7-8F41ECB6AB07}"/>
              </a:ext>
            </a:extLst>
          </p:cNvPr>
          <p:cNvPicPr/>
          <p:nvPr/>
        </p:nvPicPr>
        <p:blipFill>
          <a:blip r:embed="rId2"/>
          <a:stretch>
            <a:fillRect/>
          </a:stretch>
        </p:blipFill>
        <p:spPr>
          <a:xfrm>
            <a:off x="908491" y="1847144"/>
            <a:ext cx="7479933" cy="4534183"/>
          </a:xfrm>
          <a:prstGeom prst="rect">
            <a:avLst/>
          </a:prstGeom>
        </p:spPr>
      </p:pic>
      <p:sp>
        <p:nvSpPr>
          <p:cNvPr id="10" name="30 Rectángulo">
            <a:extLst>
              <a:ext uri="{FF2B5EF4-FFF2-40B4-BE49-F238E27FC236}">
                <a16:creationId xmlns:a16="http://schemas.microsoft.com/office/drawing/2014/main" id="{35EB15A9-1032-49CF-B628-E14D21F9EA5D}"/>
              </a:ext>
            </a:extLst>
          </p:cNvPr>
          <p:cNvSpPr/>
          <p:nvPr/>
        </p:nvSpPr>
        <p:spPr>
          <a:xfrm>
            <a:off x="215516" y="1200814"/>
            <a:ext cx="8712968" cy="646331"/>
          </a:xfrm>
          <a:prstGeom prst="rect">
            <a:avLst/>
          </a:prstGeom>
        </p:spPr>
        <p:txBody>
          <a:bodyPr wrap="square">
            <a:spAutoFit/>
          </a:bodyPr>
          <a:lstStyle/>
          <a:p>
            <a:pPr lvl="0" algn="ctr" fontAlgn="base">
              <a:spcBef>
                <a:spcPct val="0"/>
              </a:spcBef>
              <a:spcAft>
                <a:spcPct val="0"/>
              </a:spcAft>
            </a:pPr>
            <a:r>
              <a:rPr lang="es-ES_tradnl" dirty="0"/>
              <a:t>DISEÑO DE UNA HIDROGENERA PARA RECARGAR 10 CAMIONES HYUNDAI IX35 DIARIOS EN 6 HORAS. DEFINICION DE LA DEMANDA.</a:t>
            </a:r>
          </a:p>
        </p:txBody>
      </p:sp>
    </p:spTree>
    <p:extLst>
      <p:ext uri="{BB962C8B-B14F-4D97-AF65-F5344CB8AC3E}">
        <p14:creationId xmlns:p14="http://schemas.microsoft.com/office/powerpoint/2010/main" val="24959281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object 2">
            <a:extLst>
              <a:ext uri="{FF2B5EF4-FFF2-40B4-BE49-F238E27FC236}">
                <a16:creationId xmlns:a16="http://schemas.microsoft.com/office/drawing/2014/main" id="{9C6BF2C3-B4B1-2D4E-873D-D0682AC49BB5}"/>
              </a:ext>
            </a:extLst>
          </p:cNvPr>
          <p:cNvSpPr txBox="1">
            <a:spLocks/>
          </p:cNvSpPr>
          <p:nvPr/>
        </p:nvSpPr>
        <p:spPr>
          <a:xfrm>
            <a:off x="0" y="797472"/>
            <a:ext cx="9143999" cy="360099"/>
          </a:xfrm>
          <a:prstGeom prst="rect">
            <a:avLst/>
          </a:prstGeom>
        </p:spPr>
        <p:txBody>
          <a:bodyPr vert="horz" wrap="square" lIns="0" tIns="0" rIns="0" bIns="0" rtlCol="0">
            <a:spAutoFit/>
          </a:bodyPr>
          <a:lstStyle>
            <a:lvl1pPr>
              <a:defRPr>
                <a:latin typeface="+mj-lt"/>
                <a:ea typeface="+mj-ea"/>
                <a:cs typeface="+mj-cs"/>
              </a:defRPr>
            </a:lvl1pPr>
          </a:lstStyle>
          <a:p>
            <a:pPr marL="8881" algn="ctr" defTabSz="454061">
              <a:lnSpc>
                <a:spcPct val="90000"/>
              </a:lnSpc>
              <a:tabLst>
                <a:tab pos="3395450" algn="l"/>
              </a:tabLst>
            </a:pPr>
            <a:r>
              <a:rPr lang="es-ES" sz="2600" spc="-25" dirty="0">
                <a:solidFill>
                  <a:prstClr val="black"/>
                </a:solidFill>
                <a:latin typeface="Arial" panose="020B0604020202020204" pitchFamily="34" charset="0"/>
                <a:ea typeface="ABC Normal Light" pitchFamily="2" charset="77"/>
                <a:cs typeface="Raleway"/>
              </a:rPr>
              <a:t>DIMENSIONAMIENTO DE HIDROGENERAS.</a:t>
            </a:r>
          </a:p>
        </p:txBody>
      </p:sp>
      <p:sp>
        <p:nvSpPr>
          <p:cNvPr id="5" name="30 Rectángulo">
            <a:extLst>
              <a:ext uri="{FF2B5EF4-FFF2-40B4-BE49-F238E27FC236}">
                <a16:creationId xmlns:a16="http://schemas.microsoft.com/office/drawing/2014/main" id="{D5C15CB2-AAD5-438A-AFAB-4015D04308FD}"/>
              </a:ext>
            </a:extLst>
          </p:cNvPr>
          <p:cNvSpPr/>
          <p:nvPr/>
        </p:nvSpPr>
        <p:spPr>
          <a:xfrm>
            <a:off x="215516" y="1375472"/>
            <a:ext cx="8712968" cy="1754326"/>
          </a:xfrm>
          <a:prstGeom prst="rect">
            <a:avLst/>
          </a:prstGeom>
        </p:spPr>
        <p:txBody>
          <a:bodyPr wrap="square">
            <a:spAutoFit/>
          </a:bodyPr>
          <a:lstStyle/>
          <a:p>
            <a:pPr lvl="0" algn="ctr" fontAlgn="base">
              <a:spcBef>
                <a:spcPct val="0"/>
              </a:spcBef>
              <a:spcAft>
                <a:spcPct val="0"/>
              </a:spcAft>
            </a:pPr>
            <a:r>
              <a:rPr lang="es-ES_tradnl" dirty="0"/>
              <a:t>DISEÑO DE UNA HIDROGENERA PARA RECARGAR 10 CAMIONES HYUNDAI IX35 DIARIOS EN 6 HORAS. DEFINICION DE LA PRODUCCIÓN.</a:t>
            </a:r>
          </a:p>
          <a:p>
            <a:pPr lvl="0" algn="ctr" fontAlgn="base">
              <a:spcBef>
                <a:spcPct val="0"/>
              </a:spcBef>
              <a:spcAft>
                <a:spcPct val="0"/>
              </a:spcAft>
            </a:pPr>
            <a:endParaRPr lang="es-ES_tradnl" dirty="0"/>
          </a:p>
          <a:p>
            <a:pPr marL="342900" lvl="0" indent="-342900" algn="just" fontAlgn="base">
              <a:spcBef>
                <a:spcPct val="0"/>
              </a:spcBef>
              <a:spcAft>
                <a:spcPct val="0"/>
              </a:spcAft>
              <a:buAutoNum type="arabicPeriod"/>
            </a:pPr>
            <a:r>
              <a:rPr lang="es-ES_tradnl" dirty="0"/>
              <a:t>CONEXIÓN A RED PPA RENOVABLES.</a:t>
            </a:r>
          </a:p>
          <a:p>
            <a:pPr marL="342900" lvl="0" indent="-342900" algn="just" fontAlgn="base">
              <a:spcBef>
                <a:spcPct val="0"/>
              </a:spcBef>
              <a:spcAft>
                <a:spcPct val="0"/>
              </a:spcAft>
              <a:buAutoNum type="arabicPeriod"/>
            </a:pPr>
            <a:r>
              <a:rPr lang="es-ES_tradnl" dirty="0"/>
              <a:t>ENERGÍAS RENOVABLES.</a:t>
            </a:r>
          </a:p>
          <a:p>
            <a:pPr marL="342900" lvl="0" indent="-342900" algn="just" fontAlgn="base">
              <a:spcBef>
                <a:spcPct val="0"/>
              </a:spcBef>
              <a:spcAft>
                <a:spcPct val="0"/>
              </a:spcAft>
              <a:buAutoNum type="arabicPeriod"/>
            </a:pPr>
            <a:r>
              <a:rPr lang="es-ES_tradnl" dirty="0"/>
              <a:t>OPCIÓN MIXTA.</a:t>
            </a:r>
          </a:p>
        </p:txBody>
      </p:sp>
      <p:sp>
        <p:nvSpPr>
          <p:cNvPr id="6" name="30 Rectángulo">
            <a:extLst>
              <a:ext uri="{FF2B5EF4-FFF2-40B4-BE49-F238E27FC236}">
                <a16:creationId xmlns:a16="http://schemas.microsoft.com/office/drawing/2014/main" id="{6BDD3500-2575-4E46-9C93-A63CEBF2D925}"/>
              </a:ext>
            </a:extLst>
          </p:cNvPr>
          <p:cNvSpPr/>
          <p:nvPr/>
        </p:nvSpPr>
        <p:spPr>
          <a:xfrm>
            <a:off x="215516" y="3243618"/>
            <a:ext cx="8712968" cy="2308324"/>
          </a:xfrm>
          <a:prstGeom prst="rect">
            <a:avLst/>
          </a:prstGeom>
        </p:spPr>
        <p:txBody>
          <a:bodyPr wrap="square">
            <a:spAutoFit/>
          </a:bodyPr>
          <a:lstStyle/>
          <a:p>
            <a:pPr lvl="0" algn="ctr" fontAlgn="base">
              <a:spcBef>
                <a:spcPct val="0"/>
              </a:spcBef>
              <a:spcAft>
                <a:spcPct val="0"/>
              </a:spcAft>
            </a:pPr>
            <a:r>
              <a:rPr lang="es-ES_tradnl" dirty="0"/>
              <a:t>CON PPA RENOVABLE. 320 kg/día. </a:t>
            </a:r>
          </a:p>
          <a:p>
            <a:pPr lvl="0" algn="ctr" fontAlgn="base">
              <a:spcBef>
                <a:spcPct val="0"/>
              </a:spcBef>
              <a:spcAft>
                <a:spcPct val="0"/>
              </a:spcAft>
            </a:pPr>
            <a:r>
              <a:rPr lang="es-ES_tradnl" dirty="0"/>
              <a:t>320 kg/día x 11,12 Nm3/kg = 3.558,4 Nm3/día.</a:t>
            </a:r>
          </a:p>
          <a:p>
            <a:pPr lvl="0" algn="ctr" fontAlgn="base">
              <a:spcBef>
                <a:spcPct val="0"/>
              </a:spcBef>
              <a:spcAft>
                <a:spcPct val="0"/>
              </a:spcAft>
            </a:pPr>
            <a:r>
              <a:rPr lang="es-ES_tradnl" dirty="0"/>
              <a:t>3.558,4 Nm3/día / 24 horas/día = 148,26 Nm3/h.</a:t>
            </a:r>
          </a:p>
          <a:p>
            <a:pPr lvl="0" algn="ctr" fontAlgn="base">
              <a:spcBef>
                <a:spcPct val="0"/>
              </a:spcBef>
              <a:spcAft>
                <a:spcPct val="0"/>
              </a:spcAft>
            </a:pPr>
            <a:r>
              <a:rPr lang="es-ES_tradnl" dirty="0"/>
              <a:t>148,26 Nm3/h x 5 kWh/Nm3 = 741,33 kW</a:t>
            </a:r>
          </a:p>
          <a:p>
            <a:pPr lvl="0" algn="ctr" fontAlgn="base">
              <a:spcBef>
                <a:spcPct val="0"/>
              </a:spcBef>
              <a:spcAft>
                <a:spcPct val="0"/>
              </a:spcAft>
            </a:pPr>
            <a:r>
              <a:rPr lang="es-ES_tradnl" dirty="0"/>
              <a:t>Se decide instalar un electrolizador de 1 MW para operar no siempre al 100% de carga y para tener cierto margen para cuando el equipo se comience a degradar. Otro motivo y quizás el mas importante, es que el coste de un electrolizador de 750 kW es casi el mismo que el coste de un equipo de 1 MW. </a:t>
            </a:r>
          </a:p>
        </p:txBody>
      </p:sp>
    </p:spTree>
    <p:extLst>
      <p:ext uri="{BB962C8B-B14F-4D97-AF65-F5344CB8AC3E}">
        <p14:creationId xmlns:p14="http://schemas.microsoft.com/office/powerpoint/2010/main" val="10114154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object 2">
            <a:extLst>
              <a:ext uri="{FF2B5EF4-FFF2-40B4-BE49-F238E27FC236}">
                <a16:creationId xmlns:a16="http://schemas.microsoft.com/office/drawing/2014/main" id="{9C6BF2C3-B4B1-2D4E-873D-D0682AC49BB5}"/>
              </a:ext>
            </a:extLst>
          </p:cNvPr>
          <p:cNvSpPr txBox="1">
            <a:spLocks/>
          </p:cNvSpPr>
          <p:nvPr/>
        </p:nvSpPr>
        <p:spPr>
          <a:xfrm>
            <a:off x="9792" y="797472"/>
            <a:ext cx="9134207" cy="360099"/>
          </a:xfrm>
          <a:prstGeom prst="rect">
            <a:avLst/>
          </a:prstGeom>
        </p:spPr>
        <p:txBody>
          <a:bodyPr vert="horz" wrap="square" lIns="0" tIns="0" rIns="0" bIns="0" rtlCol="0">
            <a:spAutoFit/>
          </a:bodyPr>
          <a:lstStyle>
            <a:lvl1pPr>
              <a:defRPr>
                <a:latin typeface="+mj-lt"/>
                <a:ea typeface="+mj-ea"/>
                <a:cs typeface="+mj-cs"/>
              </a:defRPr>
            </a:lvl1pPr>
          </a:lstStyle>
          <a:p>
            <a:pPr marL="8881" algn="ctr" defTabSz="454061">
              <a:lnSpc>
                <a:spcPct val="90000"/>
              </a:lnSpc>
              <a:tabLst>
                <a:tab pos="3395450" algn="l"/>
              </a:tabLst>
            </a:pPr>
            <a:r>
              <a:rPr lang="es-ES" sz="2600" spc="-25" dirty="0">
                <a:solidFill>
                  <a:prstClr val="black"/>
                </a:solidFill>
                <a:latin typeface="Arial" panose="020B0604020202020204" pitchFamily="34" charset="0"/>
                <a:ea typeface="ABC Normal Light" pitchFamily="2" charset="77"/>
                <a:cs typeface="Raleway"/>
              </a:rPr>
              <a:t>DIMENSIONAMIENTO DE HIDROGENERAS.</a:t>
            </a:r>
          </a:p>
        </p:txBody>
      </p:sp>
      <p:sp>
        <p:nvSpPr>
          <p:cNvPr id="4" name="30 Rectángulo">
            <a:extLst>
              <a:ext uri="{FF2B5EF4-FFF2-40B4-BE49-F238E27FC236}">
                <a16:creationId xmlns:a16="http://schemas.microsoft.com/office/drawing/2014/main" id="{40581D30-35F3-43B0-8841-76DA5D6B898C}"/>
              </a:ext>
            </a:extLst>
          </p:cNvPr>
          <p:cNvSpPr/>
          <p:nvPr/>
        </p:nvSpPr>
        <p:spPr>
          <a:xfrm>
            <a:off x="215516" y="1324102"/>
            <a:ext cx="8712968" cy="1754326"/>
          </a:xfrm>
          <a:prstGeom prst="rect">
            <a:avLst/>
          </a:prstGeom>
        </p:spPr>
        <p:txBody>
          <a:bodyPr wrap="square">
            <a:spAutoFit/>
          </a:bodyPr>
          <a:lstStyle/>
          <a:p>
            <a:pPr lvl="0" algn="ctr" fontAlgn="base">
              <a:spcBef>
                <a:spcPct val="0"/>
              </a:spcBef>
              <a:spcAft>
                <a:spcPct val="0"/>
              </a:spcAft>
            </a:pPr>
            <a:r>
              <a:rPr lang="es-ES_tradnl" dirty="0"/>
              <a:t>DISEÑO DE UNA HIDROGENERA PARA RECARGAR 10 CAMIONES HYUNDAI IX35 DIARIOS EN 6 HORAS. DEFINICION DE LA PRODUCCIÓN.</a:t>
            </a:r>
          </a:p>
          <a:p>
            <a:pPr lvl="0" algn="ctr" fontAlgn="base">
              <a:spcBef>
                <a:spcPct val="0"/>
              </a:spcBef>
              <a:spcAft>
                <a:spcPct val="0"/>
              </a:spcAft>
            </a:pPr>
            <a:endParaRPr lang="es-ES_tradnl" dirty="0"/>
          </a:p>
          <a:p>
            <a:pPr marL="342900" lvl="0" indent="-342900" algn="just" fontAlgn="base">
              <a:spcBef>
                <a:spcPct val="0"/>
              </a:spcBef>
              <a:spcAft>
                <a:spcPct val="0"/>
              </a:spcAft>
              <a:buAutoNum type="arabicPeriod"/>
            </a:pPr>
            <a:r>
              <a:rPr lang="es-ES_tradnl" dirty="0"/>
              <a:t>CONEXIÓN A RED PPA RENOVABLES.</a:t>
            </a:r>
          </a:p>
          <a:p>
            <a:pPr marL="342900" lvl="0" indent="-342900" algn="just" fontAlgn="base">
              <a:spcBef>
                <a:spcPct val="0"/>
              </a:spcBef>
              <a:spcAft>
                <a:spcPct val="0"/>
              </a:spcAft>
              <a:buAutoNum type="arabicPeriod"/>
            </a:pPr>
            <a:r>
              <a:rPr lang="es-ES_tradnl" dirty="0"/>
              <a:t>ENERGÍAS RENOVABLES.</a:t>
            </a:r>
          </a:p>
          <a:p>
            <a:pPr marL="342900" lvl="0" indent="-342900" algn="just" fontAlgn="base">
              <a:spcBef>
                <a:spcPct val="0"/>
              </a:spcBef>
              <a:spcAft>
                <a:spcPct val="0"/>
              </a:spcAft>
              <a:buAutoNum type="arabicPeriod"/>
            </a:pPr>
            <a:r>
              <a:rPr lang="es-ES_tradnl" dirty="0"/>
              <a:t>OPCIÓN MIXTA.</a:t>
            </a:r>
          </a:p>
        </p:txBody>
      </p:sp>
      <p:sp>
        <p:nvSpPr>
          <p:cNvPr id="5" name="30 Rectángulo">
            <a:extLst>
              <a:ext uri="{FF2B5EF4-FFF2-40B4-BE49-F238E27FC236}">
                <a16:creationId xmlns:a16="http://schemas.microsoft.com/office/drawing/2014/main" id="{0D2951EA-B992-473A-876D-C6CB394BFB26}"/>
              </a:ext>
            </a:extLst>
          </p:cNvPr>
          <p:cNvSpPr/>
          <p:nvPr/>
        </p:nvSpPr>
        <p:spPr>
          <a:xfrm>
            <a:off x="215516" y="3177147"/>
            <a:ext cx="8712968" cy="2031325"/>
          </a:xfrm>
          <a:prstGeom prst="rect">
            <a:avLst/>
          </a:prstGeom>
        </p:spPr>
        <p:txBody>
          <a:bodyPr wrap="square">
            <a:spAutoFit/>
          </a:bodyPr>
          <a:lstStyle/>
          <a:p>
            <a:pPr lvl="0" algn="ctr" fontAlgn="base">
              <a:spcBef>
                <a:spcPct val="0"/>
              </a:spcBef>
              <a:spcAft>
                <a:spcPct val="0"/>
              </a:spcAft>
            </a:pPr>
            <a:r>
              <a:rPr lang="es-ES_tradnl" dirty="0"/>
              <a:t>CON ÉNERGÍAS RENOVABLES. 320 kg/día. </a:t>
            </a:r>
          </a:p>
          <a:p>
            <a:pPr lvl="0" algn="ctr" fontAlgn="base">
              <a:spcBef>
                <a:spcPct val="0"/>
              </a:spcBef>
              <a:spcAft>
                <a:spcPct val="0"/>
              </a:spcAft>
            </a:pPr>
            <a:r>
              <a:rPr lang="es-ES_tradnl" dirty="0"/>
              <a:t>Se considera que hay que producir los 320 kg/día en las horas de radiación equivalente.</a:t>
            </a:r>
          </a:p>
          <a:p>
            <a:pPr lvl="0" algn="ctr" fontAlgn="base">
              <a:spcBef>
                <a:spcPct val="0"/>
              </a:spcBef>
              <a:spcAft>
                <a:spcPct val="0"/>
              </a:spcAft>
            </a:pPr>
            <a:r>
              <a:rPr lang="es-ES_tradnl" dirty="0"/>
              <a:t>Se consideran 6 horas de radiación de media.</a:t>
            </a:r>
          </a:p>
          <a:p>
            <a:pPr lvl="0" algn="ctr" fontAlgn="base">
              <a:spcBef>
                <a:spcPct val="0"/>
              </a:spcBef>
              <a:spcAft>
                <a:spcPct val="0"/>
              </a:spcAft>
            </a:pPr>
            <a:r>
              <a:rPr lang="es-ES_tradnl" dirty="0"/>
              <a:t>320 kg/día x 11,12 Nm3/kg = 3.558,4 Nm3/día.</a:t>
            </a:r>
          </a:p>
          <a:p>
            <a:pPr lvl="0" algn="ctr" fontAlgn="base">
              <a:spcBef>
                <a:spcPct val="0"/>
              </a:spcBef>
              <a:spcAft>
                <a:spcPct val="0"/>
              </a:spcAft>
            </a:pPr>
            <a:r>
              <a:rPr lang="es-ES_tradnl" dirty="0"/>
              <a:t>3.558,4 Nm3/día / 6 horas/día = 593,06 Nm3/h.</a:t>
            </a:r>
          </a:p>
          <a:p>
            <a:pPr lvl="0" algn="ctr" fontAlgn="base">
              <a:spcBef>
                <a:spcPct val="0"/>
              </a:spcBef>
              <a:spcAft>
                <a:spcPct val="0"/>
              </a:spcAft>
            </a:pPr>
            <a:r>
              <a:rPr lang="es-ES_tradnl" dirty="0"/>
              <a:t>593,06 Nm3/h x 5 kWh/Nm3 = 2.965,3 kW</a:t>
            </a:r>
          </a:p>
          <a:p>
            <a:pPr lvl="0" algn="ctr" fontAlgn="base">
              <a:spcBef>
                <a:spcPct val="0"/>
              </a:spcBef>
              <a:spcAft>
                <a:spcPct val="0"/>
              </a:spcAft>
            </a:pPr>
            <a:r>
              <a:rPr lang="es-ES_tradnl" dirty="0"/>
              <a:t>Se decide instalar un electrolizador de 3 MW.</a:t>
            </a:r>
          </a:p>
        </p:txBody>
      </p:sp>
    </p:spTree>
    <p:extLst>
      <p:ext uri="{BB962C8B-B14F-4D97-AF65-F5344CB8AC3E}">
        <p14:creationId xmlns:p14="http://schemas.microsoft.com/office/powerpoint/2010/main" val="17028095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object 2">
            <a:extLst>
              <a:ext uri="{FF2B5EF4-FFF2-40B4-BE49-F238E27FC236}">
                <a16:creationId xmlns:a16="http://schemas.microsoft.com/office/drawing/2014/main" id="{9C6BF2C3-B4B1-2D4E-873D-D0682AC49BB5}"/>
              </a:ext>
            </a:extLst>
          </p:cNvPr>
          <p:cNvSpPr txBox="1">
            <a:spLocks/>
          </p:cNvSpPr>
          <p:nvPr/>
        </p:nvSpPr>
        <p:spPr>
          <a:xfrm>
            <a:off x="9793" y="797472"/>
            <a:ext cx="9134207" cy="360099"/>
          </a:xfrm>
          <a:prstGeom prst="rect">
            <a:avLst/>
          </a:prstGeom>
        </p:spPr>
        <p:txBody>
          <a:bodyPr vert="horz" wrap="square" lIns="0" tIns="0" rIns="0" bIns="0" rtlCol="0">
            <a:spAutoFit/>
          </a:bodyPr>
          <a:lstStyle>
            <a:lvl1pPr>
              <a:defRPr>
                <a:latin typeface="+mj-lt"/>
                <a:ea typeface="+mj-ea"/>
                <a:cs typeface="+mj-cs"/>
              </a:defRPr>
            </a:lvl1pPr>
          </a:lstStyle>
          <a:p>
            <a:pPr marL="8881" algn="ctr" defTabSz="454061">
              <a:lnSpc>
                <a:spcPct val="90000"/>
              </a:lnSpc>
              <a:tabLst>
                <a:tab pos="3395450" algn="l"/>
              </a:tabLst>
            </a:pPr>
            <a:r>
              <a:rPr lang="es-ES" sz="2600" spc="-25" dirty="0">
                <a:solidFill>
                  <a:prstClr val="black"/>
                </a:solidFill>
                <a:latin typeface="Arial" panose="020B0604020202020204" pitchFamily="34" charset="0"/>
                <a:ea typeface="ABC Normal Light" pitchFamily="2" charset="77"/>
                <a:cs typeface="Raleway"/>
              </a:rPr>
              <a:t>DIMENSIONAMIENTO DE HIDROGENERAS.</a:t>
            </a:r>
          </a:p>
        </p:txBody>
      </p:sp>
      <p:sp>
        <p:nvSpPr>
          <p:cNvPr id="5" name="30 Rectángulo">
            <a:extLst>
              <a:ext uri="{FF2B5EF4-FFF2-40B4-BE49-F238E27FC236}">
                <a16:creationId xmlns:a16="http://schemas.microsoft.com/office/drawing/2014/main" id="{745764B5-50DE-4DF6-9118-884E472D9EE3}"/>
              </a:ext>
            </a:extLst>
          </p:cNvPr>
          <p:cNvSpPr/>
          <p:nvPr/>
        </p:nvSpPr>
        <p:spPr>
          <a:xfrm>
            <a:off x="215516" y="1385746"/>
            <a:ext cx="8712968" cy="1754326"/>
          </a:xfrm>
          <a:prstGeom prst="rect">
            <a:avLst/>
          </a:prstGeom>
        </p:spPr>
        <p:txBody>
          <a:bodyPr wrap="square">
            <a:spAutoFit/>
          </a:bodyPr>
          <a:lstStyle/>
          <a:p>
            <a:pPr lvl="0" algn="ctr" fontAlgn="base">
              <a:spcBef>
                <a:spcPct val="0"/>
              </a:spcBef>
              <a:spcAft>
                <a:spcPct val="0"/>
              </a:spcAft>
            </a:pPr>
            <a:r>
              <a:rPr lang="es-ES_tradnl" dirty="0"/>
              <a:t>DISEÑO DE UNA HIDROGENERA PARA RECARGAR 10 CAMIONES HYUNDAI IX35 DIARIOS EN 6 HORAS. DEFINICION DE LA PRODUCCIÓN.</a:t>
            </a:r>
          </a:p>
          <a:p>
            <a:pPr lvl="0" algn="ctr" fontAlgn="base">
              <a:spcBef>
                <a:spcPct val="0"/>
              </a:spcBef>
              <a:spcAft>
                <a:spcPct val="0"/>
              </a:spcAft>
            </a:pPr>
            <a:endParaRPr lang="es-ES_tradnl" dirty="0"/>
          </a:p>
          <a:p>
            <a:pPr marL="342900" lvl="0" indent="-342900" algn="just" fontAlgn="base">
              <a:spcBef>
                <a:spcPct val="0"/>
              </a:spcBef>
              <a:spcAft>
                <a:spcPct val="0"/>
              </a:spcAft>
              <a:buAutoNum type="arabicPeriod"/>
            </a:pPr>
            <a:r>
              <a:rPr lang="es-ES_tradnl" dirty="0"/>
              <a:t>CONEXIÓN A RED PPA RENOVABLES.</a:t>
            </a:r>
          </a:p>
          <a:p>
            <a:pPr marL="342900" lvl="0" indent="-342900" algn="just" fontAlgn="base">
              <a:spcBef>
                <a:spcPct val="0"/>
              </a:spcBef>
              <a:spcAft>
                <a:spcPct val="0"/>
              </a:spcAft>
              <a:buAutoNum type="arabicPeriod"/>
            </a:pPr>
            <a:r>
              <a:rPr lang="es-ES_tradnl" dirty="0"/>
              <a:t>ENERGÍAS RENOVABLES.</a:t>
            </a:r>
          </a:p>
          <a:p>
            <a:pPr marL="342900" lvl="0" indent="-342900" algn="just" fontAlgn="base">
              <a:spcBef>
                <a:spcPct val="0"/>
              </a:spcBef>
              <a:spcAft>
                <a:spcPct val="0"/>
              </a:spcAft>
              <a:buAutoNum type="arabicPeriod"/>
            </a:pPr>
            <a:r>
              <a:rPr lang="es-ES_tradnl" dirty="0"/>
              <a:t>OPCIÓN MIXTA.</a:t>
            </a:r>
          </a:p>
        </p:txBody>
      </p:sp>
      <p:sp>
        <p:nvSpPr>
          <p:cNvPr id="6" name="30 Rectángulo">
            <a:extLst>
              <a:ext uri="{FF2B5EF4-FFF2-40B4-BE49-F238E27FC236}">
                <a16:creationId xmlns:a16="http://schemas.microsoft.com/office/drawing/2014/main" id="{77F5CE46-3007-4197-9322-2A27336CF909}"/>
              </a:ext>
            </a:extLst>
          </p:cNvPr>
          <p:cNvSpPr/>
          <p:nvPr/>
        </p:nvSpPr>
        <p:spPr>
          <a:xfrm>
            <a:off x="215516" y="3253892"/>
            <a:ext cx="8712968" cy="2862322"/>
          </a:xfrm>
          <a:prstGeom prst="rect">
            <a:avLst/>
          </a:prstGeom>
        </p:spPr>
        <p:txBody>
          <a:bodyPr wrap="square">
            <a:spAutoFit/>
          </a:bodyPr>
          <a:lstStyle/>
          <a:p>
            <a:pPr lvl="0" algn="ctr" fontAlgn="base">
              <a:spcBef>
                <a:spcPct val="0"/>
              </a:spcBef>
              <a:spcAft>
                <a:spcPct val="0"/>
              </a:spcAft>
            </a:pPr>
            <a:r>
              <a:rPr lang="es-ES_tradnl" dirty="0"/>
              <a:t>OPCIÓN MIXTA. 320 kg/día. </a:t>
            </a:r>
          </a:p>
          <a:p>
            <a:pPr lvl="0" algn="ctr" fontAlgn="base">
              <a:spcBef>
                <a:spcPct val="0"/>
              </a:spcBef>
              <a:spcAft>
                <a:spcPct val="0"/>
              </a:spcAft>
            </a:pPr>
            <a:r>
              <a:rPr lang="es-ES_tradnl" dirty="0"/>
              <a:t>Se producirá con energías renovables siempre que haya disponibilidad de energías renovables y cuando no haya disponibilidad, se utilizará la red, para operar 24 horas al día.</a:t>
            </a:r>
          </a:p>
          <a:p>
            <a:pPr lvl="0" algn="ctr" fontAlgn="base">
              <a:spcBef>
                <a:spcPct val="0"/>
              </a:spcBef>
              <a:spcAft>
                <a:spcPct val="0"/>
              </a:spcAft>
            </a:pPr>
            <a:r>
              <a:rPr lang="es-ES_tradnl" dirty="0"/>
              <a:t>320 kg/día x 11,12 Nm3/kg = 3.558,4 Nm3/día.</a:t>
            </a:r>
          </a:p>
          <a:p>
            <a:pPr lvl="0" algn="ctr" fontAlgn="base">
              <a:spcBef>
                <a:spcPct val="0"/>
              </a:spcBef>
              <a:spcAft>
                <a:spcPct val="0"/>
              </a:spcAft>
            </a:pPr>
            <a:r>
              <a:rPr lang="es-ES_tradnl" dirty="0"/>
              <a:t>3.558,4 Nm3/día / 24 horas/día = 148,26 Nm3/h.</a:t>
            </a:r>
          </a:p>
          <a:p>
            <a:pPr lvl="0" algn="ctr" fontAlgn="base">
              <a:spcBef>
                <a:spcPct val="0"/>
              </a:spcBef>
              <a:spcAft>
                <a:spcPct val="0"/>
              </a:spcAft>
            </a:pPr>
            <a:r>
              <a:rPr lang="es-ES_tradnl" dirty="0"/>
              <a:t>148,26 Nm3/h x 5 kWh/Nm3 = 741,33 kW</a:t>
            </a:r>
          </a:p>
          <a:p>
            <a:pPr lvl="0" algn="ctr" fontAlgn="base">
              <a:spcBef>
                <a:spcPct val="0"/>
              </a:spcBef>
              <a:spcAft>
                <a:spcPct val="0"/>
              </a:spcAft>
            </a:pPr>
            <a:r>
              <a:rPr lang="es-ES_tradnl" dirty="0"/>
              <a:t>Se decide instalar un electrolizador de 1 MW para operar no siempre al 100% de carga y para tener cierto margen para cuando el equipo se comience a degradar. Otro motivo y quizás el mas importante, es que el coste de un electrolizador de 750 kW es casi el mismo que el coste de un equipo de 1 MW. </a:t>
            </a:r>
          </a:p>
        </p:txBody>
      </p:sp>
    </p:spTree>
    <p:extLst>
      <p:ext uri="{BB962C8B-B14F-4D97-AF65-F5344CB8AC3E}">
        <p14:creationId xmlns:p14="http://schemas.microsoft.com/office/powerpoint/2010/main" val="518021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o" ma:contentTypeID="0x010100C6E343DE912F864483A9B12D21BFDEE9" ma:contentTypeVersion="14" ma:contentTypeDescription="Crear nuevo documento." ma:contentTypeScope="" ma:versionID="d08f1296a8d64ddb9c60e2152e2f28bc">
  <xsd:schema xmlns:xsd="http://www.w3.org/2001/XMLSchema" xmlns:xs="http://www.w3.org/2001/XMLSchema" xmlns:p="http://schemas.microsoft.com/office/2006/metadata/properties" xmlns:ns3="11c73075-024d-4f2e-a3f1-0858bfb89512" xmlns:ns4="f252c90c-605e-472c-9e25-55deae7aaff7" targetNamespace="http://schemas.microsoft.com/office/2006/metadata/properties" ma:root="true" ma:fieldsID="1dcfe183e7b53bda00e59e1fce30e962" ns3:_="" ns4:_="">
    <xsd:import namespace="11c73075-024d-4f2e-a3f1-0858bfb89512"/>
    <xsd:import namespace="f252c90c-605e-472c-9e25-55deae7aaff7"/>
    <xsd:element name="properties">
      <xsd:complexType>
        <xsd:sequence>
          <xsd:element name="documentManagement">
            <xsd:complexType>
              <xsd:all>
                <xsd:element ref="ns3:SharedWithUsers" minOccurs="0"/>
                <xsd:element ref="ns4:MediaServiceMetadata" minOccurs="0"/>
                <xsd:element ref="ns4:MediaServiceFastMetadata" minOccurs="0"/>
                <xsd:element ref="ns4:MediaServiceAutoTags" minOccurs="0"/>
                <xsd:element ref="ns4:MediaServiceGenerationTime" minOccurs="0"/>
                <xsd:element ref="ns4:MediaServiceEventHashCode" minOccurs="0"/>
                <xsd:element ref="ns4:MediaServiceOCR" minOccurs="0"/>
                <xsd:element ref="ns4:MediaServiceDateTaken" minOccurs="0"/>
                <xsd:element ref="ns4:MediaServiceLocation" minOccurs="0"/>
                <xsd:element ref="ns4:MediaServiceAutoKeyPoints" minOccurs="0"/>
                <xsd:element ref="ns4:MediaServiceKeyPoints" minOccurs="0"/>
                <xsd:element ref="ns3:SharedWithDetails" minOccurs="0"/>
                <xsd:element ref="ns3:SharingHintHash" minOccurs="0"/>
                <xsd:element ref="ns4: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1c73075-024d-4f2e-a3f1-0858bfb89512" elementFormDefault="qualified">
    <xsd:import namespace="http://schemas.microsoft.com/office/2006/documentManagement/types"/>
    <xsd:import namespace="http://schemas.microsoft.com/office/infopath/2007/PartnerControls"/>
    <xsd:element name="SharedWithUsers" ma:index="8" nillable="true" ma:displayName="Compartido con"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Detalles de uso compartido" ma:internalName="SharedWithDetails" ma:readOnly="true">
      <xsd:simpleType>
        <xsd:restriction base="dms:Note">
          <xsd:maxLength value="255"/>
        </xsd:restriction>
      </xsd:simpleType>
    </xsd:element>
    <xsd:element name="SharingHintHash" ma:index="20" nillable="true" ma:displayName="Hash de la sugerencia para compartir"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252c90c-605e-472c-9e25-55deae7aaff7" elementFormDefault="qualified">
    <xsd:import namespace="http://schemas.microsoft.com/office/2006/documentManagement/types"/>
    <xsd:import namespace="http://schemas.microsoft.com/office/infopath/2007/PartnerControls"/>
    <xsd:element name="MediaServiceMetadata" ma:index="9" nillable="true" ma:displayName="MediaServiceMetadata" ma:description="" ma:hidden="true" ma:internalName="MediaServiceMetadata" ma:readOnly="true">
      <xsd:simpleType>
        <xsd:restriction base="dms:Note"/>
      </xsd:simpleType>
    </xsd:element>
    <xsd:element name="MediaServiceFastMetadata" ma:index="10" nillable="true" ma:displayName="MediaServiceFastMetadata" ma:description="" ma:hidden="true" ma:internalName="MediaServiceFastMetadata" ma:readOnly="true">
      <xsd:simpleType>
        <xsd:restriction base="dms:Note"/>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ServiceLocation" ma:index="16" nillable="true" ma:displayName="Location" ma:internalName="MediaServiceLocation"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LengthInSeconds" ma:index="21" nillable="true" ma:displayName="Length (seconds)"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A567BC2-BA90-4E82-B7A6-7B0747EBE32C}">
  <ds:schemaRefs>
    <ds:schemaRef ds:uri="http://schemas.microsoft.com/sharepoint/v3/contenttype/forms"/>
  </ds:schemaRefs>
</ds:datastoreItem>
</file>

<file path=customXml/itemProps2.xml><?xml version="1.0" encoding="utf-8"?>
<ds:datastoreItem xmlns:ds="http://schemas.openxmlformats.org/officeDocument/2006/customXml" ds:itemID="{7C672AB1-A1D9-4F12-978C-D82BF91CBEEF}">
  <ds:schemaRefs>
    <ds:schemaRef ds:uri="f252c90c-605e-472c-9e25-55deae7aaff7"/>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11c73075-024d-4f2e-a3f1-0858bfb89512"/>
    <ds:schemaRef ds:uri="http://www.w3.org/XML/1998/namespace"/>
    <ds:schemaRef ds:uri="http://purl.org/dc/dcmitype/"/>
  </ds:schemaRefs>
</ds:datastoreItem>
</file>

<file path=customXml/itemProps3.xml><?xml version="1.0" encoding="utf-8"?>
<ds:datastoreItem xmlns:ds="http://schemas.openxmlformats.org/officeDocument/2006/customXml" ds:itemID="{B6933138-D60B-4EC4-A576-63431DF18D0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1c73075-024d-4f2e-a3f1-0858bfb89512"/>
    <ds:schemaRef ds:uri="f252c90c-605e-472c-9e25-55deae7aaff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5070</TotalTime>
  <Words>4401</Words>
  <Application>Microsoft Office PowerPoint</Application>
  <PresentationFormat>Presentación en pantalla (4:3)</PresentationFormat>
  <Paragraphs>344</Paragraphs>
  <Slides>39</Slides>
  <Notes>1</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39</vt:i4>
      </vt:variant>
    </vt:vector>
  </HeadingPairs>
  <TitlesOfParts>
    <vt:vector size="48" baseType="lpstr">
      <vt:lpstr>Arial</vt:lpstr>
      <vt:lpstr>Calibri</vt:lpstr>
      <vt:lpstr>Arial Black</vt:lpstr>
      <vt:lpstr>Symbol</vt:lpstr>
      <vt:lpstr>Calibri Light</vt:lpstr>
      <vt:lpstr>Georgia</vt:lpstr>
      <vt:lpstr>TitilliumText22L Regular</vt:lpstr>
      <vt:lpstr>Myriad Pro</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Prodigioso Volcan 01</dc:creator>
  <cp:lastModifiedBy>CARLOS FÚNEZ GUERRA</cp:lastModifiedBy>
  <cp:revision>390</cp:revision>
  <dcterms:created xsi:type="dcterms:W3CDTF">2019-06-20T10:08:15Z</dcterms:created>
  <dcterms:modified xsi:type="dcterms:W3CDTF">2022-07-16T18:48:11Z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0x010100C6E343DE912F864483A9B12D21BFDEE9</vt:lpwstr>
  </property>
  <property fmtid="{D5CDD505-2E9C-101B-9397-08002B2CF9AE}" pid="3" name="MSIP_Label_019c027e-33b7-45fc-a572-8ffa5d09ec36_Enabled">
    <vt:lpwstr>true</vt:lpwstr>
  </property>
  <property fmtid="{D5CDD505-2E9C-101B-9397-08002B2CF9AE}" pid="4" name="MSIP_Label_019c027e-33b7-45fc-a572-8ffa5d09ec36_SetDate">
    <vt:lpwstr>2022-01-21T06:29:58Z</vt:lpwstr>
  </property>
  <property fmtid="{D5CDD505-2E9C-101B-9397-08002B2CF9AE}" pid="5" name="MSIP_Label_019c027e-33b7-45fc-a572-8ffa5d09ec36_Method">
    <vt:lpwstr>Standard</vt:lpwstr>
  </property>
  <property fmtid="{D5CDD505-2E9C-101B-9397-08002B2CF9AE}" pid="6" name="MSIP_Label_019c027e-33b7-45fc-a572-8ffa5d09ec36_Name">
    <vt:lpwstr>Internal Use</vt:lpwstr>
  </property>
  <property fmtid="{D5CDD505-2E9C-101B-9397-08002B2CF9AE}" pid="7" name="MSIP_Label_019c027e-33b7-45fc-a572-8ffa5d09ec36_SiteId">
    <vt:lpwstr>031a09bc-a2bf-44df-888e-4e09355b7a24</vt:lpwstr>
  </property>
  <property fmtid="{D5CDD505-2E9C-101B-9397-08002B2CF9AE}" pid="8" name="MSIP_Label_019c027e-33b7-45fc-a572-8ffa5d09ec36_ActionId">
    <vt:lpwstr>3b80157a-a241-4eb9-8a6b-0b9bf3d3b44e</vt:lpwstr>
  </property>
  <property fmtid="{D5CDD505-2E9C-101B-9397-08002B2CF9AE}" pid="9" name="MSIP_Label_019c027e-33b7-45fc-a572-8ffa5d09ec36_ContentBits">
    <vt:lpwstr>2</vt:lpwstr>
  </property>
</Properties>
</file>