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1"/>
  </p:notesMasterIdLst>
  <p:sldIdLst>
    <p:sldId id="268" r:id="rId2"/>
    <p:sldId id="256" r:id="rId3"/>
    <p:sldId id="264" r:id="rId4"/>
    <p:sldId id="258" r:id="rId5"/>
    <p:sldId id="259" r:id="rId6"/>
    <p:sldId id="260" r:id="rId7"/>
    <p:sldId id="265" r:id="rId8"/>
    <p:sldId id="266" r:id="rId9"/>
    <p:sldId id="261" r:id="rId10"/>
    <p:sldId id="262" r:id="rId11"/>
    <p:sldId id="263" r:id="rId12"/>
    <p:sldId id="346" r:id="rId13"/>
    <p:sldId id="267" r:id="rId14"/>
    <p:sldId id="270" r:id="rId15"/>
    <p:sldId id="271" r:id="rId16"/>
    <p:sldId id="272" r:id="rId17"/>
    <p:sldId id="273" r:id="rId18"/>
    <p:sldId id="274" r:id="rId19"/>
    <p:sldId id="275" r:id="rId20"/>
    <p:sldId id="276" r:id="rId21"/>
    <p:sldId id="279"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4" r:id="rId78"/>
    <p:sldId id="335" r:id="rId79"/>
    <p:sldId id="336" r:id="rId80"/>
    <p:sldId id="341" r:id="rId81"/>
    <p:sldId id="337" r:id="rId82"/>
    <p:sldId id="338" r:id="rId83"/>
    <p:sldId id="339" r:id="rId84"/>
    <p:sldId id="340" r:id="rId85"/>
    <p:sldId id="342" r:id="rId86"/>
    <p:sldId id="343" r:id="rId87"/>
    <p:sldId id="344" r:id="rId88"/>
    <p:sldId id="345" r:id="rId89"/>
    <p:sldId id="33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9344A10-DA38-456D-9E70-90DB2C44016F}">
          <p14:sldIdLst>
            <p14:sldId id="268"/>
          </p14:sldIdLst>
        </p14:section>
        <p14:section name="Trafo Ideal" id="{F9134CBC-3EA2-4158-9F21-2B9C2A56AAD9}">
          <p14:sldIdLst>
            <p14:sldId id="256"/>
            <p14:sldId id="264"/>
            <p14:sldId id="258"/>
            <p14:sldId id="259"/>
            <p14:sldId id="260"/>
            <p14:sldId id="265"/>
            <p14:sldId id="266"/>
            <p14:sldId id="261"/>
            <p14:sldId id="262"/>
            <p14:sldId id="263"/>
            <p14:sldId id="346"/>
          </p14:sldIdLst>
        </p14:section>
        <p14:section name="Trafo real" id="{38D4EC3D-AE10-4212-937C-4F6A5B1BAB4B}">
          <p14:sldIdLst>
            <p14:sldId id="267"/>
            <p14:sldId id="270"/>
            <p14:sldId id="271"/>
            <p14:sldId id="272"/>
            <p14:sldId id="273"/>
            <p14:sldId id="274"/>
            <p14:sldId id="275"/>
            <p14:sldId id="276"/>
            <p14:sldId id="279"/>
            <p14:sldId id="277"/>
            <p14:sldId id="278"/>
            <p14:sldId id="280"/>
            <p14:sldId id="281"/>
          </p14:sldIdLst>
        </p14:section>
        <p14:section name="Trafo trifásico" id="{B9F5E27D-33AB-4229-8D39-FF82335A9E21}">
          <p14:sldIdLst>
            <p14:sldId id="282"/>
            <p14:sldId id="283"/>
            <p14:sldId id="284"/>
            <p14:sldId id="285"/>
            <p14:sldId id="286"/>
            <p14:sldId id="287"/>
            <p14:sldId id="288"/>
            <p14:sldId id="289"/>
            <p14:sldId id="291"/>
            <p14:sldId id="290"/>
            <p14:sldId id="292"/>
            <p14:sldId id="293"/>
            <p14:sldId id="294"/>
            <p14:sldId id="295"/>
            <p14:sldId id="296"/>
            <p14:sldId id="297"/>
            <p14:sldId id="298"/>
            <p14:sldId id="299"/>
            <p14:sldId id="300"/>
            <p14:sldId id="301"/>
            <p14:sldId id="302"/>
            <p14:sldId id="303"/>
            <p14:sldId id="304"/>
          </p14:sldIdLst>
        </p14:section>
        <p14:section name="MCC" id="{7C2411EC-6E90-4878-A356-4EB15B5AD4AB}">
          <p14:sldIdLst>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Lst>
        </p14:section>
        <p14:section name="MI" id="{09E791DD-F2E5-4DEC-8B7D-FA75BA74BF78}">
          <p14:sldIdLst>
            <p14:sldId id="325"/>
            <p14:sldId id="326"/>
            <p14:sldId id="327"/>
            <p14:sldId id="328"/>
            <p14:sldId id="329"/>
            <p14:sldId id="330"/>
            <p14:sldId id="331"/>
            <p14:sldId id="332"/>
          </p14:sldIdLst>
        </p14:section>
        <p14:section name="MS" id="{522803C9-00C3-40AA-8C44-1D9AD4561E23}">
          <p14:sldIdLst>
            <p14:sldId id="334"/>
            <p14:sldId id="335"/>
            <p14:sldId id="336"/>
            <p14:sldId id="341"/>
            <p14:sldId id="337"/>
            <p14:sldId id="338"/>
            <p14:sldId id="339"/>
            <p14:sldId id="340"/>
            <p14:sldId id="342"/>
            <p14:sldId id="343"/>
            <p14:sldId id="344"/>
            <p14:sldId id="345"/>
            <p14:sldId id="333"/>
          </p14:sldIdLst>
        </p14:section>
        <p14:section name="FIN" id="{0C0C7348-4E5D-4D9D-80F8-E26248335B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4C856-7BBB-43F3-B292-07DD3234A2E3}" type="datetimeFigureOut">
              <a:rPr lang="es-419" smtClean="0"/>
              <a:t>31/8/2022</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5F7FD-F41C-4110-A34F-49244A437809}" type="slidenum">
              <a:rPr lang="es-419" smtClean="0"/>
              <a:t>‹Nº›</a:t>
            </a:fld>
            <a:endParaRPr lang="es-419"/>
          </a:p>
        </p:txBody>
      </p:sp>
    </p:spTree>
    <p:extLst>
      <p:ext uri="{BB962C8B-B14F-4D97-AF65-F5344CB8AC3E}">
        <p14:creationId xmlns:p14="http://schemas.microsoft.com/office/powerpoint/2010/main" val="145394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smtClean="0"/>
              <a:t>Revisar relación paralelo y serie</a:t>
            </a:r>
            <a:endParaRPr lang="es-UY" dirty="0"/>
          </a:p>
        </p:txBody>
      </p:sp>
      <p:sp>
        <p:nvSpPr>
          <p:cNvPr id="4" name="Marcador de número de diapositiva 3"/>
          <p:cNvSpPr>
            <a:spLocks noGrp="1"/>
          </p:cNvSpPr>
          <p:nvPr>
            <p:ph type="sldNum" sz="quarter" idx="10"/>
          </p:nvPr>
        </p:nvSpPr>
        <p:spPr/>
        <p:txBody>
          <a:bodyPr/>
          <a:lstStyle/>
          <a:p>
            <a:fld id="{E6051696-10C9-4365-8AD1-E398B896D5C9}" type="slidenum">
              <a:rPr lang="es-UY" smtClean="0"/>
              <a:t>65</a:t>
            </a:fld>
            <a:endParaRPr lang="es-UY"/>
          </a:p>
        </p:txBody>
      </p:sp>
    </p:spTree>
    <p:extLst>
      <p:ext uri="{BB962C8B-B14F-4D97-AF65-F5344CB8AC3E}">
        <p14:creationId xmlns:p14="http://schemas.microsoft.com/office/powerpoint/2010/main" val="210624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Editar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8/31/2022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8/31/2022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62.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3.xml.rels><?xml version="1.0" encoding="UTF-8" standalone="yes"?>
<Relationships xmlns="http://schemas.openxmlformats.org/package/2006/relationships"><Relationship Id="rId3" Type="http://schemas.openxmlformats.org/officeDocument/2006/relationships/image" Target="../media/image135.gif"/><Relationship Id="rId2" Type="http://schemas.openxmlformats.org/officeDocument/2006/relationships/image" Target="../media/image134.gif"/><Relationship Id="rId1" Type="http://schemas.openxmlformats.org/officeDocument/2006/relationships/slideLayout" Target="../slideLayouts/slideLayout2.xml"/><Relationship Id="rId4" Type="http://schemas.openxmlformats.org/officeDocument/2006/relationships/image" Target="../media/image136.gif"/></Relationships>
</file>

<file path=ppt/slides/_rels/slide7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4500.png"/><Relationship Id="rId5" Type="http://schemas.openxmlformats.org/officeDocument/2006/relationships/image" Target="../media/image440.png"/><Relationship Id="rId4" Type="http://schemas.openxmlformats.org/officeDocument/2006/relationships/image" Target="../media/image430.png"/></Relationships>
</file>

<file path=ppt/slides/_rels/slide8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8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8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smtClean="0"/>
              <a:t>Electrotécnica 2022</a:t>
            </a:r>
            <a:endParaRPr lang="es-UY" dirty="0"/>
          </a:p>
        </p:txBody>
      </p:sp>
      <p:sp>
        <p:nvSpPr>
          <p:cNvPr id="3" name="Subtítulo 2"/>
          <p:cNvSpPr>
            <a:spLocks noGrp="1"/>
          </p:cNvSpPr>
          <p:nvPr>
            <p:ph type="subTitle" idx="1"/>
          </p:nvPr>
        </p:nvSpPr>
        <p:spPr>
          <a:xfrm>
            <a:off x="810001" y="5280847"/>
            <a:ext cx="10572000" cy="1172204"/>
          </a:xfrm>
        </p:spPr>
        <p:txBody>
          <a:bodyPr>
            <a:normAutofit/>
          </a:bodyPr>
          <a:lstStyle/>
          <a:p>
            <a:r>
              <a:rPr lang="es-419" dirty="0" smtClean="0"/>
              <a:t>Práctico miércoles 20-22hs.</a:t>
            </a:r>
          </a:p>
          <a:p>
            <a:r>
              <a:rPr lang="es-419" dirty="0" smtClean="0"/>
              <a:t>Ing. Federico Arismendi</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151588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Autotransformadores: Características</a:t>
            </a:r>
            <a:endParaRPr lang="es-UY" dirty="0"/>
          </a:p>
        </p:txBody>
      </p:sp>
      <p:pic>
        <p:nvPicPr>
          <p:cNvPr id="4" name="Marcador de contenido 3"/>
          <p:cNvPicPr>
            <a:picLocks noGrp="1" noChangeAspect="1"/>
          </p:cNvPicPr>
          <p:nvPr>
            <p:ph idx="1"/>
          </p:nvPr>
        </p:nvPicPr>
        <p:blipFill>
          <a:blip r:embed="rId2"/>
          <a:stretch>
            <a:fillRect/>
          </a:stretch>
        </p:blipFill>
        <p:spPr>
          <a:xfrm>
            <a:off x="700818" y="2457414"/>
            <a:ext cx="3148155" cy="1941853"/>
          </a:xfrm>
          <a:prstGeom prst="rect">
            <a:avLst/>
          </a:prstGeom>
        </p:spPr>
      </p:pic>
      <p:pic>
        <p:nvPicPr>
          <p:cNvPr id="5" name="Imagen 4"/>
          <p:cNvPicPr>
            <a:picLocks noChangeAspect="1"/>
          </p:cNvPicPr>
          <p:nvPr/>
        </p:nvPicPr>
        <p:blipFill>
          <a:blip r:embed="rId3"/>
          <a:stretch>
            <a:fillRect/>
          </a:stretch>
        </p:blipFill>
        <p:spPr>
          <a:xfrm>
            <a:off x="700818" y="4821285"/>
            <a:ext cx="3064703" cy="1838822"/>
          </a:xfrm>
          <a:prstGeom prst="rect">
            <a:avLst/>
          </a:prstGeom>
        </p:spPr>
      </p:pic>
      <p:pic>
        <p:nvPicPr>
          <p:cNvPr id="6" name="Marcador de contenido 3"/>
          <p:cNvPicPr>
            <a:picLocks noChangeAspect="1"/>
          </p:cNvPicPr>
          <p:nvPr/>
        </p:nvPicPr>
        <p:blipFill>
          <a:blip r:embed="rId4"/>
          <a:stretch>
            <a:fillRect/>
          </a:stretch>
        </p:blipFill>
        <p:spPr>
          <a:xfrm>
            <a:off x="8593540" y="2101862"/>
            <a:ext cx="3244897" cy="3765071"/>
          </a:xfrm>
          <a:prstGeom prst="rect">
            <a:avLst/>
          </a:prstGeom>
          <a:effectLst>
            <a:outerShdw blurRad="50800" dir="14400000">
              <a:srgbClr val="000000">
                <a:alpha val="40000"/>
              </a:srgbClr>
            </a:outerShdw>
          </a:effectLst>
        </p:spPr>
      </p:pic>
      <p:pic>
        <p:nvPicPr>
          <p:cNvPr id="7" name="Imagen 6"/>
          <p:cNvPicPr>
            <a:picLocks noChangeAspect="1"/>
          </p:cNvPicPr>
          <p:nvPr/>
        </p:nvPicPr>
        <p:blipFill>
          <a:blip r:embed="rId5"/>
          <a:stretch>
            <a:fillRect/>
          </a:stretch>
        </p:blipFill>
        <p:spPr>
          <a:xfrm>
            <a:off x="5005601" y="2457414"/>
            <a:ext cx="2208870" cy="1236967"/>
          </a:xfrm>
          <a:prstGeom prst="rect">
            <a:avLst/>
          </a:prstGeom>
        </p:spPr>
      </p:pic>
      <p:pic>
        <p:nvPicPr>
          <p:cNvPr id="8" name="Imagen 7"/>
          <p:cNvPicPr>
            <a:picLocks noChangeAspect="1"/>
          </p:cNvPicPr>
          <p:nvPr/>
        </p:nvPicPr>
        <p:blipFill>
          <a:blip r:embed="rId6"/>
          <a:stretch>
            <a:fillRect/>
          </a:stretch>
        </p:blipFill>
        <p:spPr>
          <a:xfrm>
            <a:off x="4151602" y="3984397"/>
            <a:ext cx="4222760" cy="971905"/>
          </a:xfrm>
          <a:prstGeom prst="rect">
            <a:avLst/>
          </a:prstGeom>
        </p:spPr>
      </p:pic>
      <p:pic>
        <p:nvPicPr>
          <p:cNvPr id="9" name="Imagen 8"/>
          <p:cNvPicPr>
            <a:picLocks noChangeAspect="1"/>
          </p:cNvPicPr>
          <p:nvPr/>
        </p:nvPicPr>
        <p:blipFill>
          <a:blip r:embed="rId7"/>
          <a:stretch>
            <a:fillRect/>
          </a:stretch>
        </p:blipFill>
        <p:spPr>
          <a:xfrm>
            <a:off x="4150587" y="5338455"/>
            <a:ext cx="1945412" cy="1056956"/>
          </a:xfrm>
          <a:prstGeom prst="rect">
            <a:avLst/>
          </a:prstGeom>
        </p:spPr>
      </p:pic>
      <p:pic>
        <p:nvPicPr>
          <p:cNvPr id="10" name="Imagen 9"/>
          <p:cNvPicPr>
            <a:picLocks noChangeAspect="1"/>
          </p:cNvPicPr>
          <p:nvPr/>
        </p:nvPicPr>
        <p:blipFill>
          <a:blip r:embed="rId8"/>
          <a:stretch>
            <a:fillRect/>
          </a:stretch>
        </p:blipFill>
        <p:spPr>
          <a:xfrm>
            <a:off x="6263062" y="5338455"/>
            <a:ext cx="2002691" cy="1084791"/>
          </a:xfrm>
          <a:prstGeom prst="rect">
            <a:avLst/>
          </a:prstGeom>
        </p:spPr>
      </p:pic>
    </p:spTree>
    <p:extLst>
      <p:ext uri="{BB962C8B-B14F-4D97-AF65-F5344CB8AC3E}">
        <p14:creationId xmlns:p14="http://schemas.microsoft.com/office/powerpoint/2010/main" val="17708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Autotransformadores: Balance de potencia</a:t>
            </a:r>
            <a:endParaRPr lang="es-UY" dirty="0"/>
          </a:p>
        </p:txBody>
      </p:sp>
      <p:pic>
        <p:nvPicPr>
          <p:cNvPr id="4" name="Marcador de contenido 3"/>
          <p:cNvPicPr>
            <a:picLocks noGrp="1" noChangeAspect="1"/>
          </p:cNvPicPr>
          <p:nvPr>
            <p:ph idx="1"/>
          </p:nvPr>
        </p:nvPicPr>
        <p:blipFill>
          <a:blip r:embed="rId2"/>
          <a:stretch>
            <a:fillRect/>
          </a:stretch>
        </p:blipFill>
        <p:spPr>
          <a:xfrm>
            <a:off x="359462" y="2390811"/>
            <a:ext cx="4542755" cy="789117"/>
          </a:xfrm>
          <a:prstGeom prst="rect">
            <a:avLst/>
          </a:prstGeom>
        </p:spPr>
      </p:pic>
      <p:pic>
        <p:nvPicPr>
          <p:cNvPr id="5" name="Marcador de contenido 3"/>
          <p:cNvPicPr>
            <a:picLocks noChangeAspect="1"/>
          </p:cNvPicPr>
          <p:nvPr/>
        </p:nvPicPr>
        <p:blipFill>
          <a:blip r:embed="rId3"/>
          <a:stretch>
            <a:fillRect/>
          </a:stretch>
        </p:blipFill>
        <p:spPr>
          <a:xfrm>
            <a:off x="8839200" y="1951736"/>
            <a:ext cx="3244897" cy="3765071"/>
          </a:xfrm>
          <a:prstGeom prst="rect">
            <a:avLst/>
          </a:prstGeom>
          <a:effectLst>
            <a:outerShdw blurRad="50800" dir="14400000">
              <a:srgbClr val="000000">
                <a:alpha val="40000"/>
              </a:srgbClr>
            </a:outerShdw>
          </a:effectLst>
        </p:spPr>
      </p:pic>
      <p:pic>
        <p:nvPicPr>
          <p:cNvPr id="6" name="Imagen 5"/>
          <p:cNvPicPr>
            <a:picLocks noChangeAspect="1"/>
          </p:cNvPicPr>
          <p:nvPr/>
        </p:nvPicPr>
        <p:blipFill>
          <a:blip r:embed="rId4"/>
          <a:stretch>
            <a:fillRect/>
          </a:stretch>
        </p:blipFill>
        <p:spPr>
          <a:xfrm>
            <a:off x="359462" y="3630873"/>
            <a:ext cx="3639332" cy="2744414"/>
          </a:xfrm>
          <a:prstGeom prst="rect">
            <a:avLst/>
          </a:prstGeom>
        </p:spPr>
      </p:pic>
      <p:pic>
        <p:nvPicPr>
          <p:cNvPr id="7" name="Imagen 6"/>
          <p:cNvPicPr>
            <a:picLocks noChangeAspect="1"/>
          </p:cNvPicPr>
          <p:nvPr/>
        </p:nvPicPr>
        <p:blipFill>
          <a:blip r:embed="rId5"/>
          <a:stretch>
            <a:fillRect/>
          </a:stretch>
        </p:blipFill>
        <p:spPr>
          <a:xfrm>
            <a:off x="5051355" y="4112158"/>
            <a:ext cx="2526016" cy="1311962"/>
          </a:xfrm>
          <a:prstGeom prst="rect">
            <a:avLst/>
          </a:prstGeom>
        </p:spPr>
      </p:pic>
    </p:spTree>
    <p:extLst>
      <p:ext uri="{BB962C8B-B14F-4D97-AF65-F5344CB8AC3E}">
        <p14:creationId xmlns:p14="http://schemas.microsoft.com/office/powerpoint/2010/main" val="35079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80287" y="0"/>
            <a:ext cx="6578938" cy="2394073"/>
          </a:xfrm>
          <a:prstGeom prst="rect">
            <a:avLst/>
          </a:prstGeom>
        </p:spPr>
      </p:pic>
    </p:spTree>
    <p:extLst>
      <p:ext uri="{BB962C8B-B14F-4D97-AF65-F5344CB8AC3E}">
        <p14:creationId xmlns:p14="http://schemas.microsoft.com/office/powerpoint/2010/main" val="3410483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Transformador Real (TR)</a:t>
            </a:r>
            <a:endParaRPr lang="es-UY" dirty="0"/>
          </a:p>
        </p:txBody>
      </p:sp>
      <p:sp>
        <p:nvSpPr>
          <p:cNvPr id="3" name="Subtítulo 2"/>
          <p:cNvSpPr>
            <a:spLocks noGrp="1"/>
          </p:cNvSpPr>
          <p:nvPr>
            <p:ph type="subTitle" idx="1"/>
          </p:nvPr>
        </p:nvSpPr>
        <p:spPr/>
        <p:txBody>
          <a:bodyPr/>
          <a:lstStyle/>
          <a:p>
            <a:r>
              <a:rPr lang="es-419" dirty="0" smtClean="0"/>
              <a:t>Práctico </a:t>
            </a:r>
            <a:r>
              <a:rPr lang="es-419" dirty="0" smtClean="0"/>
              <a:t>miércoles 20hs - 22 hs .</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918068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Hipótesis hasta ahora….</a:t>
            </a:r>
            <a:endParaRPr lang="es-UY" dirty="0"/>
          </a:p>
        </p:txBody>
      </p:sp>
      <p:pic>
        <p:nvPicPr>
          <p:cNvPr id="8" name="Marcador de contenido 7"/>
          <p:cNvPicPr>
            <a:picLocks noGrp="1" noChangeAspect="1"/>
          </p:cNvPicPr>
          <p:nvPr>
            <p:ph idx="1"/>
          </p:nvPr>
        </p:nvPicPr>
        <p:blipFill>
          <a:blip r:embed="rId2"/>
          <a:stretch>
            <a:fillRect/>
          </a:stretch>
        </p:blipFill>
        <p:spPr>
          <a:xfrm>
            <a:off x="5833421" y="2442344"/>
            <a:ext cx="5125729" cy="3239461"/>
          </a:xfrm>
          <a:prstGeom prst="rect">
            <a:avLst/>
          </a:prstGeom>
        </p:spPr>
      </p:pic>
      <p:pic>
        <p:nvPicPr>
          <p:cNvPr id="9" name="Imagen 8"/>
          <p:cNvPicPr>
            <a:picLocks noChangeAspect="1"/>
          </p:cNvPicPr>
          <p:nvPr/>
        </p:nvPicPr>
        <p:blipFill>
          <a:blip r:embed="rId3"/>
          <a:stretch>
            <a:fillRect/>
          </a:stretch>
        </p:blipFill>
        <p:spPr>
          <a:xfrm>
            <a:off x="167543" y="2809466"/>
            <a:ext cx="5390010" cy="1252608"/>
          </a:xfrm>
          <a:prstGeom prst="rect">
            <a:avLst/>
          </a:prstGeom>
        </p:spPr>
      </p:pic>
      <p:pic>
        <p:nvPicPr>
          <p:cNvPr id="10" name="Imagen 9"/>
          <p:cNvPicPr>
            <a:picLocks noChangeAspect="1"/>
          </p:cNvPicPr>
          <p:nvPr/>
        </p:nvPicPr>
        <p:blipFill>
          <a:blip r:embed="rId4"/>
          <a:stretch>
            <a:fillRect/>
          </a:stretch>
        </p:blipFill>
        <p:spPr>
          <a:xfrm>
            <a:off x="443909" y="4580714"/>
            <a:ext cx="4837278" cy="628672"/>
          </a:xfrm>
          <a:prstGeom prst="rect">
            <a:avLst/>
          </a:prstGeom>
        </p:spPr>
      </p:pic>
      <p:sp>
        <p:nvSpPr>
          <p:cNvPr id="11" name="CuadroTexto 10"/>
          <p:cNvSpPr txBox="1"/>
          <p:nvPr/>
        </p:nvSpPr>
        <p:spPr>
          <a:xfrm>
            <a:off x="810000" y="2440134"/>
            <a:ext cx="2706190" cy="369332"/>
          </a:xfrm>
          <a:prstGeom prst="rect">
            <a:avLst/>
          </a:prstGeom>
          <a:noFill/>
        </p:spPr>
        <p:txBody>
          <a:bodyPr wrap="none" rtlCol="0">
            <a:spAutoFit/>
          </a:bodyPr>
          <a:lstStyle/>
          <a:p>
            <a:r>
              <a:rPr lang="es-419" dirty="0" smtClean="0"/>
              <a:t>Relaciones de tensión.</a:t>
            </a:r>
            <a:endParaRPr lang="es-UY" dirty="0"/>
          </a:p>
        </p:txBody>
      </p:sp>
      <p:sp>
        <p:nvSpPr>
          <p:cNvPr id="12" name="CuadroTexto 11"/>
          <p:cNvSpPr txBox="1"/>
          <p:nvPr/>
        </p:nvSpPr>
        <p:spPr>
          <a:xfrm>
            <a:off x="810000" y="4211382"/>
            <a:ext cx="2912977" cy="369332"/>
          </a:xfrm>
          <a:prstGeom prst="rect">
            <a:avLst/>
          </a:prstGeom>
          <a:noFill/>
        </p:spPr>
        <p:txBody>
          <a:bodyPr wrap="none" rtlCol="0">
            <a:spAutoFit/>
          </a:bodyPr>
          <a:lstStyle/>
          <a:p>
            <a:r>
              <a:rPr lang="es-419" dirty="0" smtClean="0"/>
              <a:t>Relaciones de corriente.</a:t>
            </a:r>
            <a:endParaRPr lang="es-UY" dirty="0"/>
          </a:p>
        </p:txBody>
      </p:sp>
      <p:sp>
        <p:nvSpPr>
          <p:cNvPr id="13" name="CuadroTexto 12"/>
          <p:cNvSpPr txBox="1"/>
          <p:nvPr/>
        </p:nvSpPr>
        <p:spPr>
          <a:xfrm>
            <a:off x="493246" y="5471886"/>
            <a:ext cx="10888752" cy="1200329"/>
          </a:xfrm>
          <a:prstGeom prst="rect">
            <a:avLst/>
          </a:prstGeom>
          <a:noFill/>
        </p:spPr>
        <p:txBody>
          <a:bodyPr wrap="square" rtlCol="0">
            <a:spAutoFit/>
          </a:bodyPr>
          <a:lstStyle/>
          <a:p>
            <a:r>
              <a:rPr lang="es-419" dirty="0" smtClean="0"/>
              <a:t>Suposiciones:</a:t>
            </a:r>
            <a:br>
              <a:rPr lang="es-419" dirty="0" smtClean="0"/>
            </a:br>
            <a:r>
              <a:rPr lang="es-419" dirty="0" smtClean="0"/>
              <a:t>1- La resistencia de los cables de los bobinados es despreciable.</a:t>
            </a:r>
          </a:p>
          <a:p>
            <a:r>
              <a:rPr lang="es-419" dirty="0" smtClean="0"/>
              <a:t>2- No existe pérdida de flujo magnético.</a:t>
            </a:r>
          </a:p>
          <a:p>
            <a:r>
              <a:rPr lang="es-419" dirty="0" smtClean="0"/>
              <a:t>3- La permeabilidad Magnética es infinita. </a:t>
            </a:r>
            <a:endParaRPr lang="es-UY" dirty="0"/>
          </a:p>
        </p:txBody>
      </p:sp>
    </p:spTree>
    <p:extLst>
      <p:ext uri="{BB962C8B-B14F-4D97-AF65-F5344CB8AC3E}">
        <p14:creationId xmlns:p14="http://schemas.microsoft.com/office/powerpoint/2010/main" val="241040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Resistencia mayor a cero</a:t>
            </a:r>
            <a:endParaRPr lang="es-419" dirty="0"/>
          </a:p>
        </p:txBody>
      </p:sp>
      <p:pic>
        <p:nvPicPr>
          <p:cNvPr id="4" name="Marcador de contenido 3"/>
          <p:cNvPicPr>
            <a:picLocks noGrp="1" noChangeAspect="1"/>
          </p:cNvPicPr>
          <p:nvPr>
            <p:ph idx="1"/>
          </p:nvPr>
        </p:nvPicPr>
        <p:blipFill>
          <a:blip r:embed="rId2"/>
          <a:stretch>
            <a:fillRect/>
          </a:stretch>
        </p:blipFill>
        <p:spPr>
          <a:xfrm>
            <a:off x="6688182" y="2888223"/>
            <a:ext cx="5169467" cy="2868110"/>
          </a:xfrm>
          <a:prstGeom prst="rect">
            <a:avLst/>
          </a:prstGeom>
        </p:spPr>
      </p:pic>
      <p:pic>
        <p:nvPicPr>
          <p:cNvPr id="6" name="Imagen 5"/>
          <p:cNvPicPr>
            <a:picLocks noChangeAspect="1"/>
          </p:cNvPicPr>
          <p:nvPr/>
        </p:nvPicPr>
        <p:blipFill>
          <a:blip r:embed="rId3"/>
          <a:stretch>
            <a:fillRect/>
          </a:stretch>
        </p:blipFill>
        <p:spPr>
          <a:xfrm>
            <a:off x="156857" y="2888223"/>
            <a:ext cx="6274685" cy="1153965"/>
          </a:xfrm>
          <a:prstGeom prst="rect">
            <a:avLst/>
          </a:prstGeom>
        </p:spPr>
      </p:pic>
      <p:pic>
        <p:nvPicPr>
          <p:cNvPr id="7" name="Imagen 6"/>
          <p:cNvPicPr>
            <a:picLocks noChangeAspect="1"/>
          </p:cNvPicPr>
          <p:nvPr/>
        </p:nvPicPr>
        <p:blipFill>
          <a:blip r:embed="rId4"/>
          <a:stretch>
            <a:fillRect/>
          </a:stretch>
        </p:blipFill>
        <p:spPr>
          <a:xfrm>
            <a:off x="1009198" y="4949862"/>
            <a:ext cx="4570002" cy="806471"/>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1009198" y="5969726"/>
                <a:ext cx="240020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419" i="1" dirty="0">
                          <a:latin typeface="Cambria Math" panose="02040503050406030204" pitchFamily="18" charset="0"/>
                        </a:rPr>
                        <m:t>𝑅𝑐𝑐</m:t>
                      </m:r>
                      <m:r>
                        <a:rPr lang="es-419" i="1" dirty="0">
                          <a:latin typeface="Cambria Math" panose="02040503050406030204" pitchFamily="18" charset="0"/>
                        </a:rPr>
                        <m:t> = </m:t>
                      </m:r>
                      <m:r>
                        <a:rPr lang="es-419" i="1" dirty="0">
                          <a:latin typeface="Cambria Math" panose="02040503050406030204" pitchFamily="18" charset="0"/>
                        </a:rPr>
                        <m:t>𝑅</m:t>
                      </m:r>
                      <m:r>
                        <a:rPr lang="es-419" i="1" dirty="0">
                          <a:latin typeface="Cambria Math" panose="02040503050406030204" pitchFamily="18" charset="0"/>
                        </a:rPr>
                        <m:t>1 + </m:t>
                      </m:r>
                      <m:sSup>
                        <m:sSupPr>
                          <m:ctrlPr>
                            <a:rPr lang="es-419" i="1" dirty="0">
                              <a:latin typeface="Cambria Math" panose="02040503050406030204" pitchFamily="18" charset="0"/>
                            </a:rPr>
                          </m:ctrlPr>
                        </m:sSupPr>
                        <m:e>
                          <m:r>
                            <a:rPr lang="es-419" i="1" dirty="0">
                              <a:latin typeface="Cambria Math" panose="02040503050406030204" pitchFamily="18" charset="0"/>
                            </a:rPr>
                            <m:t>𝑛</m:t>
                          </m:r>
                        </m:e>
                        <m:sup>
                          <m:r>
                            <a:rPr lang="es-419" i="1" dirty="0">
                              <a:latin typeface="Cambria Math" panose="02040503050406030204" pitchFamily="18" charset="0"/>
                            </a:rPr>
                            <m:t>2</m:t>
                          </m:r>
                        </m:sup>
                      </m:sSup>
                      <m:r>
                        <a:rPr lang="es-419" i="1" dirty="0">
                          <a:latin typeface="Cambria Math" panose="02040503050406030204" pitchFamily="18" charset="0"/>
                        </a:rPr>
                        <m:t> </m:t>
                      </m:r>
                      <m:r>
                        <a:rPr lang="es-419" i="1" dirty="0">
                          <a:latin typeface="Cambria Math" panose="02040503050406030204" pitchFamily="18" charset="0"/>
                        </a:rPr>
                        <m:t>𝑅</m:t>
                      </m:r>
                      <m:r>
                        <a:rPr lang="es-419" i="1" dirty="0">
                          <a:latin typeface="Cambria Math" panose="02040503050406030204" pitchFamily="18" charset="0"/>
                        </a:rPr>
                        <m:t>2</m:t>
                      </m:r>
                    </m:oMath>
                  </m:oMathPara>
                </a14:m>
                <a:endParaRPr lang="es-419" dirty="0"/>
              </a:p>
            </p:txBody>
          </p:sp>
        </mc:Choice>
        <mc:Fallback xmlns="">
          <p:sp>
            <p:nvSpPr>
              <p:cNvPr id="8" name="Rectángulo 7"/>
              <p:cNvSpPr>
                <a:spLocks noRot="1" noChangeAspect="1" noMove="1" noResize="1" noEditPoints="1" noAdjustHandles="1" noChangeArrowheads="1" noChangeShapeType="1" noTextEdit="1"/>
              </p:cNvSpPr>
              <p:nvPr/>
            </p:nvSpPr>
            <p:spPr>
              <a:xfrm>
                <a:off x="1009198" y="5969726"/>
                <a:ext cx="2400208" cy="369332"/>
              </a:xfrm>
              <a:prstGeom prst="rect">
                <a:avLst/>
              </a:prstGeom>
              <a:blipFill>
                <a:blip r:embed="rId5"/>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9490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Flujo de fugas</a:t>
            </a:r>
            <a:endParaRPr lang="es-419" dirty="0"/>
          </a:p>
        </p:txBody>
      </p:sp>
      <p:sp>
        <p:nvSpPr>
          <p:cNvPr id="4" name="Marcador de contenido 3"/>
          <p:cNvSpPr txBox="1">
            <a:spLocks noGrp="1"/>
          </p:cNvSpPr>
          <p:nvPr>
            <p:ph idx="1"/>
          </p:nvPr>
        </p:nvSpPr>
        <p:spPr>
          <a:xfrm>
            <a:off x="0" y="2164155"/>
            <a:ext cx="8978740" cy="1188018"/>
          </a:xfrm>
          <a:prstGeom prst="rect">
            <a:avLst/>
          </a:prstGeom>
          <a:noFill/>
        </p:spPr>
        <p:txBody>
          <a:bodyPr wrap="none" rtlCol="0">
            <a:spAutoFit/>
          </a:bodyPr>
          <a:lstStyle/>
          <a:p>
            <a:r>
              <a:rPr lang="es-419" dirty="0" smtClean="0"/>
              <a:t>Levantando la hipótesis de la no existencia del flujo de fugas tenemos que:</a:t>
            </a:r>
          </a:p>
          <a:p>
            <a:endParaRPr lang="es-419" dirty="0"/>
          </a:p>
          <a:p>
            <a:pPr marL="0" indent="0">
              <a:buNone/>
            </a:pPr>
            <a:endParaRPr lang="es-419" dirty="0"/>
          </a:p>
        </p:txBody>
      </p:sp>
      <p:pic>
        <p:nvPicPr>
          <p:cNvPr id="5" name="Imagen 4"/>
          <p:cNvPicPr>
            <a:picLocks noChangeAspect="1"/>
          </p:cNvPicPr>
          <p:nvPr/>
        </p:nvPicPr>
        <p:blipFill>
          <a:blip r:embed="rId2"/>
          <a:stretch>
            <a:fillRect/>
          </a:stretch>
        </p:blipFill>
        <p:spPr>
          <a:xfrm>
            <a:off x="394188" y="3725432"/>
            <a:ext cx="2677885" cy="1362028"/>
          </a:xfrm>
          <a:prstGeom prst="rect">
            <a:avLst/>
          </a:prstGeom>
        </p:spPr>
      </p:pic>
      <p:pic>
        <p:nvPicPr>
          <p:cNvPr id="6" name="Imagen 5"/>
          <p:cNvPicPr>
            <a:picLocks noChangeAspect="1"/>
          </p:cNvPicPr>
          <p:nvPr/>
        </p:nvPicPr>
        <p:blipFill>
          <a:blip r:embed="rId3"/>
          <a:stretch>
            <a:fillRect/>
          </a:stretch>
        </p:blipFill>
        <p:spPr>
          <a:xfrm>
            <a:off x="1247383" y="2578062"/>
            <a:ext cx="3649380" cy="774111"/>
          </a:xfrm>
          <a:prstGeom prst="rect">
            <a:avLst/>
          </a:prstGeom>
        </p:spPr>
      </p:pic>
      <p:pic>
        <p:nvPicPr>
          <p:cNvPr id="7" name="Imagen 6"/>
          <p:cNvPicPr>
            <a:picLocks noChangeAspect="1"/>
          </p:cNvPicPr>
          <p:nvPr/>
        </p:nvPicPr>
        <p:blipFill>
          <a:blip r:embed="rId4"/>
          <a:stretch>
            <a:fillRect/>
          </a:stretch>
        </p:blipFill>
        <p:spPr>
          <a:xfrm>
            <a:off x="3417958" y="3749042"/>
            <a:ext cx="2929732" cy="1314807"/>
          </a:xfrm>
          <a:prstGeom prst="rect">
            <a:avLst/>
          </a:prstGeom>
        </p:spPr>
      </p:pic>
      <p:pic>
        <p:nvPicPr>
          <p:cNvPr id="8" name="Imagen 7"/>
          <p:cNvPicPr>
            <a:picLocks noChangeAspect="1"/>
          </p:cNvPicPr>
          <p:nvPr/>
        </p:nvPicPr>
        <p:blipFill>
          <a:blip r:embed="rId5"/>
          <a:stretch>
            <a:fillRect/>
          </a:stretch>
        </p:blipFill>
        <p:spPr>
          <a:xfrm>
            <a:off x="810000" y="5501367"/>
            <a:ext cx="5215916" cy="1065484"/>
          </a:xfrm>
          <a:prstGeom prst="rect">
            <a:avLst/>
          </a:prstGeom>
        </p:spPr>
      </p:pic>
      <p:pic>
        <p:nvPicPr>
          <p:cNvPr id="9" name="Imagen 8"/>
          <p:cNvPicPr>
            <a:picLocks noChangeAspect="1"/>
          </p:cNvPicPr>
          <p:nvPr/>
        </p:nvPicPr>
        <p:blipFill>
          <a:blip r:embed="rId6"/>
          <a:stretch>
            <a:fillRect/>
          </a:stretch>
        </p:blipFill>
        <p:spPr>
          <a:xfrm>
            <a:off x="6693575" y="3220947"/>
            <a:ext cx="5219700" cy="2924175"/>
          </a:xfrm>
          <a:prstGeom prst="rect">
            <a:avLst/>
          </a:prstGeom>
        </p:spPr>
      </p:pic>
    </p:spTree>
    <p:extLst>
      <p:ext uri="{BB962C8B-B14F-4D97-AF65-F5344CB8AC3E}">
        <p14:creationId xmlns:p14="http://schemas.microsoft.com/office/powerpoint/2010/main" val="13777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Reactancia </a:t>
            </a:r>
            <a:r>
              <a:rPr lang="es-419" dirty="0" err="1" smtClean="0"/>
              <a:t>Magnetizante</a:t>
            </a:r>
            <a:endParaRPr lang="es-419" dirty="0"/>
          </a:p>
        </p:txBody>
      </p:sp>
      <p:sp>
        <p:nvSpPr>
          <p:cNvPr id="3" name="Marcador de contenido 2"/>
          <p:cNvSpPr>
            <a:spLocks noGrp="1"/>
          </p:cNvSpPr>
          <p:nvPr>
            <p:ph idx="1"/>
          </p:nvPr>
        </p:nvSpPr>
        <p:spPr>
          <a:xfrm>
            <a:off x="818712" y="2222287"/>
            <a:ext cx="9945082" cy="1461439"/>
          </a:xfrm>
        </p:spPr>
        <p:txBody>
          <a:bodyPr/>
          <a:lstStyle/>
          <a:p>
            <a:r>
              <a:rPr lang="es-419" dirty="0" smtClean="0"/>
              <a:t>En el caso del TI, teníamos que N1I1- N2I2 = 0, bajo la hipótesis que la permeabilidad magnética era infinita, lo que implicaba que la reluctancia fuera 0. </a:t>
            </a:r>
          </a:p>
          <a:p>
            <a:r>
              <a:rPr lang="es-419" dirty="0" smtClean="0"/>
              <a:t>En el caso de levantar la hipótesis anterior resulta que…</a:t>
            </a:r>
          </a:p>
          <a:p>
            <a:endParaRPr lang="es-419" dirty="0"/>
          </a:p>
        </p:txBody>
      </p:sp>
      <p:pic>
        <p:nvPicPr>
          <p:cNvPr id="4" name="Imagen 3"/>
          <p:cNvPicPr>
            <a:picLocks noChangeAspect="1"/>
          </p:cNvPicPr>
          <p:nvPr/>
        </p:nvPicPr>
        <p:blipFill>
          <a:blip r:embed="rId2"/>
          <a:stretch>
            <a:fillRect/>
          </a:stretch>
        </p:blipFill>
        <p:spPr>
          <a:xfrm>
            <a:off x="416922" y="4308822"/>
            <a:ext cx="5931626" cy="1153372"/>
          </a:xfrm>
          <a:prstGeom prst="rect">
            <a:avLst/>
          </a:prstGeom>
        </p:spPr>
      </p:pic>
      <p:pic>
        <p:nvPicPr>
          <p:cNvPr id="5" name="Imagen 4"/>
          <p:cNvPicPr>
            <a:picLocks noChangeAspect="1"/>
          </p:cNvPicPr>
          <p:nvPr/>
        </p:nvPicPr>
        <p:blipFill>
          <a:blip r:embed="rId3"/>
          <a:stretch>
            <a:fillRect/>
          </a:stretch>
        </p:blipFill>
        <p:spPr>
          <a:xfrm>
            <a:off x="6576935" y="3683088"/>
            <a:ext cx="5181856" cy="2404839"/>
          </a:xfrm>
          <a:prstGeom prst="rect">
            <a:avLst/>
          </a:prstGeom>
        </p:spPr>
      </p:pic>
    </p:spTree>
    <p:extLst>
      <p:ext uri="{BB962C8B-B14F-4D97-AF65-F5344CB8AC3E}">
        <p14:creationId xmlns:p14="http://schemas.microsoft.com/office/powerpoint/2010/main" val="8410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Pérdidas en el hierro</a:t>
            </a:r>
            <a:endParaRPr lang="es-419" dirty="0"/>
          </a:p>
        </p:txBody>
      </p:sp>
      <p:sp>
        <p:nvSpPr>
          <p:cNvPr id="3" name="Marcador de contenido 2"/>
          <p:cNvSpPr>
            <a:spLocks noGrp="1"/>
          </p:cNvSpPr>
          <p:nvPr>
            <p:ph idx="1"/>
          </p:nvPr>
        </p:nvSpPr>
        <p:spPr>
          <a:xfrm>
            <a:off x="827424" y="2178464"/>
            <a:ext cx="10554574" cy="3636511"/>
          </a:xfrm>
        </p:spPr>
        <p:txBody>
          <a:bodyPr/>
          <a:lstStyle/>
          <a:p>
            <a:r>
              <a:rPr lang="es-419" dirty="0" smtClean="0"/>
              <a:t>Pérdidas por Histéresis</a:t>
            </a:r>
          </a:p>
          <a:p>
            <a:endParaRPr lang="es-419" dirty="0"/>
          </a:p>
          <a:p>
            <a:pPr marL="0" indent="0">
              <a:buNone/>
            </a:pPr>
            <a:r>
              <a:rPr lang="es-419" dirty="0" smtClean="0"/>
              <a:t> </a:t>
            </a:r>
          </a:p>
          <a:p>
            <a:r>
              <a:rPr lang="es-419" dirty="0" smtClean="0"/>
              <a:t>Pérdidas por Foucault</a:t>
            </a:r>
            <a:endParaRPr lang="es-419" dirty="0"/>
          </a:p>
        </p:txBody>
      </p:sp>
      <p:pic>
        <p:nvPicPr>
          <p:cNvPr id="4" name="Imagen 3"/>
          <p:cNvPicPr>
            <a:picLocks noChangeAspect="1"/>
          </p:cNvPicPr>
          <p:nvPr/>
        </p:nvPicPr>
        <p:blipFill>
          <a:blip r:embed="rId2"/>
          <a:stretch>
            <a:fillRect/>
          </a:stretch>
        </p:blipFill>
        <p:spPr>
          <a:xfrm>
            <a:off x="3965665" y="3198947"/>
            <a:ext cx="1215120" cy="510903"/>
          </a:xfrm>
          <a:prstGeom prst="rect">
            <a:avLst/>
          </a:prstGeom>
        </p:spPr>
      </p:pic>
      <p:pic>
        <p:nvPicPr>
          <p:cNvPr id="5" name="Imagen 4"/>
          <p:cNvPicPr>
            <a:picLocks noChangeAspect="1"/>
          </p:cNvPicPr>
          <p:nvPr/>
        </p:nvPicPr>
        <p:blipFill>
          <a:blip r:embed="rId3"/>
          <a:stretch>
            <a:fillRect/>
          </a:stretch>
        </p:blipFill>
        <p:spPr>
          <a:xfrm>
            <a:off x="3966890" y="4453827"/>
            <a:ext cx="1215120" cy="465365"/>
          </a:xfrm>
          <a:prstGeom prst="rect">
            <a:avLst/>
          </a:prstGeom>
        </p:spPr>
      </p:pic>
      <p:pic>
        <p:nvPicPr>
          <p:cNvPr id="6" name="Imagen 5"/>
          <p:cNvPicPr>
            <a:picLocks noChangeAspect="1"/>
          </p:cNvPicPr>
          <p:nvPr/>
        </p:nvPicPr>
        <p:blipFill>
          <a:blip r:embed="rId4"/>
          <a:stretch>
            <a:fillRect/>
          </a:stretch>
        </p:blipFill>
        <p:spPr>
          <a:xfrm>
            <a:off x="6095999" y="3082409"/>
            <a:ext cx="3938702" cy="743977"/>
          </a:xfrm>
          <a:prstGeom prst="rect">
            <a:avLst/>
          </a:prstGeom>
        </p:spPr>
      </p:pic>
      <p:pic>
        <p:nvPicPr>
          <p:cNvPr id="7" name="Imagen 6"/>
          <p:cNvPicPr>
            <a:picLocks noChangeAspect="1"/>
          </p:cNvPicPr>
          <p:nvPr/>
        </p:nvPicPr>
        <p:blipFill>
          <a:blip r:embed="rId5"/>
          <a:stretch>
            <a:fillRect/>
          </a:stretch>
        </p:blipFill>
        <p:spPr>
          <a:xfrm>
            <a:off x="5866169" y="4328991"/>
            <a:ext cx="4607671" cy="2246810"/>
          </a:xfrm>
          <a:prstGeom prst="rect">
            <a:avLst/>
          </a:prstGeom>
        </p:spPr>
      </p:pic>
      <p:pic>
        <p:nvPicPr>
          <p:cNvPr id="8" name="Imagen 7"/>
          <p:cNvPicPr>
            <a:picLocks noChangeAspect="1"/>
          </p:cNvPicPr>
          <p:nvPr/>
        </p:nvPicPr>
        <p:blipFill>
          <a:blip r:embed="rId6"/>
          <a:stretch>
            <a:fillRect/>
          </a:stretch>
        </p:blipFill>
        <p:spPr>
          <a:xfrm>
            <a:off x="1186404" y="5421086"/>
            <a:ext cx="2316667" cy="1073578"/>
          </a:xfrm>
          <a:prstGeom prst="rect">
            <a:avLst/>
          </a:prstGeom>
        </p:spPr>
      </p:pic>
    </p:spTree>
    <p:extLst>
      <p:ext uri="{BB962C8B-B14F-4D97-AF65-F5344CB8AC3E}">
        <p14:creationId xmlns:p14="http://schemas.microsoft.com/office/powerpoint/2010/main" val="412311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Juntando todos los modelos anteriores </a:t>
            </a:r>
            <a:endParaRPr lang="es-419" dirty="0"/>
          </a:p>
        </p:txBody>
      </p:sp>
      <p:pic>
        <p:nvPicPr>
          <p:cNvPr id="4" name="Marcador de contenido 3"/>
          <p:cNvPicPr>
            <a:picLocks noGrp="1" noChangeAspect="1"/>
          </p:cNvPicPr>
          <p:nvPr>
            <p:ph idx="1"/>
          </p:nvPr>
        </p:nvPicPr>
        <p:blipFill>
          <a:blip r:embed="rId2"/>
          <a:stretch>
            <a:fillRect/>
          </a:stretch>
        </p:blipFill>
        <p:spPr>
          <a:xfrm>
            <a:off x="274424" y="2687454"/>
            <a:ext cx="5107474" cy="1845357"/>
          </a:xfrm>
          <a:prstGeom prst="rect">
            <a:avLst/>
          </a:prstGeom>
        </p:spPr>
      </p:pic>
      <p:pic>
        <p:nvPicPr>
          <p:cNvPr id="5" name="Imagen 4"/>
          <p:cNvPicPr>
            <a:picLocks noChangeAspect="1"/>
          </p:cNvPicPr>
          <p:nvPr/>
        </p:nvPicPr>
        <p:blipFill>
          <a:blip r:embed="rId3"/>
          <a:stretch>
            <a:fillRect/>
          </a:stretch>
        </p:blipFill>
        <p:spPr>
          <a:xfrm>
            <a:off x="6225268" y="2687453"/>
            <a:ext cx="4962514" cy="1845357"/>
          </a:xfrm>
          <a:prstGeom prst="rect">
            <a:avLst/>
          </a:prstGeom>
        </p:spPr>
      </p:pic>
      <p:pic>
        <p:nvPicPr>
          <p:cNvPr id="6" name="Imagen 5"/>
          <p:cNvPicPr>
            <a:picLocks noChangeAspect="1"/>
          </p:cNvPicPr>
          <p:nvPr/>
        </p:nvPicPr>
        <p:blipFill>
          <a:blip r:embed="rId4"/>
          <a:stretch>
            <a:fillRect/>
          </a:stretch>
        </p:blipFill>
        <p:spPr>
          <a:xfrm>
            <a:off x="3291944" y="4644253"/>
            <a:ext cx="5107474" cy="2076952"/>
          </a:xfrm>
          <a:prstGeom prst="rect">
            <a:avLst/>
          </a:prstGeom>
        </p:spPr>
      </p:pic>
    </p:spTree>
    <p:extLst>
      <p:ext uri="{BB962C8B-B14F-4D97-AF65-F5344CB8AC3E}">
        <p14:creationId xmlns:p14="http://schemas.microsoft.com/office/powerpoint/2010/main" val="288184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Transformador Ideal (TI)</a:t>
            </a:r>
            <a:endParaRPr lang="es-UY" dirty="0"/>
          </a:p>
        </p:txBody>
      </p:sp>
      <p:sp>
        <p:nvSpPr>
          <p:cNvPr id="3" name="Subtítulo 2"/>
          <p:cNvSpPr>
            <a:spLocks noGrp="1"/>
          </p:cNvSpPr>
          <p:nvPr>
            <p:ph type="subTitle" idx="1"/>
          </p:nvPr>
        </p:nvSpPr>
        <p:spPr/>
        <p:txBody>
          <a:bodyPr/>
          <a:lstStyle/>
          <a:p>
            <a:r>
              <a:rPr lang="es-419" dirty="0" smtClean="0"/>
              <a:t>Práctico Lunes 18-20hs.</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2165056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Diagrama simplificado</a:t>
            </a:r>
            <a:endParaRPr lang="es-419" dirty="0"/>
          </a:p>
        </p:txBody>
      </p:sp>
      <p:pic>
        <p:nvPicPr>
          <p:cNvPr id="5" name="Marcador de contenido 4"/>
          <p:cNvPicPr>
            <a:picLocks noGrp="1" noChangeAspect="1"/>
          </p:cNvPicPr>
          <p:nvPr>
            <p:ph idx="1"/>
          </p:nvPr>
        </p:nvPicPr>
        <p:blipFill>
          <a:blip r:embed="rId2"/>
          <a:stretch>
            <a:fillRect/>
          </a:stretch>
        </p:blipFill>
        <p:spPr>
          <a:xfrm>
            <a:off x="406037" y="3785710"/>
            <a:ext cx="5296377" cy="1049587"/>
          </a:xfrm>
          <a:prstGeom prst="rect">
            <a:avLst/>
          </a:prstGeom>
        </p:spPr>
      </p:pic>
      <p:pic>
        <p:nvPicPr>
          <p:cNvPr id="4" name="Imagen 3"/>
          <p:cNvPicPr>
            <a:picLocks noChangeAspect="1"/>
          </p:cNvPicPr>
          <p:nvPr/>
        </p:nvPicPr>
        <p:blipFill>
          <a:blip r:embed="rId3"/>
          <a:stretch>
            <a:fillRect/>
          </a:stretch>
        </p:blipFill>
        <p:spPr>
          <a:xfrm>
            <a:off x="5972310" y="2729660"/>
            <a:ext cx="5867504" cy="3161688"/>
          </a:xfrm>
          <a:prstGeom prst="rect">
            <a:avLst/>
          </a:prstGeom>
        </p:spPr>
      </p:pic>
    </p:spTree>
    <p:extLst>
      <p:ext uri="{BB962C8B-B14F-4D97-AF65-F5344CB8AC3E}">
        <p14:creationId xmlns:p14="http://schemas.microsoft.com/office/powerpoint/2010/main" val="2407257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Valores nominales. Datos de chapa</a:t>
            </a:r>
            <a:endParaRPr lang="es-419" dirty="0"/>
          </a:p>
        </p:txBody>
      </p:sp>
      <p:sp>
        <p:nvSpPr>
          <p:cNvPr id="3" name="Marcador de contenido 2"/>
          <p:cNvSpPr>
            <a:spLocks noGrp="1"/>
          </p:cNvSpPr>
          <p:nvPr>
            <p:ph idx="1"/>
          </p:nvPr>
        </p:nvSpPr>
        <p:spPr/>
        <p:txBody>
          <a:bodyPr/>
          <a:lstStyle/>
          <a:p>
            <a:r>
              <a:rPr lang="es-419" dirty="0" smtClean="0"/>
              <a:t>Tensión nominal por cada bobinado</a:t>
            </a:r>
          </a:p>
          <a:p>
            <a:r>
              <a:rPr lang="es-419" dirty="0" smtClean="0"/>
              <a:t>Relación de transformación</a:t>
            </a:r>
          </a:p>
          <a:p>
            <a:r>
              <a:rPr lang="es-419" dirty="0" smtClean="0"/>
              <a:t>Potencia Nominal</a:t>
            </a:r>
          </a:p>
          <a:p>
            <a:r>
              <a:rPr lang="es-419" dirty="0" smtClean="0"/>
              <a:t>Corriente nominal por cada bobinado</a:t>
            </a:r>
          </a:p>
          <a:p>
            <a:r>
              <a:rPr lang="es-419" dirty="0" smtClean="0"/>
              <a:t>Frecuencia nominal</a:t>
            </a:r>
            <a:endParaRPr lang="es-419" dirty="0"/>
          </a:p>
        </p:txBody>
      </p:sp>
    </p:spTree>
    <p:extLst>
      <p:ext uri="{BB962C8B-B14F-4D97-AF65-F5344CB8AC3E}">
        <p14:creationId xmlns:p14="http://schemas.microsoft.com/office/powerpoint/2010/main" val="85688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Ensayos</a:t>
            </a:r>
            <a:endParaRPr lang="es-UY" dirty="0"/>
          </a:p>
        </p:txBody>
      </p:sp>
      <p:sp>
        <p:nvSpPr>
          <p:cNvPr id="3" name="Subtítulo 2"/>
          <p:cNvSpPr>
            <a:spLocks noGrp="1"/>
          </p:cNvSpPr>
          <p:nvPr>
            <p:ph type="subTitle" idx="1"/>
          </p:nvPr>
        </p:nvSpPr>
        <p:spPr/>
        <p:txBody>
          <a:bodyPr/>
          <a:lstStyle/>
          <a:p>
            <a:r>
              <a:rPr lang="es-419" dirty="0" smtClean="0"/>
              <a:t>Práctico Lunes 18-20hs.</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2151338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Ensayos de vacío</a:t>
            </a:r>
            <a:endParaRPr lang="es-419" dirty="0"/>
          </a:p>
        </p:txBody>
      </p:sp>
      <p:sp>
        <p:nvSpPr>
          <p:cNvPr id="3" name="Marcador de contenido 2"/>
          <p:cNvSpPr>
            <a:spLocks noGrp="1"/>
          </p:cNvSpPr>
          <p:nvPr>
            <p:ph idx="1"/>
          </p:nvPr>
        </p:nvSpPr>
        <p:spPr/>
        <p:txBody>
          <a:bodyPr/>
          <a:lstStyle/>
          <a:p>
            <a:endParaRPr lang="es-419" dirty="0" smtClean="0"/>
          </a:p>
          <a:p>
            <a:r>
              <a:rPr lang="es-419" dirty="0" smtClean="0"/>
              <a:t>Condiciones del ensayo</a:t>
            </a:r>
          </a:p>
          <a:p>
            <a:r>
              <a:rPr lang="es-419" dirty="0" smtClean="0"/>
              <a:t>Tensión de alimentación?</a:t>
            </a:r>
          </a:p>
          <a:p>
            <a:r>
              <a:rPr lang="es-419" dirty="0" smtClean="0"/>
              <a:t>Frecuencia ?</a:t>
            </a:r>
          </a:p>
          <a:p>
            <a:r>
              <a:rPr lang="es-419" dirty="0" smtClean="0"/>
              <a:t>Datos: Corriente, potencia activa y/o reactiva.</a:t>
            </a:r>
          </a:p>
          <a:p>
            <a:endParaRPr lang="es-419" dirty="0" smtClean="0"/>
          </a:p>
          <a:p>
            <a:endParaRPr lang="es-419" dirty="0"/>
          </a:p>
        </p:txBody>
      </p:sp>
      <p:pic>
        <p:nvPicPr>
          <p:cNvPr id="4" name="Imagen 3"/>
          <p:cNvPicPr>
            <a:picLocks noChangeAspect="1"/>
          </p:cNvPicPr>
          <p:nvPr/>
        </p:nvPicPr>
        <p:blipFill>
          <a:blip r:embed="rId2"/>
          <a:stretch>
            <a:fillRect/>
          </a:stretch>
        </p:blipFill>
        <p:spPr>
          <a:xfrm>
            <a:off x="1372824" y="4990935"/>
            <a:ext cx="8895844" cy="1279237"/>
          </a:xfrm>
          <a:prstGeom prst="rect">
            <a:avLst/>
          </a:prstGeom>
        </p:spPr>
      </p:pic>
    </p:spTree>
    <p:extLst>
      <p:ext uri="{BB962C8B-B14F-4D97-AF65-F5344CB8AC3E}">
        <p14:creationId xmlns:p14="http://schemas.microsoft.com/office/powerpoint/2010/main" val="15454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Ensayos CC</a:t>
            </a:r>
            <a:endParaRPr lang="es-419" dirty="0"/>
          </a:p>
        </p:txBody>
      </p:sp>
      <p:sp>
        <p:nvSpPr>
          <p:cNvPr id="3" name="Marcador de contenido 2"/>
          <p:cNvSpPr>
            <a:spLocks noGrp="1"/>
          </p:cNvSpPr>
          <p:nvPr>
            <p:ph idx="1"/>
          </p:nvPr>
        </p:nvSpPr>
        <p:spPr/>
        <p:txBody>
          <a:bodyPr/>
          <a:lstStyle/>
          <a:p>
            <a:endParaRPr lang="es-419" dirty="0" smtClean="0"/>
          </a:p>
          <a:p>
            <a:r>
              <a:rPr lang="es-419" dirty="0" smtClean="0"/>
              <a:t>Condiciones del ensayo</a:t>
            </a:r>
          </a:p>
          <a:p>
            <a:r>
              <a:rPr lang="es-419" dirty="0" smtClean="0"/>
              <a:t>Tensión de alimentación?</a:t>
            </a:r>
          </a:p>
          <a:p>
            <a:r>
              <a:rPr lang="es-419" dirty="0" smtClean="0"/>
              <a:t>Frecuencia ?</a:t>
            </a:r>
          </a:p>
          <a:p>
            <a:r>
              <a:rPr lang="es-419" dirty="0" smtClean="0"/>
              <a:t>Datos: Corriente, potencia activa y/o reactiva.</a:t>
            </a:r>
          </a:p>
          <a:p>
            <a:endParaRPr lang="es-419" dirty="0" smtClean="0"/>
          </a:p>
          <a:p>
            <a:endParaRPr lang="es-419" dirty="0"/>
          </a:p>
        </p:txBody>
      </p:sp>
      <p:pic>
        <p:nvPicPr>
          <p:cNvPr id="5" name="Imagen 4"/>
          <p:cNvPicPr>
            <a:picLocks noChangeAspect="1"/>
          </p:cNvPicPr>
          <p:nvPr/>
        </p:nvPicPr>
        <p:blipFill>
          <a:blip r:embed="rId2"/>
          <a:stretch>
            <a:fillRect/>
          </a:stretch>
        </p:blipFill>
        <p:spPr>
          <a:xfrm>
            <a:off x="307385" y="4804515"/>
            <a:ext cx="11763102" cy="1623799"/>
          </a:xfrm>
          <a:prstGeom prst="rect">
            <a:avLst/>
          </a:prstGeom>
        </p:spPr>
      </p:pic>
    </p:spTree>
    <p:extLst>
      <p:ext uri="{BB962C8B-B14F-4D97-AF65-F5344CB8AC3E}">
        <p14:creationId xmlns:p14="http://schemas.microsoft.com/office/powerpoint/2010/main" val="5674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Rendimiento</a:t>
            </a:r>
            <a:endParaRPr lang="es-419" dirty="0"/>
          </a:p>
        </p:txBody>
      </p:sp>
      <p:pic>
        <p:nvPicPr>
          <p:cNvPr id="4" name="Marcador de contenido 3"/>
          <p:cNvPicPr>
            <a:picLocks noGrp="1" noChangeAspect="1"/>
          </p:cNvPicPr>
          <p:nvPr>
            <p:ph idx="1"/>
          </p:nvPr>
        </p:nvPicPr>
        <p:blipFill>
          <a:blip r:embed="rId2"/>
          <a:stretch>
            <a:fillRect/>
          </a:stretch>
        </p:blipFill>
        <p:spPr>
          <a:xfrm>
            <a:off x="156857" y="3829968"/>
            <a:ext cx="2314844" cy="1404734"/>
          </a:xfrm>
          <a:prstGeom prst="rect">
            <a:avLst/>
          </a:prstGeom>
        </p:spPr>
      </p:pic>
      <p:pic>
        <p:nvPicPr>
          <p:cNvPr id="5" name="Imagen 4"/>
          <p:cNvPicPr>
            <a:picLocks noChangeAspect="1"/>
          </p:cNvPicPr>
          <p:nvPr/>
        </p:nvPicPr>
        <p:blipFill>
          <a:blip r:embed="rId3"/>
          <a:stretch>
            <a:fillRect/>
          </a:stretch>
        </p:blipFill>
        <p:spPr>
          <a:xfrm>
            <a:off x="3723308" y="3777717"/>
            <a:ext cx="3304470" cy="1404734"/>
          </a:xfrm>
          <a:prstGeom prst="rect">
            <a:avLst/>
          </a:prstGeom>
        </p:spPr>
      </p:pic>
      <p:pic>
        <p:nvPicPr>
          <p:cNvPr id="6" name="Imagen 5"/>
          <p:cNvPicPr>
            <a:picLocks noChangeAspect="1"/>
          </p:cNvPicPr>
          <p:nvPr/>
        </p:nvPicPr>
        <p:blipFill>
          <a:blip r:embed="rId4"/>
          <a:stretch>
            <a:fillRect/>
          </a:stretch>
        </p:blipFill>
        <p:spPr>
          <a:xfrm>
            <a:off x="7998199" y="3846535"/>
            <a:ext cx="4087293" cy="1313294"/>
          </a:xfrm>
          <a:prstGeom prst="rect">
            <a:avLst/>
          </a:prstGeom>
        </p:spPr>
      </p:pic>
      <p:sp>
        <p:nvSpPr>
          <p:cNvPr id="7" name="Flecha derecha 6"/>
          <p:cNvSpPr/>
          <p:nvPr/>
        </p:nvSpPr>
        <p:spPr>
          <a:xfrm>
            <a:off x="2704011" y="4310743"/>
            <a:ext cx="666206"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Flecha derecha 7"/>
          <p:cNvSpPr/>
          <p:nvPr/>
        </p:nvSpPr>
        <p:spPr>
          <a:xfrm>
            <a:off x="7129183" y="4281113"/>
            <a:ext cx="666206"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9009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Transformador Trifásico </a:t>
            </a:r>
            <a:endParaRPr lang="es-UY" dirty="0"/>
          </a:p>
        </p:txBody>
      </p:sp>
      <p:sp>
        <p:nvSpPr>
          <p:cNvPr id="3" name="Subtítulo 2"/>
          <p:cNvSpPr>
            <a:spLocks noGrp="1"/>
          </p:cNvSpPr>
          <p:nvPr>
            <p:ph type="subTitle" idx="1"/>
          </p:nvPr>
        </p:nvSpPr>
        <p:spPr/>
        <p:txBody>
          <a:bodyPr/>
          <a:lstStyle/>
          <a:p>
            <a:r>
              <a:rPr lang="es-419" dirty="0" smtClean="0"/>
              <a:t>Práctico Lunes 18-20hs.</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389835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Fuente e impedancia trifásica y Modelo Monofásico Estrella Equivalente</a:t>
            </a:r>
            <a:endParaRPr lang="es-419" dirty="0"/>
          </a:p>
        </p:txBody>
      </p:sp>
      <p:pic>
        <p:nvPicPr>
          <p:cNvPr id="4" name="Marcador de contenido 3"/>
          <p:cNvPicPr>
            <a:picLocks noGrp="1" noChangeAspect="1"/>
          </p:cNvPicPr>
          <p:nvPr>
            <p:ph idx="1"/>
          </p:nvPr>
        </p:nvPicPr>
        <p:blipFill>
          <a:blip r:embed="rId2"/>
          <a:stretch>
            <a:fillRect/>
          </a:stretch>
        </p:blipFill>
        <p:spPr>
          <a:xfrm>
            <a:off x="2168434" y="2760719"/>
            <a:ext cx="9022981" cy="3674814"/>
          </a:xfrm>
          <a:prstGeom prst="rect">
            <a:avLst/>
          </a:prstGeom>
        </p:spPr>
      </p:pic>
      <p:sp>
        <p:nvSpPr>
          <p:cNvPr id="5" name="Rectángulo redondeado 4"/>
          <p:cNvSpPr/>
          <p:nvPr/>
        </p:nvSpPr>
        <p:spPr>
          <a:xfrm>
            <a:off x="2509346" y="3078480"/>
            <a:ext cx="1267097" cy="16720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p:cNvSpPr/>
          <p:nvPr/>
        </p:nvSpPr>
        <p:spPr>
          <a:xfrm>
            <a:off x="7454537" y="3078480"/>
            <a:ext cx="1267097" cy="16720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p:cNvSpPr/>
          <p:nvPr/>
        </p:nvSpPr>
        <p:spPr>
          <a:xfrm>
            <a:off x="4000689" y="3078480"/>
            <a:ext cx="1267097" cy="16720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redondeado 9"/>
          <p:cNvSpPr/>
          <p:nvPr/>
        </p:nvSpPr>
        <p:spPr>
          <a:xfrm>
            <a:off x="5738949" y="3078480"/>
            <a:ext cx="1267097" cy="16720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7509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17566" y="2110569"/>
            <a:ext cx="10948179" cy="1514498"/>
          </a:xfrm>
          <a:prstGeom prst="rect">
            <a:avLst/>
          </a:prstGeom>
        </p:spPr>
      </p:pic>
      <p:pic>
        <p:nvPicPr>
          <p:cNvPr id="7" name="Imagen 6"/>
          <p:cNvPicPr>
            <a:picLocks noChangeAspect="1"/>
          </p:cNvPicPr>
          <p:nvPr/>
        </p:nvPicPr>
        <p:blipFill>
          <a:blip r:embed="rId3"/>
          <a:stretch>
            <a:fillRect/>
          </a:stretch>
        </p:blipFill>
        <p:spPr>
          <a:xfrm>
            <a:off x="4610099" y="3667261"/>
            <a:ext cx="2971800" cy="3076575"/>
          </a:xfrm>
          <a:prstGeom prst="rect">
            <a:avLst/>
          </a:prstGeom>
        </p:spPr>
      </p:pic>
      <p:sp>
        <p:nvSpPr>
          <p:cNvPr id="8" name="Título 1"/>
          <p:cNvSpPr>
            <a:spLocks noGrp="1"/>
          </p:cNvSpPr>
          <p:nvPr>
            <p:ph type="title"/>
          </p:nvPr>
        </p:nvSpPr>
        <p:spPr/>
        <p:txBody>
          <a:bodyPr/>
          <a:lstStyle/>
          <a:p>
            <a:r>
              <a:rPr lang="es-419" dirty="0" smtClean="0"/>
              <a:t>Transformador trifásico</a:t>
            </a:r>
            <a:endParaRPr lang="es-419" dirty="0"/>
          </a:p>
        </p:txBody>
      </p:sp>
    </p:spTree>
    <p:extLst>
      <p:ext uri="{BB962C8B-B14F-4D97-AF65-F5344CB8AC3E}">
        <p14:creationId xmlns:p14="http://schemas.microsoft.com/office/powerpoint/2010/main" val="948081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Transformador trifásico</a:t>
            </a:r>
            <a:endParaRPr lang="es-419" dirty="0"/>
          </a:p>
        </p:txBody>
      </p:sp>
      <p:pic>
        <p:nvPicPr>
          <p:cNvPr id="4" name="Marcador de contenido 3"/>
          <p:cNvPicPr>
            <a:picLocks noGrp="1" noChangeAspect="1"/>
          </p:cNvPicPr>
          <p:nvPr>
            <p:ph idx="1"/>
          </p:nvPr>
        </p:nvPicPr>
        <p:blipFill>
          <a:blip r:embed="rId2"/>
          <a:stretch>
            <a:fillRect/>
          </a:stretch>
        </p:blipFill>
        <p:spPr>
          <a:xfrm>
            <a:off x="3370217" y="3291637"/>
            <a:ext cx="5167449" cy="1693387"/>
          </a:xfrm>
          <a:prstGeom prst="rect">
            <a:avLst/>
          </a:prstGeom>
        </p:spPr>
      </p:pic>
      <p:sp>
        <p:nvSpPr>
          <p:cNvPr id="5" name="CuadroTexto 4"/>
          <p:cNvSpPr txBox="1"/>
          <p:nvPr/>
        </p:nvSpPr>
        <p:spPr>
          <a:xfrm>
            <a:off x="274320" y="2416629"/>
            <a:ext cx="6543779" cy="369332"/>
          </a:xfrm>
          <a:prstGeom prst="rect">
            <a:avLst/>
          </a:prstGeom>
          <a:noFill/>
        </p:spPr>
        <p:txBody>
          <a:bodyPr wrap="none" rtlCol="0">
            <a:spAutoFit/>
          </a:bodyPr>
          <a:lstStyle/>
          <a:p>
            <a:r>
              <a:rPr lang="es-419" dirty="0" smtClean="0"/>
              <a:t>Opciones de conexión de un banco de transformadores</a:t>
            </a:r>
            <a:endParaRPr lang="es-419" dirty="0"/>
          </a:p>
        </p:txBody>
      </p:sp>
    </p:spTree>
    <p:extLst>
      <p:ext uri="{BB962C8B-B14F-4D97-AF65-F5344CB8AC3E}">
        <p14:creationId xmlns:p14="http://schemas.microsoft.com/office/powerpoint/2010/main" val="13497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Principio de funcionamiento</a:t>
            </a:r>
            <a:endParaRPr lang="es-UY" dirty="0"/>
          </a:p>
        </p:txBody>
      </p:sp>
      <p:pic>
        <p:nvPicPr>
          <p:cNvPr id="4" name="Marcador de contenido 5"/>
          <p:cNvPicPr>
            <a:picLocks noGrp="1" noChangeAspect="1"/>
          </p:cNvPicPr>
          <p:nvPr>
            <p:ph idx="1"/>
          </p:nvPr>
        </p:nvPicPr>
        <p:blipFill>
          <a:blip r:embed="rId2"/>
          <a:stretch>
            <a:fillRect/>
          </a:stretch>
        </p:blipFill>
        <p:spPr>
          <a:xfrm>
            <a:off x="3220872" y="2610881"/>
            <a:ext cx="5266756" cy="3307523"/>
          </a:xfrm>
          <a:prstGeom prst="rect">
            <a:avLst/>
          </a:prstGeom>
        </p:spPr>
      </p:pic>
      <p:cxnSp>
        <p:nvCxnSpPr>
          <p:cNvPr id="6" name="Conector recto de flecha 5"/>
          <p:cNvCxnSpPr/>
          <p:nvPr/>
        </p:nvCxnSpPr>
        <p:spPr>
          <a:xfrm>
            <a:off x="2646387" y="4264642"/>
            <a:ext cx="9702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flipV="1">
            <a:off x="7970294" y="4367283"/>
            <a:ext cx="1269239" cy="40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98308" y="3997951"/>
            <a:ext cx="2354238" cy="369332"/>
          </a:xfrm>
          <a:prstGeom prst="rect">
            <a:avLst/>
          </a:prstGeom>
          <a:solidFill>
            <a:schemeClr val="tx1"/>
          </a:solidFill>
        </p:spPr>
        <p:txBody>
          <a:bodyPr wrap="square" rtlCol="0">
            <a:spAutoFit/>
          </a:bodyPr>
          <a:lstStyle/>
          <a:p>
            <a:r>
              <a:rPr lang="es-419" dirty="0" smtClean="0">
                <a:solidFill>
                  <a:schemeClr val="bg1"/>
                </a:solidFill>
              </a:rPr>
              <a:t>Bobinado primario</a:t>
            </a:r>
            <a:endParaRPr lang="es-UY" dirty="0">
              <a:solidFill>
                <a:schemeClr val="bg1"/>
              </a:solidFill>
            </a:endParaRPr>
          </a:p>
        </p:txBody>
      </p:sp>
      <p:sp>
        <p:nvSpPr>
          <p:cNvPr id="13" name="CuadroTexto 12"/>
          <p:cNvSpPr txBox="1"/>
          <p:nvPr/>
        </p:nvSpPr>
        <p:spPr>
          <a:xfrm>
            <a:off x="9255954" y="4223561"/>
            <a:ext cx="2742204" cy="369332"/>
          </a:xfrm>
          <a:prstGeom prst="rect">
            <a:avLst/>
          </a:prstGeom>
          <a:solidFill>
            <a:schemeClr val="tx1"/>
          </a:solidFill>
        </p:spPr>
        <p:txBody>
          <a:bodyPr wrap="square" rtlCol="0">
            <a:spAutoFit/>
          </a:bodyPr>
          <a:lstStyle/>
          <a:p>
            <a:r>
              <a:rPr lang="es-419" dirty="0" smtClean="0">
                <a:solidFill>
                  <a:schemeClr val="bg1"/>
                </a:solidFill>
              </a:rPr>
              <a:t>Bobinado Secundario</a:t>
            </a:r>
            <a:endParaRPr lang="es-UY" dirty="0">
              <a:solidFill>
                <a:schemeClr val="bg1"/>
              </a:solidFill>
            </a:endParaRPr>
          </a:p>
        </p:txBody>
      </p:sp>
      <p:sp>
        <p:nvSpPr>
          <p:cNvPr id="16" name="Rectángulo redondeado 15"/>
          <p:cNvSpPr/>
          <p:nvPr/>
        </p:nvSpPr>
        <p:spPr>
          <a:xfrm>
            <a:off x="3616657" y="2838734"/>
            <a:ext cx="1651379" cy="24975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 name="Rectángulo redondeado 16"/>
          <p:cNvSpPr/>
          <p:nvPr/>
        </p:nvSpPr>
        <p:spPr>
          <a:xfrm>
            <a:off x="6230204" y="2844716"/>
            <a:ext cx="1651379" cy="24975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2206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06197" y="3688465"/>
            <a:ext cx="1666739" cy="1526171"/>
          </a:xfrm>
          <a:prstGeom prst="rect">
            <a:avLst/>
          </a:prstGeom>
        </p:spPr>
      </p:pic>
      <p:pic>
        <p:nvPicPr>
          <p:cNvPr id="5" name="Imagen 4"/>
          <p:cNvPicPr>
            <a:picLocks noChangeAspect="1"/>
          </p:cNvPicPr>
          <p:nvPr/>
        </p:nvPicPr>
        <p:blipFill>
          <a:blip r:embed="rId3"/>
          <a:stretch>
            <a:fillRect/>
          </a:stretch>
        </p:blipFill>
        <p:spPr>
          <a:xfrm>
            <a:off x="4872446" y="2725917"/>
            <a:ext cx="6735672" cy="3634534"/>
          </a:xfrm>
          <a:prstGeom prst="rect">
            <a:avLst/>
          </a:prstGeom>
        </p:spPr>
      </p:pic>
      <p:sp>
        <p:nvSpPr>
          <p:cNvPr id="6" name="Flecha derecha 5"/>
          <p:cNvSpPr/>
          <p:nvPr/>
        </p:nvSpPr>
        <p:spPr>
          <a:xfrm>
            <a:off x="3056708" y="3987819"/>
            <a:ext cx="1371600" cy="927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Título 1"/>
          <p:cNvSpPr>
            <a:spLocks noGrp="1"/>
          </p:cNvSpPr>
          <p:nvPr>
            <p:ph type="title"/>
          </p:nvPr>
        </p:nvSpPr>
        <p:spPr/>
        <p:txBody>
          <a:bodyPr/>
          <a:lstStyle/>
          <a:p>
            <a:r>
              <a:rPr lang="es-419" dirty="0" smtClean="0"/>
              <a:t>Relación de transformación</a:t>
            </a:r>
            <a:endParaRPr lang="es-419" dirty="0"/>
          </a:p>
        </p:txBody>
      </p:sp>
    </p:spTree>
    <p:extLst>
      <p:ext uri="{BB962C8B-B14F-4D97-AF65-F5344CB8AC3E}">
        <p14:creationId xmlns:p14="http://schemas.microsoft.com/office/powerpoint/2010/main" val="31125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Modelo </a:t>
            </a:r>
            <a:r>
              <a:rPr lang="es-419" dirty="0"/>
              <a:t>M</a:t>
            </a:r>
            <a:r>
              <a:rPr lang="es-419" dirty="0" smtClean="0"/>
              <a:t>onofásico </a:t>
            </a:r>
            <a:r>
              <a:rPr lang="es-419" dirty="0"/>
              <a:t>E</a:t>
            </a:r>
            <a:r>
              <a:rPr lang="es-419" dirty="0" smtClean="0"/>
              <a:t>strella Equivalente</a:t>
            </a:r>
            <a:endParaRPr lang="es-419" dirty="0"/>
          </a:p>
        </p:txBody>
      </p:sp>
      <p:pic>
        <p:nvPicPr>
          <p:cNvPr id="4" name="Marcador de contenido 3"/>
          <p:cNvPicPr>
            <a:picLocks noGrp="1" noChangeAspect="1"/>
          </p:cNvPicPr>
          <p:nvPr>
            <p:ph idx="1"/>
          </p:nvPr>
        </p:nvPicPr>
        <p:blipFill>
          <a:blip r:embed="rId2"/>
          <a:stretch>
            <a:fillRect/>
          </a:stretch>
        </p:blipFill>
        <p:spPr>
          <a:xfrm>
            <a:off x="3065144" y="2763541"/>
            <a:ext cx="5869850" cy="3105340"/>
          </a:xfrm>
          <a:prstGeom prst="rect">
            <a:avLst/>
          </a:prstGeom>
        </p:spPr>
      </p:pic>
    </p:spTree>
    <p:extLst>
      <p:ext uri="{BB962C8B-B14F-4D97-AF65-F5344CB8AC3E}">
        <p14:creationId xmlns:p14="http://schemas.microsoft.com/office/powerpoint/2010/main" val="14765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Ensayos</a:t>
            </a:r>
            <a:endParaRPr lang="es-419" dirty="0"/>
          </a:p>
        </p:txBody>
      </p:sp>
      <p:pic>
        <p:nvPicPr>
          <p:cNvPr id="4" name="Marcador de contenido 3"/>
          <p:cNvPicPr>
            <a:picLocks noGrp="1" noChangeAspect="1"/>
          </p:cNvPicPr>
          <p:nvPr>
            <p:ph idx="1"/>
          </p:nvPr>
        </p:nvPicPr>
        <p:blipFill>
          <a:blip r:embed="rId2"/>
          <a:stretch>
            <a:fillRect/>
          </a:stretch>
        </p:blipFill>
        <p:spPr>
          <a:xfrm>
            <a:off x="674914" y="5091921"/>
            <a:ext cx="5073906" cy="1547200"/>
          </a:xfrm>
          <a:prstGeom prst="rect">
            <a:avLst/>
          </a:prstGeom>
        </p:spPr>
      </p:pic>
      <p:pic>
        <p:nvPicPr>
          <p:cNvPr id="5" name="Imagen 4"/>
          <p:cNvPicPr>
            <a:picLocks noChangeAspect="1"/>
          </p:cNvPicPr>
          <p:nvPr/>
        </p:nvPicPr>
        <p:blipFill>
          <a:blip r:embed="rId3"/>
          <a:stretch>
            <a:fillRect/>
          </a:stretch>
        </p:blipFill>
        <p:spPr>
          <a:xfrm>
            <a:off x="6448006" y="5091921"/>
            <a:ext cx="4600343" cy="1547200"/>
          </a:xfrm>
          <a:prstGeom prst="rect">
            <a:avLst/>
          </a:prstGeom>
        </p:spPr>
      </p:pic>
      <p:sp>
        <p:nvSpPr>
          <p:cNvPr id="6" name="CuadroTexto 5"/>
          <p:cNvSpPr txBox="1"/>
          <p:nvPr/>
        </p:nvSpPr>
        <p:spPr>
          <a:xfrm>
            <a:off x="6523128" y="2817223"/>
            <a:ext cx="3304903" cy="369332"/>
          </a:xfrm>
          <a:prstGeom prst="rect">
            <a:avLst/>
          </a:prstGeom>
          <a:noFill/>
        </p:spPr>
        <p:txBody>
          <a:bodyPr wrap="square" rtlCol="0">
            <a:spAutoFit/>
          </a:bodyPr>
          <a:lstStyle/>
          <a:p>
            <a:r>
              <a:rPr lang="es-419" dirty="0" smtClean="0"/>
              <a:t>Ensayo de cortocircuito</a:t>
            </a:r>
            <a:endParaRPr lang="es-419" dirty="0"/>
          </a:p>
        </p:txBody>
      </p:sp>
      <p:sp>
        <p:nvSpPr>
          <p:cNvPr id="7" name="CuadroTexto 6"/>
          <p:cNvSpPr txBox="1"/>
          <p:nvPr/>
        </p:nvSpPr>
        <p:spPr>
          <a:xfrm>
            <a:off x="674914" y="2817223"/>
            <a:ext cx="3304903" cy="369332"/>
          </a:xfrm>
          <a:prstGeom prst="rect">
            <a:avLst/>
          </a:prstGeom>
          <a:noFill/>
        </p:spPr>
        <p:txBody>
          <a:bodyPr wrap="square" rtlCol="0">
            <a:spAutoFit/>
          </a:bodyPr>
          <a:lstStyle/>
          <a:p>
            <a:r>
              <a:rPr lang="es-419" dirty="0" smtClean="0"/>
              <a:t>Ensayo de vacío</a:t>
            </a:r>
            <a:endParaRPr lang="es-419" dirty="0"/>
          </a:p>
        </p:txBody>
      </p:sp>
      <p:pic>
        <p:nvPicPr>
          <p:cNvPr id="9" name="Imagen 8"/>
          <p:cNvPicPr>
            <a:picLocks noChangeAspect="1"/>
          </p:cNvPicPr>
          <p:nvPr/>
        </p:nvPicPr>
        <p:blipFill>
          <a:blip r:embed="rId4"/>
          <a:stretch>
            <a:fillRect/>
          </a:stretch>
        </p:blipFill>
        <p:spPr>
          <a:xfrm>
            <a:off x="6824002" y="3314591"/>
            <a:ext cx="3848353" cy="1649294"/>
          </a:xfrm>
          <a:prstGeom prst="rect">
            <a:avLst/>
          </a:prstGeom>
        </p:spPr>
      </p:pic>
      <p:pic>
        <p:nvPicPr>
          <p:cNvPr id="11" name="Imagen 10"/>
          <p:cNvPicPr>
            <a:picLocks noChangeAspect="1"/>
          </p:cNvPicPr>
          <p:nvPr/>
        </p:nvPicPr>
        <p:blipFill>
          <a:blip r:embed="rId5"/>
          <a:stretch>
            <a:fillRect/>
          </a:stretch>
        </p:blipFill>
        <p:spPr>
          <a:xfrm>
            <a:off x="674914" y="3258341"/>
            <a:ext cx="4511040" cy="1705544"/>
          </a:xfrm>
          <a:prstGeom prst="rect">
            <a:avLst/>
          </a:prstGeom>
        </p:spPr>
      </p:pic>
    </p:spTree>
    <p:extLst>
      <p:ext uri="{BB962C8B-B14F-4D97-AF65-F5344CB8AC3E}">
        <p14:creationId xmlns:p14="http://schemas.microsoft.com/office/powerpoint/2010/main" val="289940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Datos de chapa e impedancia base</a:t>
            </a:r>
            <a:endParaRPr lang="es-419" dirty="0"/>
          </a:p>
        </p:txBody>
      </p:sp>
      <p:pic>
        <p:nvPicPr>
          <p:cNvPr id="4" name="Marcador de contenido 3"/>
          <p:cNvPicPr>
            <a:picLocks noGrp="1" noChangeAspect="1"/>
          </p:cNvPicPr>
          <p:nvPr>
            <p:ph idx="1"/>
          </p:nvPr>
        </p:nvPicPr>
        <p:blipFill>
          <a:blip r:embed="rId2"/>
          <a:stretch>
            <a:fillRect/>
          </a:stretch>
        </p:blipFill>
        <p:spPr>
          <a:xfrm>
            <a:off x="1472062" y="2600030"/>
            <a:ext cx="2552478" cy="1193006"/>
          </a:xfrm>
          <a:prstGeom prst="rect">
            <a:avLst/>
          </a:prstGeom>
        </p:spPr>
      </p:pic>
      <p:pic>
        <p:nvPicPr>
          <p:cNvPr id="5" name="Imagen 4"/>
          <p:cNvPicPr>
            <a:picLocks noChangeAspect="1"/>
          </p:cNvPicPr>
          <p:nvPr/>
        </p:nvPicPr>
        <p:blipFill>
          <a:blip r:embed="rId3"/>
          <a:stretch>
            <a:fillRect/>
          </a:stretch>
        </p:blipFill>
        <p:spPr>
          <a:xfrm>
            <a:off x="1472062" y="5350964"/>
            <a:ext cx="2552478" cy="1137852"/>
          </a:xfrm>
          <a:prstGeom prst="rect">
            <a:avLst/>
          </a:prstGeom>
        </p:spPr>
      </p:pic>
      <p:pic>
        <p:nvPicPr>
          <p:cNvPr id="6" name="Imagen 5"/>
          <p:cNvPicPr>
            <a:picLocks noChangeAspect="1"/>
          </p:cNvPicPr>
          <p:nvPr/>
        </p:nvPicPr>
        <p:blipFill>
          <a:blip r:embed="rId4"/>
          <a:stretch>
            <a:fillRect/>
          </a:stretch>
        </p:blipFill>
        <p:spPr>
          <a:xfrm>
            <a:off x="6095999" y="3607729"/>
            <a:ext cx="5170112" cy="1197021"/>
          </a:xfrm>
          <a:prstGeom prst="rect">
            <a:avLst/>
          </a:prstGeom>
        </p:spPr>
      </p:pic>
      <p:sp>
        <p:nvSpPr>
          <p:cNvPr id="7" name="Cruz 6"/>
          <p:cNvSpPr/>
          <p:nvPr/>
        </p:nvSpPr>
        <p:spPr>
          <a:xfrm>
            <a:off x="2299063" y="4206240"/>
            <a:ext cx="718457" cy="73152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Flecha derecha 7"/>
          <p:cNvSpPr/>
          <p:nvPr/>
        </p:nvSpPr>
        <p:spPr>
          <a:xfrm>
            <a:off x="4558937" y="3997234"/>
            <a:ext cx="888274" cy="550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p:cNvPicPr>
            <a:picLocks noChangeAspect="1"/>
          </p:cNvPicPr>
          <p:nvPr/>
        </p:nvPicPr>
        <p:blipFill>
          <a:blip r:embed="rId5"/>
          <a:stretch>
            <a:fillRect/>
          </a:stretch>
        </p:blipFill>
        <p:spPr>
          <a:xfrm>
            <a:off x="7736749" y="5259524"/>
            <a:ext cx="2275704" cy="1137852"/>
          </a:xfrm>
          <a:prstGeom prst="rect">
            <a:avLst/>
          </a:prstGeom>
        </p:spPr>
      </p:pic>
    </p:spTree>
    <p:extLst>
      <p:ext uri="{BB962C8B-B14F-4D97-AF65-F5344CB8AC3E}">
        <p14:creationId xmlns:p14="http://schemas.microsoft.com/office/powerpoint/2010/main" val="1980370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Índice horario</a:t>
            </a:r>
            <a:endParaRPr lang="es-419" dirty="0"/>
          </a:p>
        </p:txBody>
      </p:sp>
      <p:pic>
        <p:nvPicPr>
          <p:cNvPr id="5" name="Marcador de contenido 4"/>
          <p:cNvPicPr>
            <a:picLocks noGrp="1" noChangeAspect="1"/>
          </p:cNvPicPr>
          <p:nvPr>
            <p:ph idx="1"/>
          </p:nvPr>
        </p:nvPicPr>
        <p:blipFill>
          <a:blip r:embed="rId2"/>
          <a:stretch>
            <a:fillRect/>
          </a:stretch>
        </p:blipFill>
        <p:spPr>
          <a:xfrm>
            <a:off x="810000" y="3655627"/>
            <a:ext cx="2442651" cy="2453556"/>
          </a:xfrm>
          <a:prstGeom prst="rect">
            <a:avLst/>
          </a:prstGeom>
        </p:spPr>
      </p:pic>
      <p:pic>
        <p:nvPicPr>
          <p:cNvPr id="3080" name="Picture 8" descr="Transformador Trifasico Aprende Fa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89" y="4094205"/>
            <a:ext cx="5802426" cy="171819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2571255"/>
            <a:ext cx="7539243" cy="646331"/>
          </a:xfrm>
          <a:prstGeom prst="rect">
            <a:avLst/>
          </a:prstGeom>
          <a:noFill/>
        </p:spPr>
        <p:txBody>
          <a:bodyPr wrap="none" rtlCol="0">
            <a:spAutoFit/>
          </a:bodyPr>
          <a:lstStyle/>
          <a:p>
            <a:r>
              <a:rPr lang="es-419" dirty="0" smtClean="0"/>
              <a:t>El índice horario es un indicador que nos dice cual es el desfasaje</a:t>
            </a:r>
          </a:p>
          <a:p>
            <a:r>
              <a:rPr lang="es-419" dirty="0" smtClean="0"/>
              <a:t> entre las tensiones de línea primarias y secundarias Up/</a:t>
            </a:r>
            <a:r>
              <a:rPr lang="es-419" dirty="0" err="1" smtClean="0"/>
              <a:t>Us</a:t>
            </a:r>
            <a:endParaRPr lang="es-419" dirty="0"/>
          </a:p>
        </p:txBody>
      </p:sp>
    </p:spTree>
    <p:extLst>
      <p:ext uri="{BB962C8B-B14F-4D97-AF65-F5344CB8AC3E}">
        <p14:creationId xmlns:p14="http://schemas.microsoft.com/office/powerpoint/2010/main" val="1927560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486376"/>
            <a:ext cx="10571998" cy="970450"/>
          </a:xfrm>
        </p:spPr>
        <p:txBody>
          <a:bodyPr/>
          <a:lstStyle/>
          <a:p>
            <a:r>
              <a:rPr lang="es-419" dirty="0" smtClean="0"/>
              <a:t>Índice horario</a:t>
            </a:r>
            <a:endParaRPr lang="es-419" dirty="0"/>
          </a:p>
        </p:txBody>
      </p:sp>
      <p:pic>
        <p:nvPicPr>
          <p:cNvPr id="2050" name="Picture 2" descr="https://upload.wikimedia.org/wikipedia/commons/thumb/c/c4/Dy5.svg/220px-Dy5.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632" y="2985490"/>
            <a:ext cx="4570367" cy="30746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6/67/Grupo_de_conexion.svg/220px-Grupo_de_conex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117" y="3660782"/>
            <a:ext cx="20955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23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8561" y="1710404"/>
            <a:ext cx="10572000" cy="2971051"/>
          </a:xfrm>
        </p:spPr>
        <p:txBody>
          <a:bodyPr/>
          <a:lstStyle/>
          <a:p>
            <a:r>
              <a:rPr lang="es-419" dirty="0" smtClean="0"/>
              <a:t>Transformador Trifásico funcionamiento en paralelo.</a:t>
            </a:r>
            <a:endParaRPr lang="es-UY" dirty="0"/>
          </a:p>
        </p:txBody>
      </p:sp>
      <p:sp>
        <p:nvSpPr>
          <p:cNvPr id="3" name="Subtítulo 2"/>
          <p:cNvSpPr>
            <a:spLocks noGrp="1"/>
          </p:cNvSpPr>
          <p:nvPr>
            <p:ph type="subTitle" idx="1"/>
          </p:nvPr>
        </p:nvSpPr>
        <p:spPr/>
        <p:txBody>
          <a:bodyPr/>
          <a:lstStyle/>
          <a:p>
            <a:r>
              <a:rPr lang="es-419" dirty="0" smtClean="0"/>
              <a:t>Práctico Lunes 18-20hs.</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2653209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Condiciones que deben cumplir los transformadores conectados en paralelo</a:t>
            </a:r>
            <a:endParaRPr lang="es-419" dirty="0"/>
          </a:p>
        </p:txBody>
      </p:sp>
      <p:sp>
        <p:nvSpPr>
          <p:cNvPr id="3" name="Marcador de contenido 2"/>
          <p:cNvSpPr>
            <a:spLocks noGrp="1"/>
          </p:cNvSpPr>
          <p:nvPr>
            <p:ph idx="1"/>
          </p:nvPr>
        </p:nvSpPr>
        <p:spPr>
          <a:xfrm>
            <a:off x="827424" y="2274535"/>
            <a:ext cx="10554574" cy="3636511"/>
          </a:xfrm>
        </p:spPr>
        <p:txBody>
          <a:bodyPr/>
          <a:lstStyle/>
          <a:p>
            <a:r>
              <a:rPr lang="es-419" dirty="0" smtClean="0"/>
              <a:t>Tensiones nominales: Idénticas / Similares</a:t>
            </a:r>
          </a:p>
          <a:p>
            <a:r>
              <a:rPr lang="es-419" dirty="0" smtClean="0"/>
              <a:t>Relación de transformación: </a:t>
            </a:r>
            <a:r>
              <a:rPr lang="es-419" dirty="0"/>
              <a:t> Idénticas / </a:t>
            </a:r>
            <a:r>
              <a:rPr lang="es-419" dirty="0" smtClean="0"/>
              <a:t>Similares</a:t>
            </a:r>
          </a:p>
          <a:p>
            <a:r>
              <a:rPr lang="es-419" dirty="0"/>
              <a:t>Impedancia de </a:t>
            </a:r>
            <a:r>
              <a:rPr lang="es-419" dirty="0" err="1"/>
              <a:t>c.c</a:t>
            </a:r>
            <a:r>
              <a:rPr lang="es-419" dirty="0"/>
              <a:t> en </a:t>
            </a:r>
            <a:r>
              <a:rPr lang="es-419" dirty="0" err="1"/>
              <a:t>p.u</a:t>
            </a:r>
            <a:r>
              <a:rPr lang="es-419" dirty="0"/>
              <a:t> similares</a:t>
            </a:r>
            <a:r>
              <a:rPr lang="es-419" dirty="0" smtClean="0"/>
              <a:t>. </a:t>
            </a:r>
            <a:r>
              <a:rPr lang="es-419" dirty="0"/>
              <a:t>Idénticas / </a:t>
            </a:r>
            <a:r>
              <a:rPr lang="es-419" dirty="0" smtClean="0"/>
              <a:t>Similares</a:t>
            </a:r>
          </a:p>
          <a:p>
            <a:r>
              <a:rPr lang="es-419" dirty="0" smtClean="0"/>
              <a:t>índice horario: Idénticos </a:t>
            </a:r>
            <a:r>
              <a:rPr lang="es-419" dirty="0"/>
              <a:t>/ Similares</a:t>
            </a:r>
          </a:p>
          <a:p>
            <a:endParaRPr lang="es-419" dirty="0"/>
          </a:p>
        </p:txBody>
      </p:sp>
      <p:sp>
        <p:nvSpPr>
          <p:cNvPr id="4" name="Elipse 3"/>
          <p:cNvSpPr/>
          <p:nvPr/>
        </p:nvSpPr>
        <p:spPr>
          <a:xfrm>
            <a:off x="4767941" y="2958948"/>
            <a:ext cx="1123406" cy="5486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Elipse 4"/>
          <p:cNvSpPr/>
          <p:nvPr/>
        </p:nvSpPr>
        <p:spPr>
          <a:xfrm>
            <a:off x="5664924" y="3394141"/>
            <a:ext cx="1123406" cy="5486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Elipse 5"/>
          <p:cNvSpPr/>
          <p:nvPr/>
        </p:nvSpPr>
        <p:spPr>
          <a:xfrm>
            <a:off x="6439933" y="3818471"/>
            <a:ext cx="1123406" cy="5486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Elipse 6"/>
          <p:cNvSpPr/>
          <p:nvPr/>
        </p:nvSpPr>
        <p:spPr>
          <a:xfrm>
            <a:off x="2856355" y="4168547"/>
            <a:ext cx="1123406" cy="5486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Flecha derecha 7">
            <a:hlinkClick r:id="rId2" action="ppaction://hlinksldjump"/>
          </p:cNvPr>
          <p:cNvSpPr/>
          <p:nvPr/>
        </p:nvSpPr>
        <p:spPr>
          <a:xfrm>
            <a:off x="6095999" y="2902225"/>
            <a:ext cx="1280160"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Flecha derecha 8">
            <a:hlinkClick r:id="rId3" action="ppaction://hlinksldjump"/>
          </p:cNvPr>
          <p:cNvSpPr/>
          <p:nvPr/>
        </p:nvSpPr>
        <p:spPr>
          <a:xfrm>
            <a:off x="7214998" y="3440072"/>
            <a:ext cx="1358537" cy="435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Flecha derecha 9">
            <a:hlinkClick r:id="rId4" action="ppaction://hlinksldjump"/>
          </p:cNvPr>
          <p:cNvSpPr/>
          <p:nvPr/>
        </p:nvSpPr>
        <p:spPr>
          <a:xfrm>
            <a:off x="7685313" y="3818471"/>
            <a:ext cx="1563189" cy="4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Flecha derecha 10"/>
          <p:cNvSpPr/>
          <p:nvPr/>
        </p:nvSpPr>
        <p:spPr>
          <a:xfrm>
            <a:off x="5314404" y="4279364"/>
            <a:ext cx="1563189" cy="48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0765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Análisis de la relación entre las tensiones de dos transformadores conectados en //</a:t>
            </a:r>
            <a:endParaRPr lang="es-419" dirty="0"/>
          </a:p>
        </p:txBody>
      </p:sp>
      <p:sp>
        <p:nvSpPr>
          <p:cNvPr id="3" name="Marcador de contenido 2"/>
          <p:cNvSpPr>
            <a:spLocks noGrp="1"/>
          </p:cNvSpPr>
          <p:nvPr>
            <p:ph idx="1"/>
          </p:nvPr>
        </p:nvSpPr>
        <p:spPr>
          <a:xfrm>
            <a:off x="714209" y="2457419"/>
            <a:ext cx="10554574" cy="1017302"/>
          </a:xfrm>
        </p:spPr>
        <p:txBody>
          <a:bodyPr/>
          <a:lstStyle/>
          <a:p>
            <a:r>
              <a:rPr lang="es-419" dirty="0" smtClean="0"/>
              <a:t>Tensiones Nominales</a:t>
            </a:r>
            <a:endParaRPr lang="es-419" dirty="0"/>
          </a:p>
        </p:txBody>
      </p:sp>
      <p:pic>
        <p:nvPicPr>
          <p:cNvPr id="5" name="Imagen 4"/>
          <p:cNvPicPr>
            <a:picLocks noChangeAspect="1"/>
          </p:cNvPicPr>
          <p:nvPr/>
        </p:nvPicPr>
        <p:blipFill>
          <a:blip r:embed="rId2"/>
          <a:stretch>
            <a:fillRect/>
          </a:stretch>
        </p:blipFill>
        <p:spPr>
          <a:xfrm>
            <a:off x="4576625" y="2560323"/>
            <a:ext cx="4306118" cy="3956476"/>
          </a:xfrm>
          <a:prstGeom prst="rect">
            <a:avLst/>
          </a:prstGeom>
        </p:spPr>
      </p:pic>
      <p:sp>
        <p:nvSpPr>
          <p:cNvPr id="6" name="CuadroTexto 5"/>
          <p:cNvSpPr txBox="1"/>
          <p:nvPr/>
        </p:nvSpPr>
        <p:spPr>
          <a:xfrm>
            <a:off x="1332411" y="5525589"/>
            <a:ext cx="3244214" cy="369332"/>
          </a:xfrm>
          <a:prstGeom prst="rect">
            <a:avLst/>
          </a:prstGeom>
          <a:noFill/>
        </p:spPr>
        <p:txBody>
          <a:bodyPr wrap="square" rtlCol="0">
            <a:spAutoFit/>
          </a:bodyPr>
          <a:lstStyle/>
          <a:p>
            <a:r>
              <a:rPr lang="es-419" dirty="0" smtClean="0"/>
              <a:t>T2: Relación 400/200 V</a:t>
            </a:r>
            <a:endParaRPr lang="es-419" dirty="0"/>
          </a:p>
        </p:txBody>
      </p:sp>
      <p:sp>
        <p:nvSpPr>
          <p:cNvPr id="7" name="CuadroTexto 6"/>
          <p:cNvSpPr txBox="1"/>
          <p:nvPr/>
        </p:nvSpPr>
        <p:spPr>
          <a:xfrm>
            <a:off x="1332411" y="3392959"/>
            <a:ext cx="3244214" cy="369332"/>
          </a:xfrm>
          <a:prstGeom prst="rect">
            <a:avLst/>
          </a:prstGeom>
          <a:noFill/>
        </p:spPr>
        <p:txBody>
          <a:bodyPr wrap="square" rtlCol="0">
            <a:spAutoFit/>
          </a:bodyPr>
          <a:lstStyle/>
          <a:p>
            <a:r>
              <a:rPr lang="es-419" dirty="0" smtClean="0"/>
              <a:t>T1: Relación 600/300 V</a:t>
            </a:r>
            <a:endParaRPr lang="es-419" dirty="0"/>
          </a:p>
        </p:txBody>
      </p:sp>
      <p:sp>
        <p:nvSpPr>
          <p:cNvPr id="8" name="CuadroTexto 7"/>
          <p:cNvSpPr txBox="1"/>
          <p:nvPr/>
        </p:nvSpPr>
        <p:spPr>
          <a:xfrm>
            <a:off x="5747845" y="2088087"/>
            <a:ext cx="1963678" cy="369332"/>
          </a:xfrm>
          <a:prstGeom prst="rect">
            <a:avLst/>
          </a:prstGeom>
          <a:noFill/>
        </p:spPr>
        <p:txBody>
          <a:bodyPr wrap="square" rtlCol="0">
            <a:spAutoFit/>
          </a:bodyPr>
          <a:lstStyle/>
          <a:p>
            <a:r>
              <a:rPr lang="es-419" dirty="0" smtClean="0"/>
              <a:t>Fuente: 600 V.</a:t>
            </a:r>
            <a:endParaRPr lang="es-419" dirty="0"/>
          </a:p>
        </p:txBody>
      </p:sp>
      <p:sp>
        <p:nvSpPr>
          <p:cNvPr id="9" name="CuadroTexto 8"/>
          <p:cNvSpPr txBox="1"/>
          <p:nvPr/>
        </p:nvSpPr>
        <p:spPr>
          <a:xfrm>
            <a:off x="9026434" y="2241758"/>
            <a:ext cx="3004457" cy="3416320"/>
          </a:xfrm>
          <a:prstGeom prst="rect">
            <a:avLst/>
          </a:prstGeom>
          <a:noFill/>
        </p:spPr>
        <p:txBody>
          <a:bodyPr wrap="square" rtlCol="0">
            <a:spAutoFit/>
          </a:bodyPr>
          <a:lstStyle/>
          <a:p>
            <a:r>
              <a:rPr lang="es-419" dirty="0" smtClean="0"/>
              <a:t>Las tensión nominal del primario del T2 es menor que el valor de la fuente, por lo tanto esto puede ocasionarle una falla de aislación al T2. Independientemente del valor de relación de transformación </a:t>
            </a:r>
          </a:p>
          <a:p>
            <a:r>
              <a:rPr lang="es-419" dirty="0" smtClean="0"/>
              <a:t>Además, tendremos del lado secundario valores diferentes de tensión.</a:t>
            </a:r>
            <a:endParaRPr lang="es-419" dirty="0"/>
          </a:p>
        </p:txBody>
      </p:sp>
      <p:sp>
        <p:nvSpPr>
          <p:cNvPr id="10" name="Flecha derecha 9">
            <a:hlinkClick r:id="rId3" action="ppaction://hlinksldjump"/>
          </p:cNvPr>
          <p:cNvSpPr/>
          <p:nvPr/>
        </p:nvSpPr>
        <p:spPr>
          <a:xfrm rot="10800000">
            <a:off x="810000" y="6061166"/>
            <a:ext cx="1724194" cy="587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832997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Análisis de la relación </a:t>
            </a:r>
            <a:r>
              <a:rPr lang="es-419" dirty="0" smtClean="0"/>
              <a:t>de transformación </a:t>
            </a:r>
            <a:r>
              <a:rPr lang="es-419" dirty="0"/>
              <a:t>de dos transformadores conectados en //</a:t>
            </a:r>
          </a:p>
        </p:txBody>
      </p:sp>
      <p:sp>
        <p:nvSpPr>
          <p:cNvPr id="3" name="Marcador de contenido 2"/>
          <p:cNvSpPr>
            <a:spLocks noGrp="1"/>
          </p:cNvSpPr>
          <p:nvPr>
            <p:ph idx="1"/>
          </p:nvPr>
        </p:nvSpPr>
        <p:spPr>
          <a:xfrm>
            <a:off x="818712" y="2222287"/>
            <a:ext cx="10554574" cy="729919"/>
          </a:xfrm>
        </p:spPr>
        <p:txBody>
          <a:bodyPr/>
          <a:lstStyle/>
          <a:p>
            <a:r>
              <a:rPr lang="es-419" dirty="0"/>
              <a:t>Relación de transformación</a:t>
            </a:r>
          </a:p>
        </p:txBody>
      </p:sp>
      <p:pic>
        <p:nvPicPr>
          <p:cNvPr id="4" name="Imagen 3"/>
          <p:cNvPicPr>
            <a:picLocks noChangeAspect="1"/>
          </p:cNvPicPr>
          <p:nvPr/>
        </p:nvPicPr>
        <p:blipFill>
          <a:blip r:embed="rId2"/>
          <a:stretch>
            <a:fillRect/>
          </a:stretch>
        </p:blipFill>
        <p:spPr>
          <a:xfrm>
            <a:off x="2712582" y="3393485"/>
            <a:ext cx="6596773" cy="2458675"/>
          </a:xfrm>
          <a:prstGeom prst="rect">
            <a:avLst/>
          </a:prstGeom>
        </p:spPr>
      </p:pic>
      <p:sp>
        <p:nvSpPr>
          <p:cNvPr id="5" name="Flecha derecha 4">
            <a:hlinkClick r:id="rId3" action="ppaction://hlinksldjump"/>
          </p:cNvPr>
          <p:cNvSpPr/>
          <p:nvPr/>
        </p:nvSpPr>
        <p:spPr>
          <a:xfrm rot="10800000">
            <a:off x="457200" y="6309360"/>
            <a:ext cx="1541417" cy="40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CuadroTexto 5"/>
          <p:cNvSpPr txBox="1"/>
          <p:nvPr/>
        </p:nvSpPr>
        <p:spPr>
          <a:xfrm>
            <a:off x="6021976" y="2495006"/>
            <a:ext cx="4258493" cy="923330"/>
          </a:xfrm>
          <a:prstGeom prst="rect">
            <a:avLst/>
          </a:prstGeom>
          <a:noFill/>
        </p:spPr>
        <p:txBody>
          <a:bodyPr wrap="square" rtlCol="0">
            <a:spAutoFit/>
          </a:bodyPr>
          <a:lstStyle/>
          <a:p>
            <a:r>
              <a:rPr lang="es-419" dirty="0" smtClean="0"/>
              <a:t>Si las tensiones secundarias son diferentes aparece una corriente de circulación.</a:t>
            </a:r>
            <a:endParaRPr lang="es-419" dirty="0"/>
          </a:p>
        </p:txBody>
      </p:sp>
    </p:spTree>
    <p:extLst>
      <p:ext uri="{BB962C8B-B14F-4D97-AF65-F5344CB8AC3E}">
        <p14:creationId xmlns:p14="http://schemas.microsoft.com/office/powerpoint/2010/main" val="2907177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Ecuaciones fundamentales</a:t>
            </a:r>
            <a:endParaRPr lang="es-UY" dirty="0"/>
          </a:p>
        </p:txBody>
      </p:sp>
      <p:pic>
        <p:nvPicPr>
          <p:cNvPr id="8" name="Marcador de contenido 7"/>
          <p:cNvPicPr>
            <a:picLocks noGrp="1" noChangeAspect="1"/>
          </p:cNvPicPr>
          <p:nvPr>
            <p:ph idx="1"/>
          </p:nvPr>
        </p:nvPicPr>
        <p:blipFill>
          <a:blip r:embed="rId2"/>
          <a:stretch>
            <a:fillRect/>
          </a:stretch>
        </p:blipFill>
        <p:spPr>
          <a:xfrm>
            <a:off x="5833421" y="2442344"/>
            <a:ext cx="5125729" cy="3239461"/>
          </a:xfrm>
          <a:prstGeom prst="rect">
            <a:avLst/>
          </a:prstGeom>
        </p:spPr>
      </p:pic>
      <p:pic>
        <p:nvPicPr>
          <p:cNvPr id="9" name="Imagen 8"/>
          <p:cNvPicPr>
            <a:picLocks noChangeAspect="1"/>
          </p:cNvPicPr>
          <p:nvPr/>
        </p:nvPicPr>
        <p:blipFill>
          <a:blip r:embed="rId3"/>
          <a:stretch>
            <a:fillRect/>
          </a:stretch>
        </p:blipFill>
        <p:spPr>
          <a:xfrm>
            <a:off x="167543" y="2809466"/>
            <a:ext cx="5390010" cy="1252608"/>
          </a:xfrm>
          <a:prstGeom prst="rect">
            <a:avLst/>
          </a:prstGeom>
        </p:spPr>
      </p:pic>
      <p:pic>
        <p:nvPicPr>
          <p:cNvPr id="10" name="Imagen 9"/>
          <p:cNvPicPr>
            <a:picLocks noChangeAspect="1"/>
          </p:cNvPicPr>
          <p:nvPr/>
        </p:nvPicPr>
        <p:blipFill>
          <a:blip r:embed="rId4"/>
          <a:stretch>
            <a:fillRect/>
          </a:stretch>
        </p:blipFill>
        <p:spPr>
          <a:xfrm>
            <a:off x="443909" y="4580714"/>
            <a:ext cx="4837278" cy="628672"/>
          </a:xfrm>
          <a:prstGeom prst="rect">
            <a:avLst/>
          </a:prstGeom>
        </p:spPr>
      </p:pic>
      <p:sp>
        <p:nvSpPr>
          <p:cNvPr id="11" name="CuadroTexto 10"/>
          <p:cNvSpPr txBox="1"/>
          <p:nvPr/>
        </p:nvSpPr>
        <p:spPr>
          <a:xfrm>
            <a:off x="810000" y="2440134"/>
            <a:ext cx="2706190" cy="369332"/>
          </a:xfrm>
          <a:prstGeom prst="rect">
            <a:avLst/>
          </a:prstGeom>
          <a:noFill/>
        </p:spPr>
        <p:txBody>
          <a:bodyPr wrap="none" rtlCol="0">
            <a:spAutoFit/>
          </a:bodyPr>
          <a:lstStyle/>
          <a:p>
            <a:r>
              <a:rPr lang="es-419" dirty="0" smtClean="0"/>
              <a:t>Relaciones de tensión.</a:t>
            </a:r>
            <a:endParaRPr lang="es-UY" dirty="0"/>
          </a:p>
        </p:txBody>
      </p:sp>
      <p:sp>
        <p:nvSpPr>
          <p:cNvPr id="12" name="CuadroTexto 11"/>
          <p:cNvSpPr txBox="1"/>
          <p:nvPr/>
        </p:nvSpPr>
        <p:spPr>
          <a:xfrm>
            <a:off x="810000" y="4211382"/>
            <a:ext cx="2912977" cy="369332"/>
          </a:xfrm>
          <a:prstGeom prst="rect">
            <a:avLst/>
          </a:prstGeom>
          <a:noFill/>
        </p:spPr>
        <p:txBody>
          <a:bodyPr wrap="none" rtlCol="0">
            <a:spAutoFit/>
          </a:bodyPr>
          <a:lstStyle/>
          <a:p>
            <a:r>
              <a:rPr lang="es-419" dirty="0" smtClean="0"/>
              <a:t>Relaciones de corriente.</a:t>
            </a:r>
            <a:endParaRPr lang="es-UY" dirty="0"/>
          </a:p>
        </p:txBody>
      </p:sp>
      <p:sp>
        <p:nvSpPr>
          <p:cNvPr id="13" name="CuadroTexto 12"/>
          <p:cNvSpPr txBox="1"/>
          <p:nvPr/>
        </p:nvSpPr>
        <p:spPr>
          <a:xfrm>
            <a:off x="493246" y="5471886"/>
            <a:ext cx="10888752" cy="1200329"/>
          </a:xfrm>
          <a:prstGeom prst="rect">
            <a:avLst/>
          </a:prstGeom>
          <a:noFill/>
        </p:spPr>
        <p:txBody>
          <a:bodyPr wrap="square" rtlCol="0">
            <a:spAutoFit/>
          </a:bodyPr>
          <a:lstStyle/>
          <a:p>
            <a:r>
              <a:rPr lang="es-419" dirty="0" smtClean="0"/>
              <a:t>Suposiciones:</a:t>
            </a:r>
            <a:br>
              <a:rPr lang="es-419" dirty="0" smtClean="0"/>
            </a:br>
            <a:r>
              <a:rPr lang="es-419" dirty="0" smtClean="0"/>
              <a:t>1- La resistencia de los cables de los bobinados es despreciable.</a:t>
            </a:r>
          </a:p>
          <a:p>
            <a:r>
              <a:rPr lang="es-419" dirty="0" smtClean="0"/>
              <a:t>2- No existe pérdida de flujo magnético.</a:t>
            </a:r>
          </a:p>
          <a:p>
            <a:r>
              <a:rPr lang="es-419" dirty="0" smtClean="0"/>
              <a:t>3- La permeabilidad Magnética es infinita. </a:t>
            </a:r>
            <a:endParaRPr lang="es-UY" dirty="0"/>
          </a:p>
        </p:txBody>
      </p:sp>
    </p:spTree>
    <p:extLst>
      <p:ext uri="{BB962C8B-B14F-4D97-AF65-F5344CB8AC3E}">
        <p14:creationId xmlns:p14="http://schemas.microsoft.com/office/powerpoint/2010/main" val="4179806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447187"/>
            <a:ext cx="10571998" cy="1512241"/>
          </a:xfrm>
        </p:spPr>
        <p:txBody>
          <a:bodyPr/>
          <a:lstStyle/>
          <a:p>
            <a:r>
              <a:rPr lang="es-419" dirty="0"/>
              <a:t>Análisis de la relación </a:t>
            </a:r>
            <a:r>
              <a:rPr lang="es-419" dirty="0" smtClean="0"/>
              <a:t>de Impedancias en </a:t>
            </a:r>
            <a:r>
              <a:rPr lang="es-419" dirty="0" err="1" smtClean="0"/>
              <a:t>p.u</a:t>
            </a:r>
            <a:r>
              <a:rPr lang="es-419" dirty="0" smtClean="0"/>
              <a:t> de dos </a:t>
            </a:r>
            <a:r>
              <a:rPr lang="es-419" dirty="0"/>
              <a:t>transformadores conectados en //</a:t>
            </a:r>
          </a:p>
        </p:txBody>
      </p:sp>
      <p:sp>
        <p:nvSpPr>
          <p:cNvPr id="3" name="Marcador de contenido 2"/>
          <p:cNvSpPr>
            <a:spLocks noGrp="1"/>
          </p:cNvSpPr>
          <p:nvPr>
            <p:ph idx="1"/>
          </p:nvPr>
        </p:nvSpPr>
        <p:spPr>
          <a:xfrm>
            <a:off x="818712" y="2222287"/>
            <a:ext cx="10554574" cy="586227"/>
          </a:xfrm>
        </p:spPr>
        <p:txBody>
          <a:bodyPr/>
          <a:lstStyle/>
          <a:p>
            <a:r>
              <a:rPr lang="es-419" dirty="0" smtClean="0"/>
              <a:t>Impedancias en </a:t>
            </a:r>
            <a:r>
              <a:rPr lang="es-419" dirty="0" err="1" smtClean="0"/>
              <a:t>p.u</a:t>
            </a:r>
            <a:endParaRPr lang="es-419" dirty="0"/>
          </a:p>
        </p:txBody>
      </p:sp>
      <p:pic>
        <p:nvPicPr>
          <p:cNvPr id="4" name="Imagen 3"/>
          <p:cNvPicPr>
            <a:picLocks noChangeAspect="1"/>
          </p:cNvPicPr>
          <p:nvPr/>
        </p:nvPicPr>
        <p:blipFill>
          <a:blip r:embed="rId2"/>
          <a:stretch>
            <a:fillRect/>
          </a:stretch>
        </p:blipFill>
        <p:spPr>
          <a:xfrm>
            <a:off x="117701" y="2824431"/>
            <a:ext cx="2943225" cy="2000250"/>
          </a:xfrm>
          <a:prstGeom prst="rect">
            <a:avLst/>
          </a:prstGeom>
        </p:spPr>
      </p:pic>
      <p:pic>
        <p:nvPicPr>
          <p:cNvPr id="5" name="Imagen 4"/>
          <p:cNvPicPr>
            <a:picLocks noChangeAspect="1"/>
          </p:cNvPicPr>
          <p:nvPr/>
        </p:nvPicPr>
        <p:blipFill>
          <a:blip r:embed="rId3"/>
          <a:stretch>
            <a:fillRect/>
          </a:stretch>
        </p:blipFill>
        <p:spPr>
          <a:xfrm>
            <a:off x="3160630" y="2824431"/>
            <a:ext cx="2998592" cy="1539507"/>
          </a:xfrm>
          <a:prstGeom prst="rect">
            <a:avLst/>
          </a:prstGeom>
        </p:spPr>
      </p:pic>
      <p:pic>
        <p:nvPicPr>
          <p:cNvPr id="6" name="Imagen 5"/>
          <p:cNvPicPr>
            <a:picLocks noChangeAspect="1"/>
          </p:cNvPicPr>
          <p:nvPr/>
        </p:nvPicPr>
        <p:blipFill>
          <a:blip r:embed="rId4"/>
          <a:stretch>
            <a:fillRect/>
          </a:stretch>
        </p:blipFill>
        <p:spPr>
          <a:xfrm>
            <a:off x="281940" y="5171528"/>
            <a:ext cx="5073831" cy="709476"/>
          </a:xfrm>
          <a:prstGeom prst="rect">
            <a:avLst/>
          </a:prstGeom>
        </p:spPr>
      </p:pic>
      <p:pic>
        <p:nvPicPr>
          <p:cNvPr id="7" name="Imagen 6"/>
          <p:cNvPicPr>
            <a:picLocks noChangeAspect="1"/>
          </p:cNvPicPr>
          <p:nvPr/>
        </p:nvPicPr>
        <p:blipFill>
          <a:blip r:embed="rId5"/>
          <a:stretch>
            <a:fillRect/>
          </a:stretch>
        </p:blipFill>
        <p:spPr>
          <a:xfrm>
            <a:off x="5547333" y="5171528"/>
            <a:ext cx="6453503" cy="709476"/>
          </a:xfrm>
          <a:prstGeom prst="rect">
            <a:avLst/>
          </a:prstGeom>
        </p:spPr>
      </p:pic>
      <p:pic>
        <p:nvPicPr>
          <p:cNvPr id="8" name="Imagen 7"/>
          <p:cNvPicPr>
            <a:picLocks noChangeAspect="1"/>
          </p:cNvPicPr>
          <p:nvPr/>
        </p:nvPicPr>
        <p:blipFill>
          <a:blip r:embed="rId6"/>
          <a:stretch>
            <a:fillRect/>
          </a:stretch>
        </p:blipFill>
        <p:spPr>
          <a:xfrm>
            <a:off x="6258926" y="2848784"/>
            <a:ext cx="5741910" cy="745400"/>
          </a:xfrm>
          <a:prstGeom prst="rect">
            <a:avLst/>
          </a:prstGeom>
        </p:spPr>
      </p:pic>
      <p:pic>
        <p:nvPicPr>
          <p:cNvPr id="9" name="Imagen 8"/>
          <p:cNvPicPr>
            <a:picLocks noChangeAspect="1"/>
          </p:cNvPicPr>
          <p:nvPr/>
        </p:nvPicPr>
        <p:blipFill>
          <a:blip r:embed="rId7"/>
          <a:stretch>
            <a:fillRect/>
          </a:stretch>
        </p:blipFill>
        <p:spPr>
          <a:xfrm>
            <a:off x="4514519" y="5957198"/>
            <a:ext cx="2265104" cy="855706"/>
          </a:xfrm>
          <a:prstGeom prst="rect">
            <a:avLst/>
          </a:prstGeom>
        </p:spPr>
      </p:pic>
      <p:sp>
        <p:nvSpPr>
          <p:cNvPr id="10" name="Flecha derecha 9">
            <a:hlinkClick r:id="rId8" action="ppaction://hlinksldjump"/>
          </p:cNvPr>
          <p:cNvSpPr/>
          <p:nvPr/>
        </p:nvSpPr>
        <p:spPr>
          <a:xfrm rot="10800000">
            <a:off x="640080" y="6257109"/>
            <a:ext cx="1436914" cy="555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2680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Índice horario de transformadores conectados en paralelo.</a:t>
            </a:r>
            <a:endParaRPr lang="es-419" dirty="0"/>
          </a:p>
        </p:txBody>
      </p:sp>
      <p:sp>
        <p:nvSpPr>
          <p:cNvPr id="3" name="Marcador de contenido 2"/>
          <p:cNvSpPr>
            <a:spLocks noGrp="1"/>
          </p:cNvSpPr>
          <p:nvPr>
            <p:ph idx="1"/>
          </p:nvPr>
        </p:nvSpPr>
        <p:spPr>
          <a:xfrm>
            <a:off x="818712" y="2222288"/>
            <a:ext cx="10554574" cy="808296"/>
          </a:xfrm>
        </p:spPr>
        <p:txBody>
          <a:bodyPr/>
          <a:lstStyle/>
          <a:p>
            <a:r>
              <a:rPr lang="es-419" dirty="0" smtClean="0"/>
              <a:t>Índice horario idéntico</a:t>
            </a:r>
            <a:endParaRPr lang="es-419" dirty="0"/>
          </a:p>
        </p:txBody>
      </p:sp>
      <p:pic>
        <p:nvPicPr>
          <p:cNvPr id="5" name="Imagen 4"/>
          <p:cNvPicPr>
            <a:picLocks noChangeAspect="1"/>
          </p:cNvPicPr>
          <p:nvPr/>
        </p:nvPicPr>
        <p:blipFill>
          <a:blip r:embed="rId2"/>
          <a:stretch>
            <a:fillRect/>
          </a:stretch>
        </p:blipFill>
        <p:spPr>
          <a:xfrm>
            <a:off x="4968103" y="3030584"/>
            <a:ext cx="4776788" cy="3381322"/>
          </a:xfrm>
          <a:prstGeom prst="rect">
            <a:avLst/>
          </a:prstGeom>
        </p:spPr>
      </p:pic>
      <p:cxnSp>
        <p:nvCxnSpPr>
          <p:cNvPr id="7" name="Conector recto de flecha 6"/>
          <p:cNvCxnSpPr/>
          <p:nvPr/>
        </p:nvCxnSpPr>
        <p:spPr>
          <a:xfrm>
            <a:off x="3735977" y="3409406"/>
            <a:ext cx="1815737" cy="1306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3888377" y="4590617"/>
            <a:ext cx="1815737" cy="1306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48949" y="3159456"/>
            <a:ext cx="3087028" cy="2585323"/>
          </a:xfrm>
          <a:prstGeom prst="rect">
            <a:avLst/>
          </a:prstGeom>
          <a:noFill/>
        </p:spPr>
        <p:txBody>
          <a:bodyPr wrap="square" rtlCol="0">
            <a:spAutoFit/>
          </a:bodyPr>
          <a:lstStyle/>
          <a:p>
            <a:r>
              <a:rPr lang="es-419" dirty="0" smtClean="0"/>
              <a:t>Si los transformadores tienen índices horarios diferentes, para un mismo tiempo T1, ambas estarán  en valores de tensión diferentes. Independientemente que el valor RMS de las tensiones sea el mismo.</a:t>
            </a:r>
            <a:endParaRPr lang="es-419" dirty="0"/>
          </a:p>
        </p:txBody>
      </p:sp>
      <p:sp>
        <p:nvSpPr>
          <p:cNvPr id="10" name="Flecha derecha 9">
            <a:hlinkClick r:id="rId3" action="ppaction://hlinksldjump"/>
          </p:cNvPr>
          <p:cNvSpPr/>
          <p:nvPr/>
        </p:nvSpPr>
        <p:spPr>
          <a:xfrm rot="10800000">
            <a:off x="818712" y="6074229"/>
            <a:ext cx="1415037" cy="470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518914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Ejercicios recomendados</a:t>
            </a:r>
            <a:endParaRPr lang="es-419" dirty="0"/>
          </a:p>
        </p:txBody>
      </p:sp>
      <p:sp>
        <p:nvSpPr>
          <p:cNvPr id="3" name="Subtítulo 2"/>
          <p:cNvSpPr>
            <a:spLocks noGrp="1"/>
          </p:cNvSpPr>
          <p:nvPr>
            <p:ph type="subTitle" idx="1"/>
          </p:nvPr>
        </p:nvSpPr>
        <p:spPr/>
        <p:txBody>
          <a:bodyPr/>
          <a:lstStyle/>
          <a:p>
            <a:r>
              <a:rPr lang="es-419" dirty="0" smtClean="0"/>
              <a:t>Transformador Trifásico</a:t>
            </a:r>
            <a:endParaRPr lang="es-419" dirty="0"/>
          </a:p>
        </p:txBody>
      </p:sp>
    </p:spTree>
    <p:extLst>
      <p:ext uri="{BB962C8B-B14F-4D97-AF65-F5344CB8AC3E}">
        <p14:creationId xmlns:p14="http://schemas.microsoft.com/office/powerpoint/2010/main" val="1431697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Primer Parcial 2019</a:t>
            </a:r>
            <a:endParaRPr lang="es-419" dirty="0"/>
          </a:p>
        </p:txBody>
      </p:sp>
      <p:pic>
        <p:nvPicPr>
          <p:cNvPr id="4" name="Marcador de contenido 3"/>
          <p:cNvPicPr>
            <a:picLocks noGrp="1" noChangeAspect="1"/>
          </p:cNvPicPr>
          <p:nvPr>
            <p:ph idx="1"/>
          </p:nvPr>
        </p:nvPicPr>
        <p:blipFill>
          <a:blip r:embed="rId2"/>
          <a:stretch>
            <a:fillRect/>
          </a:stretch>
        </p:blipFill>
        <p:spPr>
          <a:xfrm>
            <a:off x="2312126" y="1922076"/>
            <a:ext cx="7759337" cy="3558710"/>
          </a:xfrm>
          <a:prstGeom prst="rect">
            <a:avLst/>
          </a:prstGeom>
        </p:spPr>
      </p:pic>
      <p:pic>
        <p:nvPicPr>
          <p:cNvPr id="5" name="Imagen 4"/>
          <p:cNvPicPr>
            <a:picLocks noChangeAspect="1"/>
          </p:cNvPicPr>
          <p:nvPr/>
        </p:nvPicPr>
        <p:blipFill>
          <a:blip r:embed="rId3"/>
          <a:stretch>
            <a:fillRect/>
          </a:stretch>
        </p:blipFill>
        <p:spPr>
          <a:xfrm>
            <a:off x="2752724" y="5480786"/>
            <a:ext cx="6686550" cy="1333500"/>
          </a:xfrm>
          <a:prstGeom prst="rect">
            <a:avLst/>
          </a:prstGeom>
        </p:spPr>
      </p:pic>
    </p:spTree>
    <p:extLst>
      <p:ext uri="{BB962C8B-B14F-4D97-AF65-F5344CB8AC3E}">
        <p14:creationId xmlns:p14="http://schemas.microsoft.com/office/powerpoint/2010/main" val="2693911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Parte a)</a:t>
            </a:r>
            <a:endParaRPr lang="es-419" dirty="0"/>
          </a:p>
        </p:txBody>
      </p:sp>
      <p:pic>
        <p:nvPicPr>
          <p:cNvPr id="4" name="Marcador de contenido 3"/>
          <p:cNvPicPr>
            <a:picLocks noGrp="1" noChangeAspect="1"/>
          </p:cNvPicPr>
          <p:nvPr>
            <p:ph idx="1"/>
          </p:nvPr>
        </p:nvPicPr>
        <p:blipFill>
          <a:blip r:embed="rId2"/>
          <a:stretch>
            <a:fillRect/>
          </a:stretch>
        </p:blipFill>
        <p:spPr>
          <a:xfrm>
            <a:off x="349703" y="2348251"/>
            <a:ext cx="10504412" cy="747645"/>
          </a:xfrm>
          <a:prstGeom prst="rect">
            <a:avLst/>
          </a:prstGeom>
        </p:spPr>
      </p:pic>
      <p:sp>
        <p:nvSpPr>
          <p:cNvPr id="5" name="Elipse 4"/>
          <p:cNvSpPr/>
          <p:nvPr/>
        </p:nvSpPr>
        <p:spPr>
          <a:xfrm>
            <a:off x="1463040" y="4323806"/>
            <a:ext cx="574766" cy="50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Elipse 5"/>
          <p:cNvSpPr/>
          <p:nvPr/>
        </p:nvSpPr>
        <p:spPr>
          <a:xfrm>
            <a:off x="8139132" y="4323806"/>
            <a:ext cx="574766" cy="50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p:cNvSpPr/>
          <p:nvPr/>
        </p:nvSpPr>
        <p:spPr>
          <a:xfrm>
            <a:off x="2518169" y="3722912"/>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p:cNvSpPr/>
          <p:nvPr/>
        </p:nvSpPr>
        <p:spPr>
          <a:xfrm>
            <a:off x="3888378" y="3722914"/>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p:cNvSpPr/>
          <p:nvPr/>
        </p:nvSpPr>
        <p:spPr>
          <a:xfrm rot="5400000">
            <a:off x="4641669" y="4501729"/>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9"/>
          <p:cNvSpPr/>
          <p:nvPr/>
        </p:nvSpPr>
        <p:spPr>
          <a:xfrm rot="5400000">
            <a:off x="6910251" y="4501729"/>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Rectángulo 10"/>
          <p:cNvSpPr/>
          <p:nvPr/>
        </p:nvSpPr>
        <p:spPr>
          <a:xfrm>
            <a:off x="5833169" y="3722913"/>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3" name="Conector recto 12"/>
          <p:cNvCxnSpPr>
            <a:stCxn id="5" idx="0"/>
          </p:cNvCxnSpPr>
          <p:nvPr/>
        </p:nvCxnSpPr>
        <p:spPr>
          <a:xfrm flipV="1">
            <a:off x="1750423" y="3874710"/>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a:endCxn id="7" idx="1"/>
          </p:cNvCxnSpPr>
          <p:nvPr/>
        </p:nvCxnSpPr>
        <p:spPr>
          <a:xfrm>
            <a:off x="1750423" y="3874709"/>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243943" y="3851730"/>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a:endCxn id="11" idx="1"/>
          </p:cNvCxnSpPr>
          <p:nvPr/>
        </p:nvCxnSpPr>
        <p:spPr>
          <a:xfrm>
            <a:off x="4737463" y="3874708"/>
            <a:ext cx="109570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635143" y="3851730"/>
            <a:ext cx="109570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230107" y="3851727"/>
            <a:ext cx="1224502" cy="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5066211" y="3899628"/>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7334794" y="3874710"/>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8454609" y="3863039"/>
            <a:ext cx="0" cy="485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1746069" y="4833257"/>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366550" y="5305999"/>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5066211" y="5018019"/>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4686692" y="5490761"/>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7342622" y="5057805"/>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6963103" y="5530547"/>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8454609" y="4832595"/>
            <a:ext cx="3406" cy="472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8078496" y="5305336"/>
            <a:ext cx="767746"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613954" y="4532811"/>
            <a:ext cx="819455" cy="369332"/>
          </a:xfrm>
          <a:prstGeom prst="rect">
            <a:avLst/>
          </a:prstGeom>
          <a:noFill/>
        </p:spPr>
        <p:txBody>
          <a:bodyPr wrap="none" rtlCol="0">
            <a:spAutoFit/>
          </a:bodyPr>
          <a:lstStyle/>
          <a:p>
            <a:r>
              <a:rPr lang="es-419" dirty="0" smtClean="0"/>
              <a:t>U1/√3</a:t>
            </a:r>
            <a:endParaRPr lang="es-419" dirty="0"/>
          </a:p>
        </p:txBody>
      </p:sp>
      <p:sp>
        <p:nvSpPr>
          <p:cNvPr id="46" name="CuadroTexto 45"/>
          <p:cNvSpPr txBox="1"/>
          <p:nvPr/>
        </p:nvSpPr>
        <p:spPr>
          <a:xfrm>
            <a:off x="8956710" y="4393865"/>
            <a:ext cx="819455" cy="369332"/>
          </a:xfrm>
          <a:prstGeom prst="rect">
            <a:avLst/>
          </a:prstGeom>
          <a:noFill/>
        </p:spPr>
        <p:txBody>
          <a:bodyPr wrap="none" rtlCol="0">
            <a:spAutoFit/>
          </a:bodyPr>
          <a:lstStyle/>
          <a:p>
            <a:r>
              <a:rPr lang="es-419" dirty="0" smtClean="0"/>
              <a:t>U2/√3</a:t>
            </a:r>
            <a:endParaRPr lang="es-419" dirty="0"/>
          </a:p>
        </p:txBody>
      </p:sp>
      <p:sp>
        <p:nvSpPr>
          <p:cNvPr id="47" name="CuadroTexto 46"/>
          <p:cNvSpPr txBox="1"/>
          <p:nvPr/>
        </p:nvSpPr>
        <p:spPr>
          <a:xfrm>
            <a:off x="2607538" y="3375548"/>
            <a:ext cx="726481" cy="369332"/>
          </a:xfrm>
          <a:prstGeom prst="rect">
            <a:avLst/>
          </a:prstGeom>
          <a:noFill/>
        </p:spPr>
        <p:txBody>
          <a:bodyPr wrap="none" rtlCol="0">
            <a:spAutoFit/>
          </a:bodyPr>
          <a:lstStyle/>
          <a:p>
            <a:r>
              <a:rPr lang="es-419" dirty="0" smtClean="0"/>
              <a:t>J XT1</a:t>
            </a:r>
            <a:endParaRPr lang="es-419" dirty="0"/>
          </a:p>
        </p:txBody>
      </p:sp>
      <p:sp>
        <p:nvSpPr>
          <p:cNvPr id="48" name="CuadroTexto 47"/>
          <p:cNvSpPr txBox="1"/>
          <p:nvPr/>
        </p:nvSpPr>
        <p:spPr>
          <a:xfrm>
            <a:off x="4001854" y="3353580"/>
            <a:ext cx="649537" cy="369332"/>
          </a:xfrm>
          <a:prstGeom prst="rect">
            <a:avLst/>
          </a:prstGeom>
          <a:noFill/>
        </p:spPr>
        <p:txBody>
          <a:bodyPr wrap="none" rtlCol="0">
            <a:spAutoFit/>
          </a:bodyPr>
          <a:lstStyle/>
          <a:p>
            <a:r>
              <a:rPr lang="es-419" dirty="0" smtClean="0"/>
              <a:t>J </a:t>
            </a:r>
            <a:r>
              <a:rPr lang="es-419" dirty="0" err="1" smtClean="0"/>
              <a:t>Xc</a:t>
            </a:r>
            <a:endParaRPr lang="es-419" dirty="0"/>
          </a:p>
        </p:txBody>
      </p:sp>
      <p:sp>
        <p:nvSpPr>
          <p:cNvPr id="49" name="CuadroTexto 48"/>
          <p:cNvSpPr txBox="1"/>
          <p:nvPr/>
        </p:nvSpPr>
        <p:spPr>
          <a:xfrm>
            <a:off x="5894470" y="3300636"/>
            <a:ext cx="726481" cy="369332"/>
          </a:xfrm>
          <a:prstGeom prst="rect">
            <a:avLst/>
          </a:prstGeom>
          <a:noFill/>
        </p:spPr>
        <p:txBody>
          <a:bodyPr wrap="none" rtlCol="0">
            <a:spAutoFit/>
          </a:bodyPr>
          <a:lstStyle/>
          <a:p>
            <a:r>
              <a:rPr lang="es-419" dirty="0" smtClean="0"/>
              <a:t>J XT2</a:t>
            </a:r>
            <a:endParaRPr lang="es-419" dirty="0"/>
          </a:p>
        </p:txBody>
      </p:sp>
      <p:sp>
        <p:nvSpPr>
          <p:cNvPr id="50" name="CuadroTexto 49"/>
          <p:cNvSpPr txBox="1"/>
          <p:nvPr/>
        </p:nvSpPr>
        <p:spPr>
          <a:xfrm>
            <a:off x="5281606" y="4498070"/>
            <a:ext cx="423514" cy="369332"/>
          </a:xfrm>
          <a:prstGeom prst="rect">
            <a:avLst/>
          </a:prstGeom>
          <a:noFill/>
        </p:spPr>
        <p:txBody>
          <a:bodyPr wrap="none" rtlCol="0">
            <a:spAutoFit/>
          </a:bodyPr>
          <a:lstStyle/>
          <a:p>
            <a:r>
              <a:rPr lang="es-419" dirty="0" smtClean="0"/>
              <a:t>Z2</a:t>
            </a:r>
            <a:endParaRPr lang="es-419" dirty="0"/>
          </a:p>
        </p:txBody>
      </p:sp>
      <p:sp>
        <p:nvSpPr>
          <p:cNvPr id="51" name="CuadroTexto 50"/>
          <p:cNvSpPr txBox="1"/>
          <p:nvPr/>
        </p:nvSpPr>
        <p:spPr>
          <a:xfrm rot="10800000" flipV="1">
            <a:off x="7534225" y="4410123"/>
            <a:ext cx="967003" cy="369332"/>
          </a:xfrm>
          <a:prstGeom prst="rect">
            <a:avLst/>
          </a:prstGeom>
          <a:noFill/>
        </p:spPr>
        <p:txBody>
          <a:bodyPr wrap="square" rtlCol="0">
            <a:spAutoFit/>
          </a:bodyPr>
          <a:lstStyle/>
          <a:p>
            <a:r>
              <a:rPr lang="es-419" dirty="0" smtClean="0"/>
              <a:t>Z1</a:t>
            </a:r>
            <a:endParaRPr lang="es-419" dirty="0"/>
          </a:p>
        </p:txBody>
      </p:sp>
    </p:spTree>
    <p:extLst>
      <p:ext uri="{BB962C8B-B14F-4D97-AF65-F5344CB8AC3E}">
        <p14:creationId xmlns:p14="http://schemas.microsoft.com/office/powerpoint/2010/main" val="1894866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Monofásico Estrella equivalente</a:t>
            </a:r>
            <a:endParaRPr lang="es-419" dirty="0"/>
          </a:p>
        </p:txBody>
      </p:sp>
      <p:pic>
        <p:nvPicPr>
          <p:cNvPr id="4" name="Marcador de contenido 3"/>
          <p:cNvPicPr>
            <a:picLocks noGrp="1" noChangeAspect="1"/>
          </p:cNvPicPr>
          <p:nvPr>
            <p:ph idx="1"/>
          </p:nvPr>
        </p:nvPicPr>
        <p:blipFill>
          <a:blip r:embed="rId2"/>
          <a:stretch>
            <a:fillRect/>
          </a:stretch>
        </p:blipFill>
        <p:spPr>
          <a:xfrm>
            <a:off x="261801" y="2147547"/>
            <a:ext cx="4489552" cy="2228509"/>
          </a:xfrm>
          <a:prstGeom prst="rect">
            <a:avLst/>
          </a:prstGeom>
        </p:spPr>
      </p:pic>
      <p:pic>
        <p:nvPicPr>
          <p:cNvPr id="5" name="Imagen 4"/>
          <p:cNvPicPr>
            <a:picLocks noChangeAspect="1"/>
          </p:cNvPicPr>
          <p:nvPr/>
        </p:nvPicPr>
        <p:blipFill>
          <a:blip r:embed="rId3"/>
          <a:stretch>
            <a:fillRect/>
          </a:stretch>
        </p:blipFill>
        <p:spPr>
          <a:xfrm>
            <a:off x="5199560" y="3543151"/>
            <a:ext cx="6300003" cy="3100001"/>
          </a:xfrm>
          <a:prstGeom prst="rect">
            <a:avLst/>
          </a:prstGeom>
        </p:spPr>
      </p:pic>
      <p:sp>
        <p:nvSpPr>
          <p:cNvPr id="6" name="CuadroTexto 5"/>
          <p:cNvSpPr txBox="1"/>
          <p:nvPr/>
        </p:nvSpPr>
        <p:spPr>
          <a:xfrm>
            <a:off x="5325291" y="2342822"/>
            <a:ext cx="2452916" cy="1200329"/>
          </a:xfrm>
          <a:prstGeom prst="rect">
            <a:avLst/>
          </a:prstGeom>
          <a:noFill/>
        </p:spPr>
        <p:txBody>
          <a:bodyPr wrap="none" rtlCol="0">
            <a:spAutoFit/>
          </a:bodyPr>
          <a:lstStyle/>
          <a:p>
            <a:r>
              <a:rPr lang="es-419" dirty="0" smtClean="0"/>
              <a:t>Valor de las fuentes:</a:t>
            </a:r>
          </a:p>
          <a:p>
            <a:r>
              <a:rPr lang="es-419" dirty="0" smtClean="0"/>
              <a:t>Red 1: 15 </a:t>
            </a:r>
            <a:r>
              <a:rPr lang="es-419" dirty="0" err="1" smtClean="0"/>
              <a:t>kV</a:t>
            </a:r>
            <a:endParaRPr lang="es-419" dirty="0" smtClean="0"/>
          </a:p>
          <a:p>
            <a:r>
              <a:rPr lang="es-419" dirty="0" smtClean="0"/>
              <a:t>Red 2: 6,3 </a:t>
            </a:r>
            <a:r>
              <a:rPr lang="es-419" dirty="0" err="1" smtClean="0"/>
              <a:t>kV</a:t>
            </a:r>
            <a:endParaRPr lang="es-419" dirty="0" smtClean="0"/>
          </a:p>
          <a:p>
            <a:r>
              <a:rPr lang="es-419" dirty="0" smtClean="0"/>
              <a:t>Frecuencia: 50Hz</a:t>
            </a:r>
            <a:endParaRPr lang="es-419" dirty="0"/>
          </a:p>
        </p:txBody>
      </p:sp>
    </p:spTree>
    <p:extLst>
      <p:ext uri="{BB962C8B-B14F-4D97-AF65-F5344CB8AC3E}">
        <p14:creationId xmlns:p14="http://schemas.microsoft.com/office/powerpoint/2010/main" val="3406264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Parte b)</a:t>
            </a:r>
            <a:endParaRPr lang="es-419" dirty="0"/>
          </a:p>
        </p:txBody>
      </p:sp>
      <p:pic>
        <p:nvPicPr>
          <p:cNvPr id="4" name="Marcador de contenido 3"/>
          <p:cNvPicPr>
            <a:picLocks noGrp="1" noChangeAspect="1"/>
          </p:cNvPicPr>
          <p:nvPr>
            <p:ph idx="1"/>
          </p:nvPr>
        </p:nvPicPr>
        <p:blipFill>
          <a:blip r:embed="rId2"/>
          <a:stretch>
            <a:fillRect/>
          </a:stretch>
        </p:blipFill>
        <p:spPr>
          <a:xfrm>
            <a:off x="167095" y="2303348"/>
            <a:ext cx="7133101" cy="622731"/>
          </a:xfrm>
          <a:prstGeom prst="rect">
            <a:avLst/>
          </a:prstGeom>
        </p:spPr>
      </p:pic>
      <p:sp>
        <p:nvSpPr>
          <p:cNvPr id="5" name="Elipse 4"/>
          <p:cNvSpPr/>
          <p:nvPr/>
        </p:nvSpPr>
        <p:spPr>
          <a:xfrm>
            <a:off x="1463040" y="5538652"/>
            <a:ext cx="574766" cy="50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p:cNvSpPr/>
          <p:nvPr/>
        </p:nvSpPr>
        <p:spPr>
          <a:xfrm>
            <a:off x="2973676" y="4904522"/>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p:cNvSpPr/>
          <p:nvPr/>
        </p:nvSpPr>
        <p:spPr>
          <a:xfrm>
            <a:off x="4090852" y="4937758"/>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p:cNvSpPr/>
          <p:nvPr/>
        </p:nvSpPr>
        <p:spPr>
          <a:xfrm rot="5400000">
            <a:off x="4701677" y="5772959"/>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8"/>
          <p:cNvSpPr/>
          <p:nvPr/>
        </p:nvSpPr>
        <p:spPr>
          <a:xfrm rot="5400000">
            <a:off x="2112221" y="5684917"/>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ctángulo 9"/>
          <p:cNvSpPr/>
          <p:nvPr/>
        </p:nvSpPr>
        <p:spPr>
          <a:xfrm>
            <a:off x="3495610" y="3795112"/>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1" name="Conector recto 10"/>
          <p:cNvCxnSpPr>
            <a:stCxn id="5" idx="0"/>
          </p:cNvCxnSpPr>
          <p:nvPr/>
        </p:nvCxnSpPr>
        <p:spPr>
          <a:xfrm flipV="1">
            <a:off x="1750423" y="5089556"/>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746069" y="5089555"/>
            <a:ext cx="1245342" cy="14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3306807" y="5053847"/>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a:endCxn id="10" idx="1"/>
          </p:cNvCxnSpPr>
          <p:nvPr/>
        </p:nvCxnSpPr>
        <p:spPr>
          <a:xfrm>
            <a:off x="2607538" y="3944438"/>
            <a:ext cx="888072" cy="2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4149528" y="3932579"/>
            <a:ext cx="109570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5103222" y="5075020"/>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2688561" y="3946910"/>
            <a:ext cx="0" cy="1106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1746069" y="6048103"/>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366550" y="6520845"/>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5066211" y="6232865"/>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686692" y="6705607"/>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2496302" y="6256511"/>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2112429" y="6705607"/>
            <a:ext cx="767746"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390125" y="5705648"/>
            <a:ext cx="423514" cy="369332"/>
          </a:xfrm>
          <a:prstGeom prst="rect">
            <a:avLst/>
          </a:prstGeom>
          <a:noFill/>
        </p:spPr>
        <p:txBody>
          <a:bodyPr wrap="none" rtlCol="0">
            <a:spAutoFit/>
          </a:bodyPr>
          <a:lstStyle/>
          <a:p>
            <a:r>
              <a:rPr lang="es-419" dirty="0" smtClean="0"/>
              <a:t>Z2</a:t>
            </a:r>
            <a:endParaRPr lang="es-419" dirty="0"/>
          </a:p>
        </p:txBody>
      </p:sp>
      <p:sp>
        <p:nvSpPr>
          <p:cNvPr id="25" name="CuadroTexto 24"/>
          <p:cNvSpPr txBox="1"/>
          <p:nvPr/>
        </p:nvSpPr>
        <p:spPr>
          <a:xfrm>
            <a:off x="547095" y="5652049"/>
            <a:ext cx="819455" cy="369332"/>
          </a:xfrm>
          <a:prstGeom prst="rect">
            <a:avLst/>
          </a:prstGeom>
          <a:noFill/>
        </p:spPr>
        <p:txBody>
          <a:bodyPr wrap="none" rtlCol="0">
            <a:spAutoFit/>
          </a:bodyPr>
          <a:lstStyle/>
          <a:p>
            <a:r>
              <a:rPr lang="es-419" dirty="0" smtClean="0"/>
              <a:t>U1/√3</a:t>
            </a:r>
            <a:endParaRPr lang="es-419" dirty="0"/>
          </a:p>
        </p:txBody>
      </p:sp>
      <p:sp>
        <p:nvSpPr>
          <p:cNvPr id="26" name="CuadroTexto 25"/>
          <p:cNvSpPr txBox="1"/>
          <p:nvPr/>
        </p:nvSpPr>
        <p:spPr>
          <a:xfrm>
            <a:off x="2779654" y="5608711"/>
            <a:ext cx="1170513" cy="369332"/>
          </a:xfrm>
          <a:prstGeom prst="rect">
            <a:avLst/>
          </a:prstGeom>
          <a:noFill/>
        </p:spPr>
        <p:txBody>
          <a:bodyPr wrap="none" rtlCol="0">
            <a:spAutoFit/>
          </a:bodyPr>
          <a:lstStyle/>
          <a:p>
            <a:r>
              <a:rPr lang="es-419" dirty="0" smtClean="0"/>
              <a:t>Z1@400V</a:t>
            </a:r>
            <a:endParaRPr lang="es-419" dirty="0"/>
          </a:p>
        </p:txBody>
      </p:sp>
      <p:sp>
        <p:nvSpPr>
          <p:cNvPr id="27" name="CuadroTexto 26"/>
          <p:cNvSpPr txBox="1"/>
          <p:nvPr/>
        </p:nvSpPr>
        <p:spPr>
          <a:xfrm>
            <a:off x="2920921" y="4600994"/>
            <a:ext cx="726481" cy="369332"/>
          </a:xfrm>
          <a:prstGeom prst="rect">
            <a:avLst/>
          </a:prstGeom>
          <a:noFill/>
        </p:spPr>
        <p:txBody>
          <a:bodyPr wrap="none" rtlCol="0">
            <a:spAutoFit/>
          </a:bodyPr>
          <a:lstStyle/>
          <a:p>
            <a:r>
              <a:rPr lang="es-419" dirty="0" smtClean="0"/>
              <a:t>J XT1</a:t>
            </a:r>
            <a:endParaRPr lang="es-419" dirty="0"/>
          </a:p>
        </p:txBody>
      </p:sp>
      <p:sp>
        <p:nvSpPr>
          <p:cNvPr id="28" name="CuadroTexto 27"/>
          <p:cNvSpPr txBox="1"/>
          <p:nvPr/>
        </p:nvSpPr>
        <p:spPr>
          <a:xfrm>
            <a:off x="4149528" y="4568426"/>
            <a:ext cx="649537" cy="369332"/>
          </a:xfrm>
          <a:prstGeom prst="rect">
            <a:avLst/>
          </a:prstGeom>
          <a:noFill/>
        </p:spPr>
        <p:txBody>
          <a:bodyPr wrap="none" rtlCol="0">
            <a:spAutoFit/>
          </a:bodyPr>
          <a:lstStyle/>
          <a:p>
            <a:r>
              <a:rPr lang="es-419" dirty="0" smtClean="0"/>
              <a:t>J </a:t>
            </a:r>
            <a:r>
              <a:rPr lang="es-419" dirty="0" err="1" smtClean="0"/>
              <a:t>Xc</a:t>
            </a:r>
            <a:endParaRPr lang="es-419" dirty="0"/>
          </a:p>
        </p:txBody>
      </p:sp>
      <p:sp>
        <p:nvSpPr>
          <p:cNvPr id="29" name="CuadroTexto 28"/>
          <p:cNvSpPr txBox="1"/>
          <p:nvPr/>
        </p:nvSpPr>
        <p:spPr>
          <a:xfrm>
            <a:off x="3556911" y="3259652"/>
            <a:ext cx="726481" cy="369332"/>
          </a:xfrm>
          <a:prstGeom prst="rect">
            <a:avLst/>
          </a:prstGeom>
          <a:noFill/>
        </p:spPr>
        <p:txBody>
          <a:bodyPr wrap="none" rtlCol="0">
            <a:spAutoFit/>
          </a:bodyPr>
          <a:lstStyle/>
          <a:p>
            <a:r>
              <a:rPr lang="es-419" dirty="0" smtClean="0"/>
              <a:t>J XT2</a:t>
            </a:r>
            <a:endParaRPr lang="es-419" dirty="0"/>
          </a:p>
        </p:txBody>
      </p:sp>
      <p:cxnSp>
        <p:nvCxnSpPr>
          <p:cNvPr id="34" name="Conector recto 33"/>
          <p:cNvCxnSpPr/>
          <p:nvPr/>
        </p:nvCxnSpPr>
        <p:spPr>
          <a:xfrm flipV="1">
            <a:off x="5218009" y="3944438"/>
            <a:ext cx="0" cy="1106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834136" y="5075020"/>
            <a:ext cx="373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2543294" y="5114474"/>
            <a:ext cx="0" cy="449096"/>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Imagen 39"/>
          <p:cNvPicPr>
            <a:picLocks noChangeAspect="1"/>
          </p:cNvPicPr>
          <p:nvPr/>
        </p:nvPicPr>
        <p:blipFill>
          <a:blip r:embed="rId3"/>
          <a:stretch>
            <a:fillRect/>
          </a:stretch>
        </p:blipFill>
        <p:spPr>
          <a:xfrm>
            <a:off x="7954114" y="2930297"/>
            <a:ext cx="4052567" cy="1028041"/>
          </a:xfrm>
          <a:prstGeom prst="rect">
            <a:avLst/>
          </a:prstGeom>
        </p:spPr>
      </p:pic>
      <p:pic>
        <p:nvPicPr>
          <p:cNvPr id="41" name="Imagen 40"/>
          <p:cNvPicPr>
            <a:picLocks noChangeAspect="1"/>
          </p:cNvPicPr>
          <p:nvPr/>
        </p:nvPicPr>
        <p:blipFill>
          <a:blip r:embed="rId4"/>
          <a:stretch>
            <a:fillRect/>
          </a:stretch>
        </p:blipFill>
        <p:spPr>
          <a:xfrm>
            <a:off x="6874162" y="4410081"/>
            <a:ext cx="5181600" cy="657225"/>
          </a:xfrm>
          <a:prstGeom prst="rect">
            <a:avLst/>
          </a:prstGeom>
        </p:spPr>
      </p:pic>
      <p:pic>
        <p:nvPicPr>
          <p:cNvPr id="42" name="Imagen 41"/>
          <p:cNvPicPr>
            <a:picLocks noChangeAspect="1"/>
          </p:cNvPicPr>
          <p:nvPr/>
        </p:nvPicPr>
        <p:blipFill>
          <a:blip r:embed="rId5"/>
          <a:stretch>
            <a:fillRect/>
          </a:stretch>
        </p:blipFill>
        <p:spPr>
          <a:xfrm>
            <a:off x="5925747" y="5652049"/>
            <a:ext cx="6132528" cy="504857"/>
          </a:xfrm>
          <a:prstGeom prst="rect">
            <a:avLst/>
          </a:prstGeom>
        </p:spPr>
      </p:pic>
      <p:sp>
        <p:nvSpPr>
          <p:cNvPr id="43" name="CuadroTexto 42"/>
          <p:cNvSpPr txBox="1"/>
          <p:nvPr/>
        </p:nvSpPr>
        <p:spPr>
          <a:xfrm>
            <a:off x="4224189" y="5723127"/>
            <a:ext cx="664110" cy="369332"/>
          </a:xfrm>
          <a:prstGeom prst="rect">
            <a:avLst/>
          </a:prstGeom>
          <a:noFill/>
        </p:spPr>
        <p:txBody>
          <a:bodyPr wrap="square" rtlCol="0">
            <a:spAutoFit/>
          </a:bodyPr>
          <a:lstStyle/>
          <a:p>
            <a:r>
              <a:rPr lang="es-419" dirty="0" smtClean="0"/>
              <a:t>VA</a:t>
            </a:r>
            <a:endParaRPr lang="es-419" dirty="0"/>
          </a:p>
        </p:txBody>
      </p:sp>
      <p:sp>
        <p:nvSpPr>
          <p:cNvPr id="44" name="CuadroTexto 43"/>
          <p:cNvSpPr txBox="1"/>
          <p:nvPr/>
        </p:nvSpPr>
        <p:spPr>
          <a:xfrm>
            <a:off x="4597733" y="5228329"/>
            <a:ext cx="489441" cy="369332"/>
          </a:xfrm>
          <a:prstGeom prst="rect">
            <a:avLst/>
          </a:prstGeom>
          <a:noFill/>
        </p:spPr>
        <p:txBody>
          <a:bodyPr wrap="square" rtlCol="0">
            <a:spAutoFit/>
          </a:bodyPr>
          <a:lstStyle/>
          <a:p>
            <a:r>
              <a:rPr lang="es-419" dirty="0"/>
              <a:t>+</a:t>
            </a:r>
          </a:p>
        </p:txBody>
      </p:sp>
      <p:sp>
        <p:nvSpPr>
          <p:cNvPr id="45" name="CuadroTexto 44"/>
          <p:cNvSpPr txBox="1"/>
          <p:nvPr/>
        </p:nvSpPr>
        <p:spPr>
          <a:xfrm>
            <a:off x="4566755" y="6312629"/>
            <a:ext cx="495101" cy="369332"/>
          </a:xfrm>
          <a:prstGeom prst="rect">
            <a:avLst/>
          </a:prstGeom>
          <a:noFill/>
        </p:spPr>
        <p:txBody>
          <a:bodyPr wrap="square" rtlCol="0">
            <a:spAutoFit/>
          </a:bodyPr>
          <a:lstStyle/>
          <a:p>
            <a:r>
              <a:rPr lang="es-419" dirty="0" smtClean="0"/>
              <a:t>-</a:t>
            </a:r>
            <a:endParaRPr lang="es-419" dirty="0"/>
          </a:p>
        </p:txBody>
      </p:sp>
    </p:spTree>
    <p:extLst>
      <p:ext uri="{BB962C8B-B14F-4D97-AF65-F5344CB8AC3E}">
        <p14:creationId xmlns:p14="http://schemas.microsoft.com/office/powerpoint/2010/main" val="4235187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Parte c)</a:t>
            </a:r>
            <a:endParaRPr lang="es-419" dirty="0"/>
          </a:p>
        </p:txBody>
      </p:sp>
      <p:pic>
        <p:nvPicPr>
          <p:cNvPr id="4" name="Marcador de contenido 3"/>
          <p:cNvPicPr>
            <a:picLocks noGrp="1" noChangeAspect="1"/>
          </p:cNvPicPr>
          <p:nvPr>
            <p:ph idx="1"/>
          </p:nvPr>
        </p:nvPicPr>
        <p:blipFill>
          <a:blip r:embed="rId2"/>
          <a:stretch>
            <a:fillRect/>
          </a:stretch>
        </p:blipFill>
        <p:spPr>
          <a:xfrm>
            <a:off x="615588" y="2489632"/>
            <a:ext cx="11193235" cy="586472"/>
          </a:xfrm>
          <a:prstGeom prst="rect">
            <a:avLst/>
          </a:prstGeom>
        </p:spPr>
      </p:pic>
      <p:pic>
        <p:nvPicPr>
          <p:cNvPr id="7" name="Imagen 6"/>
          <p:cNvPicPr>
            <a:picLocks noChangeAspect="1"/>
          </p:cNvPicPr>
          <p:nvPr/>
        </p:nvPicPr>
        <p:blipFill>
          <a:blip r:embed="rId3"/>
          <a:stretch>
            <a:fillRect/>
          </a:stretch>
        </p:blipFill>
        <p:spPr>
          <a:xfrm>
            <a:off x="7402830" y="3226933"/>
            <a:ext cx="4152900" cy="1514475"/>
          </a:xfrm>
          <a:prstGeom prst="rect">
            <a:avLst/>
          </a:prstGeom>
        </p:spPr>
      </p:pic>
      <p:pic>
        <p:nvPicPr>
          <p:cNvPr id="8" name="Imagen 7"/>
          <p:cNvPicPr>
            <a:picLocks noChangeAspect="1"/>
          </p:cNvPicPr>
          <p:nvPr/>
        </p:nvPicPr>
        <p:blipFill>
          <a:blip r:embed="rId4"/>
          <a:stretch>
            <a:fillRect/>
          </a:stretch>
        </p:blipFill>
        <p:spPr>
          <a:xfrm>
            <a:off x="2255383" y="5984829"/>
            <a:ext cx="6800850" cy="647700"/>
          </a:xfrm>
          <a:prstGeom prst="rect">
            <a:avLst/>
          </a:prstGeom>
        </p:spPr>
      </p:pic>
      <p:sp>
        <p:nvSpPr>
          <p:cNvPr id="32" name="Elipse 31"/>
          <p:cNvSpPr/>
          <p:nvPr/>
        </p:nvSpPr>
        <p:spPr>
          <a:xfrm>
            <a:off x="792552" y="4349539"/>
            <a:ext cx="574766" cy="50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3" name="Rectángulo 32"/>
          <p:cNvSpPr/>
          <p:nvPr/>
        </p:nvSpPr>
        <p:spPr>
          <a:xfrm>
            <a:off x="1473140" y="3722912"/>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4" name="Rectángulo 33"/>
          <p:cNvSpPr/>
          <p:nvPr/>
        </p:nvSpPr>
        <p:spPr>
          <a:xfrm>
            <a:off x="2843349" y="3722914"/>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6" name="Rectángulo 35"/>
          <p:cNvSpPr/>
          <p:nvPr/>
        </p:nvSpPr>
        <p:spPr>
          <a:xfrm rot="5400000">
            <a:off x="5865222" y="4501729"/>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7" name="Rectángulo 36"/>
          <p:cNvSpPr/>
          <p:nvPr/>
        </p:nvSpPr>
        <p:spPr>
          <a:xfrm>
            <a:off x="4788140" y="3722913"/>
            <a:ext cx="849085" cy="303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38" name="Conector recto 37"/>
          <p:cNvCxnSpPr/>
          <p:nvPr/>
        </p:nvCxnSpPr>
        <p:spPr>
          <a:xfrm flipV="1">
            <a:off x="1089267" y="3894532"/>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a:endCxn id="33" idx="1"/>
          </p:cNvCxnSpPr>
          <p:nvPr/>
        </p:nvCxnSpPr>
        <p:spPr>
          <a:xfrm flipV="1">
            <a:off x="1089267" y="3874710"/>
            <a:ext cx="383873" cy="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2198914" y="3851730"/>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p:cNvCxnSpPr>
            <a:endCxn id="37" idx="1"/>
          </p:cNvCxnSpPr>
          <p:nvPr/>
        </p:nvCxnSpPr>
        <p:spPr>
          <a:xfrm>
            <a:off x="3692434" y="3874708"/>
            <a:ext cx="109570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5590114" y="3851730"/>
            <a:ext cx="109570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V="1">
            <a:off x="6289765" y="3874710"/>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flipV="1">
            <a:off x="1075581" y="4858990"/>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643347" y="5308085"/>
            <a:ext cx="7677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V="1">
            <a:off x="6297593" y="5057805"/>
            <a:ext cx="0" cy="449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5918074" y="5530547"/>
            <a:ext cx="767746"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CuadroTexto 50"/>
          <p:cNvSpPr txBox="1"/>
          <p:nvPr/>
        </p:nvSpPr>
        <p:spPr>
          <a:xfrm>
            <a:off x="1562509" y="3375548"/>
            <a:ext cx="726481" cy="369332"/>
          </a:xfrm>
          <a:prstGeom prst="rect">
            <a:avLst/>
          </a:prstGeom>
          <a:noFill/>
        </p:spPr>
        <p:txBody>
          <a:bodyPr wrap="none" rtlCol="0">
            <a:spAutoFit/>
          </a:bodyPr>
          <a:lstStyle/>
          <a:p>
            <a:r>
              <a:rPr lang="es-419" dirty="0" smtClean="0"/>
              <a:t>J XT1</a:t>
            </a:r>
            <a:endParaRPr lang="es-419" dirty="0"/>
          </a:p>
        </p:txBody>
      </p:sp>
      <p:sp>
        <p:nvSpPr>
          <p:cNvPr id="52" name="CuadroTexto 51"/>
          <p:cNvSpPr txBox="1"/>
          <p:nvPr/>
        </p:nvSpPr>
        <p:spPr>
          <a:xfrm>
            <a:off x="2956825" y="3353580"/>
            <a:ext cx="649537" cy="369332"/>
          </a:xfrm>
          <a:prstGeom prst="rect">
            <a:avLst/>
          </a:prstGeom>
          <a:noFill/>
        </p:spPr>
        <p:txBody>
          <a:bodyPr wrap="none" rtlCol="0">
            <a:spAutoFit/>
          </a:bodyPr>
          <a:lstStyle/>
          <a:p>
            <a:r>
              <a:rPr lang="es-419" dirty="0" smtClean="0"/>
              <a:t>J </a:t>
            </a:r>
            <a:r>
              <a:rPr lang="es-419" dirty="0" err="1" smtClean="0"/>
              <a:t>Xc</a:t>
            </a:r>
            <a:endParaRPr lang="es-419" dirty="0"/>
          </a:p>
        </p:txBody>
      </p:sp>
      <p:sp>
        <p:nvSpPr>
          <p:cNvPr id="53" name="CuadroTexto 52"/>
          <p:cNvSpPr txBox="1"/>
          <p:nvPr/>
        </p:nvSpPr>
        <p:spPr>
          <a:xfrm>
            <a:off x="4849441" y="3300636"/>
            <a:ext cx="726481" cy="369332"/>
          </a:xfrm>
          <a:prstGeom prst="rect">
            <a:avLst/>
          </a:prstGeom>
          <a:noFill/>
        </p:spPr>
        <p:txBody>
          <a:bodyPr wrap="none" rtlCol="0">
            <a:spAutoFit/>
          </a:bodyPr>
          <a:lstStyle/>
          <a:p>
            <a:r>
              <a:rPr lang="es-419" dirty="0" smtClean="0"/>
              <a:t>J XT2</a:t>
            </a:r>
            <a:endParaRPr lang="es-419" dirty="0"/>
          </a:p>
        </p:txBody>
      </p:sp>
      <p:sp>
        <p:nvSpPr>
          <p:cNvPr id="54" name="CuadroTexto 53"/>
          <p:cNvSpPr txBox="1"/>
          <p:nvPr/>
        </p:nvSpPr>
        <p:spPr>
          <a:xfrm>
            <a:off x="6620811" y="4506474"/>
            <a:ext cx="423514" cy="369332"/>
          </a:xfrm>
          <a:prstGeom prst="rect">
            <a:avLst/>
          </a:prstGeom>
          <a:noFill/>
        </p:spPr>
        <p:txBody>
          <a:bodyPr wrap="none" rtlCol="0">
            <a:spAutoFit/>
          </a:bodyPr>
          <a:lstStyle/>
          <a:p>
            <a:r>
              <a:rPr lang="es-419" dirty="0" smtClean="0"/>
              <a:t>Z1</a:t>
            </a:r>
            <a:endParaRPr lang="es-419" dirty="0"/>
          </a:p>
        </p:txBody>
      </p:sp>
      <p:sp>
        <p:nvSpPr>
          <p:cNvPr id="55" name="CuadroTexto 54"/>
          <p:cNvSpPr txBox="1"/>
          <p:nvPr/>
        </p:nvSpPr>
        <p:spPr>
          <a:xfrm>
            <a:off x="26044" y="4060778"/>
            <a:ext cx="819455" cy="369332"/>
          </a:xfrm>
          <a:prstGeom prst="rect">
            <a:avLst/>
          </a:prstGeom>
          <a:noFill/>
        </p:spPr>
        <p:txBody>
          <a:bodyPr wrap="none" rtlCol="0">
            <a:spAutoFit/>
          </a:bodyPr>
          <a:lstStyle/>
          <a:p>
            <a:r>
              <a:rPr lang="es-419" dirty="0" smtClean="0"/>
              <a:t>U1/√3</a:t>
            </a:r>
            <a:endParaRPr lang="es-419" dirty="0"/>
          </a:p>
        </p:txBody>
      </p:sp>
      <p:sp>
        <p:nvSpPr>
          <p:cNvPr id="57" name="Rectángulo 56"/>
          <p:cNvSpPr/>
          <p:nvPr/>
        </p:nvSpPr>
        <p:spPr>
          <a:xfrm>
            <a:off x="1281203" y="3226933"/>
            <a:ext cx="4636871" cy="1018511"/>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7884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Parte d)</a:t>
            </a:r>
            <a:endParaRPr lang="es-419" dirty="0"/>
          </a:p>
        </p:txBody>
      </p:sp>
      <p:pic>
        <p:nvPicPr>
          <p:cNvPr id="4" name="Marcador de contenido 3"/>
          <p:cNvPicPr>
            <a:picLocks noGrp="1" noChangeAspect="1"/>
          </p:cNvPicPr>
          <p:nvPr>
            <p:ph idx="1"/>
          </p:nvPr>
        </p:nvPicPr>
        <p:blipFill>
          <a:blip r:embed="rId2"/>
          <a:stretch>
            <a:fillRect/>
          </a:stretch>
        </p:blipFill>
        <p:spPr>
          <a:xfrm>
            <a:off x="324224" y="2378052"/>
            <a:ext cx="11543550" cy="743971"/>
          </a:xfrm>
          <a:prstGeom prst="rect">
            <a:avLst/>
          </a:prstGeom>
        </p:spPr>
      </p:pic>
      <p:pic>
        <p:nvPicPr>
          <p:cNvPr id="5" name="Imagen 4"/>
          <p:cNvPicPr>
            <a:picLocks noChangeAspect="1"/>
          </p:cNvPicPr>
          <p:nvPr/>
        </p:nvPicPr>
        <p:blipFill>
          <a:blip r:embed="rId3"/>
          <a:stretch>
            <a:fillRect/>
          </a:stretch>
        </p:blipFill>
        <p:spPr>
          <a:xfrm>
            <a:off x="2251438" y="3860369"/>
            <a:ext cx="6472898" cy="2083232"/>
          </a:xfrm>
          <a:prstGeom prst="rect">
            <a:avLst/>
          </a:prstGeom>
        </p:spPr>
      </p:pic>
    </p:spTree>
    <p:extLst>
      <p:ext uri="{BB962C8B-B14F-4D97-AF65-F5344CB8AC3E}">
        <p14:creationId xmlns:p14="http://schemas.microsoft.com/office/powerpoint/2010/main" val="41619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35434" y="1748405"/>
            <a:ext cx="10572000" cy="2971051"/>
          </a:xfrm>
        </p:spPr>
        <p:txBody>
          <a:bodyPr/>
          <a:lstStyle/>
          <a:p>
            <a:r>
              <a:rPr lang="es-419" dirty="0" smtClean="0"/>
              <a:t>Máquinas de Corriente Continua</a:t>
            </a:r>
            <a:endParaRPr lang="es-UY" dirty="0"/>
          </a:p>
        </p:txBody>
      </p:sp>
      <p:sp>
        <p:nvSpPr>
          <p:cNvPr id="3" name="Subtítulo 2"/>
          <p:cNvSpPr>
            <a:spLocks noGrp="1"/>
          </p:cNvSpPr>
          <p:nvPr>
            <p:ph type="subTitle" idx="1"/>
          </p:nvPr>
        </p:nvSpPr>
        <p:spPr/>
        <p:txBody>
          <a:bodyPr/>
          <a:lstStyle/>
          <a:p>
            <a:r>
              <a:rPr lang="es-419" dirty="0" smtClean="0"/>
              <a:t>Práctico Lunes 18-20hs.</a:t>
            </a:r>
            <a:endParaRPr lang="es-UY" dirty="0"/>
          </a:p>
        </p:txBody>
      </p:sp>
      <p:pic>
        <p:nvPicPr>
          <p:cNvPr id="5" name="Imagen 4"/>
          <p:cNvPicPr>
            <a:picLocks noChangeAspect="1"/>
          </p:cNvPicPr>
          <p:nvPr/>
        </p:nvPicPr>
        <p:blipFill>
          <a:blip r:embed="rId2"/>
          <a:stretch>
            <a:fillRect/>
          </a:stretch>
        </p:blipFill>
        <p:spPr>
          <a:xfrm>
            <a:off x="1130063" y="801072"/>
            <a:ext cx="2152650" cy="2133600"/>
          </a:xfrm>
          <a:prstGeom prst="rect">
            <a:avLst/>
          </a:prstGeom>
        </p:spPr>
      </p:pic>
      <p:pic>
        <p:nvPicPr>
          <p:cNvPr id="7" name="Imagen 6"/>
          <p:cNvPicPr>
            <a:picLocks noChangeAspect="1"/>
          </p:cNvPicPr>
          <p:nvPr/>
        </p:nvPicPr>
        <p:blipFill>
          <a:blip r:embed="rId3"/>
          <a:stretch>
            <a:fillRect/>
          </a:stretch>
        </p:blipFill>
        <p:spPr>
          <a:xfrm>
            <a:off x="7916056" y="1058247"/>
            <a:ext cx="2828925" cy="1619250"/>
          </a:xfrm>
          <a:prstGeom prst="rect">
            <a:avLst/>
          </a:prstGeom>
        </p:spPr>
      </p:pic>
    </p:spTree>
    <p:extLst>
      <p:ext uri="{BB962C8B-B14F-4D97-AF65-F5344CB8AC3E}">
        <p14:creationId xmlns:p14="http://schemas.microsoft.com/office/powerpoint/2010/main" val="349529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Balance de potencia</a:t>
            </a:r>
            <a:endParaRPr lang="es-UY" dirty="0"/>
          </a:p>
        </p:txBody>
      </p:sp>
      <p:pic>
        <p:nvPicPr>
          <p:cNvPr id="4" name="Marcador de contenido 3"/>
          <p:cNvPicPr>
            <a:picLocks noGrp="1" noChangeAspect="1"/>
          </p:cNvPicPr>
          <p:nvPr>
            <p:ph idx="1"/>
          </p:nvPr>
        </p:nvPicPr>
        <p:blipFill>
          <a:blip r:embed="rId2"/>
          <a:stretch>
            <a:fillRect/>
          </a:stretch>
        </p:blipFill>
        <p:spPr>
          <a:xfrm>
            <a:off x="4090710" y="3564206"/>
            <a:ext cx="3765503" cy="1049402"/>
          </a:xfrm>
          <a:prstGeom prst="rect">
            <a:avLst/>
          </a:prstGeom>
        </p:spPr>
      </p:pic>
      <p:pic>
        <p:nvPicPr>
          <p:cNvPr id="5" name="Imagen 4"/>
          <p:cNvPicPr>
            <a:picLocks noChangeAspect="1"/>
          </p:cNvPicPr>
          <p:nvPr/>
        </p:nvPicPr>
        <p:blipFill>
          <a:blip r:embed="rId3"/>
          <a:stretch>
            <a:fillRect/>
          </a:stretch>
        </p:blipFill>
        <p:spPr>
          <a:xfrm>
            <a:off x="457050" y="3046974"/>
            <a:ext cx="2884576" cy="906581"/>
          </a:xfrm>
          <a:prstGeom prst="rect">
            <a:avLst/>
          </a:prstGeom>
        </p:spPr>
      </p:pic>
      <p:pic>
        <p:nvPicPr>
          <p:cNvPr id="6" name="Imagen 5"/>
          <p:cNvPicPr>
            <a:picLocks noChangeAspect="1"/>
          </p:cNvPicPr>
          <p:nvPr/>
        </p:nvPicPr>
        <p:blipFill>
          <a:blip r:embed="rId4"/>
          <a:stretch>
            <a:fillRect/>
          </a:stretch>
        </p:blipFill>
        <p:spPr>
          <a:xfrm>
            <a:off x="508286" y="4395302"/>
            <a:ext cx="2782104" cy="778989"/>
          </a:xfrm>
          <a:prstGeom prst="rect">
            <a:avLst/>
          </a:prstGeom>
        </p:spPr>
      </p:pic>
      <p:sp>
        <p:nvSpPr>
          <p:cNvPr id="7" name="CuadroTexto 6"/>
          <p:cNvSpPr txBox="1"/>
          <p:nvPr/>
        </p:nvSpPr>
        <p:spPr>
          <a:xfrm>
            <a:off x="1364776" y="5582891"/>
            <a:ext cx="8412880" cy="369332"/>
          </a:xfrm>
          <a:prstGeom prst="rect">
            <a:avLst/>
          </a:prstGeom>
          <a:noFill/>
        </p:spPr>
        <p:txBody>
          <a:bodyPr wrap="none" rtlCol="0">
            <a:spAutoFit/>
          </a:bodyPr>
          <a:lstStyle/>
          <a:p>
            <a:r>
              <a:rPr lang="es-419" dirty="0" smtClean="0"/>
              <a:t>Esto significa que la potencia de entrada es igual a la potencia de salida.</a:t>
            </a:r>
            <a:endParaRPr lang="es-UY" dirty="0"/>
          </a:p>
        </p:txBody>
      </p:sp>
    </p:spTree>
    <p:extLst>
      <p:ext uri="{BB962C8B-B14F-4D97-AF65-F5344CB8AC3E}">
        <p14:creationId xmlns:p14="http://schemas.microsoft.com/office/powerpoint/2010/main" val="21945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419" dirty="0"/>
              <a:t>1. Historia de los M</a:t>
            </a:r>
            <a:r>
              <a:rPr lang="es-419" dirty="0" smtClean="0"/>
              <a:t>otores Eléctricos</a:t>
            </a:r>
            <a:endParaRPr lang="es-UY" dirty="0"/>
          </a:p>
        </p:txBody>
      </p:sp>
      <p:sp>
        <p:nvSpPr>
          <p:cNvPr id="5" name="Subtítulo 4"/>
          <p:cNvSpPr>
            <a:spLocks noGrp="1"/>
          </p:cNvSpPr>
          <p:nvPr>
            <p:ph type="subTitle" idx="1"/>
          </p:nvPr>
        </p:nvSpPr>
        <p:spPr/>
        <p:txBody>
          <a:bodyPr/>
          <a:lstStyle/>
          <a:p>
            <a:endParaRPr lang="es-UY" dirty="0"/>
          </a:p>
        </p:txBody>
      </p:sp>
    </p:spTree>
    <p:extLst>
      <p:ext uri="{BB962C8B-B14F-4D97-AF65-F5344CB8AC3E}">
        <p14:creationId xmlns:p14="http://schemas.microsoft.com/office/powerpoint/2010/main" val="221002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1. Historia de los motores</a:t>
            </a:r>
            <a:endParaRPr lang="en-US" dirty="0"/>
          </a:p>
        </p:txBody>
      </p:sp>
      <p:sp>
        <p:nvSpPr>
          <p:cNvPr id="3" name="Marcador de contenido 2"/>
          <p:cNvSpPr>
            <a:spLocks noGrp="1"/>
          </p:cNvSpPr>
          <p:nvPr>
            <p:ph idx="1"/>
          </p:nvPr>
        </p:nvSpPr>
        <p:spPr>
          <a:xfrm>
            <a:off x="513692" y="2216323"/>
            <a:ext cx="11164614" cy="4900996"/>
          </a:xfrm>
        </p:spPr>
        <p:txBody>
          <a:bodyPr>
            <a:normAutofit/>
          </a:bodyPr>
          <a:lstStyle/>
          <a:p>
            <a:r>
              <a:rPr lang="es-419" sz="2400" dirty="0"/>
              <a:t>Historia de los motores de CC y CA</a:t>
            </a:r>
          </a:p>
          <a:p>
            <a:pPr marL="0" indent="0">
              <a:buNone/>
            </a:pPr>
            <a:r>
              <a:rPr lang="es-419" sz="2400" dirty="0"/>
              <a:t>La primer </a:t>
            </a:r>
            <a:r>
              <a:rPr lang="es-419" sz="2400" dirty="0" smtClean="0"/>
              <a:t>máquina </a:t>
            </a:r>
            <a:r>
              <a:rPr lang="es-419" sz="2400" dirty="0"/>
              <a:t>eléctrica capaz de convertir energía mecánica en eléctrica y viceversa fue la </a:t>
            </a:r>
            <a:r>
              <a:rPr lang="es-419" sz="2400" dirty="0" smtClean="0"/>
              <a:t>máquina </a:t>
            </a:r>
            <a:r>
              <a:rPr lang="es-419" sz="2400" dirty="0"/>
              <a:t>dinamométrica, construida por James Watt en 1852 a base de </a:t>
            </a:r>
            <a:r>
              <a:rPr lang="es-419" sz="2400" dirty="0" smtClean="0"/>
              <a:t>Electroimanes. </a:t>
            </a:r>
          </a:p>
          <a:p>
            <a:pPr marL="0" indent="0">
              <a:buNone/>
            </a:pPr>
            <a:r>
              <a:rPr lang="es-419" sz="2400" dirty="0" smtClean="0"/>
              <a:t>El estadounidense </a:t>
            </a:r>
            <a:r>
              <a:rPr lang="es-UY" sz="2400" b="1" i="1" dirty="0"/>
              <a:t>Thomas </a:t>
            </a:r>
            <a:r>
              <a:rPr lang="es-UY" sz="2400" b="1" i="1" dirty="0" smtClean="0"/>
              <a:t>Davenport construyó en 1831 el primer motor eléctrico de CC.</a:t>
            </a:r>
          </a:p>
          <a:p>
            <a:pPr marL="0" indent="0">
              <a:buNone/>
            </a:pPr>
            <a:r>
              <a:rPr lang="es-419" sz="2400" b="1" i="1" dirty="0" smtClean="0"/>
              <a:t>Dicho motor era alimentado por una batería primaria. En 1837 </a:t>
            </a:r>
            <a:r>
              <a:rPr lang="es-419" sz="2400" dirty="0" smtClean="0"/>
              <a:t>patentó un procedimiento de propulsión de maquinaria por magnetismo y electromagnetismo.</a:t>
            </a:r>
            <a:endParaRPr lang="es-UY" sz="2400" dirty="0" smtClean="0"/>
          </a:p>
          <a:p>
            <a:pPr marL="0" indent="0">
              <a:buNone/>
            </a:pPr>
            <a:endParaRPr lang="es-419" sz="2400" dirty="0" smtClean="0"/>
          </a:p>
          <a:p>
            <a:endParaRPr lang="en-US" dirty="0"/>
          </a:p>
        </p:txBody>
      </p:sp>
      <p:pic>
        <p:nvPicPr>
          <p:cNvPr id="5" name="Imagen 4"/>
          <p:cNvPicPr>
            <a:picLocks noChangeAspect="1"/>
          </p:cNvPicPr>
          <p:nvPr/>
        </p:nvPicPr>
        <p:blipFill>
          <a:blip r:embed="rId2"/>
          <a:stretch>
            <a:fillRect/>
          </a:stretch>
        </p:blipFill>
        <p:spPr>
          <a:xfrm>
            <a:off x="9073773" y="286603"/>
            <a:ext cx="2929041" cy="1640263"/>
          </a:xfrm>
          <a:prstGeom prst="rect">
            <a:avLst/>
          </a:prstGeom>
        </p:spPr>
      </p:pic>
    </p:spTree>
    <p:extLst>
      <p:ext uri="{BB962C8B-B14F-4D97-AF65-F5344CB8AC3E}">
        <p14:creationId xmlns:p14="http://schemas.microsoft.com/office/powerpoint/2010/main" val="288791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1. Historia de los Motores Eléctricos</a:t>
            </a:r>
            <a:endParaRPr lang="es-UY" dirty="0"/>
          </a:p>
        </p:txBody>
      </p:sp>
      <p:sp>
        <p:nvSpPr>
          <p:cNvPr id="3" name="Marcador de contenido 2"/>
          <p:cNvSpPr>
            <a:spLocks noGrp="1"/>
          </p:cNvSpPr>
          <p:nvPr>
            <p:ph idx="1"/>
          </p:nvPr>
        </p:nvSpPr>
        <p:spPr>
          <a:xfrm>
            <a:off x="1097280" y="1969300"/>
            <a:ext cx="10058400" cy="4023360"/>
          </a:xfrm>
        </p:spPr>
        <p:txBody>
          <a:bodyPr/>
          <a:lstStyle/>
          <a:p>
            <a:r>
              <a:rPr lang="es-419" dirty="0"/>
              <a:t>Luego en el año 1893 Nicola Tesla patenta el Motor de Inducción (CA). </a:t>
            </a:r>
          </a:p>
          <a:p>
            <a:endParaRPr lang="es-UY" dirty="0"/>
          </a:p>
        </p:txBody>
      </p:sp>
      <p:pic>
        <p:nvPicPr>
          <p:cNvPr id="4" name="Imagen 3"/>
          <p:cNvPicPr>
            <a:picLocks noChangeAspect="1"/>
          </p:cNvPicPr>
          <p:nvPr/>
        </p:nvPicPr>
        <p:blipFill>
          <a:blip r:embed="rId2"/>
          <a:stretch>
            <a:fillRect/>
          </a:stretch>
        </p:blipFill>
        <p:spPr>
          <a:xfrm>
            <a:off x="6756308" y="4147906"/>
            <a:ext cx="3489516" cy="1954129"/>
          </a:xfrm>
          <a:prstGeom prst="rect">
            <a:avLst/>
          </a:prstGeom>
        </p:spPr>
      </p:pic>
      <p:pic>
        <p:nvPicPr>
          <p:cNvPr id="4098" name="Picture 2" descr="Tesla Saro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675" y="3982096"/>
            <a:ext cx="19050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329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64890"/>
            <a:ext cx="7797337" cy="863771"/>
          </a:xfrm>
        </p:spPr>
        <p:txBody>
          <a:bodyPr>
            <a:normAutofit fontScale="90000"/>
          </a:bodyPr>
          <a:lstStyle/>
          <a:p>
            <a:r>
              <a:rPr lang="es-419" dirty="0"/>
              <a:t>1. Historia de los </a:t>
            </a:r>
            <a:r>
              <a:rPr lang="es-419" dirty="0" smtClean="0"/>
              <a:t>Motores Eléctricos</a:t>
            </a:r>
            <a:endParaRPr lang="en-US" dirty="0"/>
          </a:p>
        </p:txBody>
      </p:sp>
      <p:sp>
        <p:nvSpPr>
          <p:cNvPr id="3" name="Marcador de contenido 2"/>
          <p:cNvSpPr>
            <a:spLocks noGrp="1"/>
          </p:cNvSpPr>
          <p:nvPr>
            <p:ph idx="1"/>
          </p:nvPr>
        </p:nvSpPr>
        <p:spPr>
          <a:xfrm>
            <a:off x="389357" y="1915192"/>
            <a:ext cx="10356285" cy="4402927"/>
          </a:xfrm>
        </p:spPr>
        <p:txBody>
          <a:bodyPr>
            <a:normAutofit/>
          </a:bodyPr>
          <a:lstStyle/>
          <a:p>
            <a:pPr marL="0" indent="0">
              <a:buNone/>
            </a:pPr>
            <a:endParaRPr lang="es-419" dirty="0"/>
          </a:p>
          <a:p>
            <a:r>
              <a:rPr lang="es-419" dirty="0"/>
              <a:t>Ventajas del MI frente a los MCC a fines del siglo XIX:</a:t>
            </a:r>
          </a:p>
          <a:p>
            <a:r>
              <a:rPr lang="es-419" dirty="0" smtClean="0"/>
              <a:t>- Mayor </a:t>
            </a:r>
            <a:r>
              <a:rPr lang="es-419" dirty="0"/>
              <a:t>robustez.</a:t>
            </a:r>
          </a:p>
          <a:p>
            <a:r>
              <a:rPr lang="es-419" dirty="0" smtClean="0"/>
              <a:t>- No </a:t>
            </a:r>
            <a:r>
              <a:rPr lang="es-419" dirty="0"/>
              <a:t>requieren de escobillas</a:t>
            </a:r>
            <a:r>
              <a:rPr lang="es-419" dirty="0" smtClean="0"/>
              <a:t>.</a:t>
            </a:r>
          </a:p>
          <a:p>
            <a:r>
              <a:rPr lang="es-419" dirty="0" smtClean="0"/>
              <a:t>- Más económico.</a:t>
            </a:r>
            <a:endParaRPr lang="es-419" dirty="0"/>
          </a:p>
          <a:p>
            <a:r>
              <a:rPr lang="es-419" dirty="0" smtClean="0"/>
              <a:t>- El </a:t>
            </a:r>
            <a:r>
              <a:rPr lang="es-419" dirty="0"/>
              <a:t>recambio tecnológico no significaban un costo relevante</a:t>
            </a:r>
            <a:r>
              <a:rPr lang="es-419" dirty="0" smtClean="0"/>
              <a:t>.</a:t>
            </a:r>
            <a:endParaRPr lang="es-419" dirty="0"/>
          </a:p>
          <a:p>
            <a:pPr marL="0" indent="0">
              <a:buNone/>
            </a:pPr>
            <a:r>
              <a:rPr lang="es-419" dirty="0"/>
              <a:t>El proyecto Niagara como gran empuje…</a:t>
            </a:r>
          </a:p>
          <a:p>
            <a:r>
              <a:rPr lang="es-419" dirty="0"/>
              <a:t>Transporte de energía eléctrica en CA (Niagara Falls </a:t>
            </a:r>
            <a:r>
              <a:rPr lang="es-419" dirty="0" err="1"/>
              <a:t>Power</a:t>
            </a:r>
            <a:r>
              <a:rPr lang="es-419" dirty="0"/>
              <a:t> Company), llevado adelante por la empresa Westinghouse en 1893, le dio el empuje final como para </a:t>
            </a:r>
            <a:r>
              <a:rPr lang="es-419" dirty="0" smtClean="0"/>
              <a:t>quebrar </a:t>
            </a:r>
            <a:r>
              <a:rPr lang="es-419" dirty="0"/>
              <a:t>definitivamente en el </a:t>
            </a:r>
            <a:r>
              <a:rPr lang="es-419" dirty="0" smtClean="0"/>
              <a:t>mercado hacia la AC.</a:t>
            </a:r>
            <a:endParaRPr lang="es-419" dirty="0"/>
          </a:p>
          <a:p>
            <a:pPr marL="0" indent="0">
              <a:buNone/>
            </a:pPr>
            <a:endParaRPr lang="es-419" dirty="0"/>
          </a:p>
          <a:p>
            <a:pPr marL="0" indent="0">
              <a:buNone/>
            </a:pPr>
            <a:endParaRPr lang="en-US" dirty="0"/>
          </a:p>
        </p:txBody>
      </p:sp>
      <p:pic>
        <p:nvPicPr>
          <p:cNvPr id="16386" name="Picture 2" descr="Resultado de imagen para tesla proyecto niag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189" y="407323"/>
            <a:ext cx="2665139" cy="211079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esla's induction motor (1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602" y="2676698"/>
            <a:ext cx="2513285" cy="19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es-419" dirty="0"/>
              <a:t>2. Introducción a los </a:t>
            </a:r>
            <a:r>
              <a:rPr lang="es-419" dirty="0" smtClean="0"/>
              <a:t>Motores </a:t>
            </a:r>
            <a:r>
              <a:rPr lang="es-419" dirty="0"/>
              <a:t>E</a:t>
            </a:r>
            <a:r>
              <a:rPr lang="es-419" dirty="0" smtClean="0"/>
              <a:t>léctricos</a:t>
            </a:r>
            <a:endParaRPr lang="es-UY" dirty="0"/>
          </a:p>
        </p:txBody>
      </p:sp>
      <p:sp>
        <p:nvSpPr>
          <p:cNvPr id="5" name="Subtítulo 4"/>
          <p:cNvSpPr>
            <a:spLocks noGrp="1"/>
          </p:cNvSpPr>
          <p:nvPr>
            <p:ph type="subTitle" idx="1"/>
          </p:nvPr>
        </p:nvSpPr>
        <p:spPr/>
        <p:txBody>
          <a:bodyPr/>
          <a:lstStyle/>
          <a:p>
            <a:endParaRPr lang="es-UY" dirty="0"/>
          </a:p>
        </p:txBody>
      </p:sp>
    </p:spTree>
    <p:extLst>
      <p:ext uri="{BB962C8B-B14F-4D97-AF65-F5344CB8AC3E}">
        <p14:creationId xmlns:p14="http://schemas.microsoft.com/office/powerpoint/2010/main" val="15938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2. Introducción a los motores</a:t>
            </a:r>
            <a:endParaRPr lang="en-US" dirty="0"/>
          </a:p>
        </p:txBody>
      </p:sp>
      <p:sp>
        <p:nvSpPr>
          <p:cNvPr id="3" name="Marcador de contenido 2"/>
          <p:cNvSpPr>
            <a:spLocks noGrp="1"/>
          </p:cNvSpPr>
          <p:nvPr>
            <p:ph idx="1"/>
          </p:nvPr>
        </p:nvSpPr>
        <p:spPr>
          <a:xfrm>
            <a:off x="838200" y="1987857"/>
            <a:ext cx="9951720" cy="3595461"/>
          </a:xfrm>
        </p:spPr>
        <p:txBody>
          <a:bodyPr>
            <a:normAutofit/>
          </a:bodyPr>
          <a:lstStyle/>
          <a:p>
            <a:pPr marL="0" indent="0">
              <a:buNone/>
            </a:pPr>
            <a:r>
              <a:rPr lang="es-419" dirty="0"/>
              <a:t>Leyes fundamentales que rigen el funcionamiento de los motores eléctricos:</a:t>
            </a:r>
          </a:p>
          <a:p>
            <a:pPr marL="0" indent="0">
              <a:buNone/>
            </a:pPr>
            <a:endParaRPr lang="es-419" dirty="0"/>
          </a:p>
          <a:p>
            <a:r>
              <a:rPr lang="es-419" dirty="0">
                <a:solidFill>
                  <a:schemeClr val="accent1">
                    <a:lumMod val="75000"/>
                  </a:schemeClr>
                </a:solidFill>
              </a:rPr>
              <a:t>Ley de </a:t>
            </a:r>
            <a:r>
              <a:rPr lang="es-419" dirty="0" smtClean="0">
                <a:solidFill>
                  <a:schemeClr val="accent1">
                    <a:lumMod val="75000"/>
                  </a:schemeClr>
                </a:solidFill>
              </a:rPr>
              <a:t>Ampére  ( André–Marie Ampére 1831)</a:t>
            </a:r>
            <a:endParaRPr lang="es-419" dirty="0">
              <a:solidFill>
                <a:schemeClr val="accent1">
                  <a:lumMod val="75000"/>
                </a:schemeClr>
              </a:solidFill>
            </a:endParaRPr>
          </a:p>
          <a:p>
            <a:r>
              <a:rPr lang="es-419" dirty="0">
                <a:solidFill>
                  <a:schemeClr val="accent1">
                    <a:lumMod val="75000"/>
                  </a:schemeClr>
                </a:solidFill>
              </a:rPr>
              <a:t>Ley de Faraday </a:t>
            </a:r>
            <a:r>
              <a:rPr lang="es-419" dirty="0" smtClean="0">
                <a:solidFill>
                  <a:schemeClr val="accent1">
                    <a:lumMod val="75000"/>
                  </a:schemeClr>
                </a:solidFill>
              </a:rPr>
              <a:t> (Michael Faraday – 1831)</a:t>
            </a:r>
            <a:endParaRPr lang="es-419" dirty="0">
              <a:solidFill>
                <a:schemeClr val="accent1">
                  <a:lumMod val="75000"/>
                </a:schemeClr>
              </a:solidFill>
            </a:endParaRPr>
          </a:p>
          <a:p>
            <a:r>
              <a:rPr lang="es-419" dirty="0">
                <a:solidFill>
                  <a:schemeClr val="accent1">
                    <a:lumMod val="75000"/>
                  </a:schemeClr>
                </a:solidFill>
              </a:rPr>
              <a:t>Ley de </a:t>
            </a:r>
            <a:r>
              <a:rPr lang="es-419" dirty="0" err="1" smtClean="0">
                <a:solidFill>
                  <a:schemeClr val="accent1">
                    <a:lumMod val="75000"/>
                  </a:schemeClr>
                </a:solidFill>
              </a:rPr>
              <a:t>Lorentz</a:t>
            </a:r>
            <a:r>
              <a:rPr lang="es-419" dirty="0" smtClean="0">
                <a:solidFill>
                  <a:schemeClr val="accent1">
                    <a:lumMod val="75000"/>
                  </a:schemeClr>
                </a:solidFill>
              </a:rPr>
              <a:t> ( </a:t>
            </a:r>
            <a:r>
              <a:rPr lang="es-419" dirty="0" err="1" smtClean="0">
                <a:solidFill>
                  <a:schemeClr val="accent1">
                    <a:lumMod val="75000"/>
                  </a:schemeClr>
                </a:solidFill>
              </a:rPr>
              <a:t>Hendrik</a:t>
            </a:r>
            <a:r>
              <a:rPr lang="es-419" dirty="0" smtClean="0">
                <a:solidFill>
                  <a:schemeClr val="accent1">
                    <a:lumMod val="75000"/>
                  </a:schemeClr>
                </a:solidFill>
              </a:rPr>
              <a:t> </a:t>
            </a:r>
            <a:r>
              <a:rPr lang="es-419" dirty="0" err="1" smtClean="0">
                <a:solidFill>
                  <a:schemeClr val="accent1">
                    <a:lumMod val="75000"/>
                  </a:schemeClr>
                </a:solidFill>
              </a:rPr>
              <a:t>Antoon</a:t>
            </a:r>
            <a:r>
              <a:rPr lang="es-419" dirty="0" smtClean="0">
                <a:solidFill>
                  <a:schemeClr val="accent1">
                    <a:lumMod val="75000"/>
                  </a:schemeClr>
                </a:solidFill>
              </a:rPr>
              <a:t> </a:t>
            </a:r>
            <a:r>
              <a:rPr lang="es-419" dirty="0" err="1" smtClean="0">
                <a:solidFill>
                  <a:schemeClr val="accent1">
                    <a:lumMod val="75000"/>
                  </a:schemeClr>
                </a:solidFill>
              </a:rPr>
              <a:t>Lorentz</a:t>
            </a:r>
            <a:r>
              <a:rPr lang="es-419" dirty="0" smtClean="0">
                <a:solidFill>
                  <a:schemeClr val="accent1">
                    <a:lumMod val="75000"/>
                  </a:schemeClr>
                </a:solidFill>
              </a:rPr>
              <a:t> – entre 1885-1888)</a:t>
            </a:r>
            <a:endParaRPr lang="es-UY" dirty="0">
              <a:solidFill>
                <a:schemeClr val="accent1">
                  <a:lumMod val="75000"/>
                </a:schemeClr>
              </a:solidFill>
            </a:endParaRPr>
          </a:p>
        </p:txBody>
      </p:sp>
    </p:spTree>
    <p:extLst>
      <p:ext uri="{BB962C8B-B14F-4D97-AF65-F5344CB8AC3E}">
        <p14:creationId xmlns:p14="http://schemas.microsoft.com/office/powerpoint/2010/main" val="318298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2. Introducción a los motores</a:t>
            </a:r>
            <a:endParaRPr lang="es-UY" dirty="0"/>
          </a:p>
        </p:txBody>
      </p:sp>
      <p:sp>
        <p:nvSpPr>
          <p:cNvPr id="3" name="Marcador de contenido 2"/>
          <p:cNvSpPr>
            <a:spLocks noGrp="1"/>
          </p:cNvSpPr>
          <p:nvPr>
            <p:ph idx="1"/>
          </p:nvPr>
        </p:nvSpPr>
        <p:spPr>
          <a:xfrm>
            <a:off x="353610" y="2013390"/>
            <a:ext cx="7094326" cy="4197927"/>
          </a:xfrm>
        </p:spPr>
        <p:txBody>
          <a:bodyPr>
            <a:normAutofit lnSpcReduction="10000"/>
          </a:bodyPr>
          <a:lstStyle/>
          <a:p>
            <a:pPr marL="0" indent="0">
              <a:buNone/>
            </a:pPr>
            <a:r>
              <a:rPr lang="es-419" b="1" i="1" dirty="0"/>
              <a:t>Ley de </a:t>
            </a:r>
            <a:r>
              <a:rPr lang="es-419" b="1" i="1" dirty="0" smtClean="0"/>
              <a:t>Ampére</a:t>
            </a:r>
            <a:endParaRPr lang="es-419" b="1" i="1" dirty="0"/>
          </a:p>
          <a:p>
            <a:r>
              <a:rPr lang="es-419" dirty="0"/>
              <a:t>Largos medios Li y sección S.</a:t>
            </a:r>
          </a:p>
          <a:p>
            <a:r>
              <a:rPr lang="es-419" dirty="0"/>
              <a:t>L1+L2+L3+L4=L, </a:t>
            </a:r>
          </a:p>
          <a:p>
            <a:pPr marL="0" indent="0">
              <a:buNone/>
            </a:pPr>
            <a:r>
              <a:rPr lang="es-419" dirty="0"/>
              <a:t>         </a:t>
            </a:r>
          </a:p>
          <a:p>
            <a:pPr marL="0" indent="0">
              <a:buNone/>
            </a:pPr>
            <a:r>
              <a:rPr lang="es-419" dirty="0"/>
              <a:t>HL=NI =&gt; </a:t>
            </a:r>
            <a:r>
              <a:rPr lang="es-419" dirty="0" err="1"/>
              <a:t>ɸL</a:t>
            </a:r>
            <a:r>
              <a:rPr lang="es-419" dirty="0"/>
              <a:t>/Sµ= NI</a:t>
            </a:r>
          </a:p>
          <a:p>
            <a:pPr marL="0" indent="0">
              <a:buNone/>
            </a:pPr>
            <a:r>
              <a:rPr lang="es-419" dirty="0"/>
              <a:t>      </a:t>
            </a:r>
            <a:r>
              <a:rPr lang="es-419" dirty="0" smtClean="0"/>
              <a:t>a- </a:t>
            </a:r>
            <a:r>
              <a:rPr lang="es-419" dirty="0"/>
              <a:t>H=B/µ </a:t>
            </a:r>
            <a:endParaRPr lang="es-419" dirty="0" smtClean="0"/>
          </a:p>
          <a:p>
            <a:pPr marL="0" indent="0">
              <a:buNone/>
            </a:pPr>
            <a:r>
              <a:rPr lang="es-419" dirty="0"/>
              <a:t> </a:t>
            </a:r>
            <a:r>
              <a:rPr lang="es-419" dirty="0" smtClean="0"/>
              <a:t>     b- ɸ=BS  </a:t>
            </a:r>
            <a:endParaRPr lang="es-419" dirty="0"/>
          </a:p>
          <a:p>
            <a:pPr marL="0" indent="0">
              <a:buNone/>
            </a:pPr>
            <a:r>
              <a:rPr lang="es-419" dirty="0"/>
              <a:t>Por definición llamamos </a:t>
            </a:r>
            <a:r>
              <a:rPr lang="es-419" dirty="0" smtClean="0"/>
              <a:t>reluctancia: </a:t>
            </a:r>
            <a:endParaRPr lang="es-419" dirty="0"/>
          </a:p>
          <a:p>
            <a:pPr marL="0" indent="0">
              <a:buNone/>
            </a:pPr>
            <a:r>
              <a:rPr lang="es-419" dirty="0"/>
              <a:t>      </a:t>
            </a:r>
            <a:r>
              <a:rPr lang="es-419" dirty="0" smtClean="0"/>
              <a:t>c-R </a:t>
            </a:r>
            <a:r>
              <a:rPr lang="es-419" dirty="0"/>
              <a:t>= L/Sµ; por lo tanto de la ley de </a:t>
            </a:r>
            <a:r>
              <a:rPr lang="es-419" dirty="0" smtClean="0"/>
              <a:t>Ampére </a:t>
            </a:r>
            <a:r>
              <a:rPr lang="es-419" dirty="0"/>
              <a:t>se deduce la relación entre la</a:t>
            </a:r>
          </a:p>
          <a:p>
            <a:pPr marL="0" indent="0">
              <a:buNone/>
            </a:pPr>
            <a:r>
              <a:rPr lang="es-419" dirty="0"/>
              <a:t> </a:t>
            </a:r>
            <a:r>
              <a:rPr lang="es-419" dirty="0" smtClean="0"/>
              <a:t>Fuerza </a:t>
            </a:r>
            <a:r>
              <a:rPr lang="es-419" dirty="0" err="1"/>
              <a:t>Magnetomotriz</a:t>
            </a:r>
            <a:r>
              <a:rPr lang="es-419" dirty="0"/>
              <a:t> y el Flujo Magnético como </a:t>
            </a:r>
          </a:p>
          <a:p>
            <a:pPr marL="0" indent="0">
              <a:buNone/>
            </a:pPr>
            <a:endParaRPr lang="es-UY" dirty="0"/>
          </a:p>
        </p:txBody>
      </p:sp>
      <p:pic>
        <p:nvPicPr>
          <p:cNvPr id="5" name="Imagen 4"/>
          <p:cNvPicPr>
            <a:picLocks noChangeAspect="1"/>
          </p:cNvPicPr>
          <p:nvPr/>
        </p:nvPicPr>
        <p:blipFill>
          <a:blip r:embed="rId2"/>
          <a:stretch>
            <a:fillRect/>
          </a:stretch>
        </p:blipFill>
        <p:spPr>
          <a:xfrm>
            <a:off x="8182744" y="3780093"/>
            <a:ext cx="3891447" cy="1243421"/>
          </a:xfrm>
          <a:prstGeom prst="rect">
            <a:avLst/>
          </a:prstGeom>
          <a:ln w="88900" cap="sq" cmpd="thickThin">
            <a:solidFill>
              <a:srgbClr val="000000"/>
            </a:solidFill>
            <a:prstDash val="solid"/>
            <a:miter lim="800000"/>
          </a:ln>
          <a:effectLst>
            <a:innerShdw blurRad="76200">
              <a:srgbClr val="000000"/>
            </a:innerShdw>
          </a:effectLst>
        </p:spPr>
      </p:pic>
      <p:pic>
        <p:nvPicPr>
          <p:cNvPr id="9" name="Imagen 8"/>
          <p:cNvPicPr>
            <a:picLocks noChangeAspect="1"/>
          </p:cNvPicPr>
          <p:nvPr/>
        </p:nvPicPr>
        <p:blipFill>
          <a:blip r:embed="rId3"/>
          <a:stretch>
            <a:fillRect/>
          </a:stretch>
        </p:blipFill>
        <p:spPr>
          <a:xfrm>
            <a:off x="8809656" y="5420627"/>
            <a:ext cx="3006840" cy="1130231"/>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https://upload.wikimedia.org/wikipedia/commons/thumb/e/e3/Circuito_magnetico_simple_detalle.jpg/250px-Circuito_magnetico_simple_detal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645" y="1934301"/>
            <a:ext cx="3879720" cy="246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2. Introducción a los motores</a:t>
            </a:r>
            <a:endParaRPr lang="es-UY" dirty="0"/>
          </a:p>
        </p:txBody>
      </p:sp>
      <p:sp>
        <p:nvSpPr>
          <p:cNvPr id="3" name="Marcador de contenido 2"/>
          <p:cNvSpPr>
            <a:spLocks noGrp="1"/>
          </p:cNvSpPr>
          <p:nvPr>
            <p:ph idx="1"/>
          </p:nvPr>
        </p:nvSpPr>
        <p:spPr>
          <a:xfrm>
            <a:off x="63009" y="1672753"/>
            <a:ext cx="10554574" cy="2164676"/>
          </a:xfrm>
        </p:spPr>
        <p:txBody>
          <a:bodyPr>
            <a:normAutofit/>
          </a:bodyPr>
          <a:lstStyle/>
          <a:p>
            <a:pPr marL="0" indent="0">
              <a:buNone/>
            </a:pPr>
            <a:r>
              <a:rPr lang="es-419" b="1" i="1" dirty="0"/>
              <a:t>Ley de Faraday</a:t>
            </a:r>
          </a:p>
          <a:p>
            <a:pPr marL="0" indent="0">
              <a:buNone/>
            </a:pPr>
            <a:r>
              <a:rPr lang="es-UY" dirty="0"/>
              <a:t>Si un conductor finito, es enlazado por un flujo magnético que varía en el tiempo , entonces se induce, en los bornes del conductor una tensión e dada por:</a:t>
            </a:r>
            <a:endParaRPr lang="es-419" dirty="0"/>
          </a:p>
          <a:p>
            <a:pPr marL="0" indent="0">
              <a:buNone/>
            </a:pPr>
            <a:r>
              <a:rPr lang="es-419" dirty="0"/>
              <a:t>         </a:t>
            </a:r>
          </a:p>
        </p:txBody>
      </p:sp>
      <p:pic>
        <p:nvPicPr>
          <p:cNvPr id="8" name="Imagen 7"/>
          <p:cNvPicPr>
            <a:picLocks noChangeAspect="1"/>
          </p:cNvPicPr>
          <p:nvPr/>
        </p:nvPicPr>
        <p:blipFill>
          <a:blip r:embed="rId2"/>
          <a:stretch>
            <a:fillRect/>
          </a:stretch>
        </p:blipFill>
        <p:spPr>
          <a:xfrm>
            <a:off x="3701827" y="3930068"/>
            <a:ext cx="3652853" cy="1522022"/>
          </a:xfrm>
          <a:prstGeom prst="rect">
            <a:avLst/>
          </a:prstGeom>
        </p:spPr>
      </p:pic>
      <p:pic>
        <p:nvPicPr>
          <p:cNvPr id="11" name="Imagen 10"/>
          <p:cNvPicPr>
            <a:picLocks noChangeAspect="1"/>
          </p:cNvPicPr>
          <p:nvPr/>
        </p:nvPicPr>
        <p:blipFill>
          <a:blip r:embed="rId3"/>
          <a:stretch>
            <a:fillRect/>
          </a:stretch>
        </p:blipFill>
        <p:spPr>
          <a:xfrm>
            <a:off x="8311183" y="3820235"/>
            <a:ext cx="2671986" cy="2169561"/>
          </a:xfrm>
          <a:prstGeom prst="rect">
            <a:avLst/>
          </a:prstGeom>
        </p:spPr>
      </p:pic>
      <p:sp>
        <p:nvSpPr>
          <p:cNvPr id="12" name="CuadroTexto 11"/>
          <p:cNvSpPr txBox="1"/>
          <p:nvPr/>
        </p:nvSpPr>
        <p:spPr>
          <a:xfrm>
            <a:off x="6059906" y="5474463"/>
            <a:ext cx="1805841" cy="646331"/>
          </a:xfrm>
          <a:prstGeom prst="rect">
            <a:avLst/>
          </a:prstGeom>
          <a:noFill/>
          <a:ln w="28575">
            <a:solidFill>
              <a:srgbClr val="00B050"/>
            </a:solidFill>
          </a:ln>
        </p:spPr>
        <p:txBody>
          <a:bodyPr wrap="square" rtlCol="0">
            <a:spAutoFit/>
          </a:bodyPr>
          <a:lstStyle/>
          <a:p>
            <a:r>
              <a:rPr lang="es-419" dirty="0"/>
              <a:t>N = Número de vueltas</a:t>
            </a:r>
            <a:endParaRPr lang="es-UY" dirty="0"/>
          </a:p>
        </p:txBody>
      </p:sp>
      <p:sp>
        <p:nvSpPr>
          <p:cNvPr id="13" name="CuadroTexto 12"/>
          <p:cNvSpPr txBox="1"/>
          <p:nvPr/>
        </p:nvSpPr>
        <p:spPr>
          <a:xfrm>
            <a:off x="10232054" y="6089010"/>
            <a:ext cx="1502229" cy="646331"/>
          </a:xfrm>
          <a:prstGeom prst="rect">
            <a:avLst/>
          </a:prstGeom>
          <a:noFill/>
          <a:ln w="28575">
            <a:solidFill>
              <a:srgbClr val="00B050"/>
            </a:solidFill>
          </a:ln>
        </p:spPr>
        <p:txBody>
          <a:bodyPr wrap="square" rtlCol="0">
            <a:spAutoFit/>
          </a:bodyPr>
          <a:lstStyle/>
          <a:p>
            <a:r>
              <a:rPr lang="es-419" dirty="0"/>
              <a:t>Ve: Tensión inducida</a:t>
            </a:r>
            <a:endParaRPr lang="es-UY" dirty="0"/>
          </a:p>
        </p:txBody>
      </p:sp>
      <p:cxnSp>
        <p:nvCxnSpPr>
          <p:cNvPr id="15" name="Conector recto de flecha 14"/>
          <p:cNvCxnSpPr/>
          <p:nvPr/>
        </p:nvCxnSpPr>
        <p:spPr>
          <a:xfrm flipV="1">
            <a:off x="7865747" y="5128925"/>
            <a:ext cx="725284" cy="4586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flipV="1">
            <a:off x="10484581" y="4641681"/>
            <a:ext cx="405092" cy="13432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6614160" y="3233107"/>
            <a:ext cx="1537907" cy="646331"/>
          </a:xfrm>
          <a:prstGeom prst="rect">
            <a:avLst/>
          </a:prstGeom>
          <a:noFill/>
          <a:ln w="28575">
            <a:solidFill>
              <a:srgbClr val="00B050"/>
            </a:solidFill>
          </a:ln>
        </p:spPr>
        <p:txBody>
          <a:bodyPr wrap="square" rtlCol="0">
            <a:spAutoFit/>
          </a:bodyPr>
          <a:lstStyle/>
          <a:p>
            <a:r>
              <a:rPr lang="es-419" dirty="0"/>
              <a:t>ɸ: Flujo magnético</a:t>
            </a:r>
            <a:endParaRPr lang="es-UY" dirty="0"/>
          </a:p>
        </p:txBody>
      </p:sp>
      <p:cxnSp>
        <p:nvCxnSpPr>
          <p:cNvPr id="20" name="Conector recto de flecha 19"/>
          <p:cNvCxnSpPr/>
          <p:nvPr/>
        </p:nvCxnSpPr>
        <p:spPr>
          <a:xfrm>
            <a:off x="7935600" y="4001294"/>
            <a:ext cx="839690" cy="68918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https://upload.wikimedia.org/wikipedia/commons/thumb/1/1c/Induction_experiment.png/220px-Induction_experi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59" y="3656028"/>
            <a:ext cx="3461033" cy="26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3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9796" y="225387"/>
            <a:ext cx="10058400" cy="983982"/>
          </a:xfrm>
        </p:spPr>
        <p:txBody>
          <a:bodyPr/>
          <a:lstStyle/>
          <a:p>
            <a:r>
              <a:rPr lang="es-419" dirty="0"/>
              <a:t>2. Introducción a los motores</a:t>
            </a:r>
            <a:endParaRPr lang="es-UY" dirty="0"/>
          </a:p>
        </p:txBody>
      </p:sp>
      <p:sp>
        <p:nvSpPr>
          <p:cNvPr id="3" name="Marcador de contenido 2"/>
          <p:cNvSpPr>
            <a:spLocks noGrp="1"/>
          </p:cNvSpPr>
          <p:nvPr>
            <p:ph idx="1"/>
          </p:nvPr>
        </p:nvSpPr>
        <p:spPr>
          <a:xfrm>
            <a:off x="838200" y="1744650"/>
            <a:ext cx="10515600" cy="4351338"/>
          </a:xfrm>
        </p:spPr>
        <p:txBody>
          <a:bodyPr>
            <a:normAutofit/>
          </a:bodyPr>
          <a:lstStyle/>
          <a:p>
            <a:pPr marL="0" indent="0">
              <a:buNone/>
            </a:pPr>
            <a:r>
              <a:rPr lang="es-419" b="1" i="1" dirty="0"/>
              <a:t>Ley de </a:t>
            </a:r>
            <a:r>
              <a:rPr lang="es-419" b="1" i="1" dirty="0" err="1"/>
              <a:t>Lorentz</a:t>
            </a:r>
            <a:endParaRPr lang="es-419" b="1" i="1" dirty="0"/>
          </a:p>
          <a:p>
            <a:pPr marL="0" indent="0">
              <a:buNone/>
            </a:pPr>
            <a:r>
              <a:rPr lang="es-UY" dirty="0"/>
              <a:t>Un campo magnético es un espacio de influencia donde cualquier carga eléctrica en movimiento experimenta una fuerza.</a:t>
            </a:r>
          </a:p>
          <a:p>
            <a:pPr marL="0" indent="0">
              <a:buNone/>
            </a:pPr>
            <a:r>
              <a:rPr lang="es-UY" dirty="0"/>
              <a:t>Si la carga eléctrica fluye en un conductor dando lugar a una corriente, y el conductor se encuentra inmerso en un campo magnético uniforme, entonces el dicho conductor experimentará un fuerza dada por la siguiente ecuación:</a:t>
            </a:r>
          </a:p>
          <a:p>
            <a:pPr marL="0" indent="0">
              <a:buNone/>
            </a:pPr>
            <a:r>
              <a:rPr lang="es-419" dirty="0"/>
              <a:t>         </a:t>
            </a:r>
          </a:p>
        </p:txBody>
      </p:sp>
      <p:pic>
        <p:nvPicPr>
          <p:cNvPr id="2050" name="Picture 2" descr="Resultado de imagen para ley de loren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0" y="4397304"/>
            <a:ext cx="3323705" cy="223396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16" y="4696690"/>
            <a:ext cx="5057377" cy="2053244"/>
          </a:xfrm>
          <a:prstGeom prst="rect">
            <a:avLst/>
          </a:prstGeom>
        </p:spPr>
      </p:pic>
    </p:spTree>
    <p:extLst>
      <p:ext uri="{BB962C8B-B14F-4D97-AF65-F5344CB8AC3E}">
        <p14:creationId xmlns:p14="http://schemas.microsoft.com/office/powerpoint/2010/main" val="134200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419" dirty="0"/>
              <a:t>3. Motores DC</a:t>
            </a:r>
            <a:endParaRPr lang="es-UY" dirty="0"/>
          </a:p>
        </p:txBody>
      </p:sp>
      <p:sp>
        <p:nvSpPr>
          <p:cNvPr id="5" name="Subtítulo 4"/>
          <p:cNvSpPr>
            <a:spLocks noGrp="1"/>
          </p:cNvSpPr>
          <p:nvPr>
            <p:ph type="subTitle" idx="1"/>
          </p:nvPr>
        </p:nvSpPr>
        <p:spPr/>
        <p:txBody>
          <a:bodyPr/>
          <a:lstStyle/>
          <a:p>
            <a:r>
              <a:rPr lang="es-419" dirty="0"/>
              <a:t>Tipos y características principales</a:t>
            </a:r>
            <a:endParaRPr lang="es-UY" dirty="0"/>
          </a:p>
        </p:txBody>
      </p:sp>
    </p:spTree>
    <p:extLst>
      <p:ext uri="{BB962C8B-B14F-4D97-AF65-F5344CB8AC3E}">
        <p14:creationId xmlns:p14="http://schemas.microsoft.com/office/powerpoint/2010/main" val="30386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Impedancia Vista</a:t>
            </a:r>
            <a:endParaRPr lang="es-UY" dirty="0"/>
          </a:p>
        </p:txBody>
      </p:sp>
      <p:pic>
        <p:nvPicPr>
          <p:cNvPr id="4" name="Marcador de contenido 3"/>
          <p:cNvPicPr>
            <a:picLocks noGrp="1" noChangeAspect="1"/>
          </p:cNvPicPr>
          <p:nvPr>
            <p:ph idx="1"/>
          </p:nvPr>
        </p:nvPicPr>
        <p:blipFill>
          <a:blip r:embed="rId2"/>
          <a:stretch>
            <a:fillRect/>
          </a:stretch>
        </p:blipFill>
        <p:spPr>
          <a:xfrm>
            <a:off x="3404802" y="2224086"/>
            <a:ext cx="5025278" cy="3067866"/>
          </a:xfrm>
          <a:prstGeom prst="rect">
            <a:avLst/>
          </a:prstGeom>
        </p:spPr>
      </p:pic>
      <p:sp>
        <p:nvSpPr>
          <p:cNvPr id="5" name="CuadroTexto 4"/>
          <p:cNvSpPr txBox="1"/>
          <p:nvPr/>
        </p:nvSpPr>
        <p:spPr>
          <a:xfrm>
            <a:off x="204716" y="3111689"/>
            <a:ext cx="2852383" cy="646331"/>
          </a:xfrm>
          <a:prstGeom prst="rect">
            <a:avLst/>
          </a:prstGeom>
          <a:noFill/>
        </p:spPr>
        <p:txBody>
          <a:bodyPr wrap="square" rtlCol="0">
            <a:spAutoFit/>
          </a:bodyPr>
          <a:lstStyle/>
          <a:p>
            <a:r>
              <a:rPr lang="es-419" dirty="0" smtClean="0"/>
              <a:t>Fuente de alimentación del lado primario</a:t>
            </a:r>
            <a:endParaRPr lang="es-UY" dirty="0"/>
          </a:p>
        </p:txBody>
      </p:sp>
      <p:sp>
        <p:nvSpPr>
          <p:cNvPr id="6" name="CuadroTexto 5"/>
          <p:cNvSpPr txBox="1"/>
          <p:nvPr/>
        </p:nvSpPr>
        <p:spPr>
          <a:xfrm>
            <a:off x="8777784" y="3111688"/>
            <a:ext cx="2852383" cy="646331"/>
          </a:xfrm>
          <a:prstGeom prst="rect">
            <a:avLst/>
          </a:prstGeom>
          <a:noFill/>
        </p:spPr>
        <p:txBody>
          <a:bodyPr wrap="square" rtlCol="0">
            <a:spAutoFit/>
          </a:bodyPr>
          <a:lstStyle/>
          <a:p>
            <a:r>
              <a:rPr lang="es-419" dirty="0" smtClean="0"/>
              <a:t>Impedancia del lado secundario.</a:t>
            </a:r>
            <a:endParaRPr lang="es-UY" dirty="0"/>
          </a:p>
        </p:txBody>
      </p:sp>
    </p:spTree>
    <p:extLst>
      <p:ext uri="{BB962C8B-B14F-4D97-AF65-F5344CB8AC3E}">
        <p14:creationId xmlns:p14="http://schemas.microsoft.com/office/powerpoint/2010/main" val="231217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997" y="58544"/>
            <a:ext cx="10515600" cy="1325563"/>
          </a:xfrm>
        </p:spPr>
        <p:txBody>
          <a:bodyPr/>
          <a:lstStyle/>
          <a:p>
            <a:r>
              <a:rPr lang="es-419" dirty="0"/>
              <a:t>Principio de funcionamiento del motor DC</a:t>
            </a:r>
            <a:endParaRPr lang="en-US" dirty="0"/>
          </a:p>
        </p:txBody>
      </p:sp>
      <p:pic>
        <p:nvPicPr>
          <p:cNvPr id="1026" name="Picture 2" descr="Resultado de imagen para motor de corriente continu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962" y="2193244"/>
            <a:ext cx="6892665" cy="399540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p:cNvCxnSpPr/>
          <p:nvPr/>
        </p:nvCxnSpPr>
        <p:spPr>
          <a:xfrm flipH="1">
            <a:off x="4011665" y="2010968"/>
            <a:ext cx="1214844" cy="75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5226509" y="1826302"/>
            <a:ext cx="9249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419" dirty="0"/>
              <a:t>Estator</a:t>
            </a:r>
            <a:endParaRPr lang="en-US" dirty="0"/>
          </a:p>
        </p:txBody>
      </p:sp>
      <p:sp>
        <p:nvSpPr>
          <p:cNvPr id="8" name="CuadroTexto 7"/>
          <p:cNvSpPr txBox="1"/>
          <p:nvPr/>
        </p:nvSpPr>
        <p:spPr>
          <a:xfrm>
            <a:off x="1044556" y="5423683"/>
            <a:ext cx="8427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419" dirty="0"/>
              <a:t>Rotor</a:t>
            </a:r>
            <a:endParaRPr lang="en-US" dirty="0"/>
          </a:p>
        </p:txBody>
      </p:sp>
      <p:cxnSp>
        <p:nvCxnSpPr>
          <p:cNvPr id="9" name="Conector recto de flecha 8"/>
          <p:cNvCxnSpPr/>
          <p:nvPr/>
        </p:nvCxnSpPr>
        <p:spPr>
          <a:xfrm flipV="1">
            <a:off x="1465928" y="3728282"/>
            <a:ext cx="2732690" cy="1608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5296003" y="2766822"/>
            <a:ext cx="2227016" cy="646331"/>
          </a:xfrm>
          <a:prstGeom prst="rect">
            <a:avLst/>
          </a:prstGeom>
          <a:solidFill>
            <a:schemeClr val="accent1"/>
          </a:solidFill>
          <a:ln>
            <a:solidFill>
              <a:schemeClr val="accent1"/>
            </a:solidFill>
          </a:ln>
        </p:spPr>
        <p:txBody>
          <a:bodyPr wrap="square" rtlCol="0">
            <a:spAutoFit/>
          </a:bodyPr>
          <a:lstStyle/>
          <a:p>
            <a:r>
              <a:rPr lang="es-419" dirty="0">
                <a:solidFill>
                  <a:schemeClr val="bg1"/>
                </a:solidFill>
              </a:rPr>
              <a:t>Electroimán o Imán permanente</a:t>
            </a:r>
            <a:endParaRPr lang="en-US" dirty="0">
              <a:solidFill>
                <a:schemeClr val="bg1"/>
              </a:solidFill>
            </a:endParaRPr>
          </a:p>
        </p:txBody>
      </p:sp>
      <p:pic>
        <p:nvPicPr>
          <p:cNvPr id="1030" name="Picture 6" descr="Resultado de imagen para modelo electrico motor de contin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73" y="1930635"/>
            <a:ext cx="4307960" cy="26848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8167924" y="4681790"/>
            <a:ext cx="3579291" cy="2088394"/>
          </a:xfrm>
          <a:prstGeom prst="rect">
            <a:avLst/>
          </a:prstGeom>
        </p:spPr>
      </p:pic>
    </p:spTree>
    <p:extLst>
      <p:ext uri="{BB962C8B-B14F-4D97-AF65-F5344CB8AC3E}">
        <p14:creationId xmlns:p14="http://schemas.microsoft.com/office/powerpoint/2010/main" val="374743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Principio de funcionamiento de un Motor de Corriente Continua</a:t>
            </a:r>
            <a:endParaRPr lang="es-UY" dirty="0"/>
          </a:p>
        </p:txBody>
      </p:sp>
      <p:pic>
        <p:nvPicPr>
          <p:cNvPr id="4" name="Marcador de contenido 3"/>
          <p:cNvPicPr>
            <a:picLocks noGrp="1" noChangeAspect="1"/>
          </p:cNvPicPr>
          <p:nvPr>
            <p:ph idx="1"/>
          </p:nvPr>
        </p:nvPicPr>
        <p:blipFill>
          <a:blip r:embed="rId2"/>
          <a:stretch>
            <a:fillRect/>
          </a:stretch>
        </p:blipFill>
        <p:spPr>
          <a:xfrm>
            <a:off x="896795" y="2314381"/>
            <a:ext cx="2828925" cy="2057400"/>
          </a:xfrm>
          <a:prstGeom prst="rect">
            <a:avLst/>
          </a:prstGeom>
        </p:spPr>
      </p:pic>
      <p:pic>
        <p:nvPicPr>
          <p:cNvPr id="5" name="Imagen 4"/>
          <p:cNvPicPr>
            <a:picLocks noChangeAspect="1"/>
          </p:cNvPicPr>
          <p:nvPr/>
        </p:nvPicPr>
        <p:blipFill>
          <a:blip r:embed="rId3"/>
          <a:stretch>
            <a:fillRect/>
          </a:stretch>
        </p:blipFill>
        <p:spPr>
          <a:xfrm>
            <a:off x="8187794" y="2362006"/>
            <a:ext cx="2733675" cy="2009775"/>
          </a:xfrm>
          <a:prstGeom prst="rect">
            <a:avLst/>
          </a:prstGeom>
        </p:spPr>
      </p:pic>
      <p:pic>
        <p:nvPicPr>
          <p:cNvPr id="6" name="Imagen 5"/>
          <p:cNvPicPr>
            <a:picLocks noChangeAspect="1"/>
          </p:cNvPicPr>
          <p:nvPr/>
        </p:nvPicPr>
        <p:blipFill>
          <a:blip r:embed="rId4"/>
          <a:stretch>
            <a:fillRect/>
          </a:stretch>
        </p:blipFill>
        <p:spPr>
          <a:xfrm>
            <a:off x="4691061" y="4371781"/>
            <a:ext cx="2809875" cy="2076450"/>
          </a:xfrm>
          <a:prstGeom prst="rect">
            <a:avLst/>
          </a:prstGeom>
        </p:spPr>
      </p:pic>
    </p:spTree>
    <p:extLst>
      <p:ext uri="{BB962C8B-B14F-4D97-AF65-F5344CB8AC3E}">
        <p14:creationId xmlns:p14="http://schemas.microsoft.com/office/powerpoint/2010/main" val="36564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Principio de funcionamiento de un Motor de Corriente Continua</a:t>
            </a:r>
            <a:endParaRPr lang="es-UY" dirty="0"/>
          </a:p>
        </p:txBody>
      </p:sp>
      <p:pic>
        <p:nvPicPr>
          <p:cNvPr id="1026" name="Picture 2" descr="Máquina de corriente continua | Sector Electricidad | Profesionales en  Ingeniería Eléctrica"/>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2737" y="2705781"/>
            <a:ext cx="4731108" cy="338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97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0761" y="201839"/>
            <a:ext cx="8911687" cy="1280890"/>
          </a:xfrm>
        </p:spPr>
        <p:txBody>
          <a:bodyPr/>
          <a:lstStyle/>
          <a:p>
            <a:r>
              <a:rPr lang="es-MX" dirty="0"/>
              <a:t>3. Modelado eléctrico Motor DC</a:t>
            </a:r>
            <a:endParaRPr lang="en-US" dirty="0"/>
          </a:p>
        </p:txBody>
      </p:sp>
      <p:sp>
        <p:nvSpPr>
          <p:cNvPr id="3" name="Marcador de contenido 2"/>
          <p:cNvSpPr>
            <a:spLocks noGrp="1"/>
          </p:cNvSpPr>
          <p:nvPr>
            <p:ph idx="1"/>
          </p:nvPr>
        </p:nvSpPr>
        <p:spPr>
          <a:xfrm>
            <a:off x="838200" y="1825624"/>
            <a:ext cx="10518058" cy="1188487"/>
          </a:xfrm>
        </p:spPr>
        <p:txBody>
          <a:bodyPr>
            <a:noAutofit/>
          </a:bodyPr>
          <a:lstStyle/>
          <a:p>
            <a:r>
              <a:rPr lang="es-419" dirty="0"/>
              <a:t>Dependiendo de como se conecte el Inductor podemos tener 3 tipos de excitaciones diferentes: Independiente, </a:t>
            </a:r>
            <a:r>
              <a:rPr lang="es-419" dirty="0" smtClean="0"/>
              <a:t>Serie, </a:t>
            </a:r>
            <a:r>
              <a:rPr lang="es-419" dirty="0" err="1" smtClean="0"/>
              <a:t>Shunt</a:t>
            </a:r>
            <a:r>
              <a:rPr lang="es-419" dirty="0" smtClean="0"/>
              <a:t> </a:t>
            </a:r>
            <a:r>
              <a:rPr lang="es-419" dirty="0"/>
              <a:t>(</a:t>
            </a:r>
            <a:r>
              <a:rPr lang="es-419" dirty="0" smtClean="0"/>
              <a:t>paralelo) o Compuesta.</a:t>
            </a:r>
            <a:endParaRPr lang="es-419" dirty="0"/>
          </a:p>
        </p:txBody>
      </p:sp>
      <p:sp>
        <p:nvSpPr>
          <p:cNvPr id="6" name="Rectángulo 5"/>
          <p:cNvSpPr/>
          <p:nvPr/>
        </p:nvSpPr>
        <p:spPr>
          <a:xfrm>
            <a:off x="8969960" y="3446617"/>
            <a:ext cx="2252222" cy="239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p:cNvPicPr>
            <a:picLocks noChangeAspect="1"/>
          </p:cNvPicPr>
          <p:nvPr/>
        </p:nvPicPr>
        <p:blipFill>
          <a:blip r:embed="rId2"/>
          <a:stretch>
            <a:fillRect/>
          </a:stretch>
        </p:blipFill>
        <p:spPr>
          <a:xfrm>
            <a:off x="276597" y="3471603"/>
            <a:ext cx="3008778" cy="2379327"/>
          </a:xfrm>
          <a:prstGeom prst="rect">
            <a:avLst/>
          </a:prstGeom>
        </p:spPr>
      </p:pic>
      <p:pic>
        <p:nvPicPr>
          <p:cNvPr id="15" name="Imagen 14"/>
          <p:cNvPicPr>
            <a:picLocks noChangeAspect="1"/>
          </p:cNvPicPr>
          <p:nvPr/>
        </p:nvPicPr>
        <p:blipFill>
          <a:blip r:embed="rId3"/>
          <a:stretch>
            <a:fillRect/>
          </a:stretch>
        </p:blipFill>
        <p:spPr>
          <a:xfrm>
            <a:off x="3473732" y="3473051"/>
            <a:ext cx="2711672" cy="2334713"/>
          </a:xfrm>
          <a:prstGeom prst="rect">
            <a:avLst/>
          </a:prstGeom>
        </p:spPr>
      </p:pic>
      <p:pic>
        <p:nvPicPr>
          <p:cNvPr id="18" name="Imagen 17"/>
          <p:cNvPicPr>
            <a:picLocks noChangeAspect="1"/>
          </p:cNvPicPr>
          <p:nvPr/>
        </p:nvPicPr>
        <p:blipFill>
          <a:blip r:embed="rId4"/>
          <a:stretch>
            <a:fillRect/>
          </a:stretch>
        </p:blipFill>
        <p:spPr>
          <a:xfrm>
            <a:off x="6673022" y="3514769"/>
            <a:ext cx="2161261" cy="2336161"/>
          </a:xfrm>
          <a:prstGeom prst="rect">
            <a:avLst/>
          </a:prstGeom>
        </p:spPr>
      </p:pic>
      <p:pic>
        <p:nvPicPr>
          <p:cNvPr id="19" name="Imagen 18"/>
          <p:cNvPicPr>
            <a:picLocks noChangeAspect="1"/>
          </p:cNvPicPr>
          <p:nvPr/>
        </p:nvPicPr>
        <p:blipFill>
          <a:blip r:embed="rId5"/>
          <a:stretch>
            <a:fillRect/>
          </a:stretch>
        </p:blipFill>
        <p:spPr>
          <a:xfrm>
            <a:off x="8969960" y="3471603"/>
            <a:ext cx="3083339" cy="2435477"/>
          </a:xfrm>
          <a:prstGeom prst="rect">
            <a:avLst/>
          </a:prstGeom>
        </p:spPr>
      </p:pic>
    </p:spTree>
    <p:extLst>
      <p:ext uri="{BB962C8B-B14F-4D97-AF65-F5344CB8AC3E}">
        <p14:creationId xmlns:p14="http://schemas.microsoft.com/office/powerpoint/2010/main" val="27836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3. Modelado eléctrico Motor DC</a:t>
            </a:r>
            <a:endParaRPr lang="en-US" dirty="0"/>
          </a:p>
        </p:txBody>
      </p:sp>
      <p:pic>
        <p:nvPicPr>
          <p:cNvPr id="10" name="Imagen 9"/>
          <p:cNvPicPr>
            <a:picLocks noChangeAspect="1"/>
          </p:cNvPicPr>
          <p:nvPr/>
        </p:nvPicPr>
        <p:blipFill>
          <a:blip r:embed="rId2"/>
          <a:stretch>
            <a:fillRect/>
          </a:stretch>
        </p:blipFill>
        <p:spPr>
          <a:xfrm>
            <a:off x="8216565" y="5079029"/>
            <a:ext cx="3469945" cy="1116764"/>
          </a:xfrm>
          <a:prstGeom prst="rect">
            <a:avLst/>
          </a:prstGeom>
          <a:ln w="88900" cap="sq" cmpd="thickThin">
            <a:solidFill>
              <a:srgbClr val="000000"/>
            </a:solidFill>
            <a:prstDash val="solid"/>
            <a:miter lim="800000"/>
          </a:ln>
          <a:effectLst>
            <a:innerShdw blurRad="76200">
              <a:srgbClr val="000000"/>
            </a:innerShdw>
          </a:effectLst>
        </p:spPr>
      </p:pic>
      <mc:AlternateContent xmlns:mc="http://schemas.openxmlformats.org/markup-compatibility/2006" xmlns:a14="http://schemas.microsoft.com/office/drawing/2010/main">
        <mc:Choice Requires="a14">
          <p:sp>
            <p:nvSpPr>
              <p:cNvPr id="12" name="CuadroTexto 11"/>
              <p:cNvSpPr txBox="1"/>
              <p:nvPr/>
            </p:nvSpPr>
            <p:spPr>
              <a:xfrm>
                <a:off x="650212" y="2306803"/>
                <a:ext cx="6195130" cy="923330"/>
              </a:xfrm>
              <a:prstGeom prst="rect">
                <a:avLst/>
              </a:prstGeom>
              <a:noFill/>
              <a:ln w="28575">
                <a:solidFill>
                  <a:srgbClr val="00B050"/>
                </a:solidFill>
              </a:ln>
            </p:spPr>
            <p:txBody>
              <a:bodyPr wrap="square" rtlCol="0">
                <a:spAutoFit/>
              </a:bodyPr>
              <a:lstStyle/>
              <a:p>
                <a:r>
                  <a:rPr lang="es-419" dirty="0"/>
                  <a:t>La tensión interna </a:t>
                </a:r>
                <a:r>
                  <a:rPr lang="es-419" b="1" dirty="0"/>
                  <a:t>E</a:t>
                </a:r>
                <a:r>
                  <a:rPr lang="es-419" dirty="0"/>
                  <a:t> depende linealmente de </a:t>
                </a:r>
                <a:r>
                  <a:rPr lang="es-419" b="1" dirty="0" err="1"/>
                  <a:t>Ke</a:t>
                </a:r>
                <a:r>
                  <a:rPr lang="es-419" dirty="0"/>
                  <a:t> (constante característica constructiva), del flujo magnético </a:t>
                </a:r>
                <a:r>
                  <a:rPr lang="es-419" b="1" dirty="0"/>
                  <a:t>ɸ</a:t>
                </a:r>
                <a:r>
                  <a:rPr lang="es-419" dirty="0"/>
                  <a:t> y la velocidad de eje </a:t>
                </a:r>
                <a14:m>
                  <m:oMath xmlns:m="http://schemas.openxmlformats.org/officeDocument/2006/math">
                    <m:sSub>
                      <m:sSubPr>
                        <m:ctrlPr>
                          <a:rPr lang="es-419" i="1" smtClean="0">
                            <a:latin typeface="Cambria Math" panose="02040503050406030204" pitchFamily="18" charset="0"/>
                          </a:rPr>
                        </m:ctrlPr>
                      </m:sSubPr>
                      <m:e>
                        <m:r>
                          <a:rPr lang="es-419" b="0" i="1" smtClean="0">
                            <a:latin typeface="Cambria Math" panose="02040503050406030204" pitchFamily="18" charset="0"/>
                          </a:rPr>
                          <m:t>𝑊</m:t>
                        </m:r>
                      </m:e>
                      <m:sub>
                        <m:r>
                          <a:rPr lang="es-419" b="0" i="1" smtClean="0">
                            <a:latin typeface="Cambria Math" panose="02040503050406030204" pitchFamily="18" charset="0"/>
                          </a:rPr>
                          <m:t>𝑚</m:t>
                        </m:r>
                      </m:sub>
                    </m:sSub>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50212" y="2306803"/>
                <a:ext cx="6195130" cy="923330"/>
              </a:xfrm>
              <a:prstGeom prst="rect">
                <a:avLst/>
              </a:prstGeom>
              <a:blipFill>
                <a:blip r:embed="rId3"/>
                <a:stretch>
                  <a:fillRect l="-686" t="-1911" b="-7643"/>
                </a:stretch>
              </a:blipFill>
              <a:ln w="28575">
                <a:solidFill>
                  <a:srgbClr val="00B050"/>
                </a:solidFill>
              </a:ln>
            </p:spPr>
            <p:txBody>
              <a:bodyPr/>
              <a:lstStyle/>
              <a:p>
                <a:r>
                  <a:rPr lang="es-419">
                    <a:noFill/>
                  </a:rPr>
                  <a:t> </a:t>
                </a:r>
              </a:p>
            </p:txBody>
          </p:sp>
        </mc:Fallback>
      </mc:AlternateContent>
      <p:sp>
        <p:nvSpPr>
          <p:cNvPr id="13" name="CuadroTexto 12"/>
          <p:cNvSpPr txBox="1"/>
          <p:nvPr/>
        </p:nvSpPr>
        <p:spPr>
          <a:xfrm>
            <a:off x="667629" y="3356005"/>
            <a:ext cx="6160297" cy="1200329"/>
          </a:xfrm>
          <a:prstGeom prst="rect">
            <a:avLst/>
          </a:prstGeom>
          <a:noFill/>
          <a:ln w="28575">
            <a:solidFill>
              <a:srgbClr val="FF0000"/>
            </a:solidFill>
          </a:ln>
        </p:spPr>
        <p:txBody>
          <a:bodyPr wrap="square" rtlCol="0">
            <a:spAutoFit/>
          </a:bodyPr>
          <a:lstStyle/>
          <a:p>
            <a:r>
              <a:rPr lang="es-419" b="1" dirty="0"/>
              <a:t>Va</a:t>
            </a:r>
            <a:r>
              <a:rPr lang="es-419" dirty="0"/>
              <a:t> es la tensión de alimentación del motor, </a:t>
            </a:r>
            <a:r>
              <a:rPr lang="es-419" b="1" dirty="0" err="1"/>
              <a:t>Ia</a:t>
            </a:r>
            <a:r>
              <a:rPr lang="es-419" dirty="0"/>
              <a:t> es la corriente de armadura y </a:t>
            </a:r>
            <a:r>
              <a:rPr lang="es-419" b="1" dirty="0"/>
              <a:t>Ra</a:t>
            </a:r>
            <a:r>
              <a:rPr lang="es-419" dirty="0"/>
              <a:t> es la resistencia de armadura, la cual modela las pérdidas Joule del motor.</a:t>
            </a:r>
            <a:endParaRPr lang="es-UY" dirty="0"/>
          </a:p>
        </p:txBody>
      </p:sp>
      <p:sp>
        <p:nvSpPr>
          <p:cNvPr id="14" name="CuadroTexto 13"/>
          <p:cNvSpPr txBox="1"/>
          <p:nvPr/>
        </p:nvSpPr>
        <p:spPr>
          <a:xfrm>
            <a:off x="711875" y="4672059"/>
            <a:ext cx="6195130" cy="646331"/>
          </a:xfrm>
          <a:prstGeom prst="rect">
            <a:avLst/>
          </a:prstGeom>
          <a:noFill/>
          <a:ln w="28575">
            <a:solidFill>
              <a:srgbClr val="00B050"/>
            </a:solidFill>
          </a:ln>
        </p:spPr>
        <p:txBody>
          <a:bodyPr wrap="square" rtlCol="0">
            <a:spAutoFit/>
          </a:bodyPr>
          <a:lstStyle/>
          <a:p>
            <a:r>
              <a:rPr lang="es-419" dirty="0"/>
              <a:t>El par entregado por el motor depende de la </a:t>
            </a:r>
            <a:r>
              <a:rPr lang="es-419" b="1" dirty="0" err="1"/>
              <a:t>Ke</a:t>
            </a:r>
            <a:r>
              <a:rPr lang="es-419" dirty="0"/>
              <a:t>, </a:t>
            </a:r>
            <a:r>
              <a:rPr lang="es-419" b="1" dirty="0" err="1"/>
              <a:t>Ia</a:t>
            </a:r>
            <a:r>
              <a:rPr lang="es-419" dirty="0"/>
              <a:t> y el flujo magnético </a:t>
            </a:r>
            <a:r>
              <a:rPr lang="es-419" b="1" dirty="0"/>
              <a:t>ɸ</a:t>
            </a:r>
            <a:endParaRPr lang="es-UY" b="1" dirty="0"/>
          </a:p>
        </p:txBody>
      </p:sp>
      <p:sp>
        <p:nvSpPr>
          <p:cNvPr id="15" name="CuadroTexto 14"/>
          <p:cNvSpPr txBox="1"/>
          <p:nvPr/>
        </p:nvSpPr>
        <p:spPr>
          <a:xfrm>
            <a:off x="2107879" y="5816422"/>
            <a:ext cx="4754880" cy="369332"/>
          </a:xfrm>
          <a:prstGeom prst="rect">
            <a:avLst/>
          </a:prstGeom>
          <a:noFill/>
          <a:ln>
            <a:solidFill>
              <a:srgbClr val="FF0000"/>
            </a:solidFill>
          </a:ln>
        </p:spPr>
        <p:txBody>
          <a:bodyPr wrap="square" rtlCol="0">
            <a:spAutoFit/>
          </a:bodyPr>
          <a:lstStyle/>
          <a:p>
            <a:r>
              <a:rPr lang="es-419" dirty="0"/>
              <a:t>Se deduce a partir de la ley de </a:t>
            </a:r>
            <a:r>
              <a:rPr lang="es-419" dirty="0" err="1"/>
              <a:t>Lorentz</a:t>
            </a:r>
            <a:endParaRPr lang="es-UY" dirty="0"/>
          </a:p>
        </p:txBody>
      </p:sp>
      <p:cxnSp>
        <p:nvCxnSpPr>
          <p:cNvPr id="17" name="Conector recto de flecha 16"/>
          <p:cNvCxnSpPr/>
          <p:nvPr/>
        </p:nvCxnSpPr>
        <p:spPr>
          <a:xfrm flipV="1">
            <a:off x="6862759" y="5584972"/>
            <a:ext cx="1149532" cy="416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Marcador de contenido 15"/>
          <p:cNvPicPr>
            <a:picLocks noGrp="1" noChangeAspect="1"/>
          </p:cNvPicPr>
          <p:nvPr>
            <p:ph idx="1"/>
          </p:nvPr>
        </p:nvPicPr>
        <p:blipFill>
          <a:blip r:embed="rId4"/>
          <a:stretch>
            <a:fillRect/>
          </a:stretch>
        </p:blipFill>
        <p:spPr>
          <a:xfrm>
            <a:off x="7774305" y="2121732"/>
            <a:ext cx="3912205" cy="2468546"/>
          </a:xfrm>
          <a:prstGeom prst="rect">
            <a:avLst/>
          </a:prstGeom>
        </p:spPr>
      </p:pic>
    </p:spTree>
    <p:extLst>
      <p:ext uri="{BB962C8B-B14F-4D97-AF65-F5344CB8AC3E}">
        <p14:creationId xmlns:p14="http://schemas.microsoft.com/office/powerpoint/2010/main" val="255094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3. Curvas características de los Motores DC. </a:t>
            </a:r>
            <a:endParaRPr lang="en-US" dirty="0"/>
          </a:p>
        </p:txBody>
      </p:sp>
      <p:pic>
        <p:nvPicPr>
          <p:cNvPr id="7" name="Marcador de contenido 6"/>
          <p:cNvPicPr>
            <a:picLocks noGrp="1" noChangeAspect="1"/>
          </p:cNvPicPr>
          <p:nvPr>
            <p:ph idx="1"/>
          </p:nvPr>
        </p:nvPicPr>
        <p:blipFill>
          <a:blip r:embed="rId3"/>
          <a:stretch>
            <a:fillRect/>
          </a:stretch>
        </p:blipFill>
        <p:spPr>
          <a:xfrm>
            <a:off x="8917417" y="3727665"/>
            <a:ext cx="3175438" cy="3017497"/>
          </a:xfrm>
          <a:prstGeom prst="rect">
            <a:avLst/>
          </a:prstGeom>
        </p:spPr>
      </p:pic>
      <p:pic>
        <p:nvPicPr>
          <p:cNvPr id="6" name="Imagen 5"/>
          <p:cNvPicPr>
            <a:picLocks noChangeAspect="1"/>
          </p:cNvPicPr>
          <p:nvPr/>
        </p:nvPicPr>
        <p:blipFill>
          <a:blip r:embed="rId4"/>
          <a:stretch>
            <a:fillRect/>
          </a:stretch>
        </p:blipFill>
        <p:spPr>
          <a:xfrm>
            <a:off x="5693674" y="3727015"/>
            <a:ext cx="3223743" cy="3018147"/>
          </a:xfrm>
          <a:prstGeom prst="rect">
            <a:avLst/>
          </a:prstGeom>
        </p:spPr>
      </p:pic>
      <p:sp>
        <p:nvSpPr>
          <p:cNvPr id="8" name="CuadroTexto 7"/>
          <p:cNvSpPr txBox="1"/>
          <p:nvPr/>
        </p:nvSpPr>
        <p:spPr>
          <a:xfrm>
            <a:off x="9667758" y="3079732"/>
            <a:ext cx="2107296" cy="369332"/>
          </a:xfrm>
          <a:prstGeom prst="rect">
            <a:avLst/>
          </a:prstGeom>
          <a:noFill/>
          <a:ln w="28575">
            <a:solidFill>
              <a:srgbClr val="00B050"/>
            </a:solidFill>
          </a:ln>
        </p:spPr>
        <p:txBody>
          <a:bodyPr wrap="square" rtlCol="0">
            <a:spAutoFit/>
          </a:bodyPr>
          <a:lstStyle/>
          <a:p>
            <a:r>
              <a:rPr lang="es-419" dirty="0"/>
              <a:t>Conexión Serie</a:t>
            </a:r>
            <a:endParaRPr lang="es-UY" dirty="0"/>
          </a:p>
        </p:txBody>
      </p:sp>
      <p:sp>
        <p:nvSpPr>
          <p:cNvPr id="9" name="CuadroTexto 8"/>
          <p:cNvSpPr txBox="1"/>
          <p:nvPr/>
        </p:nvSpPr>
        <p:spPr>
          <a:xfrm>
            <a:off x="5952948" y="3178423"/>
            <a:ext cx="2387896" cy="369332"/>
          </a:xfrm>
          <a:prstGeom prst="rect">
            <a:avLst/>
          </a:prstGeom>
          <a:noFill/>
          <a:ln w="28575">
            <a:solidFill>
              <a:srgbClr val="00B050"/>
            </a:solidFill>
          </a:ln>
        </p:spPr>
        <p:txBody>
          <a:bodyPr wrap="square" rtlCol="0">
            <a:spAutoFit/>
          </a:bodyPr>
          <a:lstStyle/>
          <a:p>
            <a:r>
              <a:rPr lang="es-419" dirty="0"/>
              <a:t>Conexión Paralelo</a:t>
            </a:r>
            <a:endParaRPr lang="es-UY" dirty="0"/>
          </a:p>
        </p:txBody>
      </p:sp>
      <p:sp>
        <p:nvSpPr>
          <p:cNvPr id="4" name="Elipse 3"/>
          <p:cNvSpPr/>
          <p:nvPr/>
        </p:nvSpPr>
        <p:spPr>
          <a:xfrm>
            <a:off x="5954145" y="3622616"/>
            <a:ext cx="935420" cy="8618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9221592" y="3691947"/>
            <a:ext cx="1308538" cy="86184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81501" y="2006279"/>
            <a:ext cx="7852535" cy="1508105"/>
          </a:xfrm>
          <a:prstGeom prst="rect">
            <a:avLst/>
          </a:prstGeom>
          <a:noFill/>
        </p:spPr>
        <p:txBody>
          <a:bodyPr wrap="square" rtlCol="0">
            <a:spAutoFit/>
          </a:bodyPr>
          <a:lstStyle/>
          <a:p>
            <a:r>
              <a:rPr lang="es-419" dirty="0"/>
              <a:t>+El motor serie, tiene un mayor par a bajas velocidades.</a:t>
            </a:r>
          </a:p>
          <a:p>
            <a:r>
              <a:rPr lang="es-419" dirty="0"/>
              <a:t>+La zona de Torque </a:t>
            </a:r>
            <a:r>
              <a:rPr lang="es-419" dirty="0" err="1"/>
              <a:t>cte</a:t>
            </a:r>
            <a:r>
              <a:rPr lang="es-419" dirty="0"/>
              <a:t> es </a:t>
            </a:r>
            <a:r>
              <a:rPr lang="es-419" dirty="0" smtClean="0"/>
              <a:t>mayor </a:t>
            </a:r>
            <a:r>
              <a:rPr lang="es-419" dirty="0"/>
              <a:t>que </a:t>
            </a:r>
            <a:r>
              <a:rPr lang="es-419" dirty="0" smtClean="0"/>
              <a:t>la conexión Paralelo</a:t>
            </a:r>
            <a:r>
              <a:rPr lang="es-419" dirty="0"/>
              <a:t>. </a:t>
            </a:r>
          </a:p>
          <a:p>
            <a:r>
              <a:rPr lang="es-419" dirty="0"/>
              <a:t>+ IMPORTANTE: los motores serie </a:t>
            </a:r>
          </a:p>
          <a:p>
            <a:r>
              <a:rPr lang="es-419" sz="2000" dirty="0"/>
              <a:t>no pueden operar sin carga mecánica.</a:t>
            </a:r>
          </a:p>
          <a:p>
            <a:endParaRPr lang="en-US" dirty="0"/>
          </a:p>
        </p:txBody>
      </p:sp>
      <p:pic>
        <p:nvPicPr>
          <p:cNvPr id="11" name="Imagen 10"/>
          <p:cNvPicPr>
            <a:picLocks noChangeAspect="1"/>
          </p:cNvPicPr>
          <p:nvPr/>
        </p:nvPicPr>
        <p:blipFill rotWithShape="1">
          <a:blip r:embed="rId5"/>
          <a:srcRect l="-292" t="-1270" r="292" b="1270"/>
          <a:stretch/>
        </p:blipFill>
        <p:spPr>
          <a:xfrm>
            <a:off x="558631" y="5477265"/>
            <a:ext cx="3093117" cy="1279142"/>
          </a:xfrm>
          <a:prstGeom prst="rect">
            <a:avLst/>
          </a:prstGeom>
        </p:spPr>
      </p:pic>
      <p:sp>
        <p:nvSpPr>
          <p:cNvPr id="12" name="CuadroTexto 11"/>
          <p:cNvSpPr txBox="1"/>
          <p:nvPr/>
        </p:nvSpPr>
        <p:spPr>
          <a:xfrm>
            <a:off x="599090" y="3264398"/>
            <a:ext cx="2984938" cy="369332"/>
          </a:xfrm>
          <a:prstGeom prst="rect">
            <a:avLst/>
          </a:prstGeom>
          <a:noFill/>
        </p:spPr>
        <p:txBody>
          <a:bodyPr wrap="square" rtlCol="0">
            <a:spAutoFit/>
          </a:bodyPr>
          <a:lstStyle/>
          <a:p>
            <a:r>
              <a:rPr lang="es-419" dirty="0"/>
              <a:t>Ecuación de </a:t>
            </a:r>
            <a:r>
              <a:rPr lang="es-419" dirty="0" smtClean="0"/>
              <a:t>par</a:t>
            </a:r>
            <a:r>
              <a:rPr lang="es-419" dirty="0"/>
              <a:t>:</a:t>
            </a:r>
            <a:endParaRPr lang="en-US" dirty="0"/>
          </a:p>
        </p:txBody>
      </p:sp>
      <p:pic>
        <p:nvPicPr>
          <p:cNvPr id="13" name="Imagen 12"/>
          <p:cNvPicPr>
            <a:picLocks noChangeAspect="1"/>
          </p:cNvPicPr>
          <p:nvPr/>
        </p:nvPicPr>
        <p:blipFill>
          <a:blip r:embed="rId6"/>
          <a:stretch>
            <a:fillRect/>
          </a:stretch>
        </p:blipFill>
        <p:spPr>
          <a:xfrm>
            <a:off x="570515" y="3787739"/>
            <a:ext cx="2927788" cy="926333"/>
          </a:xfrm>
          <a:prstGeom prst="rect">
            <a:avLst/>
          </a:prstGeom>
        </p:spPr>
      </p:pic>
      <p:sp>
        <p:nvSpPr>
          <p:cNvPr id="14" name="CuadroTexto 13"/>
          <p:cNvSpPr txBox="1"/>
          <p:nvPr/>
        </p:nvSpPr>
        <p:spPr>
          <a:xfrm>
            <a:off x="541940" y="4772503"/>
            <a:ext cx="2984938" cy="646331"/>
          </a:xfrm>
          <a:prstGeom prst="rect">
            <a:avLst/>
          </a:prstGeom>
          <a:noFill/>
        </p:spPr>
        <p:txBody>
          <a:bodyPr wrap="square" rtlCol="0">
            <a:spAutoFit/>
          </a:bodyPr>
          <a:lstStyle/>
          <a:p>
            <a:r>
              <a:rPr lang="es-419" dirty="0"/>
              <a:t>Ecuación de par en motor serie:</a:t>
            </a:r>
            <a:endParaRPr lang="en-US" dirty="0"/>
          </a:p>
        </p:txBody>
      </p:sp>
    </p:spTree>
    <p:extLst>
      <p:ext uri="{BB962C8B-B14F-4D97-AF65-F5344CB8AC3E}">
        <p14:creationId xmlns:p14="http://schemas.microsoft.com/office/powerpoint/2010/main" val="400076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25" y="289179"/>
            <a:ext cx="10182759" cy="1280890"/>
          </a:xfrm>
        </p:spPr>
        <p:txBody>
          <a:bodyPr>
            <a:normAutofit fontScale="90000"/>
          </a:bodyPr>
          <a:lstStyle/>
          <a:p>
            <a:r>
              <a:rPr lang="es-MX" dirty="0"/>
              <a:t>3. Curvas características de los Motores DC. </a:t>
            </a:r>
            <a:endParaRPr lang="en-US" dirty="0"/>
          </a:p>
        </p:txBody>
      </p:sp>
      <p:pic>
        <p:nvPicPr>
          <p:cNvPr id="7" name="Marcador de contenido 6"/>
          <p:cNvPicPr>
            <a:picLocks noGrp="1" noChangeAspect="1"/>
          </p:cNvPicPr>
          <p:nvPr>
            <p:ph idx="1"/>
          </p:nvPr>
        </p:nvPicPr>
        <p:blipFill>
          <a:blip r:embed="rId2"/>
          <a:stretch>
            <a:fillRect/>
          </a:stretch>
        </p:blipFill>
        <p:spPr>
          <a:xfrm>
            <a:off x="9228562" y="4091528"/>
            <a:ext cx="2606224" cy="2537041"/>
          </a:xfrm>
          <a:prstGeom prst="rect">
            <a:avLst/>
          </a:prstGeom>
        </p:spPr>
      </p:pic>
      <p:pic>
        <p:nvPicPr>
          <p:cNvPr id="6" name="Imagen 5"/>
          <p:cNvPicPr>
            <a:picLocks noChangeAspect="1"/>
          </p:cNvPicPr>
          <p:nvPr/>
        </p:nvPicPr>
        <p:blipFill>
          <a:blip r:embed="rId3"/>
          <a:stretch>
            <a:fillRect/>
          </a:stretch>
        </p:blipFill>
        <p:spPr>
          <a:xfrm>
            <a:off x="5742242" y="4072276"/>
            <a:ext cx="2748123" cy="2572860"/>
          </a:xfrm>
          <a:prstGeom prst="rect">
            <a:avLst/>
          </a:prstGeom>
        </p:spPr>
      </p:pic>
      <p:sp>
        <p:nvSpPr>
          <p:cNvPr id="8" name="CuadroTexto 7"/>
          <p:cNvSpPr txBox="1"/>
          <p:nvPr/>
        </p:nvSpPr>
        <p:spPr>
          <a:xfrm>
            <a:off x="9505241" y="3625567"/>
            <a:ext cx="1982599" cy="369332"/>
          </a:xfrm>
          <a:prstGeom prst="rect">
            <a:avLst/>
          </a:prstGeom>
          <a:noFill/>
          <a:ln w="28575">
            <a:solidFill>
              <a:srgbClr val="00B050"/>
            </a:solidFill>
          </a:ln>
        </p:spPr>
        <p:txBody>
          <a:bodyPr wrap="square" rtlCol="0">
            <a:spAutoFit/>
          </a:bodyPr>
          <a:lstStyle/>
          <a:p>
            <a:r>
              <a:rPr lang="es-419" dirty="0"/>
              <a:t>Conexión Serie</a:t>
            </a:r>
            <a:endParaRPr lang="es-UY" dirty="0"/>
          </a:p>
        </p:txBody>
      </p:sp>
      <p:sp>
        <p:nvSpPr>
          <p:cNvPr id="9" name="CuadroTexto 8"/>
          <p:cNvSpPr txBox="1"/>
          <p:nvPr/>
        </p:nvSpPr>
        <p:spPr>
          <a:xfrm>
            <a:off x="5991628" y="3440901"/>
            <a:ext cx="2249350" cy="369332"/>
          </a:xfrm>
          <a:prstGeom prst="rect">
            <a:avLst/>
          </a:prstGeom>
          <a:noFill/>
          <a:ln w="28575">
            <a:solidFill>
              <a:srgbClr val="00B050"/>
            </a:solidFill>
          </a:ln>
        </p:spPr>
        <p:txBody>
          <a:bodyPr wrap="square" rtlCol="0">
            <a:spAutoFit/>
          </a:bodyPr>
          <a:lstStyle/>
          <a:p>
            <a:r>
              <a:rPr lang="es-419" dirty="0"/>
              <a:t>Conexión Paralelo</a:t>
            </a:r>
            <a:endParaRPr lang="es-UY" dirty="0"/>
          </a:p>
        </p:txBody>
      </p:sp>
      <p:sp>
        <p:nvSpPr>
          <p:cNvPr id="4" name="Elipse 3"/>
          <p:cNvSpPr/>
          <p:nvPr/>
        </p:nvSpPr>
        <p:spPr>
          <a:xfrm>
            <a:off x="9477993" y="4091528"/>
            <a:ext cx="935420" cy="8618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5807765" y="4072276"/>
            <a:ext cx="1308538" cy="861848"/>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0" y="2040951"/>
            <a:ext cx="8728364" cy="2031325"/>
          </a:xfrm>
          <a:prstGeom prst="rect">
            <a:avLst/>
          </a:prstGeom>
          <a:noFill/>
        </p:spPr>
        <p:txBody>
          <a:bodyPr wrap="square" rtlCol="0">
            <a:spAutoFit/>
          </a:bodyPr>
          <a:lstStyle/>
          <a:p>
            <a:r>
              <a:rPr lang="es-419" dirty="0"/>
              <a:t>+El motor serie, una vez que llega a su potencia nominal comienza a decaer </a:t>
            </a:r>
          </a:p>
          <a:p>
            <a:r>
              <a:rPr lang="es-419" dirty="0"/>
              <a:t>rápidamente debido a la  reducción de flujo </a:t>
            </a:r>
            <a:r>
              <a:rPr lang="es-419" dirty="0" smtClean="0"/>
              <a:t>y </a:t>
            </a:r>
            <a:r>
              <a:rPr lang="es-419" dirty="0"/>
              <a:t>el aumento de la velocidad.</a:t>
            </a:r>
          </a:p>
          <a:p>
            <a:r>
              <a:rPr lang="es-419" dirty="0"/>
              <a:t>+El motor paralelo o independiente, pueden operar a potencia </a:t>
            </a:r>
          </a:p>
          <a:p>
            <a:r>
              <a:rPr lang="es-419" dirty="0"/>
              <a:t>Prácticamente </a:t>
            </a:r>
            <a:r>
              <a:rPr lang="es-419" dirty="0" err="1"/>
              <a:t>cte</a:t>
            </a:r>
            <a:r>
              <a:rPr lang="es-419" dirty="0"/>
              <a:t> aunque luego de superar </a:t>
            </a:r>
          </a:p>
          <a:p>
            <a:r>
              <a:rPr lang="es-419" dirty="0"/>
              <a:t>cierto valor de velocidad también comienza a </a:t>
            </a:r>
          </a:p>
          <a:p>
            <a:r>
              <a:rPr lang="es-419" dirty="0"/>
              <a:t>descender.</a:t>
            </a:r>
          </a:p>
          <a:p>
            <a:r>
              <a:rPr lang="es-419" dirty="0"/>
              <a:t> </a:t>
            </a:r>
            <a:endParaRPr lang="en-US" dirty="0"/>
          </a:p>
        </p:txBody>
      </p:sp>
      <p:sp>
        <p:nvSpPr>
          <p:cNvPr id="14" name="CuadroTexto 13"/>
          <p:cNvSpPr txBox="1"/>
          <p:nvPr/>
        </p:nvSpPr>
        <p:spPr>
          <a:xfrm>
            <a:off x="223598" y="4349528"/>
            <a:ext cx="4348402" cy="1877437"/>
          </a:xfrm>
          <a:prstGeom prst="rect">
            <a:avLst/>
          </a:prstGeom>
          <a:noFill/>
        </p:spPr>
        <p:txBody>
          <a:bodyPr wrap="square" rtlCol="0">
            <a:spAutoFit/>
          </a:bodyPr>
          <a:lstStyle/>
          <a:p>
            <a:r>
              <a:rPr lang="es-419" sz="2800" b="1" dirty="0"/>
              <a:t>Relación Par vs Potencia:</a:t>
            </a:r>
          </a:p>
          <a:p>
            <a:endParaRPr lang="es-419" sz="2800" b="1" dirty="0"/>
          </a:p>
          <a:p>
            <a:pPr algn="ctr"/>
            <a:r>
              <a:rPr lang="es-419" sz="3200" b="1" dirty="0" err="1"/>
              <a:t>Ckn</a:t>
            </a:r>
            <a:r>
              <a:rPr lang="es-419" sz="3200" b="1" dirty="0"/>
              <a:t>=P</a:t>
            </a:r>
            <a:endParaRPr lang="en-US" sz="3200" b="1" dirty="0"/>
          </a:p>
        </p:txBody>
      </p:sp>
    </p:spTree>
    <p:extLst>
      <p:ext uri="{BB962C8B-B14F-4D97-AF65-F5344CB8AC3E}">
        <p14:creationId xmlns:p14="http://schemas.microsoft.com/office/powerpoint/2010/main" val="252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Comparativa Torque vs velocidad </a:t>
            </a:r>
            <a:endParaRPr lang="es-UY" dirty="0"/>
          </a:p>
        </p:txBody>
      </p:sp>
      <p:pic>
        <p:nvPicPr>
          <p:cNvPr id="4" name="Marcador de contenido 3"/>
          <p:cNvPicPr>
            <a:picLocks noGrp="1" noChangeAspect="1"/>
          </p:cNvPicPr>
          <p:nvPr>
            <p:ph idx="1"/>
          </p:nvPr>
        </p:nvPicPr>
        <p:blipFill>
          <a:blip r:embed="rId2"/>
          <a:stretch>
            <a:fillRect/>
          </a:stretch>
        </p:blipFill>
        <p:spPr>
          <a:xfrm>
            <a:off x="3217287" y="2157322"/>
            <a:ext cx="5349378" cy="4432650"/>
          </a:xfrm>
          <a:prstGeom prst="rect">
            <a:avLst/>
          </a:prstGeom>
        </p:spPr>
      </p:pic>
    </p:spTree>
    <p:extLst>
      <p:ext uri="{BB962C8B-B14F-4D97-AF65-F5344CB8AC3E}">
        <p14:creationId xmlns:p14="http://schemas.microsoft.com/office/powerpoint/2010/main" val="741433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Vehículos con Motores CC</a:t>
            </a:r>
            <a:endParaRPr lang="es-UY" dirty="0"/>
          </a:p>
        </p:txBody>
      </p:sp>
      <p:pic>
        <p:nvPicPr>
          <p:cNvPr id="3074" name="Picture 2" descr="Archivo:EdisonElectricCar1913.jpg - Wikipedia, la enciclopedia lib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892" y="2340449"/>
            <a:ext cx="4807042" cy="3804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eve Historia del Motor Eléctrico - Lovesha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172" y="2340449"/>
            <a:ext cx="6687278" cy="334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01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419" dirty="0"/>
              <a:t>4. Motores de Inducción o Asíncronos</a:t>
            </a:r>
            <a:endParaRPr lang="es-UY" dirty="0"/>
          </a:p>
        </p:txBody>
      </p:sp>
      <p:sp>
        <p:nvSpPr>
          <p:cNvPr id="5" name="Subtítulo 4"/>
          <p:cNvSpPr>
            <a:spLocks noGrp="1"/>
          </p:cNvSpPr>
          <p:nvPr>
            <p:ph type="subTitle" idx="1"/>
          </p:nvPr>
        </p:nvSpPr>
        <p:spPr/>
        <p:txBody>
          <a:bodyPr/>
          <a:lstStyle/>
          <a:p>
            <a:r>
              <a:rPr lang="es-419" dirty="0"/>
              <a:t>Tipos y características principales</a:t>
            </a:r>
            <a:endParaRPr lang="es-UY" dirty="0"/>
          </a:p>
        </p:txBody>
      </p:sp>
    </p:spTree>
    <p:extLst>
      <p:ext uri="{BB962C8B-B14F-4D97-AF65-F5344CB8AC3E}">
        <p14:creationId xmlns:p14="http://schemas.microsoft.com/office/powerpoint/2010/main" val="161676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Impedancia Vista</a:t>
            </a:r>
            <a:endParaRPr lang="es-UY" dirty="0"/>
          </a:p>
        </p:txBody>
      </p:sp>
      <p:pic>
        <p:nvPicPr>
          <p:cNvPr id="4" name="Marcador de contenido 3"/>
          <p:cNvPicPr>
            <a:picLocks noGrp="1" noChangeAspect="1"/>
          </p:cNvPicPr>
          <p:nvPr>
            <p:ph idx="1"/>
          </p:nvPr>
        </p:nvPicPr>
        <p:blipFill>
          <a:blip r:embed="rId2"/>
          <a:stretch>
            <a:fillRect/>
          </a:stretch>
        </p:blipFill>
        <p:spPr>
          <a:xfrm>
            <a:off x="3404802" y="2224086"/>
            <a:ext cx="5025278" cy="3067866"/>
          </a:xfrm>
          <a:prstGeom prst="rect">
            <a:avLst/>
          </a:prstGeom>
        </p:spPr>
      </p:pic>
      <p:sp>
        <p:nvSpPr>
          <p:cNvPr id="5" name="CuadroTexto 4"/>
          <p:cNvSpPr txBox="1"/>
          <p:nvPr/>
        </p:nvSpPr>
        <p:spPr>
          <a:xfrm>
            <a:off x="204716" y="3111689"/>
            <a:ext cx="2852383" cy="646331"/>
          </a:xfrm>
          <a:prstGeom prst="rect">
            <a:avLst/>
          </a:prstGeom>
          <a:noFill/>
        </p:spPr>
        <p:txBody>
          <a:bodyPr wrap="square" rtlCol="0">
            <a:spAutoFit/>
          </a:bodyPr>
          <a:lstStyle/>
          <a:p>
            <a:r>
              <a:rPr lang="es-419" dirty="0" smtClean="0"/>
              <a:t>Fuente de alimentación del lado primario</a:t>
            </a:r>
            <a:endParaRPr lang="es-UY" dirty="0"/>
          </a:p>
        </p:txBody>
      </p:sp>
      <p:sp>
        <p:nvSpPr>
          <p:cNvPr id="6" name="CuadroTexto 5"/>
          <p:cNvSpPr txBox="1"/>
          <p:nvPr/>
        </p:nvSpPr>
        <p:spPr>
          <a:xfrm>
            <a:off x="8777784" y="3111688"/>
            <a:ext cx="2852383" cy="646331"/>
          </a:xfrm>
          <a:prstGeom prst="rect">
            <a:avLst/>
          </a:prstGeom>
          <a:noFill/>
        </p:spPr>
        <p:txBody>
          <a:bodyPr wrap="square" rtlCol="0">
            <a:spAutoFit/>
          </a:bodyPr>
          <a:lstStyle/>
          <a:p>
            <a:r>
              <a:rPr lang="es-419" dirty="0" smtClean="0"/>
              <a:t>Impedancia del lado secundario.</a:t>
            </a:r>
            <a:endParaRPr lang="es-UY" dirty="0"/>
          </a:p>
        </p:txBody>
      </p:sp>
      <mc:AlternateContent xmlns:mc="http://schemas.openxmlformats.org/markup-compatibility/2006" xmlns:a14="http://schemas.microsoft.com/office/drawing/2010/main">
        <mc:Choice Requires="a14">
          <p:sp>
            <p:nvSpPr>
              <p:cNvPr id="3" name="CuadroTexto 2"/>
              <p:cNvSpPr txBox="1"/>
              <p:nvPr/>
            </p:nvSpPr>
            <p:spPr>
              <a:xfrm>
                <a:off x="8341056" y="5703869"/>
                <a:ext cx="3546144" cy="789062"/>
              </a:xfrm>
              <a:prstGeom prst="rect">
                <a:avLst/>
              </a:prstGeom>
              <a:noFill/>
            </p:spPr>
            <p:txBody>
              <a:bodyPr wrap="square" rtlCol="0">
                <a:spAutoFit/>
              </a:bodyPr>
              <a:lstStyle/>
              <a:p>
                <a:r>
                  <a:rPr lang="es-419" sz="3200" dirty="0" smtClean="0"/>
                  <a:t>Zvista=</a:t>
                </a:r>
                <a14:m>
                  <m:oMath xmlns:m="http://schemas.openxmlformats.org/officeDocument/2006/math">
                    <m:f>
                      <m:fPr>
                        <m:ctrlPr>
                          <a:rPr lang="es-419" sz="3200" i="1" smtClean="0">
                            <a:latin typeface="Cambria Math" panose="02040503050406030204" pitchFamily="18" charset="0"/>
                          </a:rPr>
                        </m:ctrlPr>
                      </m:fPr>
                      <m:num>
                        <m:r>
                          <a:rPr lang="es-419" sz="3200" b="0" i="1" smtClean="0">
                            <a:latin typeface="Cambria Math" panose="02040503050406030204" pitchFamily="18" charset="0"/>
                          </a:rPr>
                          <m:t>𝑉</m:t>
                        </m:r>
                        <m:r>
                          <a:rPr lang="es-419" sz="3200" b="0" i="1" smtClean="0">
                            <a:latin typeface="Cambria Math" panose="02040503050406030204" pitchFamily="18" charset="0"/>
                          </a:rPr>
                          <m:t>1</m:t>
                        </m:r>
                      </m:num>
                      <m:den>
                        <m:r>
                          <a:rPr lang="es-419" sz="3200" b="0" i="1" smtClean="0">
                            <a:latin typeface="Cambria Math" panose="02040503050406030204" pitchFamily="18" charset="0"/>
                          </a:rPr>
                          <m:t>𝐼</m:t>
                        </m:r>
                        <m:r>
                          <a:rPr lang="es-419" sz="3200" b="0" i="1" smtClean="0">
                            <a:latin typeface="Cambria Math" panose="02040503050406030204" pitchFamily="18" charset="0"/>
                          </a:rPr>
                          <m:t>1</m:t>
                        </m:r>
                      </m:den>
                    </m:f>
                    <m:r>
                      <a:rPr lang="es-419" sz="3200" b="0" i="1" smtClean="0">
                        <a:latin typeface="Cambria Math" panose="02040503050406030204" pitchFamily="18" charset="0"/>
                      </a:rPr>
                      <m:t>=</m:t>
                    </m:r>
                    <m:sSup>
                      <m:sSupPr>
                        <m:ctrlPr>
                          <a:rPr lang="es-419" sz="3200" b="0" i="1" smtClean="0">
                            <a:latin typeface="Cambria Math" panose="02040503050406030204" pitchFamily="18" charset="0"/>
                          </a:rPr>
                        </m:ctrlPr>
                      </m:sSupPr>
                      <m:e>
                        <m:r>
                          <a:rPr lang="es-419" sz="3200" b="0" i="1" smtClean="0">
                            <a:latin typeface="Cambria Math" panose="02040503050406030204" pitchFamily="18" charset="0"/>
                          </a:rPr>
                          <m:t>𝑛</m:t>
                        </m:r>
                      </m:e>
                      <m:sup>
                        <m:r>
                          <a:rPr lang="es-419" sz="3200" b="0" i="1" smtClean="0">
                            <a:latin typeface="Cambria Math" panose="02040503050406030204" pitchFamily="18" charset="0"/>
                          </a:rPr>
                          <m:t>2</m:t>
                        </m:r>
                      </m:sup>
                    </m:sSup>
                    <m:r>
                      <a:rPr lang="es-419" sz="3200" b="0" i="1" smtClean="0">
                        <a:latin typeface="Cambria Math" panose="02040503050406030204" pitchFamily="18" charset="0"/>
                      </a:rPr>
                      <m:t>𝑍</m:t>
                    </m:r>
                  </m:oMath>
                </a14:m>
                <a:endParaRPr lang="es-UY" sz="32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8341056" y="5703869"/>
                <a:ext cx="3546144" cy="789062"/>
              </a:xfrm>
              <a:prstGeom prst="rect">
                <a:avLst/>
              </a:prstGeom>
              <a:blipFill>
                <a:blip r:embed="rId3"/>
                <a:stretch>
                  <a:fillRect l="-4296" b="-10853"/>
                </a:stretch>
              </a:blipFill>
            </p:spPr>
            <p:txBody>
              <a:bodyPr/>
              <a:lstStyle/>
              <a:p>
                <a:r>
                  <a:rPr lang="es-UY">
                    <a:noFill/>
                  </a:rPr>
                  <a:t> </a:t>
                </a:r>
              </a:p>
            </p:txBody>
          </p:sp>
        </mc:Fallback>
      </mc:AlternateContent>
      <p:pic>
        <p:nvPicPr>
          <p:cNvPr id="7" name="Imagen 6"/>
          <p:cNvPicPr>
            <a:picLocks noChangeAspect="1"/>
          </p:cNvPicPr>
          <p:nvPr/>
        </p:nvPicPr>
        <p:blipFill>
          <a:blip r:embed="rId4"/>
          <a:stretch>
            <a:fillRect/>
          </a:stretch>
        </p:blipFill>
        <p:spPr>
          <a:xfrm>
            <a:off x="204716" y="4687562"/>
            <a:ext cx="1886915" cy="508831"/>
          </a:xfrm>
          <a:prstGeom prst="rect">
            <a:avLst/>
          </a:prstGeom>
        </p:spPr>
      </p:pic>
      <p:pic>
        <p:nvPicPr>
          <p:cNvPr id="8" name="Imagen 7"/>
          <p:cNvPicPr>
            <a:picLocks noChangeAspect="1"/>
          </p:cNvPicPr>
          <p:nvPr/>
        </p:nvPicPr>
        <p:blipFill>
          <a:blip r:embed="rId5"/>
          <a:stretch>
            <a:fillRect/>
          </a:stretch>
        </p:blipFill>
        <p:spPr>
          <a:xfrm>
            <a:off x="204716" y="5853564"/>
            <a:ext cx="1733266" cy="544741"/>
          </a:xfrm>
          <a:prstGeom prst="rect">
            <a:avLst/>
          </a:prstGeom>
        </p:spPr>
      </p:pic>
      <p:pic>
        <p:nvPicPr>
          <p:cNvPr id="9" name="Imagen 8"/>
          <p:cNvPicPr>
            <a:picLocks noChangeAspect="1"/>
          </p:cNvPicPr>
          <p:nvPr/>
        </p:nvPicPr>
        <p:blipFill>
          <a:blip r:embed="rId6"/>
          <a:stretch>
            <a:fillRect/>
          </a:stretch>
        </p:blipFill>
        <p:spPr>
          <a:xfrm>
            <a:off x="2524835" y="5853564"/>
            <a:ext cx="2109714" cy="590720"/>
          </a:xfrm>
          <a:prstGeom prst="rect">
            <a:avLst/>
          </a:prstGeom>
        </p:spPr>
      </p:pic>
      <p:sp>
        <p:nvSpPr>
          <p:cNvPr id="10" name="CuadroTexto 9"/>
          <p:cNvSpPr txBox="1"/>
          <p:nvPr/>
        </p:nvSpPr>
        <p:spPr>
          <a:xfrm>
            <a:off x="125358" y="5230558"/>
            <a:ext cx="3777902" cy="646331"/>
          </a:xfrm>
          <a:prstGeom prst="rect">
            <a:avLst/>
          </a:prstGeom>
          <a:noFill/>
        </p:spPr>
        <p:txBody>
          <a:bodyPr wrap="square" rtlCol="0">
            <a:spAutoFit/>
          </a:bodyPr>
          <a:lstStyle/>
          <a:p>
            <a:r>
              <a:rPr lang="es-419" dirty="0" smtClean="0"/>
              <a:t>Sustituyo en la ecuación 1 las ecuaciones típicas de TI</a:t>
            </a:r>
            <a:endParaRPr lang="es-UY" dirty="0"/>
          </a:p>
        </p:txBody>
      </p:sp>
      <p:cxnSp>
        <p:nvCxnSpPr>
          <p:cNvPr id="12" name="Conector recto de flecha 11"/>
          <p:cNvCxnSpPr/>
          <p:nvPr/>
        </p:nvCxnSpPr>
        <p:spPr>
          <a:xfrm>
            <a:off x="5377218" y="6168788"/>
            <a:ext cx="20608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73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4.Principio de funcionamiento del Motor de Inducción (AC)</a:t>
            </a:r>
            <a:endParaRPr lang="es-UY" dirty="0"/>
          </a:p>
        </p:txBody>
      </p:sp>
      <p:pic>
        <p:nvPicPr>
          <p:cNvPr id="5" name="Marcador de contenido 4"/>
          <p:cNvPicPr>
            <a:picLocks noGrp="1" noChangeAspect="1"/>
          </p:cNvPicPr>
          <p:nvPr>
            <p:ph idx="1"/>
          </p:nvPr>
        </p:nvPicPr>
        <p:blipFill>
          <a:blip r:embed="rId2"/>
          <a:stretch>
            <a:fillRect/>
          </a:stretch>
        </p:blipFill>
        <p:spPr>
          <a:xfrm>
            <a:off x="2885627" y="2560431"/>
            <a:ext cx="6067045" cy="2810986"/>
          </a:xfrm>
          <a:prstGeom prst="rect">
            <a:avLst/>
          </a:prstGeom>
        </p:spPr>
      </p:pic>
      <p:sp>
        <p:nvSpPr>
          <p:cNvPr id="6" name="CuadroTexto 5"/>
          <p:cNvSpPr txBox="1"/>
          <p:nvPr/>
        </p:nvSpPr>
        <p:spPr>
          <a:xfrm>
            <a:off x="4325826" y="5522347"/>
            <a:ext cx="4066005" cy="646331"/>
          </a:xfrm>
          <a:prstGeom prst="rect">
            <a:avLst/>
          </a:prstGeom>
          <a:noFill/>
          <a:ln w="28575">
            <a:solidFill>
              <a:srgbClr val="00B050"/>
            </a:solidFill>
          </a:ln>
        </p:spPr>
        <p:txBody>
          <a:bodyPr wrap="square" rtlCol="0">
            <a:spAutoFit/>
          </a:bodyPr>
          <a:lstStyle/>
          <a:p>
            <a:r>
              <a:rPr lang="es-419" dirty="0"/>
              <a:t>Estator con los bobinados desfasados 120 grados mecánicos</a:t>
            </a:r>
            <a:endParaRPr lang="es-UY" dirty="0"/>
          </a:p>
        </p:txBody>
      </p:sp>
      <p:sp>
        <p:nvSpPr>
          <p:cNvPr id="7" name="CuadroTexto 6"/>
          <p:cNvSpPr txBox="1"/>
          <p:nvPr/>
        </p:nvSpPr>
        <p:spPr>
          <a:xfrm>
            <a:off x="227017" y="2191099"/>
            <a:ext cx="4039590" cy="923330"/>
          </a:xfrm>
          <a:prstGeom prst="rect">
            <a:avLst/>
          </a:prstGeom>
          <a:noFill/>
          <a:ln w="28575">
            <a:solidFill>
              <a:srgbClr val="00B050"/>
            </a:solidFill>
          </a:ln>
        </p:spPr>
        <p:txBody>
          <a:bodyPr wrap="square" rtlCol="0">
            <a:spAutoFit/>
          </a:bodyPr>
          <a:lstStyle/>
          <a:p>
            <a:r>
              <a:rPr lang="es-419" dirty="0"/>
              <a:t>Rotor del tipo  “Jaula de ardilla” con los bobinados cortocircuitados</a:t>
            </a:r>
            <a:endParaRPr lang="es-UY" dirty="0"/>
          </a:p>
        </p:txBody>
      </p:sp>
      <p:sp>
        <p:nvSpPr>
          <p:cNvPr id="8" name="CuadroTexto 7"/>
          <p:cNvSpPr txBox="1"/>
          <p:nvPr/>
        </p:nvSpPr>
        <p:spPr>
          <a:xfrm>
            <a:off x="8886170" y="5006687"/>
            <a:ext cx="2904047" cy="671334"/>
          </a:xfrm>
          <a:prstGeom prst="rect">
            <a:avLst/>
          </a:prstGeom>
          <a:noFill/>
          <a:ln w="28575">
            <a:solidFill>
              <a:srgbClr val="00B050"/>
            </a:solidFill>
          </a:ln>
        </p:spPr>
        <p:txBody>
          <a:bodyPr wrap="square" rtlCol="0">
            <a:spAutoFit/>
          </a:bodyPr>
          <a:lstStyle/>
          <a:p>
            <a:r>
              <a:rPr lang="es-419" dirty="0"/>
              <a:t>Ventilación solidaria al eje</a:t>
            </a:r>
            <a:endParaRPr lang="es-UY" dirty="0"/>
          </a:p>
        </p:txBody>
      </p:sp>
      <p:sp>
        <p:nvSpPr>
          <p:cNvPr id="9" name="CuadroTexto 8"/>
          <p:cNvSpPr txBox="1"/>
          <p:nvPr/>
        </p:nvSpPr>
        <p:spPr>
          <a:xfrm>
            <a:off x="6778892" y="2040169"/>
            <a:ext cx="2800339" cy="369332"/>
          </a:xfrm>
          <a:prstGeom prst="rect">
            <a:avLst/>
          </a:prstGeom>
          <a:noFill/>
          <a:ln w="28575">
            <a:solidFill>
              <a:srgbClr val="00B050"/>
            </a:solidFill>
          </a:ln>
        </p:spPr>
        <p:txBody>
          <a:bodyPr wrap="square" rtlCol="0">
            <a:spAutoFit/>
          </a:bodyPr>
          <a:lstStyle/>
          <a:p>
            <a:r>
              <a:rPr lang="es-419" dirty="0"/>
              <a:t>Bornera de conexión</a:t>
            </a:r>
            <a:endParaRPr lang="es-UY" dirty="0"/>
          </a:p>
        </p:txBody>
      </p:sp>
      <p:cxnSp>
        <p:nvCxnSpPr>
          <p:cNvPr id="11" name="Conector recto de flecha 10"/>
          <p:cNvCxnSpPr/>
          <p:nvPr/>
        </p:nvCxnSpPr>
        <p:spPr>
          <a:xfrm>
            <a:off x="3840480" y="2745097"/>
            <a:ext cx="561703" cy="99088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5919149" y="2445015"/>
            <a:ext cx="876821" cy="11572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flipV="1">
            <a:off x="7471954" y="4663440"/>
            <a:ext cx="1414217" cy="4745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169742" y="4745059"/>
            <a:ext cx="0" cy="77728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4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4.Principio de funcionamiento del Motor de Inducción (AC)</a:t>
            </a:r>
            <a:endParaRPr lang="es-UY" dirty="0"/>
          </a:p>
        </p:txBody>
      </p:sp>
      <p:pic>
        <p:nvPicPr>
          <p:cNvPr id="5" name="Marcador de contenido 4"/>
          <p:cNvPicPr>
            <a:picLocks noGrp="1" noChangeAspect="1"/>
          </p:cNvPicPr>
          <p:nvPr>
            <p:ph idx="1"/>
          </p:nvPr>
        </p:nvPicPr>
        <p:blipFill>
          <a:blip r:embed="rId2"/>
          <a:stretch>
            <a:fillRect/>
          </a:stretch>
        </p:blipFill>
        <p:spPr>
          <a:xfrm>
            <a:off x="6165273" y="1964213"/>
            <a:ext cx="5632119" cy="2764991"/>
          </a:xfrm>
          <a:prstGeom prst="rect">
            <a:avLst/>
          </a:prstGeom>
        </p:spPr>
      </p:pic>
      <p:sp>
        <p:nvSpPr>
          <p:cNvPr id="6" name="CuadroTexto 5"/>
          <p:cNvSpPr txBox="1"/>
          <p:nvPr/>
        </p:nvSpPr>
        <p:spPr>
          <a:xfrm>
            <a:off x="486045" y="2050869"/>
            <a:ext cx="4986499" cy="3139321"/>
          </a:xfrm>
          <a:prstGeom prst="rect">
            <a:avLst/>
          </a:prstGeom>
          <a:noFill/>
        </p:spPr>
        <p:txBody>
          <a:bodyPr wrap="square" rtlCol="0">
            <a:spAutoFit/>
          </a:bodyPr>
          <a:lstStyle/>
          <a:p>
            <a:r>
              <a:rPr lang="es-419" dirty="0"/>
              <a:t>Tal como su nombre lo dice, el motor de inducción basa su funcionamiento en la inducción que produce un campo magnético giratorio (desde el estator) sobre el rotor.</a:t>
            </a:r>
          </a:p>
          <a:p>
            <a:endParaRPr lang="es-419" dirty="0"/>
          </a:p>
          <a:p>
            <a:r>
              <a:rPr lang="es-419" dirty="0"/>
              <a:t>El estator esta compuesto por 3 bobinados desfasados 120 grados mecánicos entre si, mientras que a través de cada uno, circula una corriente eléctrica también desfasada 120 grados eléctricos.</a:t>
            </a:r>
            <a:endParaRPr lang="es-UY" dirty="0"/>
          </a:p>
        </p:txBody>
      </p:sp>
      <p:pic>
        <p:nvPicPr>
          <p:cNvPr id="7" name="Imagen 6"/>
          <p:cNvPicPr>
            <a:picLocks noChangeAspect="1"/>
          </p:cNvPicPr>
          <p:nvPr/>
        </p:nvPicPr>
        <p:blipFill>
          <a:blip r:embed="rId3"/>
          <a:stretch>
            <a:fillRect/>
          </a:stretch>
        </p:blipFill>
        <p:spPr>
          <a:xfrm>
            <a:off x="378296" y="5681121"/>
            <a:ext cx="8751016" cy="1021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p:cNvSpPr txBox="1"/>
          <p:nvPr/>
        </p:nvSpPr>
        <p:spPr>
          <a:xfrm>
            <a:off x="6825454" y="4810548"/>
            <a:ext cx="4607716" cy="707886"/>
          </a:xfrm>
          <a:prstGeom prst="rect">
            <a:avLst/>
          </a:prstGeom>
          <a:noFill/>
          <a:ln w="28575">
            <a:solidFill>
              <a:schemeClr val="accent6">
                <a:lumMod val="60000"/>
                <a:lumOff val="40000"/>
              </a:schemeClr>
            </a:solidFill>
          </a:ln>
        </p:spPr>
        <p:txBody>
          <a:bodyPr wrap="square" rtlCol="0">
            <a:spAutoFit/>
          </a:bodyPr>
          <a:lstStyle/>
          <a:p>
            <a:r>
              <a:rPr lang="es-419" sz="2000" b="1" dirty="0"/>
              <a:t>EL resultado es un campo giratorio </a:t>
            </a:r>
            <a:r>
              <a:rPr lang="es-419" sz="2000" b="1" dirty="0" err="1"/>
              <a:t>cte</a:t>
            </a:r>
            <a:r>
              <a:rPr lang="es-419" sz="2000" b="1" dirty="0"/>
              <a:t> en módulo.</a:t>
            </a:r>
            <a:endParaRPr lang="es-UY" sz="2000" b="1" dirty="0"/>
          </a:p>
        </p:txBody>
      </p:sp>
    </p:spTree>
    <p:extLst>
      <p:ext uri="{BB962C8B-B14F-4D97-AF65-F5344CB8AC3E}">
        <p14:creationId xmlns:p14="http://schemas.microsoft.com/office/powerpoint/2010/main" val="39448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0818" y="257861"/>
            <a:ext cx="7250131" cy="1602562"/>
          </a:xfrm>
        </p:spPr>
        <p:txBody>
          <a:bodyPr>
            <a:normAutofit fontScale="90000"/>
          </a:bodyPr>
          <a:lstStyle/>
          <a:p>
            <a:r>
              <a:rPr lang="es-419" dirty="0"/>
              <a:t>4.Principio de funcionamiento del Motor de Inducción (AC)</a:t>
            </a:r>
            <a:endParaRPr lang="es-UY" dirty="0"/>
          </a:p>
        </p:txBody>
      </p:sp>
      <p:pic>
        <p:nvPicPr>
          <p:cNvPr id="9" name="Marcador de contenido 8"/>
          <p:cNvPicPr>
            <a:picLocks noGrp="1" noChangeAspect="1"/>
          </p:cNvPicPr>
          <p:nvPr>
            <p:ph idx="1"/>
          </p:nvPr>
        </p:nvPicPr>
        <p:blipFill>
          <a:blip r:embed="rId2"/>
          <a:stretch>
            <a:fillRect/>
          </a:stretch>
        </p:blipFill>
        <p:spPr>
          <a:xfrm>
            <a:off x="8274378" y="141316"/>
            <a:ext cx="3472298" cy="3281931"/>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177681" y="2127769"/>
                <a:ext cx="7077348" cy="2308324"/>
              </a:xfrm>
              <a:prstGeom prst="rect">
                <a:avLst/>
              </a:prstGeom>
              <a:noFill/>
            </p:spPr>
            <p:txBody>
              <a:bodyPr wrap="square" rtlCol="0">
                <a:spAutoFit/>
              </a:bodyPr>
              <a:lstStyle/>
              <a:p>
                <a:r>
                  <a:rPr lang="es-419" sz="1600" dirty="0"/>
                  <a:t>El campo giratorio del estator (</a:t>
                </a:r>
                <a14:m>
                  <m:oMath xmlns:m="http://schemas.openxmlformats.org/officeDocument/2006/math">
                    <m:sSub>
                      <m:sSubPr>
                        <m:ctrlPr>
                          <a:rPr lang="es-419" sz="1600" i="1" dirty="0" smtClean="0">
                            <a:latin typeface="Cambria Math" panose="02040503050406030204" pitchFamily="18" charset="0"/>
                          </a:rPr>
                        </m:ctrlPr>
                      </m:sSubPr>
                      <m:e>
                        <m:r>
                          <a:rPr lang="es-419" sz="1600" b="0" i="1" dirty="0" smtClean="0">
                            <a:latin typeface="Cambria Math" panose="02040503050406030204" pitchFamily="18" charset="0"/>
                          </a:rPr>
                          <m:t>𝐵</m:t>
                        </m:r>
                      </m:e>
                      <m:sub>
                        <m:r>
                          <a:rPr lang="es-419" sz="1600" b="0" i="1" dirty="0" smtClean="0">
                            <a:latin typeface="Cambria Math" panose="02040503050406030204" pitchFamily="18" charset="0"/>
                          </a:rPr>
                          <m:t>𝑆</m:t>
                        </m:r>
                      </m:sub>
                    </m:sSub>
                  </m:oMath>
                </a14:m>
                <a:r>
                  <a:rPr lang="es-419" sz="1600" dirty="0"/>
                  <a:t>) induce una tensión en el rotor, esta tensión, produce una corriente debido a que las espiras del rotor se encuentran en cortocircuito.</a:t>
                </a:r>
              </a:p>
              <a:p>
                <a:r>
                  <a:rPr lang="es-419" sz="1600" dirty="0"/>
                  <a:t>Dicha corriente, da lugar también a un campo magnético (</a:t>
                </a:r>
                <a14:m>
                  <m:oMath xmlns:m="http://schemas.openxmlformats.org/officeDocument/2006/math">
                    <m:sSub>
                      <m:sSubPr>
                        <m:ctrlPr>
                          <a:rPr lang="es-419" sz="1600" i="1" smtClean="0">
                            <a:latin typeface="Cambria Math" panose="02040503050406030204" pitchFamily="18" charset="0"/>
                          </a:rPr>
                        </m:ctrlPr>
                      </m:sSubPr>
                      <m:e>
                        <m:r>
                          <a:rPr lang="es-419" sz="1600" b="0" i="1" smtClean="0">
                            <a:latin typeface="Cambria Math" panose="02040503050406030204" pitchFamily="18" charset="0"/>
                          </a:rPr>
                          <m:t>𝐵</m:t>
                        </m:r>
                      </m:e>
                      <m:sub>
                        <m:r>
                          <a:rPr lang="es-419" sz="1600" b="0" i="1" smtClean="0">
                            <a:latin typeface="Cambria Math" panose="02040503050406030204" pitchFamily="18" charset="0"/>
                          </a:rPr>
                          <m:t>𝑅</m:t>
                        </m:r>
                      </m:sub>
                    </m:sSub>
                  </m:oMath>
                </a14:m>
                <a:r>
                  <a:rPr lang="es-419" sz="1600" dirty="0"/>
                  <a:t>).</a:t>
                </a:r>
              </a:p>
              <a:p>
                <a:r>
                  <a:rPr lang="es-419" sz="1600" dirty="0"/>
                  <a:t>Este campo magnético intentará “seguir” al campo giratorio del rotor.</a:t>
                </a:r>
              </a:p>
              <a:p>
                <a:endParaRPr lang="es-419" sz="1600" dirty="0"/>
              </a:p>
              <a:p>
                <a:r>
                  <a:rPr lang="es-419" sz="1600" dirty="0"/>
                  <a:t>Por lo tanto, el par inducido sobre le rotor se basa en la siguiente expresión que tiene en cuenta la interacción de ambos campos:</a:t>
                </a:r>
                <a:endParaRPr lang="es-UY" sz="16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77681" y="2127769"/>
                <a:ext cx="7077348" cy="2308324"/>
              </a:xfrm>
              <a:prstGeom prst="rect">
                <a:avLst/>
              </a:prstGeom>
              <a:blipFill>
                <a:blip r:embed="rId3"/>
                <a:stretch>
                  <a:fillRect l="-431" t="-792" r="-861" b="-2375"/>
                </a:stretch>
              </a:blipFill>
            </p:spPr>
            <p:txBody>
              <a:bodyPr/>
              <a:lstStyle/>
              <a:p>
                <a:r>
                  <a:rPr lang="es-419">
                    <a:noFill/>
                  </a:rPr>
                  <a:t> </a:t>
                </a:r>
              </a:p>
            </p:txBody>
          </p:sp>
        </mc:Fallback>
      </mc:AlternateContent>
      <p:pic>
        <p:nvPicPr>
          <p:cNvPr id="10" name="Imagen 9"/>
          <p:cNvPicPr>
            <a:picLocks noChangeAspect="1"/>
          </p:cNvPicPr>
          <p:nvPr/>
        </p:nvPicPr>
        <p:blipFill>
          <a:blip r:embed="rId4"/>
          <a:stretch>
            <a:fillRect/>
          </a:stretch>
        </p:blipFill>
        <p:spPr>
          <a:xfrm>
            <a:off x="411410" y="4946629"/>
            <a:ext cx="3009082" cy="962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5"/>
          <a:stretch>
            <a:fillRect/>
          </a:stretch>
        </p:blipFill>
        <p:spPr>
          <a:xfrm>
            <a:off x="8949946" y="3723421"/>
            <a:ext cx="1954906" cy="558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p:cNvSpPr txBox="1"/>
          <p:nvPr/>
        </p:nvSpPr>
        <p:spPr>
          <a:xfrm>
            <a:off x="292526" y="6012505"/>
            <a:ext cx="3423829" cy="646331"/>
          </a:xfrm>
          <a:prstGeom prst="rect">
            <a:avLst/>
          </a:prstGeom>
          <a:noFill/>
          <a:ln w="28575">
            <a:solidFill>
              <a:srgbClr val="00B050"/>
            </a:solidFill>
          </a:ln>
        </p:spPr>
        <p:txBody>
          <a:bodyPr wrap="square" rtlCol="0">
            <a:spAutoFit/>
          </a:bodyPr>
          <a:lstStyle/>
          <a:p>
            <a:r>
              <a:rPr lang="es-419" dirty="0"/>
              <a:t>Donde k es una constante constructiva de la MI</a:t>
            </a:r>
            <a:endParaRPr lang="es-UY" dirty="0"/>
          </a:p>
        </p:txBody>
      </p:sp>
      <mc:AlternateContent xmlns:mc="http://schemas.openxmlformats.org/markup-compatibility/2006" xmlns:a14="http://schemas.microsoft.com/office/drawing/2010/main">
        <mc:Choice Requires="a14">
          <p:sp>
            <p:nvSpPr>
              <p:cNvPr id="14" name="CuadroTexto 13"/>
              <p:cNvSpPr txBox="1"/>
              <p:nvPr/>
            </p:nvSpPr>
            <p:spPr>
              <a:xfrm>
                <a:off x="4565294" y="4436093"/>
                <a:ext cx="7251912" cy="2344488"/>
              </a:xfrm>
              <a:prstGeom prst="rect">
                <a:avLst/>
              </a:prstGeom>
              <a:noFill/>
              <a:ln>
                <a:solidFill>
                  <a:srgbClr val="FF0000"/>
                </a:solidFill>
              </a:ln>
            </p:spPr>
            <p:txBody>
              <a:bodyPr wrap="square" rtlCol="0">
                <a:spAutoFit/>
              </a:bodyPr>
              <a:lstStyle/>
              <a:p>
                <a:r>
                  <a:rPr lang="es-419" sz="1600" dirty="0"/>
                  <a:t>Nótese que en el caso que dichos vectores de campo coincidan, el par resultante será nulo. Por lo tanto, es necesario que exista una diferencia angular entre uno  y orto. Este efecto se lo conoce como  deslizamiento (s) y se define como : s = </a:t>
                </a:r>
                <a14:m>
                  <m:oMath xmlns:m="http://schemas.openxmlformats.org/officeDocument/2006/math">
                    <m:f>
                      <m:fPr>
                        <m:ctrlPr>
                          <a:rPr lang="es-419" sz="1600" i="1" smtClean="0">
                            <a:latin typeface="Cambria Math" panose="02040503050406030204" pitchFamily="18" charset="0"/>
                          </a:rPr>
                        </m:ctrlPr>
                      </m:fPr>
                      <m:num>
                        <m:sSub>
                          <m:sSubPr>
                            <m:ctrlPr>
                              <a:rPr lang="es-419" sz="1600" i="1" smtClean="0">
                                <a:latin typeface="Cambria Math" panose="02040503050406030204" pitchFamily="18" charset="0"/>
                              </a:rPr>
                            </m:ctrlPr>
                          </m:sSubPr>
                          <m:e>
                            <m:r>
                              <a:rPr lang="es-419" sz="1600" b="0" i="1" smtClean="0">
                                <a:latin typeface="Cambria Math" panose="02040503050406030204" pitchFamily="18" charset="0"/>
                              </a:rPr>
                              <m:t>𝑛</m:t>
                            </m:r>
                          </m:e>
                          <m:sub>
                            <m:r>
                              <a:rPr lang="es-419" sz="1600" b="0" i="1" smtClean="0">
                                <a:latin typeface="Cambria Math" panose="02040503050406030204" pitchFamily="18" charset="0"/>
                              </a:rPr>
                              <m:t>𝑠</m:t>
                            </m:r>
                          </m:sub>
                        </m:sSub>
                        <m:r>
                          <a:rPr lang="es-419" sz="1600" b="0" i="1" smtClean="0">
                            <a:latin typeface="Cambria Math" panose="02040503050406030204" pitchFamily="18" charset="0"/>
                          </a:rPr>
                          <m:t>−</m:t>
                        </m:r>
                        <m:r>
                          <a:rPr lang="es-419" sz="1600" b="0" i="1" smtClean="0">
                            <a:latin typeface="Cambria Math" panose="02040503050406030204" pitchFamily="18" charset="0"/>
                          </a:rPr>
                          <m:t>𝑛</m:t>
                        </m:r>
                      </m:num>
                      <m:den>
                        <m:sSub>
                          <m:sSubPr>
                            <m:ctrlPr>
                              <a:rPr lang="es-419" sz="1600" i="1" smtClean="0">
                                <a:latin typeface="Cambria Math" panose="02040503050406030204" pitchFamily="18" charset="0"/>
                              </a:rPr>
                            </m:ctrlPr>
                          </m:sSubPr>
                          <m:e>
                            <m:r>
                              <a:rPr lang="es-419" sz="1600" b="0" i="1" smtClean="0">
                                <a:latin typeface="Cambria Math" panose="02040503050406030204" pitchFamily="18" charset="0"/>
                              </a:rPr>
                              <m:t>𝑛</m:t>
                            </m:r>
                          </m:e>
                          <m:sub>
                            <m:r>
                              <a:rPr lang="es-419" sz="1600" b="0" i="1" smtClean="0">
                                <a:latin typeface="Cambria Math" panose="02040503050406030204" pitchFamily="18" charset="0"/>
                              </a:rPr>
                              <m:t>𝑠</m:t>
                            </m:r>
                          </m:sub>
                        </m:sSub>
                      </m:den>
                    </m:f>
                  </m:oMath>
                </a14:m>
                <a:r>
                  <a:rPr lang="es-419" sz="1600" dirty="0"/>
                  <a:t>  , donde </a:t>
                </a:r>
                <a14:m>
                  <m:oMath xmlns:m="http://schemas.openxmlformats.org/officeDocument/2006/math">
                    <m:sSub>
                      <m:sSubPr>
                        <m:ctrlPr>
                          <a:rPr lang="es-419" sz="1600" i="1">
                            <a:latin typeface="Cambria Math" panose="02040503050406030204" pitchFamily="18" charset="0"/>
                          </a:rPr>
                        </m:ctrlPr>
                      </m:sSubPr>
                      <m:e>
                        <m:r>
                          <a:rPr lang="es-419" sz="1600" i="1">
                            <a:latin typeface="Cambria Math" panose="02040503050406030204" pitchFamily="18" charset="0"/>
                          </a:rPr>
                          <m:t>𝑛</m:t>
                        </m:r>
                      </m:e>
                      <m:sub>
                        <m:r>
                          <a:rPr lang="es-419" sz="1600" i="1">
                            <a:latin typeface="Cambria Math" panose="02040503050406030204" pitchFamily="18" charset="0"/>
                          </a:rPr>
                          <m:t>𝑠</m:t>
                        </m:r>
                      </m:sub>
                    </m:sSub>
                  </m:oMath>
                </a14:m>
                <a:r>
                  <a:rPr lang="es-419" sz="1600" dirty="0"/>
                  <a:t> es la velocidad de sincronismo dada por la relación entre la frecuencia eléctrica (f) y los pares de polos (p) (</a:t>
                </a:r>
                <a14:m>
                  <m:oMath xmlns:m="http://schemas.openxmlformats.org/officeDocument/2006/math">
                    <m:sSub>
                      <m:sSubPr>
                        <m:ctrlPr>
                          <a:rPr lang="es-419" sz="1600" i="1">
                            <a:latin typeface="Cambria Math" panose="02040503050406030204" pitchFamily="18" charset="0"/>
                          </a:rPr>
                        </m:ctrlPr>
                      </m:sSubPr>
                      <m:e>
                        <m:r>
                          <a:rPr lang="es-419" sz="1600" i="1">
                            <a:latin typeface="Cambria Math" panose="02040503050406030204" pitchFamily="18" charset="0"/>
                          </a:rPr>
                          <m:t>𝑛</m:t>
                        </m:r>
                      </m:e>
                      <m:sub>
                        <m:r>
                          <a:rPr lang="es-419" sz="1600" i="1">
                            <a:latin typeface="Cambria Math" panose="02040503050406030204" pitchFamily="18" charset="0"/>
                          </a:rPr>
                          <m:t>𝑠</m:t>
                        </m:r>
                      </m:sub>
                    </m:sSub>
                    <m:r>
                      <a:rPr lang="es-419" sz="1600" b="0" i="0" smtClean="0">
                        <a:latin typeface="Cambria Math" panose="02040503050406030204" pitchFamily="18" charset="0"/>
                      </a:rPr>
                      <m:t>=</m:t>
                    </m:r>
                    <m:f>
                      <m:fPr>
                        <m:ctrlPr>
                          <a:rPr lang="es-419" sz="1600" i="1" smtClean="0">
                            <a:latin typeface="Cambria Math" panose="02040503050406030204" pitchFamily="18" charset="0"/>
                          </a:rPr>
                        </m:ctrlPr>
                      </m:fPr>
                      <m:num>
                        <m:r>
                          <a:rPr lang="es-419" sz="1600" b="0" i="1" smtClean="0">
                            <a:latin typeface="Cambria Math" panose="02040503050406030204" pitchFamily="18" charset="0"/>
                          </a:rPr>
                          <m:t>60</m:t>
                        </m:r>
                        <m:r>
                          <a:rPr lang="es-419" sz="1600" b="0" i="1" smtClean="0">
                            <a:latin typeface="Cambria Math" panose="02040503050406030204" pitchFamily="18" charset="0"/>
                          </a:rPr>
                          <m:t>𝑓</m:t>
                        </m:r>
                      </m:num>
                      <m:den>
                        <m:r>
                          <a:rPr lang="es-419" sz="1600" b="0" i="1" smtClean="0">
                            <a:latin typeface="Cambria Math" panose="02040503050406030204" pitchFamily="18" charset="0"/>
                          </a:rPr>
                          <m:t>𝑝</m:t>
                        </m:r>
                      </m:den>
                    </m:f>
                  </m:oMath>
                </a14:m>
                <a:r>
                  <a:rPr lang="es-419" sz="1600" dirty="0"/>
                  <a:t>) de la MI y n es la velocidad de giro del rotor.</a:t>
                </a:r>
              </a:p>
              <a:p>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565294" y="4436093"/>
                <a:ext cx="7251912" cy="2344488"/>
              </a:xfrm>
              <a:prstGeom prst="rect">
                <a:avLst/>
              </a:prstGeom>
              <a:blipFill>
                <a:blip r:embed="rId6"/>
                <a:stretch>
                  <a:fillRect l="-419" t="-518"/>
                </a:stretch>
              </a:blipFill>
              <a:ln>
                <a:solidFill>
                  <a:srgbClr val="FF0000"/>
                </a:solidFill>
              </a:ln>
            </p:spPr>
            <p:txBody>
              <a:bodyPr/>
              <a:lstStyle/>
              <a:p>
                <a:r>
                  <a:rPr lang="es-419">
                    <a:noFill/>
                  </a:rPr>
                  <a:t> </a:t>
                </a:r>
              </a:p>
            </p:txBody>
          </p:sp>
        </mc:Fallback>
      </mc:AlternateContent>
    </p:spTree>
    <p:extLst>
      <p:ext uri="{BB962C8B-B14F-4D97-AF65-F5344CB8AC3E}">
        <p14:creationId xmlns:p14="http://schemas.microsoft.com/office/powerpoint/2010/main" val="41181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4.Principio de funcionamiento del Motor de Inducción (AC)</a:t>
            </a:r>
            <a:endParaRPr lang="es-UY" dirty="0"/>
          </a:p>
        </p:txBody>
      </p:sp>
      <p:pic>
        <p:nvPicPr>
          <p:cNvPr id="2052" name="Picture 4" descr="Archivo:Induction-motor-3a-partial.gif - Wikilibr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88595" y="2562196"/>
            <a:ext cx="3750494" cy="2812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 Trifasico Aprende Faci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169" y="2562196"/>
            <a:ext cx="5092710" cy="3395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ipos de motores eléctricos - Ingeniería Mecafenix"/>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83737" y="30665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775" y="270720"/>
            <a:ext cx="10058400" cy="786455"/>
          </a:xfrm>
        </p:spPr>
        <p:txBody>
          <a:bodyPr/>
          <a:lstStyle/>
          <a:p>
            <a:r>
              <a:rPr lang="es-419" dirty="0"/>
              <a:t>4.Modelado eléctrico</a:t>
            </a:r>
            <a:endParaRPr lang="es-UY" dirty="0"/>
          </a:p>
        </p:txBody>
      </p:sp>
      <p:pic>
        <p:nvPicPr>
          <p:cNvPr id="23" name="Marcador de contenido 22"/>
          <p:cNvPicPr>
            <a:picLocks noGrp="1" noChangeAspect="1"/>
          </p:cNvPicPr>
          <p:nvPr>
            <p:ph idx="1"/>
          </p:nvPr>
        </p:nvPicPr>
        <p:blipFill>
          <a:blip r:embed="rId2"/>
          <a:stretch>
            <a:fillRect/>
          </a:stretch>
        </p:blipFill>
        <p:spPr>
          <a:xfrm>
            <a:off x="2242256" y="2901794"/>
            <a:ext cx="7794509" cy="3019267"/>
          </a:xfrm>
          <a:prstGeom prst="rect">
            <a:avLst/>
          </a:prstGeom>
        </p:spPr>
      </p:pic>
      <p:sp>
        <p:nvSpPr>
          <p:cNvPr id="5" name="Elipse 4"/>
          <p:cNvSpPr/>
          <p:nvPr/>
        </p:nvSpPr>
        <p:spPr>
          <a:xfrm>
            <a:off x="5061278" y="3879317"/>
            <a:ext cx="972877" cy="13473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Elipse 5"/>
          <p:cNvSpPr/>
          <p:nvPr/>
        </p:nvSpPr>
        <p:spPr>
          <a:xfrm>
            <a:off x="3545302" y="2801340"/>
            <a:ext cx="875014" cy="112619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Elipse 6"/>
          <p:cNvSpPr/>
          <p:nvPr/>
        </p:nvSpPr>
        <p:spPr>
          <a:xfrm>
            <a:off x="4747261" y="2840157"/>
            <a:ext cx="783772" cy="937042"/>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Elipse 7"/>
          <p:cNvSpPr/>
          <p:nvPr/>
        </p:nvSpPr>
        <p:spPr>
          <a:xfrm>
            <a:off x="6675118" y="2840157"/>
            <a:ext cx="949240" cy="82470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Elipse 8"/>
          <p:cNvSpPr/>
          <p:nvPr/>
        </p:nvSpPr>
        <p:spPr>
          <a:xfrm>
            <a:off x="8443099" y="3847525"/>
            <a:ext cx="1476103" cy="1463551"/>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CuadroTexto 9"/>
          <p:cNvSpPr txBox="1"/>
          <p:nvPr/>
        </p:nvSpPr>
        <p:spPr>
          <a:xfrm>
            <a:off x="4966823" y="5919994"/>
            <a:ext cx="2926080" cy="646331"/>
          </a:xfrm>
          <a:prstGeom prst="rect">
            <a:avLst/>
          </a:prstGeom>
          <a:noFill/>
          <a:ln w="28575">
            <a:solidFill>
              <a:srgbClr val="FF0000"/>
            </a:solidFill>
          </a:ln>
        </p:spPr>
        <p:txBody>
          <a:bodyPr wrap="square" rtlCol="0">
            <a:spAutoFit/>
          </a:bodyPr>
          <a:lstStyle/>
          <a:p>
            <a:r>
              <a:rPr lang="es-419" dirty="0"/>
              <a:t>Pérdidas de vacío: Hierro y Foucault</a:t>
            </a:r>
            <a:endParaRPr lang="es-UY" dirty="0"/>
          </a:p>
        </p:txBody>
      </p:sp>
      <p:sp>
        <p:nvSpPr>
          <p:cNvPr id="11" name="CuadroTexto 10"/>
          <p:cNvSpPr txBox="1"/>
          <p:nvPr/>
        </p:nvSpPr>
        <p:spPr>
          <a:xfrm>
            <a:off x="8702960" y="6017631"/>
            <a:ext cx="3120457" cy="369332"/>
          </a:xfrm>
          <a:prstGeom prst="rect">
            <a:avLst/>
          </a:prstGeom>
          <a:noFill/>
          <a:ln w="28575">
            <a:solidFill>
              <a:schemeClr val="bg1">
                <a:lumMod val="50000"/>
              </a:schemeClr>
            </a:solidFill>
          </a:ln>
        </p:spPr>
        <p:txBody>
          <a:bodyPr wrap="square" rtlCol="0">
            <a:spAutoFit/>
          </a:bodyPr>
          <a:lstStyle/>
          <a:p>
            <a:r>
              <a:rPr lang="es-419" dirty="0" smtClean="0"/>
              <a:t>Reactancia Magnetizante</a:t>
            </a:r>
            <a:endParaRPr lang="es-UY" dirty="0"/>
          </a:p>
        </p:txBody>
      </p:sp>
      <p:cxnSp>
        <p:nvCxnSpPr>
          <p:cNvPr id="13" name="Conector recto de flecha 12"/>
          <p:cNvCxnSpPr/>
          <p:nvPr/>
        </p:nvCxnSpPr>
        <p:spPr>
          <a:xfrm flipH="1">
            <a:off x="9262620" y="2879601"/>
            <a:ext cx="222862" cy="85815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859451" y="1422796"/>
            <a:ext cx="2033452" cy="923330"/>
          </a:xfrm>
          <a:prstGeom prst="rect">
            <a:avLst/>
          </a:prstGeom>
          <a:noFill/>
          <a:ln w="28575">
            <a:solidFill>
              <a:srgbClr val="0070C0"/>
            </a:solidFill>
          </a:ln>
        </p:spPr>
        <p:txBody>
          <a:bodyPr wrap="square" rtlCol="0">
            <a:spAutoFit/>
          </a:bodyPr>
          <a:lstStyle/>
          <a:p>
            <a:r>
              <a:rPr lang="es-419" dirty="0"/>
              <a:t>Pérdidas de flujo magnético en estator y rotor</a:t>
            </a:r>
            <a:endParaRPr lang="es-UY" dirty="0"/>
          </a:p>
        </p:txBody>
      </p:sp>
      <p:cxnSp>
        <p:nvCxnSpPr>
          <p:cNvPr id="15" name="Conector recto de flecha 14"/>
          <p:cNvCxnSpPr/>
          <p:nvPr/>
        </p:nvCxnSpPr>
        <p:spPr>
          <a:xfrm flipH="1">
            <a:off x="5133704" y="2129049"/>
            <a:ext cx="725747" cy="44204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7141031" y="2356980"/>
            <a:ext cx="55978" cy="28266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474619" y="2103313"/>
            <a:ext cx="2118306" cy="646331"/>
          </a:xfrm>
          <a:prstGeom prst="rect">
            <a:avLst/>
          </a:prstGeom>
          <a:noFill/>
          <a:ln w="28575">
            <a:solidFill>
              <a:srgbClr val="00B050"/>
            </a:solidFill>
          </a:ln>
        </p:spPr>
        <p:txBody>
          <a:bodyPr wrap="square" rtlCol="0">
            <a:spAutoFit/>
          </a:bodyPr>
          <a:lstStyle/>
          <a:p>
            <a:r>
              <a:rPr lang="es-419" dirty="0"/>
              <a:t>Pérdidas joule en estator y rotor</a:t>
            </a:r>
            <a:endParaRPr lang="es-UY" dirty="0"/>
          </a:p>
        </p:txBody>
      </p:sp>
      <p:sp>
        <p:nvSpPr>
          <p:cNvPr id="24" name="Elipse 23"/>
          <p:cNvSpPr/>
          <p:nvPr/>
        </p:nvSpPr>
        <p:spPr>
          <a:xfrm>
            <a:off x="7624358" y="2724829"/>
            <a:ext cx="1026795" cy="101292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26" name="Conector recto de flecha 25"/>
          <p:cNvCxnSpPr>
            <a:stCxn id="20" idx="3"/>
          </p:cNvCxnSpPr>
          <p:nvPr/>
        </p:nvCxnSpPr>
        <p:spPr>
          <a:xfrm>
            <a:off x="2592925" y="2426479"/>
            <a:ext cx="1148220" cy="45312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5180881" y="5178212"/>
            <a:ext cx="170482" cy="3939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CuadroTexto 38"/>
              <p:cNvSpPr txBox="1"/>
              <p:nvPr/>
            </p:nvSpPr>
            <p:spPr>
              <a:xfrm>
                <a:off x="9566147" y="3156708"/>
                <a:ext cx="2569386" cy="560218"/>
              </a:xfrm>
              <a:prstGeom prst="rect">
                <a:avLst/>
              </a:prstGeom>
              <a:noFill/>
              <a:ln w="28575">
                <a:solidFill>
                  <a:schemeClr val="bg1">
                    <a:lumMod val="50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r>
                            <a:rPr lang="es-419" b="0" i="1" smtClean="0">
                              <a:latin typeface="Cambria Math" panose="02040503050406030204" pitchFamily="18" charset="0"/>
                            </a:rPr>
                            <m:t>𝑃</m:t>
                          </m:r>
                        </m:e>
                        <m:sub>
                          <m:r>
                            <a:rPr lang="es-419" b="0" i="1" smtClean="0">
                              <a:latin typeface="Cambria Math" panose="02040503050406030204" pitchFamily="18" charset="0"/>
                            </a:rPr>
                            <m:t>𝑠𝑎𝑙</m:t>
                          </m:r>
                        </m:sub>
                      </m:sSub>
                      <m:r>
                        <a:rPr lang="es-419" b="0" i="1" smtClean="0">
                          <a:latin typeface="Cambria Math" panose="02040503050406030204" pitchFamily="18" charset="0"/>
                        </a:rPr>
                        <m:t>=</m:t>
                      </m:r>
                      <m:f>
                        <m:fPr>
                          <m:ctrlPr>
                            <a:rPr lang="es-UY" i="1" smtClean="0">
                              <a:latin typeface="Cambria Math" panose="02040503050406030204" pitchFamily="18" charset="0"/>
                            </a:rPr>
                          </m:ctrlPr>
                        </m:fPr>
                        <m:num>
                          <m:r>
                            <a:rPr lang="es-419" b="0" i="1" smtClean="0">
                              <a:latin typeface="Cambria Math" panose="02040503050406030204" pitchFamily="18" charset="0"/>
                            </a:rPr>
                            <m:t>3</m:t>
                          </m:r>
                          <m:r>
                            <a:rPr lang="es-419" b="0" i="1" smtClean="0">
                              <a:latin typeface="Cambria Math" panose="02040503050406030204" pitchFamily="18" charset="0"/>
                            </a:rPr>
                            <m:t>𝑅</m:t>
                          </m:r>
                          <m:r>
                            <a:rPr lang="es-419" b="0" i="1" smtClean="0">
                              <a:latin typeface="Cambria Math" panose="02040503050406030204" pitchFamily="18" charset="0"/>
                            </a:rPr>
                            <m:t>2</m:t>
                          </m:r>
                          <m:d>
                            <m:dPr>
                              <m:ctrlPr>
                                <a:rPr lang="es-419" b="0" i="1" smtClean="0">
                                  <a:latin typeface="Cambria Math" panose="02040503050406030204" pitchFamily="18" charset="0"/>
                                </a:rPr>
                              </m:ctrlPr>
                            </m:dPr>
                            <m:e>
                              <m:r>
                                <a:rPr lang="es-419" b="0" i="1" smtClean="0">
                                  <a:latin typeface="Cambria Math" panose="02040503050406030204" pitchFamily="18" charset="0"/>
                                </a:rPr>
                                <m:t>1−</m:t>
                              </m:r>
                              <m:r>
                                <a:rPr lang="es-419" b="0" i="1" smtClean="0">
                                  <a:latin typeface="Cambria Math" panose="02040503050406030204" pitchFamily="18" charset="0"/>
                                </a:rPr>
                                <m:t>𝑠</m:t>
                              </m:r>
                            </m:e>
                          </m:d>
                          <m:sSubSup>
                            <m:sSubSupPr>
                              <m:ctrlPr>
                                <a:rPr lang="es-419" b="0" i="1" smtClean="0">
                                  <a:latin typeface="Cambria Math" panose="02040503050406030204" pitchFamily="18" charset="0"/>
                                </a:rPr>
                              </m:ctrlPr>
                            </m:sSubSupPr>
                            <m:e>
                              <m:r>
                                <a:rPr lang="es-419" b="0" i="1" smtClean="0">
                                  <a:latin typeface="Cambria Math" panose="02040503050406030204" pitchFamily="18" charset="0"/>
                                </a:rPr>
                                <m:t>𝐼</m:t>
                              </m:r>
                            </m:e>
                            <m:sub>
                              <m:r>
                                <a:rPr lang="es-419" b="0" i="1" smtClean="0">
                                  <a:latin typeface="Cambria Math" panose="02040503050406030204" pitchFamily="18" charset="0"/>
                                </a:rPr>
                                <m:t>2</m:t>
                              </m:r>
                            </m:sub>
                            <m:sup>
                              <m:r>
                                <a:rPr lang="es-419" b="0" i="1" smtClean="0">
                                  <a:latin typeface="Cambria Math" panose="02040503050406030204" pitchFamily="18" charset="0"/>
                                </a:rPr>
                                <m:t>2</m:t>
                              </m:r>
                            </m:sup>
                          </m:sSubSup>
                        </m:num>
                        <m:den>
                          <m:r>
                            <a:rPr lang="es-419" b="0" i="1" smtClean="0">
                              <a:latin typeface="Cambria Math" panose="02040503050406030204" pitchFamily="18" charset="0"/>
                            </a:rPr>
                            <m:t>𝑠</m:t>
                          </m:r>
                        </m:den>
                      </m:f>
                    </m:oMath>
                  </m:oMathPara>
                </a14:m>
                <a:endParaRPr lang="es-UY"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9566147" y="3156708"/>
                <a:ext cx="2569386" cy="560218"/>
              </a:xfrm>
              <a:prstGeom prst="rect">
                <a:avLst/>
              </a:prstGeom>
              <a:blipFill>
                <a:blip r:embed="rId3"/>
                <a:stretch>
                  <a:fillRect/>
                </a:stretch>
              </a:blipFill>
              <a:ln w="28575">
                <a:solidFill>
                  <a:schemeClr val="bg1">
                    <a:lumMod val="50000"/>
                  </a:schemeClr>
                </a:solidFill>
              </a:ln>
            </p:spPr>
            <p:txBody>
              <a:bodyPr/>
              <a:lstStyle/>
              <a:p>
                <a:r>
                  <a:rPr lang="es-UY">
                    <a:noFill/>
                  </a:rPr>
                  <a:t> </a:t>
                </a:r>
              </a:p>
            </p:txBody>
          </p:sp>
        </mc:Fallback>
      </mc:AlternateContent>
      <p:sp>
        <p:nvSpPr>
          <p:cNvPr id="21" name="Elipse 20"/>
          <p:cNvSpPr/>
          <p:nvPr/>
        </p:nvSpPr>
        <p:spPr>
          <a:xfrm>
            <a:off x="6282813" y="3658370"/>
            <a:ext cx="858218" cy="151096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25" name="Conector recto de flecha 24"/>
          <p:cNvCxnSpPr/>
          <p:nvPr/>
        </p:nvCxnSpPr>
        <p:spPr>
          <a:xfrm>
            <a:off x="7197009" y="5085099"/>
            <a:ext cx="1505951" cy="834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9390934" y="2421340"/>
            <a:ext cx="2432483" cy="369332"/>
          </a:xfrm>
          <a:prstGeom prst="rect">
            <a:avLst/>
          </a:prstGeom>
          <a:noFill/>
          <a:ln w="28575">
            <a:solidFill>
              <a:schemeClr val="bg1">
                <a:lumMod val="50000"/>
              </a:schemeClr>
            </a:solidFill>
          </a:ln>
        </p:spPr>
        <p:txBody>
          <a:bodyPr wrap="square" rtlCol="0">
            <a:spAutoFit/>
          </a:bodyPr>
          <a:lstStyle/>
          <a:p>
            <a:r>
              <a:rPr lang="es-419" dirty="0"/>
              <a:t>Potencia Mecánica</a:t>
            </a:r>
            <a:endParaRPr lang="es-UY" dirty="0"/>
          </a:p>
        </p:txBody>
      </p:sp>
    </p:spTree>
    <p:extLst>
      <p:ext uri="{BB962C8B-B14F-4D97-AF65-F5344CB8AC3E}">
        <p14:creationId xmlns:p14="http://schemas.microsoft.com/office/powerpoint/2010/main" val="4289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4.Curva característica del Motor de Inducción</a:t>
            </a:r>
            <a:endParaRPr lang="es-UY" dirty="0"/>
          </a:p>
        </p:txBody>
      </p:sp>
      <p:pic>
        <p:nvPicPr>
          <p:cNvPr id="9" name="Picture 2" descr="Resultado de imagen para motor de induccion de rotor bobinad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541" y="2829012"/>
            <a:ext cx="5715000" cy="36957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429541" y="2257193"/>
            <a:ext cx="5094515" cy="369332"/>
          </a:xfrm>
          <a:prstGeom prst="rect">
            <a:avLst/>
          </a:prstGeom>
          <a:noFill/>
          <a:ln w="28575">
            <a:solidFill>
              <a:schemeClr val="accent1"/>
            </a:solidFill>
          </a:ln>
        </p:spPr>
        <p:txBody>
          <a:bodyPr wrap="square" rtlCol="0">
            <a:spAutoFit/>
          </a:bodyPr>
          <a:lstStyle/>
          <a:p>
            <a:r>
              <a:rPr lang="es-419" dirty="0"/>
              <a:t>Rotor Jaula de ardilla y rotor bobinado</a:t>
            </a:r>
            <a:endParaRPr lang="es-UY" dirty="0"/>
          </a:p>
        </p:txBody>
      </p:sp>
      <p:sp>
        <p:nvSpPr>
          <p:cNvPr id="8" name="CuadroTexto 7"/>
          <p:cNvSpPr txBox="1"/>
          <p:nvPr/>
        </p:nvSpPr>
        <p:spPr>
          <a:xfrm>
            <a:off x="8108767" y="2606238"/>
            <a:ext cx="3918858" cy="1477328"/>
          </a:xfrm>
          <a:prstGeom prst="rect">
            <a:avLst/>
          </a:prstGeom>
          <a:noFill/>
          <a:ln w="28575">
            <a:solidFill>
              <a:schemeClr val="accent2"/>
            </a:solidFill>
          </a:ln>
        </p:spPr>
        <p:txBody>
          <a:bodyPr wrap="square" rtlCol="0">
            <a:spAutoFit/>
          </a:bodyPr>
          <a:lstStyle/>
          <a:p>
            <a:r>
              <a:rPr lang="es-419" dirty="0"/>
              <a:t>Rotor Jaula de ardilla:</a:t>
            </a:r>
          </a:p>
          <a:p>
            <a:r>
              <a:rPr lang="es-419" dirty="0"/>
              <a:t>El bobinado se encuentra en CC por lo que, para controlarlo es necesario recurrir a electrónica de potencia adicional.</a:t>
            </a:r>
            <a:endParaRPr lang="es-UY" dirty="0"/>
          </a:p>
        </p:txBody>
      </p:sp>
      <p:sp>
        <p:nvSpPr>
          <p:cNvPr id="12" name="CuadroTexto 11"/>
          <p:cNvSpPr txBox="1"/>
          <p:nvPr/>
        </p:nvSpPr>
        <p:spPr>
          <a:xfrm>
            <a:off x="8108767" y="4446061"/>
            <a:ext cx="3918858" cy="1754326"/>
          </a:xfrm>
          <a:prstGeom prst="rect">
            <a:avLst/>
          </a:prstGeom>
          <a:noFill/>
          <a:ln w="28575">
            <a:solidFill>
              <a:srgbClr val="00B050"/>
            </a:solidFill>
          </a:ln>
        </p:spPr>
        <p:txBody>
          <a:bodyPr wrap="square" rtlCol="0">
            <a:spAutoFit/>
          </a:bodyPr>
          <a:lstStyle/>
          <a:p>
            <a:r>
              <a:rPr lang="es-419" dirty="0"/>
              <a:t>Rotor bobinado:</a:t>
            </a:r>
          </a:p>
          <a:p>
            <a:r>
              <a:rPr lang="es-419" dirty="0"/>
              <a:t>Es posible controlar el motor a través del control de la corriente, por ejemplo agregando/quitando resistencias (reóstato </a:t>
            </a:r>
            <a:r>
              <a:rPr lang="es-419" dirty="0" err="1"/>
              <a:t>rotórico</a:t>
            </a:r>
            <a:r>
              <a:rPr lang="es-419" dirty="0"/>
              <a:t>). Requiere anillos rodante para su operación.</a:t>
            </a:r>
            <a:endParaRPr lang="es-UY" dirty="0"/>
          </a:p>
        </p:txBody>
      </p:sp>
      <p:cxnSp>
        <p:nvCxnSpPr>
          <p:cNvPr id="11" name="Conector recto de flecha 10"/>
          <p:cNvCxnSpPr/>
          <p:nvPr/>
        </p:nvCxnSpPr>
        <p:spPr>
          <a:xfrm flipH="1">
            <a:off x="6734496" y="3599412"/>
            <a:ext cx="1215429" cy="23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flipV="1">
            <a:off x="6832758" y="5414529"/>
            <a:ext cx="1018904" cy="172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54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3413" y="214408"/>
            <a:ext cx="8911687" cy="1280890"/>
          </a:xfrm>
        </p:spPr>
        <p:txBody>
          <a:bodyPr>
            <a:normAutofit fontScale="90000"/>
          </a:bodyPr>
          <a:lstStyle/>
          <a:p>
            <a:r>
              <a:rPr lang="es-419" dirty="0"/>
              <a:t>4.Curva característica del Motor de Inducción</a:t>
            </a:r>
            <a:endParaRPr lang="es-UY" dirty="0"/>
          </a:p>
        </p:txBody>
      </p:sp>
      <p:pic>
        <p:nvPicPr>
          <p:cNvPr id="2050" name="Picture 2" descr="Resultado de imagen para curva par velocidad motor inducc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4683" y="2578662"/>
            <a:ext cx="5120232" cy="398388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660674" y="2191044"/>
            <a:ext cx="3124795" cy="643642"/>
          </a:xfrm>
          <a:prstGeom prst="rect">
            <a:avLst/>
          </a:prstGeom>
          <a:noFill/>
          <a:ln w="28575">
            <a:solidFill>
              <a:schemeClr val="accent1"/>
            </a:solidFill>
          </a:ln>
        </p:spPr>
        <p:txBody>
          <a:bodyPr wrap="square" rtlCol="0">
            <a:spAutoFit/>
          </a:bodyPr>
          <a:lstStyle/>
          <a:p>
            <a:r>
              <a:rPr lang="es-419" dirty="0"/>
              <a:t>Rango típico de operación</a:t>
            </a:r>
            <a:r>
              <a:rPr lang="es-UY" dirty="0"/>
              <a:t>.</a:t>
            </a:r>
            <a:endParaRPr lang="es-419" dirty="0"/>
          </a:p>
        </p:txBody>
      </p:sp>
      <p:sp>
        <p:nvSpPr>
          <p:cNvPr id="4" name="Rectángulo redondeado 3"/>
          <p:cNvSpPr/>
          <p:nvPr/>
        </p:nvSpPr>
        <p:spPr>
          <a:xfrm>
            <a:off x="6100354" y="2759835"/>
            <a:ext cx="1528354" cy="39319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5" name="CuadroTexto 4"/>
          <p:cNvSpPr txBox="1"/>
          <p:nvPr/>
        </p:nvSpPr>
        <p:spPr>
          <a:xfrm>
            <a:off x="8895806" y="5434148"/>
            <a:ext cx="2560320" cy="646331"/>
          </a:xfrm>
          <a:prstGeom prst="rect">
            <a:avLst/>
          </a:prstGeom>
          <a:noFill/>
          <a:ln w="28575">
            <a:solidFill>
              <a:srgbClr val="00B050"/>
            </a:solidFill>
          </a:ln>
        </p:spPr>
        <p:txBody>
          <a:bodyPr wrap="square" rtlCol="0">
            <a:spAutoFit/>
          </a:bodyPr>
          <a:lstStyle/>
          <a:p>
            <a:r>
              <a:rPr lang="es-419" dirty="0"/>
              <a:t>Velocidad nominal y de sincronismo</a:t>
            </a:r>
            <a:endParaRPr lang="es-UY" dirty="0"/>
          </a:p>
        </p:txBody>
      </p:sp>
      <p:cxnSp>
        <p:nvCxnSpPr>
          <p:cNvPr id="7" name="Conector recto de flecha 6"/>
          <p:cNvCxnSpPr/>
          <p:nvPr/>
        </p:nvCxnSpPr>
        <p:spPr>
          <a:xfrm flipH="1">
            <a:off x="7713617" y="2759835"/>
            <a:ext cx="927463" cy="9274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7579723" y="5757314"/>
            <a:ext cx="1316083" cy="9484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213088" y="3860801"/>
            <a:ext cx="2853826" cy="1200329"/>
          </a:xfrm>
          <a:prstGeom prst="rect">
            <a:avLst/>
          </a:prstGeom>
          <a:noFill/>
          <a:ln w="28575">
            <a:solidFill>
              <a:schemeClr val="accent2"/>
            </a:solidFill>
          </a:ln>
        </p:spPr>
        <p:txBody>
          <a:bodyPr wrap="square" rtlCol="0">
            <a:spAutoFit/>
          </a:bodyPr>
          <a:lstStyle/>
          <a:p>
            <a:r>
              <a:rPr lang="es-419" dirty="0"/>
              <a:t>ID: Corriente de arranque</a:t>
            </a:r>
          </a:p>
          <a:p>
            <a:r>
              <a:rPr lang="es-419" dirty="0"/>
              <a:t>MD: Par de arranque</a:t>
            </a:r>
          </a:p>
          <a:p>
            <a:endParaRPr lang="es-UY" dirty="0"/>
          </a:p>
        </p:txBody>
      </p:sp>
      <p:sp>
        <p:nvSpPr>
          <p:cNvPr id="16" name="CuadroTexto 15"/>
          <p:cNvSpPr txBox="1"/>
          <p:nvPr/>
        </p:nvSpPr>
        <p:spPr>
          <a:xfrm>
            <a:off x="213088" y="2164910"/>
            <a:ext cx="6024527" cy="646331"/>
          </a:xfrm>
          <a:prstGeom prst="rect">
            <a:avLst/>
          </a:prstGeom>
          <a:noFill/>
          <a:ln w="28575">
            <a:noFill/>
          </a:ln>
        </p:spPr>
        <p:txBody>
          <a:bodyPr wrap="square" rtlCol="0">
            <a:spAutoFit/>
          </a:bodyPr>
          <a:lstStyle/>
          <a:p>
            <a:r>
              <a:rPr lang="es-419" dirty="0"/>
              <a:t>Características de Par y corriente en función de la velocidad.</a:t>
            </a:r>
          </a:p>
          <a:p>
            <a:endParaRPr lang="es-UY" dirty="0"/>
          </a:p>
        </p:txBody>
      </p:sp>
    </p:spTree>
    <p:extLst>
      <p:ext uri="{BB962C8B-B14F-4D97-AF65-F5344CB8AC3E}">
        <p14:creationId xmlns:p14="http://schemas.microsoft.com/office/powerpoint/2010/main" val="46166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419" dirty="0"/>
              <a:t>4. </a:t>
            </a:r>
            <a:r>
              <a:rPr lang="es-419" dirty="0" smtClean="0"/>
              <a:t>Máquina Sincrónica</a:t>
            </a:r>
            <a:endParaRPr lang="es-UY" dirty="0"/>
          </a:p>
        </p:txBody>
      </p:sp>
      <p:sp>
        <p:nvSpPr>
          <p:cNvPr id="5" name="Subtítulo 4"/>
          <p:cNvSpPr>
            <a:spLocks noGrp="1"/>
          </p:cNvSpPr>
          <p:nvPr>
            <p:ph type="subTitle" idx="1"/>
          </p:nvPr>
        </p:nvSpPr>
        <p:spPr/>
        <p:txBody>
          <a:bodyPr/>
          <a:lstStyle/>
          <a:p>
            <a:r>
              <a:rPr lang="es-419" dirty="0"/>
              <a:t>Tipos y características principales</a:t>
            </a:r>
            <a:endParaRPr lang="es-UY" dirty="0"/>
          </a:p>
        </p:txBody>
      </p:sp>
    </p:spTree>
    <p:extLst>
      <p:ext uri="{BB962C8B-B14F-4D97-AF65-F5344CB8AC3E}">
        <p14:creationId xmlns:p14="http://schemas.microsoft.com/office/powerpoint/2010/main" val="16917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Motores síncronos: rotor bobinado y de imanes permanentes</a:t>
            </a:r>
            <a:endParaRPr lang="en-US" dirty="0"/>
          </a:p>
        </p:txBody>
      </p:sp>
      <p:pic>
        <p:nvPicPr>
          <p:cNvPr id="8" name="Marcador de contenido 7"/>
          <p:cNvPicPr>
            <a:picLocks noGrp="1" noChangeAspect="1"/>
          </p:cNvPicPr>
          <p:nvPr>
            <p:ph idx="1"/>
          </p:nvPr>
        </p:nvPicPr>
        <p:blipFill>
          <a:blip r:embed="rId2"/>
          <a:stretch>
            <a:fillRect/>
          </a:stretch>
        </p:blipFill>
        <p:spPr>
          <a:xfrm>
            <a:off x="1914668" y="2109066"/>
            <a:ext cx="8400399" cy="3848388"/>
          </a:xfrm>
          <a:prstGeom prst="rect">
            <a:avLst/>
          </a:prstGeom>
        </p:spPr>
      </p:pic>
      <p:sp>
        <p:nvSpPr>
          <p:cNvPr id="9" name="CuadroTexto 8"/>
          <p:cNvSpPr txBox="1"/>
          <p:nvPr/>
        </p:nvSpPr>
        <p:spPr>
          <a:xfrm flipH="1">
            <a:off x="5872322" y="4033260"/>
            <a:ext cx="5322546" cy="2031325"/>
          </a:xfrm>
          <a:prstGeom prst="rect">
            <a:avLst/>
          </a:prstGeom>
          <a:solidFill>
            <a:schemeClr val="bg1"/>
          </a:solidFill>
        </p:spPr>
        <p:txBody>
          <a:bodyPr wrap="square" rtlCol="0">
            <a:spAutoFit/>
          </a:bodyPr>
          <a:lstStyle/>
          <a:p>
            <a:r>
              <a:rPr lang="es-419" dirty="0"/>
              <a:t>El motor sincrónico funciona de forma similar al motor DC, pero con la diferencia que </a:t>
            </a:r>
            <a:r>
              <a:rPr lang="es-419" dirty="0" smtClean="0"/>
              <a:t>en el </a:t>
            </a:r>
            <a:r>
              <a:rPr lang="es-419" dirty="0"/>
              <a:t>estator se obtiene un campo giratorio proveniente de la alimentación de tensión AC. El rotor es alimentado por una fuente DC desde el colector para generar el campo magnético del rotor.</a:t>
            </a:r>
            <a:endParaRPr lang="es-UY" dirty="0"/>
          </a:p>
        </p:txBody>
      </p:sp>
    </p:spTree>
    <p:extLst>
      <p:ext uri="{BB962C8B-B14F-4D97-AF65-F5344CB8AC3E}">
        <p14:creationId xmlns:p14="http://schemas.microsoft.com/office/powerpoint/2010/main" val="13375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MX" dirty="0"/>
              <a:t>5. Motores síncronos: rotor bobinado</a:t>
            </a:r>
            <a:endParaRPr lang="en-US" dirty="0"/>
          </a:p>
        </p:txBody>
      </p:sp>
      <p:pic>
        <p:nvPicPr>
          <p:cNvPr id="3074" name="Picture 2" descr="Resultado de imagen para imagen de motor sincroni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2961" y="2292045"/>
            <a:ext cx="5499472" cy="43089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otores síncro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74" y="2292045"/>
            <a:ext cx="5225087" cy="374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3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Impedancia Vista</a:t>
            </a:r>
            <a:endParaRPr lang="es-UY" dirty="0"/>
          </a:p>
        </p:txBody>
      </p:sp>
      <p:pic>
        <p:nvPicPr>
          <p:cNvPr id="4" name="Marcador de contenido 3"/>
          <p:cNvPicPr>
            <a:picLocks noGrp="1" noChangeAspect="1"/>
          </p:cNvPicPr>
          <p:nvPr>
            <p:ph idx="1"/>
          </p:nvPr>
        </p:nvPicPr>
        <p:blipFill>
          <a:blip r:embed="rId2"/>
          <a:stretch>
            <a:fillRect/>
          </a:stretch>
        </p:blipFill>
        <p:spPr>
          <a:xfrm>
            <a:off x="334055" y="2810940"/>
            <a:ext cx="5025278" cy="3067866"/>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6230203" y="5878806"/>
                <a:ext cx="3546144" cy="789062"/>
              </a:xfrm>
              <a:prstGeom prst="rect">
                <a:avLst/>
              </a:prstGeom>
              <a:noFill/>
            </p:spPr>
            <p:txBody>
              <a:bodyPr wrap="square" rtlCol="0">
                <a:spAutoFit/>
              </a:bodyPr>
              <a:lstStyle/>
              <a:p>
                <a:r>
                  <a:rPr lang="es-419" sz="3200" dirty="0" smtClean="0"/>
                  <a:t>Zvista=</a:t>
                </a:r>
                <a14:m>
                  <m:oMath xmlns:m="http://schemas.openxmlformats.org/officeDocument/2006/math">
                    <m:f>
                      <m:fPr>
                        <m:ctrlPr>
                          <a:rPr lang="es-419" sz="3200" i="1" smtClean="0">
                            <a:latin typeface="Cambria Math" panose="02040503050406030204" pitchFamily="18" charset="0"/>
                          </a:rPr>
                        </m:ctrlPr>
                      </m:fPr>
                      <m:num>
                        <m:r>
                          <a:rPr lang="es-419" sz="3200" b="0" i="1" smtClean="0">
                            <a:latin typeface="Cambria Math" panose="02040503050406030204" pitchFamily="18" charset="0"/>
                          </a:rPr>
                          <m:t>𝑉</m:t>
                        </m:r>
                        <m:r>
                          <a:rPr lang="es-419" sz="3200" b="0" i="1" smtClean="0">
                            <a:latin typeface="Cambria Math" panose="02040503050406030204" pitchFamily="18" charset="0"/>
                          </a:rPr>
                          <m:t>1</m:t>
                        </m:r>
                      </m:num>
                      <m:den>
                        <m:r>
                          <a:rPr lang="es-419" sz="3200" b="0" i="1" smtClean="0">
                            <a:latin typeface="Cambria Math" panose="02040503050406030204" pitchFamily="18" charset="0"/>
                          </a:rPr>
                          <m:t>𝐼</m:t>
                        </m:r>
                        <m:r>
                          <a:rPr lang="es-419" sz="3200" b="0" i="1" smtClean="0">
                            <a:latin typeface="Cambria Math" panose="02040503050406030204" pitchFamily="18" charset="0"/>
                          </a:rPr>
                          <m:t>1</m:t>
                        </m:r>
                      </m:den>
                    </m:f>
                    <m:r>
                      <a:rPr lang="es-419" sz="3200" b="0" i="1" smtClean="0">
                        <a:latin typeface="Cambria Math" panose="02040503050406030204" pitchFamily="18" charset="0"/>
                      </a:rPr>
                      <m:t>=</m:t>
                    </m:r>
                    <m:sSup>
                      <m:sSupPr>
                        <m:ctrlPr>
                          <a:rPr lang="es-419" sz="3200" b="0" i="1" smtClean="0">
                            <a:latin typeface="Cambria Math" panose="02040503050406030204" pitchFamily="18" charset="0"/>
                          </a:rPr>
                        </m:ctrlPr>
                      </m:sSupPr>
                      <m:e>
                        <m:r>
                          <a:rPr lang="es-419" sz="3200" b="0" i="1" smtClean="0">
                            <a:latin typeface="Cambria Math" panose="02040503050406030204" pitchFamily="18" charset="0"/>
                          </a:rPr>
                          <m:t>𝑛</m:t>
                        </m:r>
                      </m:e>
                      <m:sup>
                        <m:r>
                          <a:rPr lang="es-419" sz="3200" b="0" i="1" smtClean="0">
                            <a:latin typeface="Cambria Math" panose="02040503050406030204" pitchFamily="18" charset="0"/>
                          </a:rPr>
                          <m:t>2</m:t>
                        </m:r>
                      </m:sup>
                    </m:sSup>
                    <m:r>
                      <a:rPr lang="es-419" sz="3200" b="0" i="1" smtClean="0">
                        <a:latin typeface="Cambria Math" panose="02040503050406030204" pitchFamily="18" charset="0"/>
                      </a:rPr>
                      <m:t>𝑍</m:t>
                    </m:r>
                  </m:oMath>
                </a14:m>
                <a:endParaRPr lang="es-UY" sz="32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230203" y="5878806"/>
                <a:ext cx="3546144" cy="789062"/>
              </a:xfrm>
              <a:prstGeom prst="rect">
                <a:avLst/>
              </a:prstGeom>
              <a:blipFill>
                <a:blip r:embed="rId3"/>
                <a:stretch>
                  <a:fillRect l="-4296" b="-10000"/>
                </a:stretch>
              </a:blipFill>
            </p:spPr>
            <p:txBody>
              <a:bodyPr/>
              <a:lstStyle/>
              <a:p>
                <a:r>
                  <a:rPr lang="es-UY">
                    <a:noFill/>
                  </a:rPr>
                  <a:t> </a:t>
                </a:r>
              </a:p>
            </p:txBody>
          </p:sp>
        </mc:Fallback>
      </mc:AlternateContent>
      <p:cxnSp>
        <p:nvCxnSpPr>
          <p:cNvPr id="13" name="Conector recto de flecha 12"/>
          <p:cNvCxnSpPr/>
          <p:nvPr/>
        </p:nvCxnSpPr>
        <p:spPr>
          <a:xfrm>
            <a:off x="5554639" y="4331225"/>
            <a:ext cx="1351128" cy="13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5490256" y="2385023"/>
            <a:ext cx="3546144" cy="1077218"/>
          </a:xfrm>
          <a:prstGeom prst="rect">
            <a:avLst/>
          </a:prstGeom>
          <a:noFill/>
        </p:spPr>
        <p:txBody>
          <a:bodyPr wrap="square" rtlCol="0">
            <a:spAutoFit/>
          </a:bodyPr>
          <a:lstStyle/>
          <a:p>
            <a:r>
              <a:rPr lang="es-419" sz="3200" dirty="0" smtClean="0"/>
              <a:t>Circuitos Equivalentes</a:t>
            </a:r>
            <a:endParaRPr lang="es-UY" sz="3200" dirty="0"/>
          </a:p>
        </p:txBody>
      </p:sp>
      <p:sp>
        <p:nvSpPr>
          <p:cNvPr id="16" name="Elipse 15"/>
          <p:cNvSpPr/>
          <p:nvPr/>
        </p:nvSpPr>
        <p:spPr>
          <a:xfrm>
            <a:off x="7430069" y="3866760"/>
            <a:ext cx="1146411" cy="1023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8" name="Conector recto 17"/>
          <p:cNvCxnSpPr/>
          <p:nvPr/>
        </p:nvCxnSpPr>
        <p:spPr>
          <a:xfrm flipV="1">
            <a:off x="8003274" y="3594924"/>
            <a:ext cx="2873991" cy="14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7932193" y="5184211"/>
            <a:ext cx="294507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a:endCxn id="16" idx="0"/>
          </p:cNvCxnSpPr>
          <p:nvPr/>
        </p:nvCxnSpPr>
        <p:spPr>
          <a:xfrm>
            <a:off x="8003274" y="3609175"/>
            <a:ext cx="1" cy="257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932193" y="4919501"/>
            <a:ext cx="1" cy="257585"/>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10399594" y="3866760"/>
            <a:ext cx="750627" cy="1023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24" name="Conector recto 23"/>
          <p:cNvCxnSpPr/>
          <p:nvPr/>
        </p:nvCxnSpPr>
        <p:spPr>
          <a:xfrm>
            <a:off x="10877264" y="3594924"/>
            <a:ext cx="1" cy="257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0877264" y="4926626"/>
            <a:ext cx="1" cy="257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curvado 27"/>
          <p:cNvCxnSpPr/>
          <p:nvPr/>
        </p:nvCxnSpPr>
        <p:spPr>
          <a:xfrm flipV="1">
            <a:off x="9440269" y="5177088"/>
            <a:ext cx="1709952" cy="1278303"/>
          </a:xfrm>
          <a:prstGeom prst="curvedConnector3">
            <a:avLst>
              <a:gd name="adj1" fmla="val 10507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6924991" y="3702914"/>
            <a:ext cx="474810" cy="369332"/>
          </a:xfrm>
          <a:prstGeom prst="rect">
            <a:avLst/>
          </a:prstGeom>
          <a:noFill/>
        </p:spPr>
        <p:txBody>
          <a:bodyPr wrap="none" rtlCol="0">
            <a:spAutoFit/>
          </a:bodyPr>
          <a:lstStyle/>
          <a:p>
            <a:r>
              <a:rPr lang="es-419" dirty="0" smtClean="0"/>
              <a:t>V1</a:t>
            </a:r>
            <a:endParaRPr lang="es-UY" dirty="0"/>
          </a:p>
        </p:txBody>
      </p:sp>
      <p:sp>
        <p:nvSpPr>
          <p:cNvPr id="44" name="CuadroTexto 43"/>
          <p:cNvSpPr txBox="1"/>
          <p:nvPr/>
        </p:nvSpPr>
        <p:spPr>
          <a:xfrm>
            <a:off x="9167323" y="3105189"/>
            <a:ext cx="365806" cy="369332"/>
          </a:xfrm>
          <a:prstGeom prst="rect">
            <a:avLst/>
          </a:prstGeom>
          <a:noFill/>
        </p:spPr>
        <p:txBody>
          <a:bodyPr wrap="none" rtlCol="0">
            <a:spAutoFit/>
          </a:bodyPr>
          <a:lstStyle/>
          <a:p>
            <a:r>
              <a:rPr lang="es-419" dirty="0" smtClean="0"/>
              <a:t>I1</a:t>
            </a:r>
            <a:endParaRPr lang="es-UY" dirty="0"/>
          </a:p>
        </p:txBody>
      </p:sp>
      <p:cxnSp>
        <p:nvCxnSpPr>
          <p:cNvPr id="46" name="Conector recto de flecha 45"/>
          <p:cNvCxnSpPr/>
          <p:nvPr/>
        </p:nvCxnSpPr>
        <p:spPr>
          <a:xfrm>
            <a:off x="8939284" y="3737967"/>
            <a:ext cx="11054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67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MX" dirty="0"/>
              <a:t>5. Motores síncronos: rotor bobinado</a:t>
            </a:r>
            <a:endParaRPr lang="en-US" dirty="0"/>
          </a:p>
        </p:txBody>
      </p:sp>
      <p:pic>
        <p:nvPicPr>
          <p:cNvPr id="1026" name="Picture 2" descr="Maquinas Sincrónicas - Monografias.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881" y="2189687"/>
            <a:ext cx="5929118" cy="351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stimonio atómico llegar rotor polos lisos - dilekyordemceyla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730" y="2189687"/>
            <a:ext cx="5788133" cy="434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Motores síncronos: rotor bobinado</a:t>
            </a:r>
            <a:endParaRPr lang="es-UY" dirty="0"/>
          </a:p>
        </p:txBody>
      </p:sp>
      <p:pic>
        <p:nvPicPr>
          <p:cNvPr id="6" name="Picture 2" descr="Motor eléctrico - Wikipedia, la enciclopedia libre"/>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3000" y="2118789"/>
            <a:ext cx="3646959" cy="364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Motores síncronos: rotor bobinado y de imanes permanentes</a:t>
            </a:r>
            <a:endParaRPr lang="en-US" dirty="0"/>
          </a:p>
        </p:txBody>
      </p:sp>
      <p:sp>
        <p:nvSpPr>
          <p:cNvPr id="10" name="Marcador de contenido 9"/>
          <p:cNvSpPr>
            <a:spLocks noGrp="1"/>
          </p:cNvSpPr>
          <p:nvPr>
            <p:ph idx="1"/>
          </p:nvPr>
        </p:nvSpPr>
        <p:spPr>
          <a:xfrm>
            <a:off x="954375" y="1905000"/>
            <a:ext cx="8915400" cy="1337090"/>
          </a:xfrm>
        </p:spPr>
        <p:txBody>
          <a:bodyPr/>
          <a:lstStyle/>
          <a:p>
            <a:r>
              <a:rPr lang="es-419" dirty="0"/>
              <a:t>El modelo eléctrico de la MS, consta de una reactancia denominada sincrónica, una resistencia de armadura y una fuente de alterna llamada tensión interna al igual que en el modelo del motor DC.</a:t>
            </a:r>
            <a:endParaRPr lang="es-UY" dirty="0"/>
          </a:p>
        </p:txBody>
      </p:sp>
      <p:pic>
        <p:nvPicPr>
          <p:cNvPr id="5" name="Imagen 4"/>
          <p:cNvPicPr>
            <a:picLocks noChangeAspect="1"/>
          </p:cNvPicPr>
          <p:nvPr/>
        </p:nvPicPr>
        <p:blipFill>
          <a:blip r:embed="rId2"/>
          <a:stretch>
            <a:fillRect/>
          </a:stretch>
        </p:blipFill>
        <p:spPr>
          <a:xfrm>
            <a:off x="4600929" y="3719519"/>
            <a:ext cx="3137246" cy="1766072"/>
          </a:xfrm>
          <a:prstGeom prst="rect">
            <a:avLst/>
          </a:prstGeom>
        </p:spPr>
      </p:pic>
      <p:pic>
        <p:nvPicPr>
          <p:cNvPr id="6" name="Imagen 5"/>
          <p:cNvPicPr>
            <a:picLocks noChangeAspect="1"/>
          </p:cNvPicPr>
          <p:nvPr/>
        </p:nvPicPr>
        <p:blipFill>
          <a:blip r:embed="rId3"/>
          <a:stretch>
            <a:fillRect/>
          </a:stretch>
        </p:blipFill>
        <p:spPr>
          <a:xfrm>
            <a:off x="1720090" y="3766724"/>
            <a:ext cx="2196738" cy="2007615"/>
          </a:xfrm>
          <a:prstGeom prst="rect">
            <a:avLst/>
          </a:prstGeom>
        </p:spPr>
      </p:pic>
      <p:sp>
        <p:nvSpPr>
          <p:cNvPr id="3" name="Rectángulo 2"/>
          <p:cNvSpPr/>
          <p:nvPr/>
        </p:nvSpPr>
        <p:spPr>
          <a:xfrm>
            <a:off x="1565564" y="3509555"/>
            <a:ext cx="2452254" cy="238298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Rectángulo 6"/>
          <p:cNvSpPr/>
          <p:nvPr/>
        </p:nvSpPr>
        <p:spPr>
          <a:xfrm>
            <a:off x="4524730" y="3513729"/>
            <a:ext cx="3289644" cy="238298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CuadroTexto 7"/>
          <p:cNvSpPr txBox="1"/>
          <p:nvPr/>
        </p:nvSpPr>
        <p:spPr>
          <a:xfrm>
            <a:off x="1385456" y="6236744"/>
            <a:ext cx="2854036" cy="369332"/>
          </a:xfrm>
          <a:prstGeom prst="rect">
            <a:avLst/>
          </a:prstGeom>
          <a:noFill/>
          <a:ln w="28575">
            <a:solidFill>
              <a:srgbClr val="C00000"/>
            </a:solidFill>
          </a:ln>
        </p:spPr>
        <p:txBody>
          <a:bodyPr wrap="square" rtlCol="0">
            <a:spAutoFit/>
          </a:bodyPr>
          <a:lstStyle/>
          <a:p>
            <a:r>
              <a:rPr lang="es-419" dirty="0"/>
              <a:t>Excitación del motor</a:t>
            </a:r>
            <a:endParaRPr lang="es-UY" dirty="0"/>
          </a:p>
        </p:txBody>
      </p:sp>
      <p:sp>
        <p:nvSpPr>
          <p:cNvPr id="9" name="CuadroTexto 8"/>
          <p:cNvSpPr txBox="1"/>
          <p:nvPr/>
        </p:nvSpPr>
        <p:spPr>
          <a:xfrm>
            <a:off x="4626634" y="6171433"/>
            <a:ext cx="3137246" cy="369332"/>
          </a:xfrm>
          <a:prstGeom prst="rect">
            <a:avLst/>
          </a:prstGeom>
          <a:noFill/>
          <a:ln w="28575">
            <a:solidFill>
              <a:srgbClr val="00B050"/>
            </a:solidFill>
          </a:ln>
        </p:spPr>
        <p:txBody>
          <a:bodyPr wrap="square" rtlCol="0">
            <a:spAutoFit/>
          </a:bodyPr>
          <a:lstStyle/>
          <a:p>
            <a:r>
              <a:rPr lang="es-419" dirty="0"/>
              <a:t>Bobinado de armadura</a:t>
            </a:r>
            <a:endParaRPr lang="es-UY" dirty="0"/>
          </a:p>
        </p:txBody>
      </p:sp>
      <mc:AlternateContent xmlns:mc="http://schemas.openxmlformats.org/markup-compatibility/2006" xmlns:a14="http://schemas.microsoft.com/office/drawing/2010/main">
        <mc:Choice Requires="a14">
          <p:sp>
            <p:nvSpPr>
              <p:cNvPr id="12" name="CuadroTexto 11"/>
              <p:cNvSpPr txBox="1"/>
              <p:nvPr/>
            </p:nvSpPr>
            <p:spPr>
              <a:xfrm>
                <a:off x="8621693" y="2979152"/>
                <a:ext cx="3251652" cy="276999"/>
              </a:xfrm>
              <a:prstGeom prst="rect">
                <a:avLst/>
              </a:prstGeom>
              <a:noFill/>
            </p:spPr>
            <p:txBody>
              <a:bodyPr wrap="square" lIns="0" tIns="0" rIns="0" bIns="0" rtlCol="0">
                <a:spAutoFit/>
              </a:bodyPr>
              <a:lstStyle/>
              <a:p>
                <a14:m>
                  <m:oMath xmlns:m="http://schemas.openxmlformats.org/officeDocument/2006/math">
                    <m:sSub>
                      <m:sSubPr>
                        <m:ctrlPr>
                          <a:rPr lang="es-UY" i="1" smtClean="0">
                            <a:latin typeface="Cambria Math" panose="02040503050406030204" pitchFamily="18" charset="0"/>
                          </a:rPr>
                        </m:ctrlPr>
                      </m:sSubPr>
                      <m:e>
                        <m:r>
                          <a:rPr lang="es-419" b="0" i="1" smtClean="0">
                            <a:latin typeface="Cambria Math" panose="02040503050406030204" pitchFamily="18" charset="0"/>
                          </a:rPr>
                          <m:t>𝐸</m:t>
                        </m:r>
                      </m:e>
                      <m:sub>
                        <m:r>
                          <a:rPr lang="es-419" b="0" i="1" smtClean="0">
                            <a:latin typeface="Cambria Math" panose="02040503050406030204" pitchFamily="18" charset="0"/>
                          </a:rPr>
                          <m:t>𝐴</m:t>
                        </m:r>
                      </m:sub>
                    </m:sSub>
                    <m:r>
                      <a:rPr lang="es-419" b="0" i="1" smtClean="0">
                        <a:latin typeface="Cambria Math" panose="02040503050406030204" pitchFamily="18" charset="0"/>
                      </a:rPr>
                      <m:t>=</m:t>
                    </m:r>
                    <m:sSub>
                      <m:sSubPr>
                        <m:ctrlPr>
                          <a:rPr lang="es-UY" i="1">
                            <a:latin typeface="Cambria Math" panose="02040503050406030204" pitchFamily="18" charset="0"/>
                          </a:rPr>
                        </m:ctrlPr>
                      </m:sSubPr>
                      <m:e>
                        <m:r>
                          <a:rPr lang="es-419" b="0" i="1" smtClean="0">
                            <a:latin typeface="Cambria Math" panose="02040503050406030204" pitchFamily="18" charset="0"/>
                          </a:rPr>
                          <m:t>𝑉</m:t>
                        </m:r>
                      </m:e>
                      <m:sub>
                        <m:r>
                          <a:rPr lang="es-419" b="0" i="1" smtClean="0">
                            <a:latin typeface="Cambria Math" panose="02040503050406030204" pitchFamily="18" charset="0"/>
                          </a:rPr>
                          <m:t>1</m:t>
                        </m:r>
                      </m:sub>
                    </m:sSub>
                    <m:r>
                      <a:rPr lang="es-419" b="0" i="1" smtClean="0">
                        <a:latin typeface="Cambria Math" panose="02040503050406030204" pitchFamily="18" charset="0"/>
                      </a:rPr>
                      <m:t>−(</m:t>
                    </m:r>
                    <m:r>
                      <a:rPr lang="es-419" b="0" i="1" smtClean="0">
                        <a:latin typeface="Cambria Math" panose="02040503050406030204" pitchFamily="18" charset="0"/>
                      </a:rPr>
                      <m:t>𝐽</m:t>
                    </m:r>
                    <m:sSub>
                      <m:sSubPr>
                        <m:ctrlPr>
                          <a:rPr lang="es-419" b="0" i="1" smtClean="0">
                            <a:latin typeface="Cambria Math" panose="02040503050406030204" pitchFamily="18" charset="0"/>
                          </a:rPr>
                        </m:ctrlPr>
                      </m:sSubPr>
                      <m:e>
                        <m:r>
                          <a:rPr lang="es-419" b="0" i="1" smtClean="0">
                            <a:latin typeface="Cambria Math" panose="02040503050406030204" pitchFamily="18" charset="0"/>
                          </a:rPr>
                          <m:t>𝑋</m:t>
                        </m:r>
                      </m:e>
                      <m:sub>
                        <m:r>
                          <a:rPr lang="es-419" b="0" i="1" smtClean="0">
                            <a:latin typeface="Cambria Math" panose="02040503050406030204" pitchFamily="18" charset="0"/>
                          </a:rPr>
                          <m:t>𝑠</m:t>
                        </m:r>
                      </m:sub>
                    </m:sSub>
                    <m:r>
                      <a:rPr lang="es-419" b="0" i="1" smtClean="0">
                        <a:latin typeface="Cambria Math" panose="02040503050406030204" pitchFamily="18" charset="0"/>
                      </a:rPr>
                      <m:t>+</m:t>
                    </m:r>
                    <m:sSub>
                      <m:sSubPr>
                        <m:ctrlPr>
                          <a:rPr lang="es-419" b="0" i="1" smtClean="0">
                            <a:latin typeface="Cambria Math" panose="02040503050406030204" pitchFamily="18" charset="0"/>
                          </a:rPr>
                        </m:ctrlPr>
                      </m:sSubPr>
                      <m:e>
                        <m:r>
                          <a:rPr lang="es-419" b="0" i="1" smtClean="0">
                            <a:latin typeface="Cambria Math" panose="02040503050406030204" pitchFamily="18" charset="0"/>
                          </a:rPr>
                          <m:t>𝑅</m:t>
                        </m:r>
                      </m:e>
                      <m:sub>
                        <m:r>
                          <a:rPr lang="es-419" b="0" i="1" smtClean="0">
                            <a:latin typeface="Cambria Math" panose="02040503050406030204" pitchFamily="18" charset="0"/>
                          </a:rPr>
                          <m:t>𝐴</m:t>
                        </m:r>
                      </m:sub>
                    </m:sSub>
                    <m:r>
                      <a:rPr lang="es-419" b="0" i="1" smtClean="0">
                        <a:latin typeface="Cambria Math" panose="02040503050406030204" pitchFamily="18" charset="0"/>
                      </a:rPr>
                      <m:t>)</m:t>
                    </m:r>
                    <m:sSub>
                      <m:sSubPr>
                        <m:ctrlPr>
                          <a:rPr lang="es-419" b="0" i="1" smtClean="0">
                            <a:latin typeface="Cambria Math" panose="02040503050406030204" pitchFamily="18" charset="0"/>
                          </a:rPr>
                        </m:ctrlPr>
                      </m:sSubPr>
                      <m:e>
                        <m:r>
                          <a:rPr lang="es-419" b="0" i="1" smtClean="0">
                            <a:latin typeface="Cambria Math" panose="02040503050406030204" pitchFamily="18" charset="0"/>
                          </a:rPr>
                          <m:t>𝐼</m:t>
                        </m:r>
                      </m:e>
                      <m:sub>
                        <m:r>
                          <a:rPr lang="es-419" b="0" i="1" smtClean="0">
                            <a:latin typeface="Cambria Math" panose="02040503050406030204" pitchFamily="18" charset="0"/>
                          </a:rPr>
                          <m:t>𝑠</m:t>
                        </m:r>
                      </m:sub>
                    </m:sSub>
                  </m:oMath>
                </a14:m>
                <a:r>
                  <a:rPr lang="es-UY" dirty="0"/>
                  <a:t>   (1)</a:t>
                </a:r>
              </a:p>
            </p:txBody>
          </p:sp>
        </mc:Choice>
        <mc:Fallback xmlns="">
          <p:sp>
            <p:nvSpPr>
              <p:cNvPr id="12" name="CuadroTexto 11"/>
              <p:cNvSpPr txBox="1">
                <a:spLocks noRot="1" noChangeAspect="1" noMove="1" noResize="1" noEditPoints="1" noAdjustHandles="1" noChangeArrowheads="1" noChangeShapeType="1" noTextEdit="1"/>
              </p:cNvSpPr>
              <p:nvPr/>
            </p:nvSpPr>
            <p:spPr>
              <a:xfrm>
                <a:off x="8621693" y="2979152"/>
                <a:ext cx="3251652" cy="276999"/>
              </a:xfrm>
              <a:prstGeom prst="rect">
                <a:avLst/>
              </a:prstGeom>
              <a:blipFill>
                <a:blip r:embed="rId4"/>
                <a:stretch>
                  <a:fillRect l="-2434" t="-28889" b="-5111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8599243" y="3516812"/>
                <a:ext cx="2664501" cy="299249"/>
              </a:xfrm>
              <a:prstGeom prst="rect">
                <a:avLst/>
              </a:prstGeom>
              <a:noFill/>
            </p:spPr>
            <p:txBody>
              <a:bodyPr wrap="square" lIns="0" tIns="0" rIns="0" bIns="0" rtlCol="0">
                <a:spAutoFit/>
              </a:bodyPr>
              <a:lstStyle/>
              <a:p>
                <a14:m>
                  <m:oMath xmlns:m="http://schemas.openxmlformats.org/officeDocument/2006/math">
                    <m:sSub>
                      <m:sSubPr>
                        <m:ctrlPr>
                          <a:rPr lang="es-UY" i="1" smtClean="0">
                            <a:latin typeface="Cambria Math" panose="02040503050406030204" pitchFamily="18" charset="0"/>
                          </a:rPr>
                        </m:ctrlPr>
                      </m:sSubPr>
                      <m:e>
                        <m:r>
                          <a:rPr lang="es-419" b="0" i="1" smtClean="0">
                            <a:latin typeface="Cambria Math" panose="02040503050406030204" pitchFamily="18" charset="0"/>
                          </a:rPr>
                          <m:t>𝐸</m:t>
                        </m:r>
                      </m:e>
                      <m:sub>
                        <m:r>
                          <a:rPr lang="es-419" b="0" i="1" smtClean="0">
                            <a:latin typeface="Cambria Math" panose="02040503050406030204" pitchFamily="18" charset="0"/>
                          </a:rPr>
                          <m:t>𝐴</m:t>
                        </m:r>
                      </m:sub>
                    </m:sSub>
                    <m:r>
                      <a:rPr lang="es-419" b="0" i="1" smtClean="0">
                        <a:latin typeface="Cambria Math" panose="02040503050406030204" pitchFamily="18" charset="0"/>
                      </a:rPr>
                      <m:t>=</m:t>
                    </m:r>
                    <m:r>
                      <a:rPr lang="es-419" b="0" i="1" smtClean="0">
                        <a:latin typeface="Cambria Math" panose="02040503050406030204" pitchFamily="18" charset="0"/>
                      </a:rPr>
                      <m:t>𝐾</m:t>
                    </m:r>
                    <m:sSub>
                      <m:sSubPr>
                        <m:ctrlPr>
                          <a:rPr lang="es-419" b="0" i="1" smtClean="0">
                            <a:latin typeface="Cambria Math" panose="02040503050406030204" pitchFamily="18" charset="0"/>
                          </a:rPr>
                        </m:ctrlPr>
                      </m:sSubPr>
                      <m:e>
                        <m:r>
                          <a:rPr lang="es-419" b="0" i="1" smtClean="0">
                            <a:latin typeface="Cambria Math" panose="02040503050406030204" pitchFamily="18" charset="0"/>
                          </a:rPr>
                          <m:t>𝐼</m:t>
                        </m:r>
                      </m:e>
                      <m:sub>
                        <m:r>
                          <a:rPr lang="es-419" b="0" i="1" smtClean="0">
                            <a:latin typeface="Cambria Math" panose="02040503050406030204" pitchFamily="18" charset="0"/>
                          </a:rPr>
                          <m:t>𝑓</m:t>
                        </m:r>
                      </m:sub>
                    </m:sSub>
                  </m:oMath>
                </a14:m>
                <a:r>
                  <a:rPr lang="es-UY" dirty="0"/>
                  <a:t> (2)</a:t>
                </a:r>
              </a:p>
            </p:txBody>
          </p:sp>
        </mc:Choice>
        <mc:Fallback xmlns="">
          <p:sp>
            <p:nvSpPr>
              <p:cNvPr id="13" name="CuadroTexto 12"/>
              <p:cNvSpPr txBox="1">
                <a:spLocks noRot="1" noChangeAspect="1" noMove="1" noResize="1" noEditPoints="1" noAdjustHandles="1" noChangeArrowheads="1" noChangeShapeType="1" noTextEdit="1"/>
              </p:cNvSpPr>
              <p:nvPr/>
            </p:nvSpPr>
            <p:spPr>
              <a:xfrm>
                <a:off x="8599243" y="3516812"/>
                <a:ext cx="2664501" cy="299249"/>
              </a:xfrm>
              <a:prstGeom prst="rect">
                <a:avLst/>
              </a:prstGeom>
              <a:blipFill>
                <a:blip r:embed="rId5"/>
                <a:stretch>
                  <a:fillRect l="-3204" t="-28571" b="-3673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8537524" y="4156576"/>
                <a:ext cx="2664501" cy="475708"/>
              </a:xfrm>
              <a:prstGeom prst="rect">
                <a:avLst/>
              </a:prstGeom>
              <a:noFill/>
            </p:spPr>
            <p:txBody>
              <a:bodyPr wrap="square" lIns="0" tIns="0" rIns="0" bIns="0" rtlCol="0">
                <a:spAutoFit/>
              </a:bodyPr>
              <a:lstStyle/>
              <a:p>
                <a14:m>
                  <m:oMath xmlns:m="http://schemas.openxmlformats.org/officeDocument/2006/math">
                    <m:sSub>
                      <m:sSubPr>
                        <m:ctrlPr>
                          <a:rPr lang="es-UY" i="1" smtClean="0">
                            <a:latin typeface="Cambria Math" panose="02040503050406030204" pitchFamily="18" charset="0"/>
                          </a:rPr>
                        </m:ctrlPr>
                      </m:sSubPr>
                      <m:e>
                        <m:r>
                          <a:rPr lang="es-419" b="0" i="1" smtClean="0">
                            <a:latin typeface="Cambria Math" panose="02040503050406030204" pitchFamily="18" charset="0"/>
                          </a:rPr>
                          <m:t>𝐼</m:t>
                        </m:r>
                      </m:e>
                      <m:sub>
                        <m:r>
                          <a:rPr lang="es-419" b="0" i="1" smtClean="0">
                            <a:latin typeface="Cambria Math" panose="02040503050406030204" pitchFamily="18" charset="0"/>
                          </a:rPr>
                          <m:t>𝑓</m:t>
                        </m:r>
                      </m:sub>
                    </m:sSub>
                    <m:r>
                      <a:rPr lang="es-419" b="0" i="1" smtClean="0">
                        <a:latin typeface="Cambria Math" panose="02040503050406030204" pitchFamily="18" charset="0"/>
                      </a:rPr>
                      <m:t>=</m:t>
                    </m:r>
                    <m:f>
                      <m:fPr>
                        <m:ctrlPr>
                          <a:rPr lang="es-419" b="0" i="1" smtClean="0">
                            <a:latin typeface="Cambria Math" panose="02040503050406030204" pitchFamily="18" charset="0"/>
                          </a:rPr>
                        </m:ctrlPr>
                      </m:fPr>
                      <m:num>
                        <m:sSub>
                          <m:sSubPr>
                            <m:ctrlPr>
                              <a:rPr lang="es-419" i="1">
                                <a:latin typeface="Cambria Math" panose="02040503050406030204" pitchFamily="18" charset="0"/>
                              </a:rPr>
                            </m:ctrlPr>
                          </m:sSubPr>
                          <m:e>
                            <m:r>
                              <a:rPr lang="es-419" i="1">
                                <a:latin typeface="Cambria Math" panose="02040503050406030204" pitchFamily="18" charset="0"/>
                              </a:rPr>
                              <m:t>𝑉</m:t>
                            </m:r>
                          </m:e>
                          <m:sub>
                            <m:r>
                              <a:rPr lang="es-419" i="1">
                                <a:latin typeface="Cambria Math" panose="02040503050406030204" pitchFamily="18" charset="0"/>
                              </a:rPr>
                              <m:t>𝑓</m:t>
                            </m:r>
                          </m:sub>
                        </m:sSub>
                      </m:num>
                      <m:den>
                        <m:r>
                          <a:rPr lang="es-419" b="0" i="1" smtClean="0">
                            <a:latin typeface="Cambria Math" panose="02040503050406030204" pitchFamily="18" charset="0"/>
                          </a:rPr>
                          <m:t>(</m:t>
                        </m:r>
                        <m:sSub>
                          <m:sSubPr>
                            <m:ctrlPr>
                              <a:rPr lang="es-419" i="1">
                                <a:latin typeface="Cambria Math" panose="02040503050406030204" pitchFamily="18" charset="0"/>
                              </a:rPr>
                            </m:ctrlPr>
                          </m:sSubPr>
                          <m:e>
                            <m:r>
                              <a:rPr lang="es-419" b="0" i="1" smtClean="0">
                                <a:latin typeface="Cambria Math" panose="02040503050406030204" pitchFamily="18" charset="0"/>
                              </a:rPr>
                              <m:t>𝑅</m:t>
                            </m:r>
                          </m:e>
                          <m:sub>
                            <m:r>
                              <a:rPr lang="es-419" i="1">
                                <a:latin typeface="Cambria Math" panose="02040503050406030204" pitchFamily="18" charset="0"/>
                              </a:rPr>
                              <m:t>𝑓</m:t>
                            </m:r>
                          </m:sub>
                        </m:sSub>
                        <m:r>
                          <a:rPr lang="es-419" b="0" i="1" smtClean="0">
                            <a:latin typeface="Cambria Math" panose="02040503050406030204" pitchFamily="18" charset="0"/>
                          </a:rPr>
                          <m:t>+</m:t>
                        </m:r>
                        <m:sSub>
                          <m:sSubPr>
                            <m:ctrlPr>
                              <a:rPr lang="es-419" i="1">
                                <a:latin typeface="Cambria Math" panose="02040503050406030204" pitchFamily="18" charset="0"/>
                              </a:rPr>
                            </m:ctrlPr>
                          </m:sSubPr>
                          <m:e>
                            <m:r>
                              <a:rPr lang="es-419" b="0" i="1" smtClean="0">
                                <a:latin typeface="Cambria Math" panose="02040503050406030204" pitchFamily="18" charset="0"/>
                              </a:rPr>
                              <m:t>𝑟</m:t>
                            </m:r>
                          </m:e>
                          <m:sub>
                            <m:r>
                              <a:rPr lang="es-419" i="1">
                                <a:latin typeface="Cambria Math" panose="02040503050406030204" pitchFamily="18" charset="0"/>
                              </a:rPr>
                              <m:t>𝑓</m:t>
                            </m:r>
                          </m:sub>
                        </m:sSub>
                        <m:r>
                          <a:rPr lang="es-419" b="0" i="1" smtClean="0">
                            <a:latin typeface="Cambria Math" panose="02040503050406030204" pitchFamily="18" charset="0"/>
                          </a:rPr>
                          <m:t>)</m:t>
                        </m:r>
                      </m:den>
                    </m:f>
                  </m:oMath>
                </a14:m>
                <a:r>
                  <a:rPr lang="es-UY" dirty="0"/>
                  <a:t>   (3)</a:t>
                </a:r>
              </a:p>
            </p:txBody>
          </p:sp>
        </mc:Choice>
        <mc:Fallback xmlns="">
          <p:sp>
            <p:nvSpPr>
              <p:cNvPr id="14" name="CuadroTexto 13"/>
              <p:cNvSpPr txBox="1">
                <a:spLocks noRot="1" noChangeAspect="1" noMove="1" noResize="1" noEditPoints="1" noAdjustHandles="1" noChangeArrowheads="1" noChangeShapeType="1" noTextEdit="1"/>
              </p:cNvSpPr>
              <p:nvPr/>
            </p:nvSpPr>
            <p:spPr>
              <a:xfrm>
                <a:off x="8537524" y="4156576"/>
                <a:ext cx="2664501" cy="475708"/>
              </a:xfrm>
              <a:prstGeom prst="rect">
                <a:avLst/>
              </a:prstGeom>
              <a:blipFill>
                <a:blip r:embed="rId6"/>
                <a:stretch>
                  <a:fillRect l="-3204" t="-2564" b="-14103"/>
                </a:stretch>
              </a:blipFill>
            </p:spPr>
            <p:txBody>
              <a:bodyPr/>
              <a:lstStyle/>
              <a:p>
                <a:r>
                  <a:rPr lang="es-UY">
                    <a:noFill/>
                  </a:rPr>
                  <a:t> </a:t>
                </a:r>
              </a:p>
            </p:txBody>
          </p:sp>
        </mc:Fallback>
      </mc:AlternateContent>
    </p:spTree>
    <p:extLst>
      <p:ext uri="{BB962C8B-B14F-4D97-AF65-F5344CB8AC3E}">
        <p14:creationId xmlns:p14="http://schemas.microsoft.com/office/powerpoint/2010/main" val="429399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5. </a:t>
            </a:r>
            <a:r>
              <a:rPr lang="es-MX" dirty="0" smtClean="0"/>
              <a:t>Máquinas sincrónicas: </a:t>
            </a:r>
            <a:r>
              <a:rPr lang="es-MX" dirty="0"/>
              <a:t>rotor </a:t>
            </a:r>
            <a:r>
              <a:rPr lang="es-MX" dirty="0" smtClean="0"/>
              <a:t>bobinado</a:t>
            </a:r>
            <a:endParaRPr lang="en-US" dirty="0"/>
          </a:p>
        </p:txBody>
      </p:sp>
      <p:pic>
        <p:nvPicPr>
          <p:cNvPr id="4" name="Marcador de contenido 3"/>
          <p:cNvPicPr>
            <a:picLocks noGrp="1" noChangeAspect="1"/>
          </p:cNvPicPr>
          <p:nvPr>
            <p:ph idx="1"/>
          </p:nvPr>
        </p:nvPicPr>
        <p:blipFill>
          <a:blip r:embed="rId2"/>
          <a:stretch>
            <a:fillRect/>
          </a:stretch>
        </p:blipFill>
        <p:spPr>
          <a:xfrm>
            <a:off x="8724900" y="1395106"/>
            <a:ext cx="3467100" cy="3543300"/>
          </a:xfrm>
          <a:prstGeom prst="rect">
            <a:avLst/>
          </a:prstGeom>
        </p:spPr>
      </p:pic>
      <p:pic>
        <p:nvPicPr>
          <p:cNvPr id="3" name="Imagen 2"/>
          <p:cNvPicPr>
            <a:picLocks noChangeAspect="1"/>
          </p:cNvPicPr>
          <p:nvPr/>
        </p:nvPicPr>
        <p:blipFill>
          <a:blip r:embed="rId3"/>
          <a:stretch>
            <a:fillRect/>
          </a:stretch>
        </p:blipFill>
        <p:spPr>
          <a:xfrm>
            <a:off x="0" y="1899356"/>
            <a:ext cx="5268812" cy="3509008"/>
          </a:xfrm>
          <a:prstGeom prst="rect">
            <a:avLst/>
          </a:prstGeom>
        </p:spPr>
      </p:pic>
      <p:pic>
        <p:nvPicPr>
          <p:cNvPr id="7" name="Imagen 6"/>
          <p:cNvPicPr>
            <a:picLocks noChangeAspect="1"/>
          </p:cNvPicPr>
          <p:nvPr/>
        </p:nvPicPr>
        <p:blipFill>
          <a:blip r:embed="rId4"/>
          <a:stretch>
            <a:fillRect/>
          </a:stretch>
        </p:blipFill>
        <p:spPr>
          <a:xfrm>
            <a:off x="0" y="5408364"/>
            <a:ext cx="2334160" cy="1449636"/>
          </a:xfrm>
          <a:prstGeom prst="rect">
            <a:avLst/>
          </a:prstGeom>
        </p:spPr>
      </p:pic>
      <p:sp>
        <p:nvSpPr>
          <p:cNvPr id="8" name="CuadroTexto 7"/>
          <p:cNvSpPr txBox="1"/>
          <p:nvPr/>
        </p:nvSpPr>
        <p:spPr>
          <a:xfrm>
            <a:off x="5446934" y="4938406"/>
            <a:ext cx="5193476" cy="1754326"/>
          </a:xfrm>
          <a:prstGeom prst="rect">
            <a:avLst/>
          </a:prstGeom>
          <a:noFill/>
          <a:ln w="28575">
            <a:solidFill>
              <a:srgbClr val="FF0000"/>
            </a:solidFill>
          </a:ln>
        </p:spPr>
        <p:txBody>
          <a:bodyPr wrap="square" rtlCol="0">
            <a:spAutoFit/>
          </a:bodyPr>
          <a:lstStyle/>
          <a:p>
            <a:r>
              <a:rPr lang="es-419" dirty="0"/>
              <a:t>Los motores sincrónicos poseen la capacidad de variar el par sin variar la velocidad del eje. </a:t>
            </a:r>
          </a:p>
          <a:p>
            <a:r>
              <a:rPr lang="es-419" dirty="0"/>
              <a:t>Es decir que regulando la frecuencia de alimentación es posible regular el par entregado en un rango amplio. </a:t>
            </a:r>
            <a:endParaRPr lang="es-UY" dirty="0"/>
          </a:p>
        </p:txBody>
      </p:sp>
    </p:spTree>
    <p:extLst>
      <p:ext uri="{BB962C8B-B14F-4D97-AF65-F5344CB8AC3E}">
        <p14:creationId xmlns:p14="http://schemas.microsoft.com/office/powerpoint/2010/main" val="26027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5641" y="55676"/>
            <a:ext cx="8911687" cy="1280890"/>
          </a:xfrm>
        </p:spPr>
        <p:txBody>
          <a:bodyPr>
            <a:normAutofit fontScale="90000"/>
          </a:bodyPr>
          <a:lstStyle/>
          <a:p>
            <a:r>
              <a:rPr lang="es-MX" dirty="0"/>
              <a:t>5. Motores síncronos: rotor bobinado y de imanes permanentes</a:t>
            </a:r>
            <a:endParaRPr lang="en-US" dirty="0"/>
          </a:p>
        </p:txBody>
      </p:sp>
      <p:pic>
        <p:nvPicPr>
          <p:cNvPr id="9" name="Marcador de contenido 8"/>
          <p:cNvPicPr>
            <a:picLocks noGrp="1" noChangeAspect="1"/>
          </p:cNvPicPr>
          <p:nvPr>
            <p:ph idx="1"/>
          </p:nvPr>
        </p:nvPicPr>
        <p:blipFill>
          <a:blip r:embed="rId2"/>
          <a:stretch>
            <a:fillRect/>
          </a:stretch>
        </p:blipFill>
        <p:spPr>
          <a:xfrm>
            <a:off x="7241458" y="1919019"/>
            <a:ext cx="4733925" cy="3152775"/>
          </a:xfrm>
          <a:prstGeom prst="rect">
            <a:avLst/>
          </a:prstGeom>
        </p:spPr>
      </p:pic>
      <p:cxnSp>
        <p:nvCxnSpPr>
          <p:cNvPr id="10" name="Conector recto de flecha 9"/>
          <p:cNvCxnSpPr/>
          <p:nvPr/>
        </p:nvCxnSpPr>
        <p:spPr>
          <a:xfrm flipH="1" flipV="1">
            <a:off x="8072846" y="4741817"/>
            <a:ext cx="1014126" cy="774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8259990" y="5515932"/>
            <a:ext cx="3331819" cy="646331"/>
          </a:xfrm>
          <a:prstGeom prst="rect">
            <a:avLst/>
          </a:prstGeom>
          <a:noFill/>
          <a:ln>
            <a:solidFill>
              <a:srgbClr val="FF0000"/>
            </a:solidFill>
          </a:ln>
        </p:spPr>
        <p:txBody>
          <a:bodyPr wrap="square" rtlCol="0">
            <a:spAutoFit/>
          </a:bodyPr>
          <a:lstStyle/>
          <a:p>
            <a:r>
              <a:rPr lang="es-419" b="1" i="1" dirty="0"/>
              <a:t>Problema principal: ¡el Par de arranque es cero! </a:t>
            </a:r>
            <a:endParaRPr lang="es-UY" b="1" i="1" dirty="0"/>
          </a:p>
        </p:txBody>
      </p:sp>
      <p:sp>
        <p:nvSpPr>
          <p:cNvPr id="14" name="Rectángulo 13"/>
          <p:cNvSpPr/>
          <p:nvPr/>
        </p:nvSpPr>
        <p:spPr>
          <a:xfrm>
            <a:off x="320196" y="2617456"/>
            <a:ext cx="6807321" cy="4185761"/>
          </a:xfrm>
          <a:prstGeom prst="rect">
            <a:avLst/>
          </a:prstGeom>
          <a:ln w="19050">
            <a:solidFill>
              <a:schemeClr val="tx2">
                <a:lumMod val="60000"/>
                <a:lumOff val="40000"/>
              </a:schemeClr>
            </a:solidFill>
          </a:ln>
        </p:spPr>
        <p:txBody>
          <a:bodyPr wrap="square">
            <a:spAutoFit/>
          </a:bodyPr>
          <a:lstStyle/>
          <a:p>
            <a:r>
              <a:rPr lang="es-UY" sz="1600" dirty="0"/>
              <a:t>1. Reducir la velocidad del campo magnético del estator a un valor lo suficientemente bajo como para que el rotor pueda acelerar y fijarse a él durante un </a:t>
            </a:r>
            <a:r>
              <a:rPr lang="es-UY" sz="1600" dirty="0" err="1"/>
              <a:t>semi</a:t>
            </a:r>
            <a:r>
              <a:rPr lang="es-UY" sz="1600" dirty="0"/>
              <a:t>-ciclo de la rotación del campo  magnético. Este objetivo se puede lograr con la reducción de la frecuencia de la potencia eléctrica aplicada.</a:t>
            </a:r>
          </a:p>
          <a:p>
            <a:endParaRPr lang="es-UY" sz="1600" dirty="0"/>
          </a:p>
          <a:p>
            <a:r>
              <a:rPr lang="es-UY" sz="1600" dirty="0"/>
              <a:t>2. Utilizar un motor primario externo para acelerar el motor síncrono hasta velocidad síncrona, pasar por el procedimiento de entrada en sincronía y convertir la máquina al instante en un generador. Entonces, apagar o desconectar el motor principal para convertir la máquina síncrona en un motor.</a:t>
            </a:r>
          </a:p>
          <a:p>
            <a:endParaRPr lang="es-UY" sz="1600" dirty="0"/>
          </a:p>
          <a:p>
            <a:r>
              <a:rPr lang="es-UY" sz="1600" dirty="0"/>
              <a:t>3. Utilizar devanados de amortiguamiento. Esta técnica consta de la colocación de devanados en cortocircuito en el rotor en los cuales se induce una corriente y por consiguiente es posible arrancar el motor (similar a un MI).</a:t>
            </a:r>
          </a:p>
        </p:txBody>
      </p:sp>
      <p:sp>
        <p:nvSpPr>
          <p:cNvPr id="3" name="CuadroTexto 2"/>
          <p:cNvSpPr txBox="1"/>
          <p:nvPr/>
        </p:nvSpPr>
        <p:spPr>
          <a:xfrm>
            <a:off x="320196" y="2248124"/>
            <a:ext cx="2226700" cy="369332"/>
          </a:xfrm>
          <a:prstGeom prst="rect">
            <a:avLst/>
          </a:prstGeom>
          <a:noFill/>
        </p:spPr>
        <p:txBody>
          <a:bodyPr wrap="none" rtlCol="0">
            <a:spAutoFit/>
          </a:bodyPr>
          <a:lstStyle/>
          <a:p>
            <a:r>
              <a:rPr lang="es-419" dirty="0"/>
              <a:t>Métodos de arranque</a:t>
            </a:r>
            <a:endParaRPr lang="es-UY" dirty="0"/>
          </a:p>
        </p:txBody>
      </p:sp>
    </p:spTree>
    <p:extLst>
      <p:ext uri="{BB962C8B-B14F-4D97-AF65-F5344CB8AC3E}">
        <p14:creationId xmlns:p14="http://schemas.microsoft.com/office/powerpoint/2010/main" val="294019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Práctico 7 - Problema 6 </a:t>
            </a:r>
            <a:endParaRPr lang="es-419" dirty="0"/>
          </a:p>
        </p:txBody>
      </p:sp>
      <p:pic>
        <p:nvPicPr>
          <p:cNvPr id="4" name="Marcador de contenido 3"/>
          <p:cNvPicPr>
            <a:picLocks noGrp="1" noChangeAspect="1"/>
          </p:cNvPicPr>
          <p:nvPr>
            <p:ph idx="1"/>
          </p:nvPr>
        </p:nvPicPr>
        <p:blipFill>
          <a:blip r:embed="rId2"/>
          <a:stretch>
            <a:fillRect/>
          </a:stretch>
        </p:blipFill>
        <p:spPr>
          <a:xfrm>
            <a:off x="1319350" y="2281713"/>
            <a:ext cx="8465820" cy="4433839"/>
          </a:xfrm>
          <a:prstGeom prst="rect">
            <a:avLst/>
          </a:prstGeom>
        </p:spPr>
      </p:pic>
    </p:spTree>
    <p:extLst>
      <p:ext uri="{BB962C8B-B14F-4D97-AF65-F5344CB8AC3E}">
        <p14:creationId xmlns:p14="http://schemas.microsoft.com/office/powerpoint/2010/main" val="2542823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pic>
        <p:nvPicPr>
          <p:cNvPr id="4" name="Marcador de contenido 3"/>
          <p:cNvPicPr>
            <a:picLocks noGrp="1" noChangeAspect="1"/>
          </p:cNvPicPr>
          <p:nvPr>
            <p:ph idx="1"/>
          </p:nvPr>
        </p:nvPicPr>
        <p:blipFill>
          <a:blip r:embed="rId2"/>
          <a:stretch>
            <a:fillRect/>
          </a:stretch>
        </p:blipFill>
        <p:spPr>
          <a:xfrm>
            <a:off x="131037" y="2363900"/>
            <a:ext cx="8056372" cy="483803"/>
          </a:xfrm>
          <a:prstGeom prst="rect">
            <a:avLst/>
          </a:prstGeom>
        </p:spPr>
      </p:pic>
      <p:pic>
        <p:nvPicPr>
          <p:cNvPr id="5" name="Imagen 4"/>
          <p:cNvPicPr>
            <a:picLocks noChangeAspect="1"/>
          </p:cNvPicPr>
          <p:nvPr/>
        </p:nvPicPr>
        <p:blipFill>
          <a:blip r:embed="rId3"/>
          <a:stretch>
            <a:fillRect/>
          </a:stretch>
        </p:blipFill>
        <p:spPr>
          <a:xfrm>
            <a:off x="3559085" y="3337968"/>
            <a:ext cx="4838700" cy="1514475"/>
          </a:xfrm>
          <a:prstGeom prst="rect">
            <a:avLst/>
          </a:prstGeom>
        </p:spPr>
      </p:pic>
      <p:pic>
        <p:nvPicPr>
          <p:cNvPr id="6" name="Imagen 5"/>
          <p:cNvPicPr>
            <a:picLocks noChangeAspect="1"/>
          </p:cNvPicPr>
          <p:nvPr/>
        </p:nvPicPr>
        <p:blipFill>
          <a:blip r:embed="rId4"/>
          <a:stretch>
            <a:fillRect/>
          </a:stretch>
        </p:blipFill>
        <p:spPr>
          <a:xfrm>
            <a:off x="3559085" y="5405978"/>
            <a:ext cx="4818552" cy="622931"/>
          </a:xfrm>
          <a:prstGeom prst="rect">
            <a:avLst/>
          </a:prstGeom>
        </p:spPr>
      </p:pic>
    </p:spTree>
    <p:extLst>
      <p:ext uri="{BB962C8B-B14F-4D97-AF65-F5344CB8AC3E}">
        <p14:creationId xmlns:p14="http://schemas.microsoft.com/office/powerpoint/2010/main" val="34068161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pic>
        <p:nvPicPr>
          <p:cNvPr id="4" name="Marcador de contenido 3"/>
          <p:cNvPicPr>
            <a:picLocks noGrp="1" noChangeAspect="1"/>
          </p:cNvPicPr>
          <p:nvPr>
            <p:ph idx="1"/>
          </p:nvPr>
        </p:nvPicPr>
        <p:blipFill>
          <a:blip r:embed="rId2"/>
          <a:stretch>
            <a:fillRect/>
          </a:stretch>
        </p:blipFill>
        <p:spPr>
          <a:xfrm>
            <a:off x="314324" y="2560523"/>
            <a:ext cx="10281186" cy="1084013"/>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314324" y="4232366"/>
                <a:ext cx="7549516" cy="1236492"/>
              </a:xfrm>
              <a:prstGeom prst="rect">
                <a:avLst/>
              </a:prstGeom>
              <a:noFill/>
            </p:spPr>
            <p:txBody>
              <a:bodyPr wrap="square" rtlCol="0">
                <a:spAutoFit/>
              </a:bodyPr>
              <a:lstStyle/>
              <a:p>
                <a:r>
                  <a:rPr lang="es-419" dirty="0" smtClean="0"/>
                  <a:t>Pred= </a:t>
                </a:r>
                <a:r>
                  <a:rPr lang="es-419" dirty="0" err="1" smtClean="0"/>
                  <a:t>Pindustria</a:t>
                </a:r>
                <a:r>
                  <a:rPr lang="es-419" dirty="0" smtClean="0"/>
                  <a:t>-PMS=625kW-400kW=225kW.</a:t>
                </a:r>
              </a:p>
              <a:p>
                <a:r>
                  <a:rPr lang="es-419" dirty="0" smtClean="0"/>
                  <a:t>QMS= </a:t>
                </a:r>
                <a14:m>
                  <m:oMath xmlns:m="http://schemas.openxmlformats.org/officeDocument/2006/math">
                    <m:rad>
                      <m:radPr>
                        <m:degHide m:val="on"/>
                        <m:ctrlPr>
                          <a:rPr lang="es-419" i="1" smtClean="0">
                            <a:latin typeface="Cambria Math" panose="02040503050406030204" pitchFamily="18" charset="0"/>
                          </a:rPr>
                        </m:ctrlPr>
                      </m:radPr>
                      <m:deg/>
                      <m:e>
                        <m:sSup>
                          <m:sSupPr>
                            <m:ctrlPr>
                              <a:rPr lang="es-419" i="1" smtClean="0">
                                <a:latin typeface="Cambria Math" panose="02040503050406030204" pitchFamily="18" charset="0"/>
                              </a:rPr>
                            </m:ctrlPr>
                          </m:sSupPr>
                          <m:e>
                            <m:r>
                              <a:rPr lang="es-419" b="0" i="1" smtClean="0">
                                <a:latin typeface="Cambria Math" panose="02040503050406030204" pitchFamily="18" charset="0"/>
                              </a:rPr>
                              <m:t>𝑆</m:t>
                            </m:r>
                          </m:e>
                          <m:sup>
                            <m:r>
                              <a:rPr lang="es-419" b="0" i="1" smtClean="0">
                                <a:latin typeface="Cambria Math" panose="02040503050406030204" pitchFamily="18" charset="0"/>
                              </a:rPr>
                              <m:t>2</m:t>
                            </m:r>
                          </m:sup>
                        </m:sSup>
                        <m:r>
                          <a:rPr lang="es-419" b="0" i="1" smtClean="0">
                            <a:latin typeface="Cambria Math" panose="02040503050406030204" pitchFamily="18" charset="0"/>
                          </a:rPr>
                          <m:t>−</m:t>
                        </m:r>
                        <m:sSup>
                          <m:sSupPr>
                            <m:ctrlPr>
                              <a:rPr lang="es-419" b="0" i="1" smtClean="0">
                                <a:latin typeface="Cambria Math" panose="02040503050406030204" pitchFamily="18" charset="0"/>
                              </a:rPr>
                            </m:ctrlPr>
                          </m:sSupPr>
                          <m:e>
                            <m:r>
                              <a:rPr lang="es-419" b="0" i="1" smtClean="0">
                                <a:latin typeface="Cambria Math" panose="02040503050406030204" pitchFamily="18" charset="0"/>
                              </a:rPr>
                              <m:t>𝑃𝑀𝑆</m:t>
                            </m:r>
                          </m:e>
                          <m:sup>
                            <m:r>
                              <a:rPr lang="es-419" b="0" i="1" smtClean="0">
                                <a:latin typeface="Cambria Math" panose="02040503050406030204" pitchFamily="18" charset="0"/>
                              </a:rPr>
                              <m:t>2</m:t>
                            </m:r>
                          </m:sup>
                        </m:sSup>
                      </m:e>
                    </m:rad>
                  </m:oMath>
                </a14:m>
                <a:r>
                  <a:rPr lang="es-419" dirty="0" smtClean="0"/>
                  <a:t>=300KVAr</a:t>
                </a:r>
              </a:p>
              <a:p>
                <a:r>
                  <a:rPr lang="es-419" dirty="0" err="1" smtClean="0"/>
                  <a:t>Qind</a:t>
                </a:r>
                <a:r>
                  <a:rPr lang="es-419" dirty="0" smtClean="0"/>
                  <a:t>=625kWxTg(</a:t>
                </a:r>
                <a:r>
                  <a:rPr lang="es-419" dirty="0" err="1" smtClean="0"/>
                  <a:t>acos</a:t>
                </a:r>
                <a:r>
                  <a:rPr lang="es-419" dirty="0" smtClean="0"/>
                  <a:t>(0.92)=266,25kVAr</a:t>
                </a:r>
                <a:br>
                  <a:rPr lang="es-419" dirty="0" smtClean="0"/>
                </a:br>
                <a:r>
                  <a:rPr lang="es-419" dirty="0" err="1" smtClean="0"/>
                  <a:t>Qred</a:t>
                </a:r>
                <a:r>
                  <a:rPr lang="es-419" dirty="0" smtClean="0"/>
                  <a:t>=266.25-300= - 33,75kVAr (la red recibe potencia reactiva)</a:t>
                </a:r>
                <a:endParaRPr lang="es-419"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14324" y="4232366"/>
                <a:ext cx="7549516" cy="1236492"/>
              </a:xfrm>
              <a:prstGeom prst="rect">
                <a:avLst/>
              </a:prstGeom>
              <a:blipFill>
                <a:blip r:embed="rId3"/>
                <a:stretch>
                  <a:fillRect l="-727" t="-2463" b="-6897"/>
                </a:stretch>
              </a:blipFill>
            </p:spPr>
            <p:txBody>
              <a:bodyPr/>
              <a:lstStyle/>
              <a:p>
                <a:r>
                  <a:rPr lang="es-419">
                    <a:noFill/>
                  </a:rPr>
                  <a:t> </a:t>
                </a:r>
              </a:p>
            </p:txBody>
          </p:sp>
        </mc:Fallback>
      </mc:AlternateContent>
    </p:spTree>
    <p:extLst>
      <p:ext uri="{BB962C8B-B14F-4D97-AF65-F5344CB8AC3E}">
        <p14:creationId xmlns:p14="http://schemas.microsoft.com/office/powerpoint/2010/main" val="22161864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419"/>
          </a:p>
        </p:txBody>
      </p:sp>
      <p:pic>
        <p:nvPicPr>
          <p:cNvPr id="4" name="Marcador de contenido 3"/>
          <p:cNvPicPr>
            <a:picLocks noGrp="1" noChangeAspect="1"/>
          </p:cNvPicPr>
          <p:nvPr>
            <p:ph idx="1"/>
          </p:nvPr>
        </p:nvPicPr>
        <p:blipFill>
          <a:blip r:embed="rId2"/>
          <a:stretch>
            <a:fillRect/>
          </a:stretch>
        </p:blipFill>
        <p:spPr>
          <a:xfrm>
            <a:off x="255405" y="2582159"/>
            <a:ext cx="10466764" cy="748870"/>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365760" y="3553097"/>
                <a:ext cx="4611189" cy="2595006"/>
              </a:xfrm>
              <a:prstGeom prst="rect">
                <a:avLst/>
              </a:prstGeom>
              <a:noFill/>
            </p:spPr>
            <p:txBody>
              <a:bodyPr wrap="square" rtlCol="0">
                <a:spAutoFit/>
              </a:bodyPr>
              <a:lstStyle/>
              <a:p>
                <a:r>
                  <a:rPr lang="es-419" dirty="0" smtClean="0"/>
                  <a:t>Pind = 100kW</a:t>
                </a:r>
              </a:p>
              <a:p>
                <a:r>
                  <a:rPr lang="es-419" dirty="0" err="1" smtClean="0"/>
                  <a:t>Qind</a:t>
                </a:r>
                <a:r>
                  <a:rPr lang="es-419" dirty="0" smtClean="0"/>
                  <a:t>= 100xtg(</a:t>
                </a:r>
                <a:r>
                  <a:rPr lang="es-419" dirty="0" err="1" smtClean="0"/>
                  <a:t>acos</a:t>
                </a:r>
                <a:r>
                  <a:rPr lang="es-419" dirty="0" smtClean="0"/>
                  <a:t>(0,92))= 42,6kVAr</a:t>
                </a:r>
              </a:p>
              <a:p>
                <a:endParaRPr lang="es-419" dirty="0"/>
              </a:p>
              <a:p>
                <a:r>
                  <a:rPr lang="es-419" dirty="0" smtClean="0"/>
                  <a:t>P1=</a:t>
                </a:r>
                <a:r>
                  <a:rPr lang="es-419" dirty="0" err="1" smtClean="0"/>
                  <a:t>Xtotal.Pind</a:t>
                </a:r>
                <a:r>
                  <a:rPr lang="es-419" dirty="0" smtClean="0"/>
                  <a:t>/(3Vred)</a:t>
                </a:r>
              </a:p>
              <a:p>
                <a:r>
                  <a:rPr lang="es-419" dirty="0" smtClean="0"/>
                  <a:t>Q1=</a:t>
                </a:r>
                <a:r>
                  <a:rPr lang="es-419" dirty="0" err="1" smtClean="0"/>
                  <a:t>Xtotal.Qind</a:t>
                </a:r>
                <a:r>
                  <a:rPr lang="es-419" dirty="0" smtClean="0"/>
                  <a:t>/(3Vred)</a:t>
                </a:r>
              </a:p>
              <a:p>
                <a:endParaRPr lang="es-419" dirty="0"/>
              </a:p>
              <a:p>
                <a:r>
                  <a:rPr lang="es-419" dirty="0" smtClean="0"/>
                  <a:t>E/</a:t>
                </a:r>
                <a14:m>
                  <m:oMath xmlns:m="http://schemas.openxmlformats.org/officeDocument/2006/math">
                    <m:rad>
                      <m:radPr>
                        <m:degHide m:val="on"/>
                        <m:ctrlPr>
                          <a:rPr lang="es-419" i="1" dirty="0" smtClean="0">
                            <a:latin typeface="Cambria Math" panose="02040503050406030204" pitchFamily="18" charset="0"/>
                          </a:rPr>
                        </m:ctrlPr>
                      </m:radPr>
                      <m:deg/>
                      <m:e>
                        <m:r>
                          <a:rPr lang="es-419" b="0" i="1" dirty="0" smtClean="0">
                            <a:latin typeface="Cambria Math" panose="02040503050406030204" pitchFamily="18" charset="0"/>
                          </a:rPr>
                          <m:t>3</m:t>
                        </m:r>
                      </m:e>
                    </m:rad>
                  </m:oMath>
                </a14:m>
                <a:r>
                  <a:rPr lang="es-419" dirty="0" smtClean="0"/>
                  <a:t>=</a:t>
                </a:r>
                <a14:m>
                  <m:oMath xmlns:m="http://schemas.openxmlformats.org/officeDocument/2006/math">
                    <m:sSup>
                      <m:sSupPr>
                        <m:ctrlPr>
                          <a:rPr lang="es-419" i="1" dirty="0" smtClean="0">
                            <a:latin typeface="Cambria Math" panose="02040503050406030204" pitchFamily="18" charset="0"/>
                          </a:rPr>
                        </m:ctrlPr>
                      </m:sSupPr>
                      <m:e>
                        <m:rad>
                          <m:radPr>
                            <m:degHide m:val="on"/>
                            <m:ctrlPr>
                              <a:rPr lang="es-419" i="1">
                                <a:latin typeface="Cambria Math" panose="02040503050406030204" pitchFamily="18" charset="0"/>
                              </a:rPr>
                            </m:ctrlPr>
                          </m:radPr>
                          <m:deg/>
                          <m:e>
                            <m:r>
                              <a:rPr lang="es-419" i="1">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𝑈</m:t>
                                </m:r>
                              </m:num>
                              <m:den>
                                <m:rad>
                                  <m:radPr>
                                    <m:degHide m:val="on"/>
                                    <m:ctrlPr>
                                      <a:rPr lang="es-419" i="1">
                                        <a:latin typeface="Cambria Math" panose="02040503050406030204" pitchFamily="18" charset="0"/>
                                      </a:rPr>
                                    </m:ctrlPr>
                                  </m:radPr>
                                  <m:deg/>
                                  <m:e>
                                    <m:r>
                                      <a:rPr lang="es-419" i="1">
                                        <a:latin typeface="Cambria Math" panose="02040503050406030204" pitchFamily="18" charset="0"/>
                                      </a:rPr>
                                      <m:t>3</m:t>
                                    </m:r>
                                  </m:e>
                                </m:rad>
                              </m:den>
                            </m:f>
                            <m:r>
                              <a:rPr lang="es-419" i="1">
                                <a:latin typeface="Cambria Math" panose="02040503050406030204" pitchFamily="18" charset="0"/>
                              </a:rPr>
                              <m:t>+</m:t>
                            </m:r>
                          </m:e>
                        </m:rad>
                        <m:r>
                          <m:rPr>
                            <m:nor/>
                          </m:rPr>
                          <a:rPr lang="es-419" dirty="0"/>
                          <m:t> </m:t>
                        </m:r>
                        <m:r>
                          <m:rPr>
                            <m:nor/>
                          </m:rPr>
                          <a:rPr lang="es-419" dirty="0"/>
                          <m:t>Q</m:t>
                        </m:r>
                        <m:r>
                          <m:rPr>
                            <m:nor/>
                          </m:rPr>
                          <a:rPr lang="es-419" dirty="0"/>
                          <m:t>1)</m:t>
                        </m:r>
                      </m:e>
                      <m:sup>
                        <m:r>
                          <a:rPr lang="es-419" b="0" i="1" dirty="0" smtClean="0">
                            <a:latin typeface="Cambria Math" panose="02040503050406030204" pitchFamily="18" charset="0"/>
                          </a:rPr>
                          <m:t>2</m:t>
                        </m:r>
                      </m:sup>
                    </m:sSup>
                  </m:oMath>
                </a14:m>
                <a:r>
                  <a:rPr lang="es-419" dirty="0" smtClean="0"/>
                  <a:t> + </a:t>
                </a:r>
                <a14:m>
                  <m:oMath xmlns:m="http://schemas.openxmlformats.org/officeDocument/2006/math">
                    <m:sSup>
                      <m:sSupPr>
                        <m:ctrlPr>
                          <a:rPr lang="es-419" i="1" smtClean="0">
                            <a:latin typeface="Cambria Math" panose="02040503050406030204" pitchFamily="18" charset="0"/>
                          </a:rPr>
                        </m:ctrlPr>
                      </m:sSupPr>
                      <m:e>
                        <m:r>
                          <a:rPr lang="es-419" b="0" i="1" smtClean="0">
                            <a:latin typeface="Cambria Math" panose="02040503050406030204" pitchFamily="18" charset="0"/>
                          </a:rPr>
                          <m:t>𝑃</m:t>
                        </m:r>
                        <m:r>
                          <a:rPr lang="es-419" b="0" i="1" smtClean="0">
                            <a:latin typeface="Cambria Math" panose="02040503050406030204" pitchFamily="18" charset="0"/>
                          </a:rPr>
                          <m:t>1</m:t>
                        </m:r>
                      </m:e>
                      <m:sup>
                        <m:r>
                          <a:rPr lang="es-419" b="0" i="1" smtClean="0">
                            <a:latin typeface="Cambria Math" panose="02040503050406030204" pitchFamily="18" charset="0"/>
                          </a:rPr>
                          <m:t>2</m:t>
                        </m:r>
                      </m:sup>
                    </m:sSup>
                    <m:r>
                      <a:rPr lang="es-419" b="0" i="1" smtClean="0">
                        <a:latin typeface="Cambria Math" panose="02040503050406030204" pitchFamily="18" charset="0"/>
                      </a:rPr>
                      <m:t>)</m:t>
                    </m:r>
                  </m:oMath>
                </a14:m>
                <a:r>
                  <a:rPr lang="es-419" dirty="0" smtClean="0"/>
                  <a:t> </a:t>
                </a:r>
              </a:p>
              <a:p>
                <a:r>
                  <a:rPr lang="es-419" dirty="0" smtClean="0"/>
                  <a:t>i=E@2000V/1000V/A= 2,281 A</a:t>
                </a:r>
                <a:endParaRPr lang="es-419"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65760" y="3553097"/>
                <a:ext cx="4611189" cy="2595006"/>
              </a:xfrm>
              <a:prstGeom prst="rect">
                <a:avLst/>
              </a:prstGeom>
              <a:blipFill>
                <a:blip r:embed="rId3"/>
                <a:stretch>
                  <a:fillRect l="-1058" t="-1408" b="-2582"/>
                </a:stretch>
              </a:blipFill>
            </p:spPr>
            <p:txBody>
              <a:bodyPr/>
              <a:lstStyle/>
              <a:p>
                <a:r>
                  <a:rPr lang="es-419">
                    <a:noFill/>
                  </a:rPr>
                  <a:t> </a:t>
                </a:r>
              </a:p>
            </p:txBody>
          </p:sp>
        </mc:Fallback>
      </mc:AlternateContent>
    </p:spTree>
    <p:extLst>
      <p:ext uri="{BB962C8B-B14F-4D97-AF65-F5344CB8AC3E}">
        <p14:creationId xmlns:p14="http://schemas.microsoft.com/office/powerpoint/2010/main" val="10211766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53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Autotransformadores</a:t>
            </a:r>
            <a:endParaRPr lang="es-UY" dirty="0"/>
          </a:p>
        </p:txBody>
      </p:sp>
      <p:pic>
        <p:nvPicPr>
          <p:cNvPr id="4" name="Marcador de contenido 3"/>
          <p:cNvPicPr>
            <a:picLocks noGrp="1" noChangeAspect="1"/>
          </p:cNvPicPr>
          <p:nvPr>
            <p:ph idx="1"/>
          </p:nvPr>
        </p:nvPicPr>
        <p:blipFill>
          <a:blip r:embed="rId2"/>
          <a:stretch>
            <a:fillRect/>
          </a:stretch>
        </p:blipFill>
        <p:spPr>
          <a:xfrm>
            <a:off x="6328012" y="2497647"/>
            <a:ext cx="3244897" cy="3765071"/>
          </a:xfrm>
          <a:prstGeom prst="rect">
            <a:avLst/>
          </a:prstGeom>
        </p:spPr>
      </p:pic>
      <p:sp>
        <p:nvSpPr>
          <p:cNvPr id="5" name="CuadroTexto 4"/>
          <p:cNvSpPr txBox="1"/>
          <p:nvPr/>
        </p:nvSpPr>
        <p:spPr>
          <a:xfrm>
            <a:off x="709684" y="2838734"/>
            <a:ext cx="5145206" cy="1477328"/>
          </a:xfrm>
          <a:prstGeom prst="rect">
            <a:avLst/>
          </a:prstGeom>
          <a:noFill/>
        </p:spPr>
        <p:txBody>
          <a:bodyPr wrap="square" rtlCol="0">
            <a:spAutoFit/>
          </a:bodyPr>
          <a:lstStyle/>
          <a:p>
            <a:r>
              <a:rPr lang="es-419" dirty="0" smtClean="0"/>
              <a:t>El bobinado primario y secundario se encuentran conectados.</a:t>
            </a:r>
          </a:p>
          <a:p>
            <a:endParaRPr lang="es-419" dirty="0" smtClean="0"/>
          </a:p>
          <a:p>
            <a:r>
              <a:rPr lang="es-419" dirty="0" smtClean="0"/>
              <a:t>De hecho puede considerarse como un transformador con un solo bobinado.</a:t>
            </a:r>
            <a:endParaRPr lang="es-UY" dirty="0"/>
          </a:p>
        </p:txBody>
      </p:sp>
    </p:spTree>
    <p:extLst>
      <p:ext uri="{BB962C8B-B14F-4D97-AF65-F5344CB8AC3E}">
        <p14:creationId xmlns:p14="http://schemas.microsoft.com/office/powerpoint/2010/main" val="193843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TM03457503[[fn=Citable]]</Template>
  <TotalTime>3032</TotalTime>
  <Words>2616</Words>
  <Application>Microsoft Office PowerPoint</Application>
  <PresentationFormat>Panorámica</PresentationFormat>
  <Paragraphs>316</Paragraphs>
  <Slides>89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89</vt:i4>
      </vt:variant>
    </vt:vector>
  </HeadingPairs>
  <TitlesOfParts>
    <vt:vector size="94" baseType="lpstr">
      <vt:lpstr>Calibri</vt:lpstr>
      <vt:lpstr>Cambria Math</vt:lpstr>
      <vt:lpstr>Century Gothic</vt:lpstr>
      <vt:lpstr>Wingdings 2</vt:lpstr>
      <vt:lpstr>Citable</vt:lpstr>
      <vt:lpstr>Electrotécnica 2022</vt:lpstr>
      <vt:lpstr>Transformador Ideal (TI)</vt:lpstr>
      <vt:lpstr>Principio de funcionamiento</vt:lpstr>
      <vt:lpstr>Ecuaciones fundamentales</vt:lpstr>
      <vt:lpstr>Balance de potencia</vt:lpstr>
      <vt:lpstr>Impedancia Vista</vt:lpstr>
      <vt:lpstr>Impedancia Vista</vt:lpstr>
      <vt:lpstr>Impedancia Vista</vt:lpstr>
      <vt:lpstr>Autotransformadores</vt:lpstr>
      <vt:lpstr>Autotransformadores: Características</vt:lpstr>
      <vt:lpstr>Autotransformadores: Balance de potencia</vt:lpstr>
      <vt:lpstr>Presentación de PowerPoint</vt:lpstr>
      <vt:lpstr>Transformador Real (TR)</vt:lpstr>
      <vt:lpstr>Hipótesis hasta ahora….</vt:lpstr>
      <vt:lpstr>Resistencia mayor a cero</vt:lpstr>
      <vt:lpstr>Flujo de fugas</vt:lpstr>
      <vt:lpstr>Reactancia Magnetizante</vt:lpstr>
      <vt:lpstr>Pérdidas en el hierro</vt:lpstr>
      <vt:lpstr>Juntando todos los modelos anteriores </vt:lpstr>
      <vt:lpstr>Diagrama simplificado</vt:lpstr>
      <vt:lpstr>Valores nominales. Datos de chapa</vt:lpstr>
      <vt:lpstr>Ensayos</vt:lpstr>
      <vt:lpstr>Ensayos de vacío</vt:lpstr>
      <vt:lpstr>Ensayos CC</vt:lpstr>
      <vt:lpstr>Rendimiento</vt:lpstr>
      <vt:lpstr>Transformador Trifásico </vt:lpstr>
      <vt:lpstr>Fuente e impedancia trifásica y Modelo Monofásico Estrella Equivalente</vt:lpstr>
      <vt:lpstr>Transformador trifásico</vt:lpstr>
      <vt:lpstr>Transformador trifásico</vt:lpstr>
      <vt:lpstr>Relación de transformación</vt:lpstr>
      <vt:lpstr>Modelo Monofásico Estrella Equivalente</vt:lpstr>
      <vt:lpstr>Ensayos</vt:lpstr>
      <vt:lpstr>Datos de chapa e impedancia base</vt:lpstr>
      <vt:lpstr>Índice horario</vt:lpstr>
      <vt:lpstr>Índice horario</vt:lpstr>
      <vt:lpstr>Transformador Trifásico funcionamiento en paralelo.</vt:lpstr>
      <vt:lpstr>Condiciones que deben cumplir los transformadores conectados en paralelo</vt:lpstr>
      <vt:lpstr>Análisis de la relación entre las tensiones de dos transformadores conectados en //</vt:lpstr>
      <vt:lpstr>Análisis de la relación de transformación de dos transformadores conectados en //</vt:lpstr>
      <vt:lpstr>Análisis de la relación de Impedancias en p.u de dos transformadores conectados en //</vt:lpstr>
      <vt:lpstr>Índice horario de transformadores conectados en paralelo.</vt:lpstr>
      <vt:lpstr>Ejercicios recomendados</vt:lpstr>
      <vt:lpstr>Primer Parcial 2019</vt:lpstr>
      <vt:lpstr>Parte a)</vt:lpstr>
      <vt:lpstr>Monofásico Estrella equivalente</vt:lpstr>
      <vt:lpstr>Parte b)</vt:lpstr>
      <vt:lpstr>Parte c)</vt:lpstr>
      <vt:lpstr>Parte d)</vt:lpstr>
      <vt:lpstr>Máquinas de Corriente Continua</vt:lpstr>
      <vt:lpstr>1. Historia de los Motores Eléctricos</vt:lpstr>
      <vt:lpstr>1. Historia de los motores</vt:lpstr>
      <vt:lpstr>1. Historia de los Motores Eléctricos</vt:lpstr>
      <vt:lpstr>1. Historia de los Motores Eléctricos</vt:lpstr>
      <vt:lpstr>2. Introducción a los Motores Eléctricos</vt:lpstr>
      <vt:lpstr>2. Introducción a los motores</vt:lpstr>
      <vt:lpstr>2. Introducción a los motores</vt:lpstr>
      <vt:lpstr>2. Introducción a los motores</vt:lpstr>
      <vt:lpstr>2. Introducción a los motores</vt:lpstr>
      <vt:lpstr>3. Motores DC</vt:lpstr>
      <vt:lpstr>Principio de funcionamiento del motor DC</vt:lpstr>
      <vt:lpstr>Principio de funcionamiento de un Motor de Corriente Continua</vt:lpstr>
      <vt:lpstr>Principio de funcionamiento de un Motor de Corriente Continua</vt:lpstr>
      <vt:lpstr>3. Modelado eléctrico Motor DC</vt:lpstr>
      <vt:lpstr>3. Modelado eléctrico Motor DC</vt:lpstr>
      <vt:lpstr>3. Curvas características de los Motores DC. </vt:lpstr>
      <vt:lpstr>3. Curvas características de los Motores DC. </vt:lpstr>
      <vt:lpstr>Comparativa Torque vs velocidad </vt:lpstr>
      <vt:lpstr>Vehículos con Motores CC</vt:lpstr>
      <vt:lpstr>4. Motores de Inducción o Asíncronos</vt:lpstr>
      <vt:lpstr>4.Principio de funcionamiento del Motor de Inducción (AC)</vt:lpstr>
      <vt:lpstr>4.Principio de funcionamiento del Motor de Inducción (AC)</vt:lpstr>
      <vt:lpstr>4.Principio de funcionamiento del Motor de Inducción (AC)</vt:lpstr>
      <vt:lpstr>4.Principio de funcionamiento del Motor de Inducción (AC)</vt:lpstr>
      <vt:lpstr>4.Modelado eléctrico</vt:lpstr>
      <vt:lpstr>4.Curva característica del Motor de Inducción</vt:lpstr>
      <vt:lpstr>4.Curva característica del Motor de Inducción</vt:lpstr>
      <vt:lpstr>4. Máquina Sincrónica</vt:lpstr>
      <vt:lpstr>5. Motores síncronos: rotor bobinado y de imanes permanentes</vt:lpstr>
      <vt:lpstr>5. Motores síncronos: rotor bobinado</vt:lpstr>
      <vt:lpstr>5. Motores síncronos: rotor bobinado</vt:lpstr>
      <vt:lpstr>5. Motores síncronos: rotor bobinado</vt:lpstr>
      <vt:lpstr>5. Motores síncronos: rotor bobinado y de imanes permanentes</vt:lpstr>
      <vt:lpstr>5. Máquinas sincrónicas: rotor bobinado</vt:lpstr>
      <vt:lpstr>5. Motores síncronos: rotor bobinado y de imanes permanentes</vt:lpstr>
      <vt:lpstr>Práctico 7 - Problema 6 </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Transformador Ideal (TI)</dc:title>
  <dc:creator>Federico Arismendi</dc:creator>
  <cp:lastModifiedBy>Federico Arismendi</cp:lastModifiedBy>
  <cp:revision>59</cp:revision>
  <dcterms:created xsi:type="dcterms:W3CDTF">2021-03-15T19:42:32Z</dcterms:created>
  <dcterms:modified xsi:type="dcterms:W3CDTF">2022-08-31T19:07:03Z</dcterms:modified>
</cp:coreProperties>
</file>