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Lst>
  <p:notesMasterIdLst>
    <p:notesMasterId r:id="rId36"/>
  </p:notesMasterIdLst>
  <p:handoutMasterIdLst>
    <p:handoutMasterId r:id="rId37"/>
  </p:handoutMasterIdLst>
  <p:sldIdLst>
    <p:sldId id="532" r:id="rId2"/>
    <p:sldId id="379" r:id="rId3"/>
    <p:sldId id="502" r:id="rId4"/>
    <p:sldId id="393" r:id="rId5"/>
    <p:sldId id="503" r:id="rId6"/>
    <p:sldId id="504" r:id="rId7"/>
    <p:sldId id="506" r:id="rId8"/>
    <p:sldId id="505" r:id="rId9"/>
    <p:sldId id="507" r:id="rId10"/>
    <p:sldId id="508" r:id="rId11"/>
    <p:sldId id="510" r:id="rId12"/>
    <p:sldId id="511" r:id="rId13"/>
    <p:sldId id="512" r:id="rId14"/>
    <p:sldId id="513" r:id="rId15"/>
    <p:sldId id="514" r:id="rId16"/>
    <p:sldId id="509" r:id="rId17"/>
    <p:sldId id="515" r:id="rId18"/>
    <p:sldId id="516" r:id="rId19"/>
    <p:sldId id="517" r:id="rId20"/>
    <p:sldId id="518" r:id="rId21"/>
    <p:sldId id="519" r:id="rId22"/>
    <p:sldId id="520" r:id="rId23"/>
    <p:sldId id="521" r:id="rId24"/>
    <p:sldId id="522" r:id="rId25"/>
    <p:sldId id="523" r:id="rId26"/>
    <p:sldId id="524" r:id="rId27"/>
    <p:sldId id="525" r:id="rId28"/>
    <p:sldId id="526" r:id="rId29"/>
    <p:sldId id="527" r:id="rId30"/>
    <p:sldId id="528" r:id="rId31"/>
    <p:sldId id="529" r:id="rId32"/>
    <p:sldId id="530" r:id="rId33"/>
    <p:sldId id="531" r:id="rId34"/>
    <p:sldId id="388" r:id="rId35"/>
  </p:sldIdLst>
  <p:sldSz cx="9144000" cy="6858000" type="screen4x3"/>
  <p:notesSz cx="7099300" cy="10234613"/>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9E37"/>
    <a:srgbClr val="00519E"/>
    <a:srgbClr val="DCE6F2"/>
    <a:srgbClr val="B5E210"/>
    <a:srgbClr val="97BE0D"/>
    <a:srgbClr val="F0F8FA"/>
    <a:srgbClr val="FFFF00"/>
    <a:srgbClr val="41A62A"/>
    <a:srgbClr val="000000"/>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D99E982-1B0D-4F41-92D0-C57EF87602B1}" v="8" dt="2022-07-17T11:47:00.948"/>
  </p1510:revLst>
</p1510:revInfo>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485" autoAdjust="0"/>
    <p:restoredTop sz="86022" autoAdjust="0"/>
  </p:normalViewPr>
  <p:slideViewPr>
    <p:cSldViewPr>
      <p:cViewPr varScale="1">
        <p:scale>
          <a:sx n="94" d="100"/>
          <a:sy n="94" d="100"/>
        </p:scale>
        <p:origin x="2160" y="66"/>
      </p:cViewPr>
      <p:guideLst>
        <p:guide orient="horz" pos="2160"/>
        <p:guide pos="2880"/>
      </p:guideLst>
    </p:cSldViewPr>
  </p:slideViewPr>
  <p:outlineViewPr>
    <p:cViewPr>
      <p:scale>
        <a:sx n="33" d="100"/>
        <a:sy n="33" d="100"/>
      </p:scale>
      <p:origin x="48"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ARLOS FÚNEZ GUERRA" userId="4065a15b-7f9a-44c2-af4d-6084387e6d80" providerId="ADAL" clId="{FD99E982-1B0D-4F41-92D0-C57EF87602B1}"/>
    <pc:docChg chg="undo redo custSel addSld delSld modSld modMainMaster">
      <pc:chgData name="CARLOS FÚNEZ GUERRA" userId="4065a15b-7f9a-44c2-af4d-6084387e6d80" providerId="ADAL" clId="{FD99E982-1B0D-4F41-92D0-C57EF87602B1}" dt="2022-07-17T11:48:25.360" v="45" actId="20577"/>
      <pc:docMkLst>
        <pc:docMk/>
      </pc:docMkLst>
      <pc:sldChg chg="del modTransition">
        <pc:chgData name="CARLOS FÚNEZ GUERRA" userId="4065a15b-7f9a-44c2-af4d-6084387e6d80" providerId="ADAL" clId="{FD99E982-1B0D-4F41-92D0-C57EF87602B1}" dt="2022-07-17T11:47:33.384" v="26" actId="47"/>
        <pc:sldMkLst>
          <pc:docMk/>
          <pc:sldMk cId="0" sldId="256"/>
        </pc:sldMkLst>
      </pc:sldChg>
      <pc:sldChg chg="delSp modSp mod modTransition">
        <pc:chgData name="CARLOS FÚNEZ GUERRA" userId="4065a15b-7f9a-44c2-af4d-6084387e6d80" providerId="ADAL" clId="{FD99E982-1B0D-4F41-92D0-C57EF87602B1}" dt="2022-07-17T11:47:52.772" v="33" actId="122"/>
        <pc:sldMkLst>
          <pc:docMk/>
          <pc:sldMk cId="0" sldId="388"/>
        </pc:sldMkLst>
        <pc:spChg chg="del mod">
          <ac:chgData name="CARLOS FÚNEZ GUERRA" userId="4065a15b-7f9a-44c2-af4d-6084387e6d80" providerId="ADAL" clId="{FD99E982-1B0D-4F41-92D0-C57EF87602B1}" dt="2022-07-17T11:47:48.348" v="32" actId="478"/>
          <ac:spMkLst>
            <pc:docMk/>
            <pc:sldMk cId="0" sldId="388"/>
            <ac:spMk id="11" creationId="{00000000-0000-0000-0000-000000000000}"/>
          </ac:spMkLst>
        </pc:spChg>
        <pc:spChg chg="del">
          <ac:chgData name="CARLOS FÚNEZ GUERRA" userId="4065a15b-7f9a-44c2-af4d-6084387e6d80" providerId="ADAL" clId="{FD99E982-1B0D-4F41-92D0-C57EF87602B1}" dt="2022-07-17T11:47:40.732" v="27" actId="478"/>
          <ac:spMkLst>
            <pc:docMk/>
            <pc:sldMk cId="0" sldId="388"/>
            <ac:spMk id="14" creationId="{00000000-0000-0000-0000-000000000000}"/>
          </ac:spMkLst>
        </pc:spChg>
        <pc:spChg chg="mod">
          <ac:chgData name="CARLOS FÚNEZ GUERRA" userId="4065a15b-7f9a-44c2-af4d-6084387e6d80" providerId="ADAL" clId="{FD99E982-1B0D-4F41-92D0-C57EF87602B1}" dt="2022-07-17T11:47:52.772" v="33" actId="122"/>
          <ac:spMkLst>
            <pc:docMk/>
            <pc:sldMk cId="0" sldId="388"/>
            <ac:spMk id="16" creationId="{00000000-0000-0000-0000-000000000000}"/>
          </ac:spMkLst>
        </pc:spChg>
        <pc:spChg chg="del">
          <ac:chgData name="CARLOS FÚNEZ GUERRA" userId="4065a15b-7f9a-44c2-af4d-6084387e6d80" providerId="ADAL" clId="{FD99E982-1B0D-4F41-92D0-C57EF87602B1}" dt="2022-07-17T11:47:45.125" v="29" actId="478"/>
          <ac:spMkLst>
            <pc:docMk/>
            <pc:sldMk cId="0" sldId="388"/>
            <ac:spMk id="18" creationId="{00000000-0000-0000-0000-000000000000}"/>
          </ac:spMkLst>
        </pc:spChg>
        <pc:picChg chg="del">
          <ac:chgData name="CARLOS FÚNEZ GUERRA" userId="4065a15b-7f9a-44c2-af4d-6084387e6d80" providerId="ADAL" clId="{FD99E982-1B0D-4F41-92D0-C57EF87602B1}" dt="2022-07-17T11:47:46.376" v="30" actId="478"/>
          <ac:picMkLst>
            <pc:docMk/>
            <pc:sldMk cId="0" sldId="388"/>
            <ac:picMk id="19" creationId="{00000000-0000-0000-0000-000000000000}"/>
          </ac:picMkLst>
        </pc:picChg>
        <pc:cxnChg chg="del">
          <ac:chgData name="CARLOS FÚNEZ GUERRA" userId="4065a15b-7f9a-44c2-af4d-6084387e6d80" providerId="ADAL" clId="{FD99E982-1B0D-4F41-92D0-C57EF87602B1}" dt="2022-07-17T11:47:42.910" v="28" actId="478"/>
          <ac:cxnSpMkLst>
            <pc:docMk/>
            <pc:sldMk cId="0" sldId="388"/>
            <ac:cxnSpMk id="15" creationId="{00000000-0000-0000-0000-000000000000}"/>
          </ac:cxnSpMkLst>
        </pc:cxnChg>
      </pc:sldChg>
      <pc:sldChg chg="addSp delSp modSp add mod">
        <pc:chgData name="CARLOS FÚNEZ GUERRA" userId="4065a15b-7f9a-44c2-af4d-6084387e6d80" providerId="ADAL" clId="{FD99E982-1B0D-4F41-92D0-C57EF87602B1}" dt="2022-07-17T11:48:25.360" v="45" actId="20577"/>
        <pc:sldMkLst>
          <pc:docMk/>
          <pc:sldMk cId="4096618542" sldId="532"/>
        </pc:sldMkLst>
        <pc:spChg chg="add del mod">
          <ac:chgData name="CARLOS FÚNEZ GUERRA" userId="4065a15b-7f9a-44c2-af4d-6084387e6d80" providerId="ADAL" clId="{FD99E982-1B0D-4F41-92D0-C57EF87602B1}" dt="2022-07-17T11:48:04.782" v="34" actId="478"/>
          <ac:spMkLst>
            <pc:docMk/>
            <pc:sldMk cId="4096618542" sldId="532"/>
            <ac:spMk id="3" creationId="{BA7CDB98-A231-42F4-8CB2-28B6BA19281D}"/>
          </ac:spMkLst>
        </pc:spChg>
        <pc:spChg chg="mod">
          <ac:chgData name="CARLOS FÚNEZ GUERRA" userId="4065a15b-7f9a-44c2-af4d-6084387e6d80" providerId="ADAL" clId="{FD99E982-1B0D-4F41-92D0-C57EF87602B1}" dt="2022-07-17T11:48:25.360" v="45" actId="20577"/>
          <ac:spMkLst>
            <pc:docMk/>
            <pc:sldMk cId="4096618542" sldId="532"/>
            <ac:spMk id="5" creationId="{00000000-0000-0000-0000-000000000000}"/>
          </ac:spMkLst>
        </pc:spChg>
        <pc:spChg chg="del mod">
          <ac:chgData name="CARLOS FÚNEZ GUERRA" userId="4065a15b-7f9a-44c2-af4d-6084387e6d80" providerId="ADAL" clId="{FD99E982-1B0D-4F41-92D0-C57EF87602B1}" dt="2022-07-17T11:47:31.531" v="25" actId="478"/>
          <ac:spMkLst>
            <pc:docMk/>
            <pc:sldMk cId="4096618542" sldId="532"/>
            <ac:spMk id="6" creationId="{00000000-0000-0000-0000-000000000000}"/>
          </ac:spMkLst>
        </pc:spChg>
        <pc:spChg chg="del">
          <ac:chgData name="CARLOS FÚNEZ GUERRA" userId="4065a15b-7f9a-44c2-af4d-6084387e6d80" providerId="ADAL" clId="{FD99E982-1B0D-4F41-92D0-C57EF87602B1}" dt="2022-07-17T11:47:29.411" v="23" actId="478"/>
          <ac:spMkLst>
            <pc:docMk/>
            <pc:sldMk cId="4096618542" sldId="532"/>
            <ac:spMk id="11" creationId="{00000000-0000-0000-0000-000000000000}"/>
          </ac:spMkLst>
        </pc:spChg>
      </pc:sldChg>
      <pc:sldMasterChg chg="addSldLayout modSldLayout">
        <pc:chgData name="CARLOS FÚNEZ GUERRA" userId="4065a15b-7f9a-44c2-af4d-6084387e6d80" providerId="ADAL" clId="{FD99E982-1B0D-4F41-92D0-C57EF87602B1}" dt="2022-07-17T11:45:51.756" v="1" actId="11236"/>
        <pc:sldMasterMkLst>
          <pc:docMk/>
          <pc:sldMasterMk cId="0" sldId="2147483648"/>
        </pc:sldMasterMkLst>
        <pc:sldLayoutChg chg="new mod">
          <pc:chgData name="CARLOS FÚNEZ GUERRA" userId="4065a15b-7f9a-44c2-af4d-6084387e6d80" providerId="ADAL" clId="{FD99E982-1B0D-4F41-92D0-C57EF87602B1}" dt="2022-07-17T11:45:32.255" v="0" actId="11236"/>
          <pc:sldLayoutMkLst>
            <pc:docMk/>
            <pc:sldMasterMk cId="559381990" sldId="2147483662"/>
            <pc:sldLayoutMk cId="1125788592" sldId="2147483660"/>
          </pc:sldLayoutMkLst>
        </pc:sldLayoutChg>
        <pc:sldLayoutChg chg="new mod">
          <pc:chgData name="CARLOS FÚNEZ GUERRA" userId="4065a15b-7f9a-44c2-af4d-6084387e6d80" providerId="ADAL" clId="{FD99E982-1B0D-4F41-92D0-C57EF87602B1}" dt="2022-07-17T11:45:51.756" v="1" actId="11236"/>
          <pc:sldLayoutMkLst>
            <pc:docMk/>
            <pc:sldMasterMk cId="559381990" sldId="2147483662"/>
            <pc:sldLayoutMk cId="1037793161" sldId="2147483661"/>
          </pc:sldLayoutMkLst>
        </pc:sldLayoutChg>
      </pc:sldMasterChg>
      <pc:sldMasterChg chg="addSp delSp mod modSldLayout">
        <pc:chgData name="CARLOS FÚNEZ GUERRA" userId="4065a15b-7f9a-44c2-af4d-6084387e6d80" providerId="ADAL" clId="{FD99E982-1B0D-4F41-92D0-C57EF87602B1}" dt="2022-07-17T11:46:09.305" v="4"/>
        <pc:sldMasterMkLst>
          <pc:docMk/>
          <pc:sldMasterMk cId="559381990" sldId="2147483662"/>
        </pc:sldMasterMkLst>
        <pc:spChg chg="add del">
          <ac:chgData name="CARLOS FÚNEZ GUERRA" userId="4065a15b-7f9a-44c2-af4d-6084387e6d80" providerId="ADAL" clId="{FD99E982-1B0D-4F41-92D0-C57EF87602B1}" dt="2022-07-17T11:46:09.305" v="4"/>
          <ac:spMkLst>
            <pc:docMk/>
            <pc:sldMasterMk cId="559381990" sldId="2147483662"/>
            <ac:spMk id="7" creationId="{A0F0CFDC-950C-44EE-9C0D-852E576EC651}"/>
          </ac:spMkLst>
        </pc:spChg>
        <pc:sldLayoutChg chg="modTransition">
          <pc:chgData name="CARLOS FÚNEZ GUERRA" userId="4065a15b-7f9a-44c2-af4d-6084387e6d80" providerId="ADAL" clId="{FD99E982-1B0D-4F41-92D0-C57EF87602B1}" dt="2022-07-17T11:46:00.647" v="2"/>
          <pc:sldLayoutMkLst>
            <pc:docMk/>
            <pc:sldMasterMk cId="559381990" sldId="2147483662"/>
            <pc:sldLayoutMk cId="1125788592" sldId="2147483660"/>
          </pc:sldLayoutMkLst>
        </pc:sldLayoutChg>
        <pc:sldLayoutChg chg="modTransition">
          <pc:chgData name="CARLOS FÚNEZ GUERRA" userId="4065a15b-7f9a-44c2-af4d-6084387e6d80" providerId="ADAL" clId="{FD99E982-1B0D-4F41-92D0-C57EF87602B1}" dt="2022-07-17T11:46:00.647" v="2"/>
          <pc:sldLayoutMkLst>
            <pc:docMk/>
            <pc:sldMasterMk cId="559381990" sldId="2147483662"/>
            <pc:sldLayoutMk cId="1037793161" sldId="2147483661"/>
          </pc:sldLayoutMkLst>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1"/>
            <a:ext cx="3076363" cy="511731"/>
          </a:xfrm>
          <a:prstGeom prst="rect">
            <a:avLst/>
          </a:prstGeom>
        </p:spPr>
        <p:txBody>
          <a:bodyPr vert="horz" lIns="99038" tIns="49520" rIns="99038" bIns="49520" rtlCol="0"/>
          <a:lstStyle>
            <a:lvl1pPr algn="l">
              <a:defRPr sz="1300"/>
            </a:lvl1pPr>
          </a:lstStyle>
          <a:p>
            <a:endParaRPr lang="es-ES_tradnl"/>
          </a:p>
        </p:txBody>
      </p:sp>
      <p:sp>
        <p:nvSpPr>
          <p:cNvPr id="3" name="2 Marcador de fecha"/>
          <p:cNvSpPr>
            <a:spLocks noGrp="1"/>
          </p:cNvSpPr>
          <p:nvPr>
            <p:ph type="dt" sz="quarter" idx="1"/>
          </p:nvPr>
        </p:nvSpPr>
        <p:spPr>
          <a:xfrm>
            <a:off x="4021294" y="1"/>
            <a:ext cx="3076363" cy="511731"/>
          </a:xfrm>
          <a:prstGeom prst="rect">
            <a:avLst/>
          </a:prstGeom>
        </p:spPr>
        <p:txBody>
          <a:bodyPr vert="horz" lIns="99038" tIns="49520" rIns="99038" bIns="49520" rtlCol="0"/>
          <a:lstStyle>
            <a:lvl1pPr algn="r">
              <a:defRPr sz="1300"/>
            </a:lvl1pPr>
          </a:lstStyle>
          <a:p>
            <a:fld id="{FA5C360A-E3BF-497C-817C-8A2CA60ED659}" type="datetimeFigureOut">
              <a:rPr lang="es-ES_tradnl" smtClean="0"/>
              <a:pPr/>
              <a:t>17/07/2022</a:t>
            </a:fld>
            <a:endParaRPr lang="es-ES_tradnl"/>
          </a:p>
        </p:txBody>
      </p:sp>
      <p:sp>
        <p:nvSpPr>
          <p:cNvPr id="4" name="3 Marcador de pie de página"/>
          <p:cNvSpPr>
            <a:spLocks noGrp="1"/>
          </p:cNvSpPr>
          <p:nvPr>
            <p:ph type="ftr" sz="quarter" idx="2"/>
          </p:nvPr>
        </p:nvSpPr>
        <p:spPr>
          <a:xfrm>
            <a:off x="0" y="9721107"/>
            <a:ext cx="3076363" cy="511731"/>
          </a:xfrm>
          <a:prstGeom prst="rect">
            <a:avLst/>
          </a:prstGeom>
        </p:spPr>
        <p:txBody>
          <a:bodyPr vert="horz" lIns="99038" tIns="49520" rIns="99038" bIns="49520" rtlCol="0" anchor="b"/>
          <a:lstStyle>
            <a:lvl1pPr algn="l">
              <a:defRPr sz="1300"/>
            </a:lvl1pPr>
          </a:lstStyle>
          <a:p>
            <a:endParaRPr lang="es-ES_tradnl"/>
          </a:p>
        </p:txBody>
      </p:sp>
      <p:sp>
        <p:nvSpPr>
          <p:cNvPr id="5" name="4 Marcador de número de diapositiva"/>
          <p:cNvSpPr>
            <a:spLocks noGrp="1"/>
          </p:cNvSpPr>
          <p:nvPr>
            <p:ph type="sldNum" sz="quarter" idx="3"/>
          </p:nvPr>
        </p:nvSpPr>
        <p:spPr>
          <a:xfrm>
            <a:off x="4021294" y="9721107"/>
            <a:ext cx="3076363" cy="511731"/>
          </a:xfrm>
          <a:prstGeom prst="rect">
            <a:avLst/>
          </a:prstGeom>
        </p:spPr>
        <p:txBody>
          <a:bodyPr vert="horz" lIns="99038" tIns="49520" rIns="99038" bIns="49520" rtlCol="0" anchor="b"/>
          <a:lstStyle>
            <a:lvl1pPr algn="r">
              <a:defRPr sz="1300"/>
            </a:lvl1pPr>
          </a:lstStyle>
          <a:p>
            <a:fld id="{BA440E34-2C12-4C41-B7EA-B89CDB407FE3}" type="slidenum">
              <a:rPr lang="es-ES_tradnl" smtClean="0"/>
              <a:pPr/>
              <a:t>‹Nº›</a:t>
            </a:fld>
            <a:endParaRPr lang="es-ES_tradnl"/>
          </a:p>
        </p:txBody>
      </p:sp>
    </p:spTree>
    <p:extLst>
      <p:ext uri="{BB962C8B-B14F-4D97-AF65-F5344CB8AC3E}">
        <p14:creationId xmlns:p14="http://schemas.microsoft.com/office/powerpoint/2010/main" val="38883295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1"/>
            <a:ext cx="3076363" cy="511731"/>
          </a:xfrm>
          <a:prstGeom prst="rect">
            <a:avLst/>
          </a:prstGeom>
        </p:spPr>
        <p:txBody>
          <a:bodyPr vert="horz" lIns="99038" tIns="49520" rIns="99038" bIns="49520" rtlCol="0"/>
          <a:lstStyle>
            <a:lvl1pPr algn="l">
              <a:defRPr sz="1300"/>
            </a:lvl1pPr>
          </a:lstStyle>
          <a:p>
            <a:endParaRPr lang="es-ES_tradnl"/>
          </a:p>
        </p:txBody>
      </p:sp>
      <p:sp>
        <p:nvSpPr>
          <p:cNvPr id="3" name="2 Marcador de fecha"/>
          <p:cNvSpPr>
            <a:spLocks noGrp="1"/>
          </p:cNvSpPr>
          <p:nvPr>
            <p:ph type="dt" idx="1"/>
          </p:nvPr>
        </p:nvSpPr>
        <p:spPr>
          <a:xfrm>
            <a:off x="4021294" y="1"/>
            <a:ext cx="3076363" cy="511731"/>
          </a:xfrm>
          <a:prstGeom prst="rect">
            <a:avLst/>
          </a:prstGeom>
        </p:spPr>
        <p:txBody>
          <a:bodyPr vert="horz" lIns="99038" tIns="49520" rIns="99038" bIns="49520" rtlCol="0"/>
          <a:lstStyle>
            <a:lvl1pPr algn="r">
              <a:defRPr sz="1300"/>
            </a:lvl1pPr>
          </a:lstStyle>
          <a:p>
            <a:fld id="{0F48F7A8-294F-40B8-ABE9-49A33B8F357D}" type="datetimeFigureOut">
              <a:rPr lang="es-ES_tradnl" smtClean="0"/>
              <a:pPr/>
              <a:t>17/07/2022</a:t>
            </a:fld>
            <a:endParaRPr lang="es-ES_tradnl"/>
          </a:p>
        </p:txBody>
      </p:sp>
      <p:sp>
        <p:nvSpPr>
          <p:cNvPr id="4" name="3 Marcador de imagen de diapositiva"/>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9038" tIns="49520" rIns="99038" bIns="49520" rtlCol="0" anchor="ctr"/>
          <a:lstStyle/>
          <a:p>
            <a:endParaRPr lang="es-ES_tradnl"/>
          </a:p>
        </p:txBody>
      </p:sp>
      <p:sp>
        <p:nvSpPr>
          <p:cNvPr id="5" name="4 Marcador de notas"/>
          <p:cNvSpPr>
            <a:spLocks noGrp="1"/>
          </p:cNvSpPr>
          <p:nvPr>
            <p:ph type="body" sz="quarter" idx="3"/>
          </p:nvPr>
        </p:nvSpPr>
        <p:spPr>
          <a:xfrm>
            <a:off x="709930" y="4861441"/>
            <a:ext cx="5679440" cy="4605576"/>
          </a:xfrm>
          <a:prstGeom prst="rect">
            <a:avLst/>
          </a:prstGeom>
        </p:spPr>
        <p:txBody>
          <a:bodyPr vert="horz" lIns="99038" tIns="49520" rIns="99038" bIns="495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ES_tradnl"/>
          </a:p>
        </p:txBody>
      </p:sp>
      <p:sp>
        <p:nvSpPr>
          <p:cNvPr id="6" name="5 Marcador de pie de página"/>
          <p:cNvSpPr>
            <a:spLocks noGrp="1"/>
          </p:cNvSpPr>
          <p:nvPr>
            <p:ph type="ftr" sz="quarter" idx="4"/>
          </p:nvPr>
        </p:nvSpPr>
        <p:spPr>
          <a:xfrm>
            <a:off x="0" y="9721107"/>
            <a:ext cx="3076363" cy="511731"/>
          </a:xfrm>
          <a:prstGeom prst="rect">
            <a:avLst/>
          </a:prstGeom>
        </p:spPr>
        <p:txBody>
          <a:bodyPr vert="horz" lIns="99038" tIns="49520" rIns="99038" bIns="49520" rtlCol="0" anchor="b"/>
          <a:lstStyle>
            <a:lvl1pPr algn="l">
              <a:defRPr sz="1300"/>
            </a:lvl1pPr>
          </a:lstStyle>
          <a:p>
            <a:endParaRPr lang="es-ES_tradnl"/>
          </a:p>
        </p:txBody>
      </p:sp>
      <p:sp>
        <p:nvSpPr>
          <p:cNvPr id="7" name="6 Marcador de número de diapositiva"/>
          <p:cNvSpPr>
            <a:spLocks noGrp="1"/>
          </p:cNvSpPr>
          <p:nvPr>
            <p:ph type="sldNum" sz="quarter" idx="5"/>
          </p:nvPr>
        </p:nvSpPr>
        <p:spPr>
          <a:xfrm>
            <a:off x="4021294" y="9721107"/>
            <a:ext cx="3076363" cy="511731"/>
          </a:xfrm>
          <a:prstGeom prst="rect">
            <a:avLst/>
          </a:prstGeom>
        </p:spPr>
        <p:txBody>
          <a:bodyPr vert="horz" lIns="99038" tIns="49520" rIns="99038" bIns="49520" rtlCol="0" anchor="b"/>
          <a:lstStyle>
            <a:lvl1pPr algn="r">
              <a:defRPr sz="1300"/>
            </a:lvl1pPr>
          </a:lstStyle>
          <a:p>
            <a:fld id="{89BB65CC-3A48-441E-A8FB-FC4D0CFC44BA}" type="slidenum">
              <a:rPr lang="es-ES_tradnl" smtClean="0"/>
              <a:pPr/>
              <a:t>‹Nº›</a:t>
            </a:fld>
            <a:endParaRPr lang="es-ES_tradnl"/>
          </a:p>
        </p:txBody>
      </p:sp>
    </p:spTree>
    <p:extLst>
      <p:ext uri="{BB962C8B-B14F-4D97-AF65-F5344CB8AC3E}">
        <p14:creationId xmlns:p14="http://schemas.microsoft.com/office/powerpoint/2010/main" val="11488474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_tradnl" dirty="0"/>
          </a:p>
        </p:txBody>
      </p:sp>
      <p:sp>
        <p:nvSpPr>
          <p:cNvPr id="4" name="3 Marcador de número de diapositiva"/>
          <p:cNvSpPr>
            <a:spLocks noGrp="1"/>
          </p:cNvSpPr>
          <p:nvPr>
            <p:ph type="sldNum" sz="quarter" idx="10"/>
          </p:nvPr>
        </p:nvSpPr>
        <p:spPr/>
        <p:txBody>
          <a:bodyPr/>
          <a:lstStyle/>
          <a:p>
            <a:fld id="{89BB65CC-3A48-441E-A8FB-FC4D0CFC44BA}" type="slidenum">
              <a:rPr lang="es-ES_tradnl" smtClean="0"/>
              <a:pPr/>
              <a:t>1</a:t>
            </a:fld>
            <a:endParaRPr lang="es-ES_tradnl"/>
          </a:p>
        </p:txBody>
      </p:sp>
    </p:spTree>
    <p:extLst>
      <p:ext uri="{BB962C8B-B14F-4D97-AF65-F5344CB8AC3E}">
        <p14:creationId xmlns:p14="http://schemas.microsoft.com/office/powerpoint/2010/main" val="5371390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_tradnl" dirty="0"/>
          </a:p>
        </p:txBody>
      </p:sp>
      <p:sp>
        <p:nvSpPr>
          <p:cNvPr id="4" name="3 Marcador de número de diapositiva"/>
          <p:cNvSpPr>
            <a:spLocks noGrp="1"/>
          </p:cNvSpPr>
          <p:nvPr>
            <p:ph type="sldNum" sz="quarter" idx="10"/>
          </p:nvPr>
        </p:nvSpPr>
        <p:spPr/>
        <p:txBody>
          <a:bodyPr/>
          <a:lstStyle/>
          <a:p>
            <a:fld id="{89BB65CC-3A48-441E-A8FB-FC4D0CFC44BA}" type="slidenum">
              <a:rPr lang="es-ES_tradnl" smtClean="0"/>
              <a:pPr/>
              <a:t>10</a:t>
            </a:fld>
            <a:endParaRPr lang="es-ES_tradnl"/>
          </a:p>
        </p:txBody>
      </p:sp>
    </p:spTree>
    <p:extLst>
      <p:ext uri="{BB962C8B-B14F-4D97-AF65-F5344CB8AC3E}">
        <p14:creationId xmlns:p14="http://schemas.microsoft.com/office/powerpoint/2010/main" val="37347424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_tradnl" dirty="0"/>
          </a:p>
        </p:txBody>
      </p:sp>
      <p:sp>
        <p:nvSpPr>
          <p:cNvPr id="4" name="3 Marcador de número de diapositiva"/>
          <p:cNvSpPr>
            <a:spLocks noGrp="1"/>
          </p:cNvSpPr>
          <p:nvPr>
            <p:ph type="sldNum" sz="quarter" idx="10"/>
          </p:nvPr>
        </p:nvSpPr>
        <p:spPr/>
        <p:txBody>
          <a:bodyPr/>
          <a:lstStyle/>
          <a:p>
            <a:fld id="{89BB65CC-3A48-441E-A8FB-FC4D0CFC44BA}" type="slidenum">
              <a:rPr lang="es-ES_tradnl" smtClean="0"/>
              <a:pPr/>
              <a:t>11</a:t>
            </a:fld>
            <a:endParaRPr lang="es-ES_tradnl"/>
          </a:p>
        </p:txBody>
      </p:sp>
    </p:spTree>
    <p:extLst>
      <p:ext uri="{BB962C8B-B14F-4D97-AF65-F5344CB8AC3E}">
        <p14:creationId xmlns:p14="http://schemas.microsoft.com/office/powerpoint/2010/main" val="4153036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_tradnl" dirty="0"/>
          </a:p>
        </p:txBody>
      </p:sp>
      <p:sp>
        <p:nvSpPr>
          <p:cNvPr id="4" name="3 Marcador de número de diapositiva"/>
          <p:cNvSpPr>
            <a:spLocks noGrp="1"/>
          </p:cNvSpPr>
          <p:nvPr>
            <p:ph type="sldNum" sz="quarter" idx="10"/>
          </p:nvPr>
        </p:nvSpPr>
        <p:spPr/>
        <p:txBody>
          <a:bodyPr/>
          <a:lstStyle/>
          <a:p>
            <a:fld id="{89BB65CC-3A48-441E-A8FB-FC4D0CFC44BA}" type="slidenum">
              <a:rPr lang="es-ES_tradnl" smtClean="0"/>
              <a:pPr/>
              <a:t>12</a:t>
            </a:fld>
            <a:endParaRPr lang="es-ES_tradnl"/>
          </a:p>
        </p:txBody>
      </p:sp>
    </p:spTree>
    <p:extLst>
      <p:ext uri="{BB962C8B-B14F-4D97-AF65-F5344CB8AC3E}">
        <p14:creationId xmlns:p14="http://schemas.microsoft.com/office/powerpoint/2010/main" val="278918961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_tradnl" dirty="0"/>
          </a:p>
        </p:txBody>
      </p:sp>
      <p:sp>
        <p:nvSpPr>
          <p:cNvPr id="4" name="3 Marcador de número de diapositiva"/>
          <p:cNvSpPr>
            <a:spLocks noGrp="1"/>
          </p:cNvSpPr>
          <p:nvPr>
            <p:ph type="sldNum" sz="quarter" idx="10"/>
          </p:nvPr>
        </p:nvSpPr>
        <p:spPr/>
        <p:txBody>
          <a:bodyPr/>
          <a:lstStyle/>
          <a:p>
            <a:fld id="{89BB65CC-3A48-441E-A8FB-FC4D0CFC44BA}" type="slidenum">
              <a:rPr lang="es-ES_tradnl" smtClean="0"/>
              <a:pPr/>
              <a:t>13</a:t>
            </a:fld>
            <a:endParaRPr lang="es-ES_tradnl"/>
          </a:p>
        </p:txBody>
      </p:sp>
    </p:spTree>
    <p:extLst>
      <p:ext uri="{BB962C8B-B14F-4D97-AF65-F5344CB8AC3E}">
        <p14:creationId xmlns:p14="http://schemas.microsoft.com/office/powerpoint/2010/main" val="18570724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_tradnl" dirty="0"/>
          </a:p>
        </p:txBody>
      </p:sp>
      <p:sp>
        <p:nvSpPr>
          <p:cNvPr id="4" name="3 Marcador de número de diapositiva"/>
          <p:cNvSpPr>
            <a:spLocks noGrp="1"/>
          </p:cNvSpPr>
          <p:nvPr>
            <p:ph type="sldNum" sz="quarter" idx="10"/>
          </p:nvPr>
        </p:nvSpPr>
        <p:spPr/>
        <p:txBody>
          <a:bodyPr/>
          <a:lstStyle/>
          <a:p>
            <a:fld id="{89BB65CC-3A48-441E-A8FB-FC4D0CFC44BA}" type="slidenum">
              <a:rPr lang="es-ES_tradnl" smtClean="0"/>
              <a:pPr/>
              <a:t>14</a:t>
            </a:fld>
            <a:endParaRPr lang="es-ES_tradnl"/>
          </a:p>
        </p:txBody>
      </p:sp>
    </p:spTree>
    <p:extLst>
      <p:ext uri="{BB962C8B-B14F-4D97-AF65-F5344CB8AC3E}">
        <p14:creationId xmlns:p14="http://schemas.microsoft.com/office/powerpoint/2010/main" val="243020399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_tradnl" dirty="0"/>
          </a:p>
        </p:txBody>
      </p:sp>
      <p:sp>
        <p:nvSpPr>
          <p:cNvPr id="4" name="3 Marcador de número de diapositiva"/>
          <p:cNvSpPr>
            <a:spLocks noGrp="1"/>
          </p:cNvSpPr>
          <p:nvPr>
            <p:ph type="sldNum" sz="quarter" idx="10"/>
          </p:nvPr>
        </p:nvSpPr>
        <p:spPr/>
        <p:txBody>
          <a:bodyPr/>
          <a:lstStyle/>
          <a:p>
            <a:fld id="{89BB65CC-3A48-441E-A8FB-FC4D0CFC44BA}" type="slidenum">
              <a:rPr lang="es-ES_tradnl" smtClean="0"/>
              <a:pPr/>
              <a:t>15</a:t>
            </a:fld>
            <a:endParaRPr lang="es-ES_tradnl"/>
          </a:p>
        </p:txBody>
      </p:sp>
    </p:spTree>
    <p:extLst>
      <p:ext uri="{BB962C8B-B14F-4D97-AF65-F5344CB8AC3E}">
        <p14:creationId xmlns:p14="http://schemas.microsoft.com/office/powerpoint/2010/main" val="144416926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_tradnl" dirty="0"/>
          </a:p>
        </p:txBody>
      </p:sp>
      <p:sp>
        <p:nvSpPr>
          <p:cNvPr id="4" name="3 Marcador de número de diapositiva"/>
          <p:cNvSpPr>
            <a:spLocks noGrp="1"/>
          </p:cNvSpPr>
          <p:nvPr>
            <p:ph type="sldNum" sz="quarter" idx="10"/>
          </p:nvPr>
        </p:nvSpPr>
        <p:spPr/>
        <p:txBody>
          <a:bodyPr/>
          <a:lstStyle/>
          <a:p>
            <a:fld id="{89BB65CC-3A48-441E-A8FB-FC4D0CFC44BA}" type="slidenum">
              <a:rPr lang="es-ES_tradnl" smtClean="0"/>
              <a:pPr/>
              <a:t>16</a:t>
            </a:fld>
            <a:endParaRPr lang="es-ES_tradnl"/>
          </a:p>
        </p:txBody>
      </p:sp>
    </p:spTree>
    <p:extLst>
      <p:ext uri="{BB962C8B-B14F-4D97-AF65-F5344CB8AC3E}">
        <p14:creationId xmlns:p14="http://schemas.microsoft.com/office/powerpoint/2010/main" val="169426865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_tradnl" dirty="0"/>
          </a:p>
        </p:txBody>
      </p:sp>
      <p:sp>
        <p:nvSpPr>
          <p:cNvPr id="4" name="3 Marcador de número de diapositiva"/>
          <p:cNvSpPr>
            <a:spLocks noGrp="1"/>
          </p:cNvSpPr>
          <p:nvPr>
            <p:ph type="sldNum" sz="quarter" idx="10"/>
          </p:nvPr>
        </p:nvSpPr>
        <p:spPr/>
        <p:txBody>
          <a:bodyPr/>
          <a:lstStyle/>
          <a:p>
            <a:fld id="{89BB65CC-3A48-441E-A8FB-FC4D0CFC44BA}" type="slidenum">
              <a:rPr lang="es-ES_tradnl" smtClean="0"/>
              <a:pPr/>
              <a:t>17</a:t>
            </a:fld>
            <a:endParaRPr lang="es-ES_tradnl"/>
          </a:p>
        </p:txBody>
      </p:sp>
    </p:spTree>
    <p:extLst>
      <p:ext uri="{BB962C8B-B14F-4D97-AF65-F5344CB8AC3E}">
        <p14:creationId xmlns:p14="http://schemas.microsoft.com/office/powerpoint/2010/main" val="66636202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_tradnl" dirty="0"/>
          </a:p>
        </p:txBody>
      </p:sp>
      <p:sp>
        <p:nvSpPr>
          <p:cNvPr id="4" name="3 Marcador de número de diapositiva"/>
          <p:cNvSpPr>
            <a:spLocks noGrp="1"/>
          </p:cNvSpPr>
          <p:nvPr>
            <p:ph type="sldNum" sz="quarter" idx="10"/>
          </p:nvPr>
        </p:nvSpPr>
        <p:spPr/>
        <p:txBody>
          <a:bodyPr/>
          <a:lstStyle/>
          <a:p>
            <a:fld id="{89BB65CC-3A48-441E-A8FB-FC4D0CFC44BA}" type="slidenum">
              <a:rPr lang="es-ES_tradnl" smtClean="0"/>
              <a:pPr/>
              <a:t>18</a:t>
            </a:fld>
            <a:endParaRPr lang="es-ES_tradnl"/>
          </a:p>
        </p:txBody>
      </p:sp>
    </p:spTree>
    <p:extLst>
      <p:ext uri="{BB962C8B-B14F-4D97-AF65-F5344CB8AC3E}">
        <p14:creationId xmlns:p14="http://schemas.microsoft.com/office/powerpoint/2010/main" val="315457005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_tradnl" dirty="0"/>
          </a:p>
        </p:txBody>
      </p:sp>
      <p:sp>
        <p:nvSpPr>
          <p:cNvPr id="4" name="3 Marcador de número de diapositiva"/>
          <p:cNvSpPr>
            <a:spLocks noGrp="1"/>
          </p:cNvSpPr>
          <p:nvPr>
            <p:ph type="sldNum" sz="quarter" idx="10"/>
          </p:nvPr>
        </p:nvSpPr>
        <p:spPr/>
        <p:txBody>
          <a:bodyPr/>
          <a:lstStyle/>
          <a:p>
            <a:fld id="{89BB65CC-3A48-441E-A8FB-FC4D0CFC44BA}" type="slidenum">
              <a:rPr lang="es-ES_tradnl" smtClean="0"/>
              <a:pPr/>
              <a:t>19</a:t>
            </a:fld>
            <a:endParaRPr lang="es-ES_tradnl"/>
          </a:p>
        </p:txBody>
      </p:sp>
    </p:spTree>
    <p:extLst>
      <p:ext uri="{BB962C8B-B14F-4D97-AF65-F5344CB8AC3E}">
        <p14:creationId xmlns:p14="http://schemas.microsoft.com/office/powerpoint/2010/main" val="7384253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_tradnl" dirty="0"/>
          </a:p>
        </p:txBody>
      </p:sp>
      <p:sp>
        <p:nvSpPr>
          <p:cNvPr id="4" name="3 Marcador de número de diapositiva"/>
          <p:cNvSpPr>
            <a:spLocks noGrp="1"/>
          </p:cNvSpPr>
          <p:nvPr>
            <p:ph type="sldNum" sz="quarter" idx="10"/>
          </p:nvPr>
        </p:nvSpPr>
        <p:spPr/>
        <p:txBody>
          <a:bodyPr/>
          <a:lstStyle/>
          <a:p>
            <a:fld id="{89BB65CC-3A48-441E-A8FB-FC4D0CFC44BA}" type="slidenum">
              <a:rPr lang="es-ES_tradnl" smtClean="0"/>
              <a:pPr/>
              <a:t>2</a:t>
            </a:fld>
            <a:endParaRPr lang="es-ES_tradnl"/>
          </a:p>
        </p:txBody>
      </p:sp>
    </p:spTree>
    <p:extLst>
      <p:ext uri="{BB962C8B-B14F-4D97-AF65-F5344CB8AC3E}">
        <p14:creationId xmlns:p14="http://schemas.microsoft.com/office/powerpoint/2010/main" val="152327003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_tradnl" dirty="0"/>
          </a:p>
        </p:txBody>
      </p:sp>
      <p:sp>
        <p:nvSpPr>
          <p:cNvPr id="4" name="3 Marcador de número de diapositiva"/>
          <p:cNvSpPr>
            <a:spLocks noGrp="1"/>
          </p:cNvSpPr>
          <p:nvPr>
            <p:ph type="sldNum" sz="quarter" idx="10"/>
          </p:nvPr>
        </p:nvSpPr>
        <p:spPr/>
        <p:txBody>
          <a:bodyPr/>
          <a:lstStyle/>
          <a:p>
            <a:fld id="{89BB65CC-3A48-441E-A8FB-FC4D0CFC44BA}" type="slidenum">
              <a:rPr lang="es-ES_tradnl" smtClean="0"/>
              <a:pPr/>
              <a:t>20</a:t>
            </a:fld>
            <a:endParaRPr lang="es-ES_tradnl"/>
          </a:p>
        </p:txBody>
      </p:sp>
    </p:spTree>
    <p:extLst>
      <p:ext uri="{BB962C8B-B14F-4D97-AF65-F5344CB8AC3E}">
        <p14:creationId xmlns:p14="http://schemas.microsoft.com/office/powerpoint/2010/main" val="385271025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_tradnl" dirty="0"/>
          </a:p>
        </p:txBody>
      </p:sp>
      <p:sp>
        <p:nvSpPr>
          <p:cNvPr id="4" name="3 Marcador de número de diapositiva"/>
          <p:cNvSpPr>
            <a:spLocks noGrp="1"/>
          </p:cNvSpPr>
          <p:nvPr>
            <p:ph type="sldNum" sz="quarter" idx="10"/>
          </p:nvPr>
        </p:nvSpPr>
        <p:spPr/>
        <p:txBody>
          <a:bodyPr/>
          <a:lstStyle/>
          <a:p>
            <a:fld id="{89BB65CC-3A48-441E-A8FB-FC4D0CFC44BA}" type="slidenum">
              <a:rPr lang="es-ES_tradnl" smtClean="0"/>
              <a:pPr/>
              <a:t>21</a:t>
            </a:fld>
            <a:endParaRPr lang="es-ES_tradnl"/>
          </a:p>
        </p:txBody>
      </p:sp>
    </p:spTree>
    <p:extLst>
      <p:ext uri="{BB962C8B-B14F-4D97-AF65-F5344CB8AC3E}">
        <p14:creationId xmlns:p14="http://schemas.microsoft.com/office/powerpoint/2010/main" val="237742673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_tradnl" dirty="0"/>
          </a:p>
        </p:txBody>
      </p:sp>
      <p:sp>
        <p:nvSpPr>
          <p:cNvPr id="4" name="3 Marcador de número de diapositiva"/>
          <p:cNvSpPr>
            <a:spLocks noGrp="1"/>
          </p:cNvSpPr>
          <p:nvPr>
            <p:ph type="sldNum" sz="quarter" idx="10"/>
          </p:nvPr>
        </p:nvSpPr>
        <p:spPr/>
        <p:txBody>
          <a:bodyPr/>
          <a:lstStyle/>
          <a:p>
            <a:fld id="{89BB65CC-3A48-441E-A8FB-FC4D0CFC44BA}" type="slidenum">
              <a:rPr lang="es-ES_tradnl" smtClean="0"/>
              <a:pPr/>
              <a:t>22</a:t>
            </a:fld>
            <a:endParaRPr lang="es-ES_tradnl"/>
          </a:p>
        </p:txBody>
      </p:sp>
    </p:spTree>
    <p:extLst>
      <p:ext uri="{BB962C8B-B14F-4D97-AF65-F5344CB8AC3E}">
        <p14:creationId xmlns:p14="http://schemas.microsoft.com/office/powerpoint/2010/main" val="207637677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_tradnl" dirty="0"/>
          </a:p>
        </p:txBody>
      </p:sp>
      <p:sp>
        <p:nvSpPr>
          <p:cNvPr id="4" name="3 Marcador de número de diapositiva"/>
          <p:cNvSpPr>
            <a:spLocks noGrp="1"/>
          </p:cNvSpPr>
          <p:nvPr>
            <p:ph type="sldNum" sz="quarter" idx="10"/>
          </p:nvPr>
        </p:nvSpPr>
        <p:spPr/>
        <p:txBody>
          <a:bodyPr/>
          <a:lstStyle/>
          <a:p>
            <a:fld id="{89BB65CC-3A48-441E-A8FB-FC4D0CFC44BA}" type="slidenum">
              <a:rPr lang="es-ES_tradnl" smtClean="0"/>
              <a:pPr/>
              <a:t>23</a:t>
            </a:fld>
            <a:endParaRPr lang="es-ES_tradnl"/>
          </a:p>
        </p:txBody>
      </p:sp>
    </p:spTree>
    <p:extLst>
      <p:ext uri="{BB962C8B-B14F-4D97-AF65-F5344CB8AC3E}">
        <p14:creationId xmlns:p14="http://schemas.microsoft.com/office/powerpoint/2010/main" val="68976130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_tradnl" dirty="0"/>
          </a:p>
        </p:txBody>
      </p:sp>
      <p:sp>
        <p:nvSpPr>
          <p:cNvPr id="4" name="3 Marcador de número de diapositiva"/>
          <p:cNvSpPr>
            <a:spLocks noGrp="1"/>
          </p:cNvSpPr>
          <p:nvPr>
            <p:ph type="sldNum" sz="quarter" idx="10"/>
          </p:nvPr>
        </p:nvSpPr>
        <p:spPr/>
        <p:txBody>
          <a:bodyPr/>
          <a:lstStyle/>
          <a:p>
            <a:fld id="{89BB65CC-3A48-441E-A8FB-FC4D0CFC44BA}" type="slidenum">
              <a:rPr lang="es-ES_tradnl" smtClean="0"/>
              <a:pPr/>
              <a:t>24</a:t>
            </a:fld>
            <a:endParaRPr lang="es-ES_tradnl"/>
          </a:p>
        </p:txBody>
      </p:sp>
    </p:spTree>
    <p:extLst>
      <p:ext uri="{BB962C8B-B14F-4D97-AF65-F5344CB8AC3E}">
        <p14:creationId xmlns:p14="http://schemas.microsoft.com/office/powerpoint/2010/main" val="334751924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_tradnl" dirty="0"/>
          </a:p>
        </p:txBody>
      </p:sp>
      <p:sp>
        <p:nvSpPr>
          <p:cNvPr id="4" name="3 Marcador de número de diapositiva"/>
          <p:cNvSpPr>
            <a:spLocks noGrp="1"/>
          </p:cNvSpPr>
          <p:nvPr>
            <p:ph type="sldNum" sz="quarter" idx="10"/>
          </p:nvPr>
        </p:nvSpPr>
        <p:spPr/>
        <p:txBody>
          <a:bodyPr/>
          <a:lstStyle/>
          <a:p>
            <a:fld id="{89BB65CC-3A48-441E-A8FB-FC4D0CFC44BA}" type="slidenum">
              <a:rPr lang="es-ES_tradnl" smtClean="0"/>
              <a:pPr/>
              <a:t>25</a:t>
            </a:fld>
            <a:endParaRPr lang="es-ES_tradnl"/>
          </a:p>
        </p:txBody>
      </p:sp>
    </p:spTree>
    <p:extLst>
      <p:ext uri="{BB962C8B-B14F-4D97-AF65-F5344CB8AC3E}">
        <p14:creationId xmlns:p14="http://schemas.microsoft.com/office/powerpoint/2010/main" val="285282518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_tradnl" dirty="0"/>
          </a:p>
        </p:txBody>
      </p:sp>
      <p:sp>
        <p:nvSpPr>
          <p:cNvPr id="4" name="3 Marcador de número de diapositiva"/>
          <p:cNvSpPr>
            <a:spLocks noGrp="1"/>
          </p:cNvSpPr>
          <p:nvPr>
            <p:ph type="sldNum" sz="quarter" idx="10"/>
          </p:nvPr>
        </p:nvSpPr>
        <p:spPr/>
        <p:txBody>
          <a:bodyPr/>
          <a:lstStyle/>
          <a:p>
            <a:fld id="{89BB65CC-3A48-441E-A8FB-FC4D0CFC44BA}" type="slidenum">
              <a:rPr lang="es-ES_tradnl" smtClean="0"/>
              <a:pPr/>
              <a:t>26</a:t>
            </a:fld>
            <a:endParaRPr lang="es-ES_tradnl"/>
          </a:p>
        </p:txBody>
      </p:sp>
    </p:spTree>
    <p:extLst>
      <p:ext uri="{BB962C8B-B14F-4D97-AF65-F5344CB8AC3E}">
        <p14:creationId xmlns:p14="http://schemas.microsoft.com/office/powerpoint/2010/main" val="427680218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_tradnl" dirty="0"/>
          </a:p>
        </p:txBody>
      </p:sp>
      <p:sp>
        <p:nvSpPr>
          <p:cNvPr id="4" name="3 Marcador de número de diapositiva"/>
          <p:cNvSpPr>
            <a:spLocks noGrp="1"/>
          </p:cNvSpPr>
          <p:nvPr>
            <p:ph type="sldNum" sz="quarter" idx="10"/>
          </p:nvPr>
        </p:nvSpPr>
        <p:spPr/>
        <p:txBody>
          <a:bodyPr/>
          <a:lstStyle/>
          <a:p>
            <a:fld id="{89BB65CC-3A48-441E-A8FB-FC4D0CFC44BA}" type="slidenum">
              <a:rPr lang="es-ES_tradnl" smtClean="0"/>
              <a:pPr/>
              <a:t>27</a:t>
            </a:fld>
            <a:endParaRPr lang="es-ES_tradnl"/>
          </a:p>
        </p:txBody>
      </p:sp>
    </p:spTree>
    <p:extLst>
      <p:ext uri="{BB962C8B-B14F-4D97-AF65-F5344CB8AC3E}">
        <p14:creationId xmlns:p14="http://schemas.microsoft.com/office/powerpoint/2010/main" val="323637921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_tradnl" dirty="0"/>
          </a:p>
        </p:txBody>
      </p:sp>
      <p:sp>
        <p:nvSpPr>
          <p:cNvPr id="4" name="3 Marcador de número de diapositiva"/>
          <p:cNvSpPr>
            <a:spLocks noGrp="1"/>
          </p:cNvSpPr>
          <p:nvPr>
            <p:ph type="sldNum" sz="quarter" idx="10"/>
          </p:nvPr>
        </p:nvSpPr>
        <p:spPr/>
        <p:txBody>
          <a:bodyPr/>
          <a:lstStyle/>
          <a:p>
            <a:fld id="{89BB65CC-3A48-441E-A8FB-FC4D0CFC44BA}" type="slidenum">
              <a:rPr lang="es-ES_tradnl" smtClean="0"/>
              <a:pPr/>
              <a:t>28</a:t>
            </a:fld>
            <a:endParaRPr lang="es-ES_tradnl"/>
          </a:p>
        </p:txBody>
      </p:sp>
    </p:spTree>
    <p:extLst>
      <p:ext uri="{BB962C8B-B14F-4D97-AF65-F5344CB8AC3E}">
        <p14:creationId xmlns:p14="http://schemas.microsoft.com/office/powerpoint/2010/main" val="22695096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_tradnl" dirty="0"/>
          </a:p>
        </p:txBody>
      </p:sp>
      <p:sp>
        <p:nvSpPr>
          <p:cNvPr id="4" name="3 Marcador de número de diapositiva"/>
          <p:cNvSpPr>
            <a:spLocks noGrp="1"/>
          </p:cNvSpPr>
          <p:nvPr>
            <p:ph type="sldNum" sz="quarter" idx="10"/>
          </p:nvPr>
        </p:nvSpPr>
        <p:spPr/>
        <p:txBody>
          <a:bodyPr/>
          <a:lstStyle/>
          <a:p>
            <a:fld id="{89BB65CC-3A48-441E-A8FB-FC4D0CFC44BA}" type="slidenum">
              <a:rPr lang="es-ES_tradnl" smtClean="0"/>
              <a:pPr/>
              <a:t>29</a:t>
            </a:fld>
            <a:endParaRPr lang="es-ES_tradnl"/>
          </a:p>
        </p:txBody>
      </p:sp>
    </p:spTree>
    <p:extLst>
      <p:ext uri="{BB962C8B-B14F-4D97-AF65-F5344CB8AC3E}">
        <p14:creationId xmlns:p14="http://schemas.microsoft.com/office/powerpoint/2010/main" val="21028094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_tradnl" dirty="0"/>
          </a:p>
        </p:txBody>
      </p:sp>
      <p:sp>
        <p:nvSpPr>
          <p:cNvPr id="4" name="3 Marcador de número de diapositiva"/>
          <p:cNvSpPr>
            <a:spLocks noGrp="1"/>
          </p:cNvSpPr>
          <p:nvPr>
            <p:ph type="sldNum" sz="quarter" idx="10"/>
          </p:nvPr>
        </p:nvSpPr>
        <p:spPr/>
        <p:txBody>
          <a:bodyPr/>
          <a:lstStyle/>
          <a:p>
            <a:fld id="{89BB65CC-3A48-441E-A8FB-FC4D0CFC44BA}" type="slidenum">
              <a:rPr lang="es-ES_tradnl" smtClean="0"/>
              <a:pPr/>
              <a:t>3</a:t>
            </a:fld>
            <a:endParaRPr lang="es-ES_tradnl"/>
          </a:p>
        </p:txBody>
      </p:sp>
    </p:spTree>
    <p:extLst>
      <p:ext uri="{BB962C8B-B14F-4D97-AF65-F5344CB8AC3E}">
        <p14:creationId xmlns:p14="http://schemas.microsoft.com/office/powerpoint/2010/main" val="212608379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_tradnl" dirty="0"/>
          </a:p>
        </p:txBody>
      </p:sp>
      <p:sp>
        <p:nvSpPr>
          <p:cNvPr id="4" name="3 Marcador de número de diapositiva"/>
          <p:cNvSpPr>
            <a:spLocks noGrp="1"/>
          </p:cNvSpPr>
          <p:nvPr>
            <p:ph type="sldNum" sz="quarter" idx="10"/>
          </p:nvPr>
        </p:nvSpPr>
        <p:spPr/>
        <p:txBody>
          <a:bodyPr/>
          <a:lstStyle/>
          <a:p>
            <a:fld id="{89BB65CC-3A48-441E-A8FB-FC4D0CFC44BA}" type="slidenum">
              <a:rPr lang="es-ES_tradnl" smtClean="0"/>
              <a:pPr/>
              <a:t>30</a:t>
            </a:fld>
            <a:endParaRPr lang="es-ES_tradnl"/>
          </a:p>
        </p:txBody>
      </p:sp>
    </p:spTree>
    <p:extLst>
      <p:ext uri="{BB962C8B-B14F-4D97-AF65-F5344CB8AC3E}">
        <p14:creationId xmlns:p14="http://schemas.microsoft.com/office/powerpoint/2010/main" val="8811061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_tradnl" dirty="0"/>
          </a:p>
        </p:txBody>
      </p:sp>
      <p:sp>
        <p:nvSpPr>
          <p:cNvPr id="4" name="3 Marcador de número de diapositiva"/>
          <p:cNvSpPr>
            <a:spLocks noGrp="1"/>
          </p:cNvSpPr>
          <p:nvPr>
            <p:ph type="sldNum" sz="quarter" idx="10"/>
          </p:nvPr>
        </p:nvSpPr>
        <p:spPr/>
        <p:txBody>
          <a:bodyPr/>
          <a:lstStyle/>
          <a:p>
            <a:fld id="{89BB65CC-3A48-441E-A8FB-FC4D0CFC44BA}" type="slidenum">
              <a:rPr lang="es-ES_tradnl" smtClean="0"/>
              <a:pPr/>
              <a:t>31</a:t>
            </a:fld>
            <a:endParaRPr lang="es-ES_tradnl"/>
          </a:p>
        </p:txBody>
      </p:sp>
    </p:spTree>
    <p:extLst>
      <p:ext uri="{BB962C8B-B14F-4D97-AF65-F5344CB8AC3E}">
        <p14:creationId xmlns:p14="http://schemas.microsoft.com/office/powerpoint/2010/main" val="293799359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_tradnl" dirty="0"/>
          </a:p>
        </p:txBody>
      </p:sp>
      <p:sp>
        <p:nvSpPr>
          <p:cNvPr id="4" name="3 Marcador de número de diapositiva"/>
          <p:cNvSpPr>
            <a:spLocks noGrp="1"/>
          </p:cNvSpPr>
          <p:nvPr>
            <p:ph type="sldNum" sz="quarter" idx="10"/>
          </p:nvPr>
        </p:nvSpPr>
        <p:spPr/>
        <p:txBody>
          <a:bodyPr/>
          <a:lstStyle/>
          <a:p>
            <a:fld id="{89BB65CC-3A48-441E-A8FB-FC4D0CFC44BA}" type="slidenum">
              <a:rPr lang="es-ES_tradnl" smtClean="0"/>
              <a:pPr/>
              <a:t>32</a:t>
            </a:fld>
            <a:endParaRPr lang="es-ES_tradnl"/>
          </a:p>
        </p:txBody>
      </p:sp>
    </p:spTree>
    <p:extLst>
      <p:ext uri="{BB962C8B-B14F-4D97-AF65-F5344CB8AC3E}">
        <p14:creationId xmlns:p14="http://schemas.microsoft.com/office/powerpoint/2010/main" val="414422096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_tradnl" dirty="0"/>
          </a:p>
        </p:txBody>
      </p:sp>
      <p:sp>
        <p:nvSpPr>
          <p:cNvPr id="4" name="3 Marcador de número de diapositiva"/>
          <p:cNvSpPr>
            <a:spLocks noGrp="1"/>
          </p:cNvSpPr>
          <p:nvPr>
            <p:ph type="sldNum" sz="quarter" idx="10"/>
          </p:nvPr>
        </p:nvSpPr>
        <p:spPr/>
        <p:txBody>
          <a:bodyPr/>
          <a:lstStyle/>
          <a:p>
            <a:fld id="{89BB65CC-3A48-441E-A8FB-FC4D0CFC44BA}" type="slidenum">
              <a:rPr lang="es-ES_tradnl" smtClean="0"/>
              <a:pPr/>
              <a:t>33</a:t>
            </a:fld>
            <a:endParaRPr lang="es-ES_tradnl"/>
          </a:p>
        </p:txBody>
      </p:sp>
    </p:spTree>
    <p:extLst>
      <p:ext uri="{BB962C8B-B14F-4D97-AF65-F5344CB8AC3E}">
        <p14:creationId xmlns:p14="http://schemas.microsoft.com/office/powerpoint/2010/main" val="214257311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_tradnl" dirty="0"/>
          </a:p>
        </p:txBody>
      </p:sp>
      <p:sp>
        <p:nvSpPr>
          <p:cNvPr id="4" name="3 Marcador de número de diapositiva"/>
          <p:cNvSpPr>
            <a:spLocks noGrp="1"/>
          </p:cNvSpPr>
          <p:nvPr>
            <p:ph type="sldNum" sz="quarter" idx="10"/>
          </p:nvPr>
        </p:nvSpPr>
        <p:spPr/>
        <p:txBody>
          <a:bodyPr/>
          <a:lstStyle/>
          <a:p>
            <a:fld id="{89BB65CC-3A48-441E-A8FB-FC4D0CFC44BA}" type="slidenum">
              <a:rPr lang="es-ES_tradnl" smtClean="0"/>
              <a:pPr/>
              <a:t>34</a:t>
            </a:fld>
            <a:endParaRPr lang="es-ES_tradnl"/>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_tradnl" dirty="0"/>
          </a:p>
        </p:txBody>
      </p:sp>
      <p:sp>
        <p:nvSpPr>
          <p:cNvPr id="4" name="3 Marcador de número de diapositiva"/>
          <p:cNvSpPr>
            <a:spLocks noGrp="1"/>
          </p:cNvSpPr>
          <p:nvPr>
            <p:ph type="sldNum" sz="quarter" idx="10"/>
          </p:nvPr>
        </p:nvSpPr>
        <p:spPr/>
        <p:txBody>
          <a:bodyPr/>
          <a:lstStyle/>
          <a:p>
            <a:fld id="{89BB65CC-3A48-441E-A8FB-FC4D0CFC44BA}" type="slidenum">
              <a:rPr lang="es-ES_tradnl" smtClean="0"/>
              <a:pPr/>
              <a:t>4</a:t>
            </a:fld>
            <a:endParaRPr lang="es-ES_tradnl"/>
          </a:p>
        </p:txBody>
      </p:sp>
    </p:spTree>
    <p:extLst>
      <p:ext uri="{BB962C8B-B14F-4D97-AF65-F5344CB8AC3E}">
        <p14:creationId xmlns:p14="http://schemas.microsoft.com/office/powerpoint/2010/main" val="21821856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_tradnl" dirty="0"/>
          </a:p>
        </p:txBody>
      </p:sp>
      <p:sp>
        <p:nvSpPr>
          <p:cNvPr id="4" name="3 Marcador de número de diapositiva"/>
          <p:cNvSpPr>
            <a:spLocks noGrp="1"/>
          </p:cNvSpPr>
          <p:nvPr>
            <p:ph type="sldNum" sz="quarter" idx="10"/>
          </p:nvPr>
        </p:nvSpPr>
        <p:spPr/>
        <p:txBody>
          <a:bodyPr/>
          <a:lstStyle/>
          <a:p>
            <a:fld id="{89BB65CC-3A48-441E-A8FB-FC4D0CFC44BA}" type="slidenum">
              <a:rPr lang="es-ES_tradnl" smtClean="0"/>
              <a:pPr/>
              <a:t>5</a:t>
            </a:fld>
            <a:endParaRPr lang="es-ES_tradnl"/>
          </a:p>
        </p:txBody>
      </p:sp>
    </p:spTree>
    <p:extLst>
      <p:ext uri="{BB962C8B-B14F-4D97-AF65-F5344CB8AC3E}">
        <p14:creationId xmlns:p14="http://schemas.microsoft.com/office/powerpoint/2010/main" val="25902705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_tradnl" dirty="0"/>
          </a:p>
        </p:txBody>
      </p:sp>
      <p:sp>
        <p:nvSpPr>
          <p:cNvPr id="4" name="3 Marcador de número de diapositiva"/>
          <p:cNvSpPr>
            <a:spLocks noGrp="1"/>
          </p:cNvSpPr>
          <p:nvPr>
            <p:ph type="sldNum" sz="quarter" idx="10"/>
          </p:nvPr>
        </p:nvSpPr>
        <p:spPr/>
        <p:txBody>
          <a:bodyPr/>
          <a:lstStyle/>
          <a:p>
            <a:fld id="{89BB65CC-3A48-441E-A8FB-FC4D0CFC44BA}" type="slidenum">
              <a:rPr lang="es-ES_tradnl" smtClean="0"/>
              <a:pPr/>
              <a:t>6</a:t>
            </a:fld>
            <a:endParaRPr lang="es-ES_tradnl"/>
          </a:p>
        </p:txBody>
      </p:sp>
    </p:spTree>
    <p:extLst>
      <p:ext uri="{BB962C8B-B14F-4D97-AF65-F5344CB8AC3E}">
        <p14:creationId xmlns:p14="http://schemas.microsoft.com/office/powerpoint/2010/main" val="32857182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_tradnl" dirty="0"/>
          </a:p>
        </p:txBody>
      </p:sp>
      <p:sp>
        <p:nvSpPr>
          <p:cNvPr id="4" name="3 Marcador de número de diapositiva"/>
          <p:cNvSpPr>
            <a:spLocks noGrp="1"/>
          </p:cNvSpPr>
          <p:nvPr>
            <p:ph type="sldNum" sz="quarter" idx="10"/>
          </p:nvPr>
        </p:nvSpPr>
        <p:spPr/>
        <p:txBody>
          <a:bodyPr/>
          <a:lstStyle/>
          <a:p>
            <a:fld id="{89BB65CC-3A48-441E-A8FB-FC4D0CFC44BA}" type="slidenum">
              <a:rPr lang="es-ES_tradnl" smtClean="0"/>
              <a:pPr/>
              <a:t>7</a:t>
            </a:fld>
            <a:endParaRPr lang="es-ES_tradnl"/>
          </a:p>
        </p:txBody>
      </p:sp>
    </p:spTree>
    <p:extLst>
      <p:ext uri="{BB962C8B-B14F-4D97-AF65-F5344CB8AC3E}">
        <p14:creationId xmlns:p14="http://schemas.microsoft.com/office/powerpoint/2010/main" val="16971613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_tradnl" dirty="0"/>
          </a:p>
        </p:txBody>
      </p:sp>
      <p:sp>
        <p:nvSpPr>
          <p:cNvPr id="4" name="3 Marcador de número de diapositiva"/>
          <p:cNvSpPr>
            <a:spLocks noGrp="1"/>
          </p:cNvSpPr>
          <p:nvPr>
            <p:ph type="sldNum" sz="quarter" idx="10"/>
          </p:nvPr>
        </p:nvSpPr>
        <p:spPr/>
        <p:txBody>
          <a:bodyPr/>
          <a:lstStyle/>
          <a:p>
            <a:fld id="{89BB65CC-3A48-441E-A8FB-FC4D0CFC44BA}" type="slidenum">
              <a:rPr lang="es-ES_tradnl" smtClean="0"/>
              <a:pPr/>
              <a:t>8</a:t>
            </a:fld>
            <a:endParaRPr lang="es-ES_tradnl"/>
          </a:p>
        </p:txBody>
      </p:sp>
    </p:spTree>
    <p:extLst>
      <p:ext uri="{BB962C8B-B14F-4D97-AF65-F5344CB8AC3E}">
        <p14:creationId xmlns:p14="http://schemas.microsoft.com/office/powerpoint/2010/main" val="28766663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_tradnl" dirty="0"/>
          </a:p>
        </p:txBody>
      </p:sp>
      <p:sp>
        <p:nvSpPr>
          <p:cNvPr id="4" name="3 Marcador de número de diapositiva"/>
          <p:cNvSpPr>
            <a:spLocks noGrp="1"/>
          </p:cNvSpPr>
          <p:nvPr>
            <p:ph type="sldNum" sz="quarter" idx="10"/>
          </p:nvPr>
        </p:nvSpPr>
        <p:spPr/>
        <p:txBody>
          <a:bodyPr/>
          <a:lstStyle/>
          <a:p>
            <a:fld id="{89BB65CC-3A48-441E-A8FB-FC4D0CFC44BA}" type="slidenum">
              <a:rPr lang="es-ES_tradnl" smtClean="0"/>
              <a:pPr/>
              <a:t>9</a:t>
            </a:fld>
            <a:endParaRPr lang="es-ES_tradnl"/>
          </a:p>
        </p:txBody>
      </p:sp>
    </p:spTree>
    <p:extLst>
      <p:ext uri="{BB962C8B-B14F-4D97-AF65-F5344CB8AC3E}">
        <p14:creationId xmlns:p14="http://schemas.microsoft.com/office/powerpoint/2010/main" val="26789872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AD3D016-7E31-4731-955E-47320F76BB92}"/>
              </a:ext>
            </a:extLst>
          </p:cNvPr>
          <p:cNvSpPr>
            <a:spLocks noGrp="1"/>
          </p:cNvSpPr>
          <p:nvPr>
            <p:ph type="ctrTitle"/>
          </p:nvPr>
        </p:nvSpPr>
        <p:spPr>
          <a:xfrm>
            <a:off x="1143000" y="1122363"/>
            <a:ext cx="6858000" cy="2387600"/>
          </a:xfrm>
        </p:spPr>
        <p:txBody>
          <a:bodyPr anchor="b"/>
          <a:lstStyle>
            <a:lvl1pPr algn="ctr">
              <a:defRPr sz="4500"/>
            </a:lvl1pPr>
          </a:lstStyle>
          <a:p>
            <a:r>
              <a:rPr lang="es-ES"/>
              <a:t>Haga clic para modificar el estilo de título del patrón</a:t>
            </a:r>
          </a:p>
        </p:txBody>
      </p:sp>
      <p:sp>
        <p:nvSpPr>
          <p:cNvPr id="3" name="Subtítulo 2">
            <a:extLst>
              <a:ext uri="{FF2B5EF4-FFF2-40B4-BE49-F238E27FC236}">
                <a16:creationId xmlns:a16="http://schemas.microsoft.com/office/drawing/2014/main" id="{53C72BD5-A61D-4DD7-BC8F-4919AC02FF59}"/>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s-ES"/>
              <a:t>Haga clic para modificar el estilo de subtítulo del patrón</a:t>
            </a:r>
          </a:p>
        </p:txBody>
      </p:sp>
      <p:sp>
        <p:nvSpPr>
          <p:cNvPr id="4" name="Marcador de fecha 3">
            <a:extLst>
              <a:ext uri="{FF2B5EF4-FFF2-40B4-BE49-F238E27FC236}">
                <a16:creationId xmlns:a16="http://schemas.microsoft.com/office/drawing/2014/main" id="{0889168E-EFAA-4E13-832C-4AF8709F5984}"/>
              </a:ext>
            </a:extLst>
          </p:cNvPr>
          <p:cNvSpPr>
            <a:spLocks noGrp="1"/>
          </p:cNvSpPr>
          <p:nvPr>
            <p:ph type="dt" sz="half" idx="10"/>
          </p:nvPr>
        </p:nvSpPr>
        <p:spPr/>
        <p:txBody>
          <a:bodyPr/>
          <a:lstStyle/>
          <a:p>
            <a:fld id="{ABF232A7-AB97-4D64-AD3E-DF6E6F6033CA}" type="datetimeFigureOut">
              <a:rPr lang="es-ES" smtClean="0"/>
              <a:pPr/>
              <a:t>17/07/2022</a:t>
            </a:fld>
            <a:endParaRPr lang="es-ES"/>
          </a:p>
        </p:txBody>
      </p:sp>
      <p:sp>
        <p:nvSpPr>
          <p:cNvPr id="5" name="Marcador de pie de página 4">
            <a:extLst>
              <a:ext uri="{FF2B5EF4-FFF2-40B4-BE49-F238E27FC236}">
                <a16:creationId xmlns:a16="http://schemas.microsoft.com/office/drawing/2014/main" id="{AB7AC4A0-5210-41FF-AA48-D3D4CEF1E45E}"/>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B7EE3F3B-F6E3-4E2D-AA67-50F494F8F83D}"/>
              </a:ext>
            </a:extLst>
          </p:cNvPr>
          <p:cNvSpPr>
            <a:spLocks noGrp="1"/>
          </p:cNvSpPr>
          <p:nvPr>
            <p:ph type="sldNum" sz="quarter" idx="12"/>
          </p:nvPr>
        </p:nvSpPr>
        <p:spPr/>
        <p:txBody>
          <a:bodyPr/>
          <a:lstStyle/>
          <a:p>
            <a:fld id="{097D80E7-8DAC-4BA5-B074-EAA36A9A597A}" type="slidenum">
              <a:rPr lang="es-ES" smtClean="0"/>
              <a:pPr/>
              <a:t>‹Nº›</a:t>
            </a:fld>
            <a:endParaRPr lang="es-ES"/>
          </a:p>
        </p:txBody>
      </p:sp>
    </p:spTree>
    <p:extLst>
      <p:ext uri="{BB962C8B-B14F-4D97-AF65-F5344CB8AC3E}">
        <p14:creationId xmlns:p14="http://schemas.microsoft.com/office/powerpoint/2010/main" val="4010050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D022589-8A02-4E1D-A026-D1CEF4607102}"/>
              </a:ext>
            </a:extLst>
          </p:cNvPr>
          <p:cNvSpPr>
            <a:spLocks noGrp="1"/>
          </p:cNvSpPr>
          <p:nvPr>
            <p:ph type="title"/>
          </p:nvPr>
        </p:nvSpPr>
        <p:spPr/>
        <p:txBody>
          <a:bodyPr/>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0B4E95B9-0752-4404-8AB2-7CFC93443E39}"/>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CC391FEB-3F4A-4899-8641-6C7CB3EBAE03}"/>
              </a:ext>
            </a:extLst>
          </p:cNvPr>
          <p:cNvSpPr>
            <a:spLocks noGrp="1"/>
          </p:cNvSpPr>
          <p:nvPr>
            <p:ph type="dt" sz="half" idx="10"/>
          </p:nvPr>
        </p:nvSpPr>
        <p:spPr/>
        <p:txBody>
          <a:bodyPr/>
          <a:lstStyle/>
          <a:p>
            <a:fld id="{ABF232A7-AB97-4D64-AD3E-DF6E6F6033CA}" type="datetimeFigureOut">
              <a:rPr lang="es-ES" smtClean="0"/>
              <a:pPr/>
              <a:t>17/07/2022</a:t>
            </a:fld>
            <a:endParaRPr lang="es-ES"/>
          </a:p>
        </p:txBody>
      </p:sp>
      <p:sp>
        <p:nvSpPr>
          <p:cNvPr id="5" name="Marcador de pie de página 4">
            <a:extLst>
              <a:ext uri="{FF2B5EF4-FFF2-40B4-BE49-F238E27FC236}">
                <a16:creationId xmlns:a16="http://schemas.microsoft.com/office/drawing/2014/main" id="{54124D98-F498-42BD-B1C9-03C5BDE065CF}"/>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35D2F9B1-BAD1-42CA-891D-0839EE51567D}"/>
              </a:ext>
            </a:extLst>
          </p:cNvPr>
          <p:cNvSpPr>
            <a:spLocks noGrp="1"/>
          </p:cNvSpPr>
          <p:nvPr>
            <p:ph type="sldNum" sz="quarter" idx="12"/>
          </p:nvPr>
        </p:nvSpPr>
        <p:spPr/>
        <p:txBody>
          <a:bodyPr/>
          <a:lstStyle/>
          <a:p>
            <a:fld id="{097D80E7-8DAC-4BA5-B074-EAA36A9A597A}" type="slidenum">
              <a:rPr lang="es-ES" smtClean="0"/>
              <a:pPr/>
              <a:t>‹Nº›</a:t>
            </a:fld>
            <a:endParaRPr lang="es-ES"/>
          </a:p>
        </p:txBody>
      </p:sp>
    </p:spTree>
    <p:extLst>
      <p:ext uri="{BB962C8B-B14F-4D97-AF65-F5344CB8AC3E}">
        <p14:creationId xmlns:p14="http://schemas.microsoft.com/office/powerpoint/2010/main" val="21593222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7F5E77AD-818D-4FDC-B8F1-7F6DB2258A06}"/>
              </a:ext>
            </a:extLst>
          </p:cNvPr>
          <p:cNvSpPr>
            <a:spLocks noGrp="1"/>
          </p:cNvSpPr>
          <p:nvPr>
            <p:ph type="title" orient="vert"/>
          </p:nvPr>
        </p:nvSpPr>
        <p:spPr>
          <a:xfrm>
            <a:off x="6543675" y="365125"/>
            <a:ext cx="1971675" cy="5811838"/>
          </a:xfrm>
        </p:spPr>
        <p:txBody>
          <a:bodyPr vert="eaVert"/>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BF901CAA-2B96-42BA-BB3A-91F6FE2F0933}"/>
              </a:ext>
            </a:extLst>
          </p:cNvPr>
          <p:cNvSpPr>
            <a:spLocks noGrp="1"/>
          </p:cNvSpPr>
          <p:nvPr>
            <p:ph type="body" orient="vert" idx="1"/>
          </p:nvPr>
        </p:nvSpPr>
        <p:spPr>
          <a:xfrm>
            <a:off x="628650" y="365125"/>
            <a:ext cx="5800725"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4A14ED38-1B5E-466B-B14B-4D781B71BB1C}"/>
              </a:ext>
            </a:extLst>
          </p:cNvPr>
          <p:cNvSpPr>
            <a:spLocks noGrp="1"/>
          </p:cNvSpPr>
          <p:nvPr>
            <p:ph type="dt" sz="half" idx="10"/>
          </p:nvPr>
        </p:nvSpPr>
        <p:spPr/>
        <p:txBody>
          <a:bodyPr/>
          <a:lstStyle/>
          <a:p>
            <a:fld id="{ABF232A7-AB97-4D64-AD3E-DF6E6F6033CA}" type="datetimeFigureOut">
              <a:rPr lang="es-ES" smtClean="0"/>
              <a:pPr/>
              <a:t>17/07/2022</a:t>
            </a:fld>
            <a:endParaRPr lang="es-ES"/>
          </a:p>
        </p:txBody>
      </p:sp>
      <p:sp>
        <p:nvSpPr>
          <p:cNvPr id="5" name="Marcador de pie de página 4">
            <a:extLst>
              <a:ext uri="{FF2B5EF4-FFF2-40B4-BE49-F238E27FC236}">
                <a16:creationId xmlns:a16="http://schemas.microsoft.com/office/drawing/2014/main" id="{425D555E-94FF-406C-8802-85FE8FC7C725}"/>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ECE377AE-2ED1-482B-895B-403D57765F61}"/>
              </a:ext>
            </a:extLst>
          </p:cNvPr>
          <p:cNvSpPr>
            <a:spLocks noGrp="1"/>
          </p:cNvSpPr>
          <p:nvPr>
            <p:ph type="sldNum" sz="quarter" idx="12"/>
          </p:nvPr>
        </p:nvSpPr>
        <p:spPr/>
        <p:txBody>
          <a:bodyPr/>
          <a:lstStyle/>
          <a:p>
            <a:fld id="{097D80E7-8DAC-4BA5-B074-EAA36A9A597A}" type="slidenum">
              <a:rPr lang="es-ES" smtClean="0"/>
              <a:pPr/>
              <a:t>‹Nº›</a:t>
            </a:fld>
            <a:endParaRPr lang="es-ES"/>
          </a:p>
        </p:txBody>
      </p:sp>
    </p:spTree>
    <p:extLst>
      <p:ext uri="{BB962C8B-B14F-4D97-AF65-F5344CB8AC3E}">
        <p14:creationId xmlns:p14="http://schemas.microsoft.com/office/powerpoint/2010/main" val="29551927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C435192-34FE-47FF-A569-56DAC824197C}"/>
              </a:ext>
            </a:extLst>
          </p:cNvPr>
          <p:cNvSpPr>
            <a:spLocks noGrp="1"/>
          </p:cNvSpPr>
          <p:nvPr>
            <p:ph type="title"/>
          </p:nvPr>
        </p:nvSpPr>
        <p:spPr/>
        <p:txBody>
          <a:bodyPr/>
          <a:lstStyle/>
          <a:p>
            <a:r>
              <a:rPr lang="es-ES"/>
              <a:t>Haga clic para modificar el estilo de título del patrón</a:t>
            </a:r>
          </a:p>
        </p:txBody>
      </p:sp>
      <p:sp>
        <p:nvSpPr>
          <p:cNvPr id="3" name="Marcador de fecha 2">
            <a:extLst>
              <a:ext uri="{FF2B5EF4-FFF2-40B4-BE49-F238E27FC236}">
                <a16:creationId xmlns:a16="http://schemas.microsoft.com/office/drawing/2014/main" id="{9C6C28D2-98CE-44BC-80C8-3FA45BEB5846}"/>
              </a:ext>
            </a:extLst>
          </p:cNvPr>
          <p:cNvSpPr>
            <a:spLocks noGrp="1"/>
          </p:cNvSpPr>
          <p:nvPr>
            <p:ph type="dt" sz="half" idx="10"/>
          </p:nvPr>
        </p:nvSpPr>
        <p:spPr/>
        <p:txBody>
          <a:bodyPr/>
          <a:lstStyle/>
          <a:p>
            <a:fld id="{ABF232A7-AB97-4D64-AD3E-DF6E6F6033CA}" type="datetimeFigureOut">
              <a:rPr lang="es-ES" smtClean="0"/>
              <a:pPr/>
              <a:t>17/07/2022</a:t>
            </a:fld>
            <a:endParaRPr lang="es-ES"/>
          </a:p>
        </p:txBody>
      </p:sp>
      <p:sp>
        <p:nvSpPr>
          <p:cNvPr id="4" name="Marcador de pie de página 3">
            <a:extLst>
              <a:ext uri="{FF2B5EF4-FFF2-40B4-BE49-F238E27FC236}">
                <a16:creationId xmlns:a16="http://schemas.microsoft.com/office/drawing/2014/main" id="{AF925B9E-E2C1-4A71-8DA9-E823116C6073}"/>
              </a:ext>
            </a:extLst>
          </p:cNvPr>
          <p:cNvSpPr>
            <a:spLocks noGrp="1"/>
          </p:cNvSpPr>
          <p:nvPr>
            <p:ph type="ftr" sz="quarter" idx="11"/>
          </p:nvPr>
        </p:nvSpPr>
        <p:spPr/>
        <p:txBody>
          <a:bodyPr/>
          <a:lstStyle/>
          <a:p>
            <a:endParaRPr lang="es-ES"/>
          </a:p>
        </p:txBody>
      </p:sp>
      <p:sp>
        <p:nvSpPr>
          <p:cNvPr id="5" name="Marcador de número de diapositiva 4">
            <a:extLst>
              <a:ext uri="{FF2B5EF4-FFF2-40B4-BE49-F238E27FC236}">
                <a16:creationId xmlns:a16="http://schemas.microsoft.com/office/drawing/2014/main" id="{2B473552-E5E9-4278-B54E-D92776F477A6}"/>
              </a:ext>
            </a:extLst>
          </p:cNvPr>
          <p:cNvSpPr>
            <a:spLocks noGrp="1"/>
          </p:cNvSpPr>
          <p:nvPr>
            <p:ph type="sldNum" sz="quarter" idx="12"/>
          </p:nvPr>
        </p:nvSpPr>
        <p:spPr/>
        <p:txBody>
          <a:bodyPr/>
          <a:lstStyle/>
          <a:p>
            <a:fld id="{097D80E7-8DAC-4BA5-B074-EAA36A9A597A}" type="slidenum">
              <a:rPr lang="es-ES" smtClean="0"/>
              <a:pPr/>
              <a:t>‹Nº›</a:t>
            </a:fld>
            <a:endParaRPr lang="es-ES"/>
          </a:p>
        </p:txBody>
      </p:sp>
    </p:spTree>
    <p:extLst>
      <p:ext uri="{BB962C8B-B14F-4D97-AF65-F5344CB8AC3E}">
        <p14:creationId xmlns:p14="http://schemas.microsoft.com/office/powerpoint/2010/main" val="11257885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Diseño personaliza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1EECB03-C714-476A-B125-1B6723D09AFC}"/>
              </a:ext>
            </a:extLst>
          </p:cNvPr>
          <p:cNvSpPr>
            <a:spLocks noGrp="1"/>
          </p:cNvSpPr>
          <p:nvPr>
            <p:ph type="title"/>
          </p:nvPr>
        </p:nvSpPr>
        <p:spPr/>
        <p:txBody>
          <a:bodyPr/>
          <a:lstStyle/>
          <a:p>
            <a:r>
              <a:rPr lang="es-ES" dirty="0"/>
              <a:t>Haga clic para modificar el estilo de título del patrón</a:t>
            </a:r>
          </a:p>
        </p:txBody>
      </p:sp>
      <p:sp>
        <p:nvSpPr>
          <p:cNvPr id="3" name="Marcador de fecha 2">
            <a:extLst>
              <a:ext uri="{FF2B5EF4-FFF2-40B4-BE49-F238E27FC236}">
                <a16:creationId xmlns:a16="http://schemas.microsoft.com/office/drawing/2014/main" id="{45859189-11BD-41BD-B3D0-C5B3159FC7CD}"/>
              </a:ext>
            </a:extLst>
          </p:cNvPr>
          <p:cNvSpPr>
            <a:spLocks noGrp="1"/>
          </p:cNvSpPr>
          <p:nvPr>
            <p:ph type="dt" sz="half" idx="10"/>
          </p:nvPr>
        </p:nvSpPr>
        <p:spPr/>
        <p:txBody>
          <a:bodyPr/>
          <a:lstStyle/>
          <a:p>
            <a:fld id="{ABF232A7-AB97-4D64-AD3E-DF6E6F6033CA}" type="datetimeFigureOut">
              <a:rPr lang="es-ES" smtClean="0"/>
              <a:pPr/>
              <a:t>17/07/2022</a:t>
            </a:fld>
            <a:endParaRPr lang="es-ES"/>
          </a:p>
        </p:txBody>
      </p:sp>
      <p:sp>
        <p:nvSpPr>
          <p:cNvPr id="4" name="Marcador de pie de página 3">
            <a:extLst>
              <a:ext uri="{FF2B5EF4-FFF2-40B4-BE49-F238E27FC236}">
                <a16:creationId xmlns:a16="http://schemas.microsoft.com/office/drawing/2014/main" id="{B62D7923-728F-4AF4-9930-60C6453C0B59}"/>
              </a:ext>
            </a:extLst>
          </p:cNvPr>
          <p:cNvSpPr>
            <a:spLocks noGrp="1"/>
          </p:cNvSpPr>
          <p:nvPr>
            <p:ph type="ftr" sz="quarter" idx="11"/>
          </p:nvPr>
        </p:nvSpPr>
        <p:spPr/>
        <p:txBody>
          <a:bodyPr/>
          <a:lstStyle/>
          <a:p>
            <a:endParaRPr lang="es-ES"/>
          </a:p>
        </p:txBody>
      </p:sp>
      <p:sp>
        <p:nvSpPr>
          <p:cNvPr id="5" name="Marcador de número de diapositiva 4">
            <a:extLst>
              <a:ext uri="{FF2B5EF4-FFF2-40B4-BE49-F238E27FC236}">
                <a16:creationId xmlns:a16="http://schemas.microsoft.com/office/drawing/2014/main" id="{E01FC68F-75EE-4810-A278-21832C6F91B0}"/>
              </a:ext>
            </a:extLst>
          </p:cNvPr>
          <p:cNvSpPr>
            <a:spLocks noGrp="1"/>
          </p:cNvSpPr>
          <p:nvPr>
            <p:ph type="sldNum" sz="quarter" idx="12"/>
          </p:nvPr>
        </p:nvSpPr>
        <p:spPr/>
        <p:txBody>
          <a:bodyPr/>
          <a:lstStyle/>
          <a:p>
            <a:fld id="{097D80E7-8DAC-4BA5-B074-EAA36A9A597A}" type="slidenum">
              <a:rPr lang="es-ES" smtClean="0"/>
              <a:pPr/>
              <a:t>‹Nº›</a:t>
            </a:fld>
            <a:endParaRPr lang="es-ES"/>
          </a:p>
        </p:txBody>
      </p:sp>
    </p:spTree>
    <p:extLst>
      <p:ext uri="{BB962C8B-B14F-4D97-AF65-F5344CB8AC3E}">
        <p14:creationId xmlns:p14="http://schemas.microsoft.com/office/powerpoint/2010/main" val="10377931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54F69A2-0A59-4EFE-AEF0-5AD104EAE0C9}"/>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C1C3764F-05F8-4E19-A888-E4CFB504117E}"/>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A99E64B0-1E15-4EE1-9243-16F988471751}"/>
              </a:ext>
            </a:extLst>
          </p:cNvPr>
          <p:cNvSpPr>
            <a:spLocks noGrp="1"/>
          </p:cNvSpPr>
          <p:nvPr>
            <p:ph type="dt" sz="half" idx="10"/>
          </p:nvPr>
        </p:nvSpPr>
        <p:spPr/>
        <p:txBody>
          <a:bodyPr/>
          <a:lstStyle/>
          <a:p>
            <a:fld id="{ABF232A7-AB97-4D64-AD3E-DF6E6F6033CA}" type="datetimeFigureOut">
              <a:rPr lang="es-ES" smtClean="0"/>
              <a:pPr/>
              <a:t>17/07/2022</a:t>
            </a:fld>
            <a:endParaRPr lang="es-ES"/>
          </a:p>
        </p:txBody>
      </p:sp>
      <p:sp>
        <p:nvSpPr>
          <p:cNvPr id="5" name="Marcador de pie de página 4">
            <a:extLst>
              <a:ext uri="{FF2B5EF4-FFF2-40B4-BE49-F238E27FC236}">
                <a16:creationId xmlns:a16="http://schemas.microsoft.com/office/drawing/2014/main" id="{34951678-789F-4CDF-B902-46FDD1C7B173}"/>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AFEC3225-8F64-4B54-A9BB-50EE2492089F}"/>
              </a:ext>
            </a:extLst>
          </p:cNvPr>
          <p:cNvSpPr>
            <a:spLocks noGrp="1"/>
          </p:cNvSpPr>
          <p:nvPr>
            <p:ph type="sldNum" sz="quarter" idx="12"/>
          </p:nvPr>
        </p:nvSpPr>
        <p:spPr/>
        <p:txBody>
          <a:bodyPr/>
          <a:lstStyle/>
          <a:p>
            <a:fld id="{097D80E7-8DAC-4BA5-B074-EAA36A9A597A}" type="slidenum">
              <a:rPr lang="es-ES" smtClean="0"/>
              <a:pPr/>
              <a:t>‹Nº›</a:t>
            </a:fld>
            <a:endParaRPr lang="es-ES"/>
          </a:p>
        </p:txBody>
      </p:sp>
    </p:spTree>
    <p:extLst>
      <p:ext uri="{BB962C8B-B14F-4D97-AF65-F5344CB8AC3E}">
        <p14:creationId xmlns:p14="http://schemas.microsoft.com/office/powerpoint/2010/main" val="42806618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8E23CD3-E3B4-4B21-A4D7-5D42CD8A99CD}"/>
              </a:ext>
            </a:extLst>
          </p:cNvPr>
          <p:cNvSpPr>
            <a:spLocks noGrp="1"/>
          </p:cNvSpPr>
          <p:nvPr>
            <p:ph type="title"/>
          </p:nvPr>
        </p:nvSpPr>
        <p:spPr>
          <a:xfrm>
            <a:off x="623888" y="1709739"/>
            <a:ext cx="7886700" cy="2852737"/>
          </a:xfrm>
        </p:spPr>
        <p:txBody>
          <a:bodyPr anchor="b"/>
          <a:lstStyle>
            <a:lvl1pPr>
              <a:defRPr sz="4500"/>
            </a:lvl1pPr>
          </a:lstStyle>
          <a:p>
            <a:r>
              <a:rPr lang="es-ES"/>
              <a:t>Haga clic para modificar el estilo de título del patrón</a:t>
            </a:r>
          </a:p>
        </p:txBody>
      </p:sp>
      <p:sp>
        <p:nvSpPr>
          <p:cNvPr id="3" name="Marcador de texto 2">
            <a:extLst>
              <a:ext uri="{FF2B5EF4-FFF2-40B4-BE49-F238E27FC236}">
                <a16:creationId xmlns:a16="http://schemas.microsoft.com/office/drawing/2014/main" id="{338DF018-4A03-475F-B58E-EBA7A5101C22}"/>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1BE02424-B6E0-457C-8933-E341ABE3BA60}"/>
              </a:ext>
            </a:extLst>
          </p:cNvPr>
          <p:cNvSpPr>
            <a:spLocks noGrp="1"/>
          </p:cNvSpPr>
          <p:nvPr>
            <p:ph type="dt" sz="half" idx="10"/>
          </p:nvPr>
        </p:nvSpPr>
        <p:spPr/>
        <p:txBody>
          <a:bodyPr/>
          <a:lstStyle/>
          <a:p>
            <a:fld id="{ABF232A7-AB97-4D64-AD3E-DF6E6F6033CA}" type="datetimeFigureOut">
              <a:rPr lang="es-ES" smtClean="0"/>
              <a:pPr/>
              <a:t>17/07/2022</a:t>
            </a:fld>
            <a:endParaRPr lang="es-ES"/>
          </a:p>
        </p:txBody>
      </p:sp>
      <p:sp>
        <p:nvSpPr>
          <p:cNvPr id="5" name="Marcador de pie de página 4">
            <a:extLst>
              <a:ext uri="{FF2B5EF4-FFF2-40B4-BE49-F238E27FC236}">
                <a16:creationId xmlns:a16="http://schemas.microsoft.com/office/drawing/2014/main" id="{5309C789-14E2-496F-BB72-2F8EDB424691}"/>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EDBBF84D-B5EB-481C-8BCE-90127A8687D7}"/>
              </a:ext>
            </a:extLst>
          </p:cNvPr>
          <p:cNvSpPr>
            <a:spLocks noGrp="1"/>
          </p:cNvSpPr>
          <p:nvPr>
            <p:ph type="sldNum" sz="quarter" idx="12"/>
          </p:nvPr>
        </p:nvSpPr>
        <p:spPr/>
        <p:txBody>
          <a:bodyPr/>
          <a:lstStyle/>
          <a:p>
            <a:fld id="{097D80E7-8DAC-4BA5-B074-EAA36A9A597A}" type="slidenum">
              <a:rPr lang="es-ES" smtClean="0"/>
              <a:pPr/>
              <a:t>‹Nº›</a:t>
            </a:fld>
            <a:endParaRPr lang="es-ES"/>
          </a:p>
        </p:txBody>
      </p:sp>
    </p:spTree>
    <p:extLst>
      <p:ext uri="{BB962C8B-B14F-4D97-AF65-F5344CB8AC3E}">
        <p14:creationId xmlns:p14="http://schemas.microsoft.com/office/powerpoint/2010/main" val="13060467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FD824C8-21A1-45E6-867C-8A92FFCD618F}"/>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BFD6EF2D-1DA7-4084-A54B-AD2FC82E3380}"/>
              </a:ext>
            </a:extLst>
          </p:cNvPr>
          <p:cNvSpPr>
            <a:spLocks noGrp="1"/>
          </p:cNvSpPr>
          <p:nvPr>
            <p:ph sz="half" idx="1"/>
          </p:nvPr>
        </p:nvSpPr>
        <p:spPr>
          <a:xfrm>
            <a:off x="628650" y="1825625"/>
            <a:ext cx="38862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a:extLst>
              <a:ext uri="{FF2B5EF4-FFF2-40B4-BE49-F238E27FC236}">
                <a16:creationId xmlns:a16="http://schemas.microsoft.com/office/drawing/2014/main" id="{CE5FD388-0818-4EE3-9895-BD0910356795}"/>
              </a:ext>
            </a:extLst>
          </p:cNvPr>
          <p:cNvSpPr>
            <a:spLocks noGrp="1"/>
          </p:cNvSpPr>
          <p:nvPr>
            <p:ph sz="half" idx="2"/>
          </p:nvPr>
        </p:nvSpPr>
        <p:spPr>
          <a:xfrm>
            <a:off x="4629150" y="1825625"/>
            <a:ext cx="38862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a:extLst>
              <a:ext uri="{FF2B5EF4-FFF2-40B4-BE49-F238E27FC236}">
                <a16:creationId xmlns:a16="http://schemas.microsoft.com/office/drawing/2014/main" id="{772A8768-8EEA-4E16-80FA-F3605489D46B}"/>
              </a:ext>
            </a:extLst>
          </p:cNvPr>
          <p:cNvSpPr>
            <a:spLocks noGrp="1"/>
          </p:cNvSpPr>
          <p:nvPr>
            <p:ph type="dt" sz="half" idx="10"/>
          </p:nvPr>
        </p:nvSpPr>
        <p:spPr/>
        <p:txBody>
          <a:bodyPr/>
          <a:lstStyle/>
          <a:p>
            <a:fld id="{ABF232A7-AB97-4D64-AD3E-DF6E6F6033CA}" type="datetimeFigureOut">
              <a:rPr lang="es-ES" smtClean="0"/>
              <a:pPr/>
              <a:t>17/07/2022</a:t>
            </a:fld>
            <a:endParaRPr lang="es-ES"/>
          </a:p>
        </p:txBody>
      </p:sp>
      <p:sp>
        <p:nvSpPr>
          <p:cNvPr id="6" name="Marcador de pie de página 5">
            <a:extLst>
              <a:ext uri="{FF2B5EF4-FFF2-40B4-BE49-F238E27FC236}">
                <a16:creationId xmlns:a16="http://schemas.microsoft.com/office/drawing/2014/main" id="{9AB82796-D001-4293-ACCD-F52F7186656E}"/>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3A4B8492-97A1-43A2-8AFC-FD62239CD228}"/>
              </a:ext>
            </a:extLst>
          </p:cNvPr>
          <p:cNvSpPr>
            <a:spLocks noGrp="1"/>
          </p:cNvSpPr>
          <p:nvPr>
            <p:ph type="sldNum" sz="quarter" idx="12"/>
          </p:nvPr>
        </p:nvSpPr>
        <p:spPr/>
        <p:txBody>
          <a:bodyPr/>
          <a:lstStyle/>
          <a:p>
            <a:fld id="{097D80E7-8DAC-4BA5-B074-EAA36A9A597A}" type="slidenum">
              <a:rPr lang="es-ES" smtClean="0"/>
              <a:pPr/>
              <a:t>‹Nº›</a:t>
            </a:fld>
            <a:endParaRPr lang="es-ES"/>
          </a:p>
        </p:txBody>
      </p:sp>
    </p:spTree>
    <p:extLst>
      <p:ext uri="{BB962C8B-B14F-4D97-AF65-F5344CB8AC3E}">
        <p14:creationId xmlns:p14="http://schemas.microsoft.com/office/powerpoint/2010/main" val="7620804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F767EB6-35D8-45B6-9912-D19DD2322B5E}"/>
              </a:ext>
            </a:extLst>
          </p:cNvPr>
          <p:cNvSpPr>
            <a:spLocks noGrp="1"/>
          </p:cNvSpPr>
          <p:nvPr>
            <p:ph type="title"/>
          </p:nvPr>
        </p:nvSpPr>
        <p:spPr>
          <a:xfrm>
            <a:off x="629841" y="365126"/>
            <a:ext cx="7886700" cy="1325563"/>
          </a:xfrm>
        </p:spPr>
        <p:txBody>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9BC6886F-C34F-4338-A3DC-DEB22CB9BF7B}"/>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59DAFAAD-30AE-47BE-A3EA-9E842E8507D5}"/>
              </a:ext>
            </a:extLst>
          </p:cNvPr>
          <p:cNvSpPr>
            <a:spLocks noGrp="1"/>
          </p:cNvSpPr>
          <p:nvPr>
            <p:ph sz="half" idx="2"/>
          </p:nvPr>
        </p:nvSpPr>
        <p:spPr>
          <a:xfrm>
            <a:off x="629842" y="2505075"/>
            <a:ext cx="3868340"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a:extLst>
              <a:ext uri="{FF2B5EF4-FFF2-40B4-BE49-F238E27FC236}">
                <a16:creationId xmlns:a16="http://schemas.microsoft.com/office/drawing/2014/main" id="{D3F1ED97-6D8D-474B-A7E6-5E0FD6FC9039}"/>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263F5BB4-7FCD-47D1-96F9-A4722835CCD3}"/>
              </a:ext>
            </a:extLst>
          </p:cNvPr>
          <p:cNvSpPr>
            <a:spLocks noGrp="1"/>
          </p:cNvSpPr>
          <p:nvPr>
            <p:ph sz="quarter" idx="4"/>
          </p:nvPr>
        </p:nvSpPr>
        <p:spPr>
          <a:xfrm>
            <a:off x="4629150" y="2505075"/>
            <a:ext cx="3887391"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a:extLst>
              <a:ext uri="{FF2B5EF4-FFF2-40B4-BE49-F238E27FC236}">
                <a16:creationId xmlns:a16="http://schemas.microsoft.com/office/drawing/2014/main" id="{09438E70-2276-45EB-96A6-12CBD800493C}"/>
              </a:ext>
            </a:extLst>
          </p:cNvPr>
          <p:cNvSpPr>
            <a:spLocks noGrp="1"/>
          </p:cNvSpPr>
          <p:nvPr>
            <p:ph type="dt" sz="half" idx="10"/>
          </p:nvPr>
        </p:nvSpPr>
        <p:spPr/>
        <p:txBody>
          <a:bodyPr/>
          <a:lstStyle/>
          <a:p>
            <a:fld id="{ABF232A7-AB97-4D64-AD3E-DF6E6F6033CA}" type="datetimeFigureOut">
              <a:rPr lang="es-ES" smtClean="0"/>
              <a:pPr/>
              <a:t>17/07/2022</a:t>
            </a:fld>
            <a:endParaRPr lang="es-ES"/>
          </a:p>
        </p:txBody>
      </p:sp>
      <p:sp>
        <p:nvSpPr>
          <p:cNvPr id="8" name="Marcador de pie de página 7">
            <a:extLst>
              <a:ext uri="{FF2B5EF4-FFF2-40B4-BE49-F238E27FC236}">
                <a16:creationId xmlns:a16="http://schemas.microsoft.com/office/drawing/2014/main" id="{E98A4C48-E3B6-4349-97DA-7BFBDBB9571A}"/>
              </a:ext>
            </a:extLst>
          </p:cNvPr>
          <p:cNvSpPr>
            <a:spLocks noGrp="1"/>
          </p:cNvSpPr>
          <p:nvPr>
            <p:ph type="ftr" sz="quarter" idx="11"/>
          </p:nvPr>
        </p:nvSpPr>
        <p:spPr/>
        <p:txBody>
          <a:bodyPr/>
          <a:lstStyle/>
          <a:p>
            <a:endParaRPr lang="es-ES"/>
          </a:p>
        </p:txBody>
      </p:sp>
      <p:sp>
        <p:nvSpPr>
          <p:cNvPr id="9" name="Marcador de número de diapositiva 8">
            <a:extLst>
              <a:ext uri="{FF2B5EF4-FFF2-40B4-BE49-F238E27FC236}">
                <a16:creationId xmlns:a16="http://schemas.microsoft.com/office/drawing/2014/main" id="{C371C918-0D58-4449-B818-80F60C4460C7}"/>
              </a:ext>
            </a:extLst>
          </p:cNvPr>
          <p:cNvSpPr>
            <a:spLocks noGrp="1"/>
          </p:cNvSpPr>
          <p:nvPr>
            <p:ph type="sldNum" sz="quarter" idx="12"/>
          </p:nvPr>
        </p:nvSpPr>
        <p:spPr/>
        <p:txBody>
          <a:bodyPr/>
          <a:lstStyle/>
          <a:p>
            <a:fld id="{097D80E7-8DAC-4BA5-B074-EAA36A9A597A}" type="slidenum">
              <a:rPr lang="es-ES" smtClean="0"/>
              <a:pPr/>
              <a:t>‹Nº›</a:t>
            </a:fld>
            <a:endParaRPr lang="es-ES"/>
          </a:p>
        </p:txBody>
      </p:sp>
    </p:spTree>
    <p:extLst>
      <p:ext uri="{BB962C8B-B14F-4D97-AF65-F5344CB8AC3E}">
        <p14:creationId xmlns:p14="http://schemas.microsoft.com/office/powerpoint/2010/main" val="54477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55ED30A-FCF0-4351-9947-6F38DCF2D75F}"/>
              </a:ext>
            </a:extLst>
          </p:cNvPr>
          <p:cNvSpPr>
            <a:spLocks noGrp="1"/>
          </p:cNvSpPr>
          <p:nvPr>
            <p:ph type="title"/>
          </p:nvPr>
        </p:nvSpPr>
        <p:spPr/>
        <p:txBody>
          <a:bodyPr/>
          <a:lstStyle/>
          <a:p>
            <a:r>
              <a:rPr lang="es-ES"/>
              <a:t>Haga clic para modificar el estilo de título del patrón</a:t>
            </a:r>
          </a:p>
        </p:txBody>
      </p:sp>
      <p:sp>
        <p:nvSpPr>
          <p:cNvPr id="3" name="Marcador de fecha 2">
            <a:extLst>
              <a:ext uri="{FF2B5EF4-FFF2-40B4-BE49-F238E27FC236}">
                <a16:creationId xmlns:a16="http://schemas.microsoft.com/office/drawing/2014/main" id="{30D2A488-8A2E-41D6-9A66-44F1FE99F684}"/>
              </a:ext>
            </a:extLst>
          </p:cNvPr>
          <p:cNvSpPr>
            <a:spLocks noGrp="1"/>
          </p:cNvSpPr>
          <p:nvPr>
            <p:ph type="dt" sz="half" idx="10"/>
          </p:nvPr>
        </p:nvSpPr>
        <p:spPr/>
        <p:txBody>
          <a:bodyPr/>
          <a:lstStyle/>
          <a:p>
            <a:fld id="{ABF232A7-AB97-4D64-AD3E-DF6E6F6033CA}" type="datetimeFigureOut">
              <a:rPr lang="es-ES" smtClean="0"/>
              <a:pPr/>
              <a:t>17/07/2022</a:t>
            </a:fld>
            <a:endParaRPr lang="es-ES"/>
          </a:p>
        </p:txBody>
      </p:sp>
      <p:sp>
        <p:nvSpPr>
          <p:cNvPr id="4" name="Marcador de pie de página 3">
            <a:extLst>
              <a:ext uri="{FF2B5EF4-FFF2-40B4-BE49-F238E27FC236}">
                <a16:creationId xmlns:a16="http://schemas.microsoft.com/office/drawing/2014/main" id="{43ECE988-35EA-42E8-B7F7-9465BDCB5523}"/>
              </a:ext>
            </a:extLst>
          </p:cNvPr>
          <p:cNvSpPr>
            <a:spLocks noGrp="1"/>
          </p:cNvSpPr>
          <p:nvPr>
            <p:ph type="ftr" sz="quarter" idx="11"/>
          </p:nvPr>
        </p:nvSpPr>
        <p:spPr/>
        <p:txBody>
          <a:bodyPr/>
          <a:lstStyle/>
          <a:p>
            <a:endParaRPr lang="es-ES"/>
          </a:p>
        </p:txBody>
      </p:sp>
      <p:sp>
        <p:nvSpPr>
          <p:cNvPr id="5" name="Marcador de número de diapositiva 4">
            <a:extLst>
              <a:ext uri="{FF2B5EF4-FFF2-40B4-BE49-F238E27FC236}">
                <a16:creationId xmlns:a16="http://schemas.microsoft.com/office/drawing/2014/main" id="{B5B577F3-14F4-4B91-9A0A-9081E70AC5CA}"/>
              </a:ext>
            </a:extLst>
          </p:cNvPr>
          <p:cNvSpPr>
            <a:spLocks noGrp="1"/>
          </p:cNvSpPr>
          <p:nvPr>
            <p:ph type="sldNum" sz="quarter" idx="12"/>
          </p:nvPr>
        </p:nvSpPr>
        <p:spPr/>
        <p:txBody>
          <a:bodyPr/>
          <a:lstStyle/>
          <a:p>
            <a:fld id="{097D80E7-8DAC-4BA5-B074-EAA36A9A597A}" type="slidenum">
              <a:rPr lang="es-ES" smtClean="0"/>
              <a:pPr/>
              <a:t>‹Nº›</a:t>
            </a:fld>
            <a:endParaRPr lang="es-ES"/>
          </a:p>
        </p:txBody>
      </p:sp>
    </p:spTree>
    <p:extLst>
      <p:ext uri="{BB962C8B-B14F-4D97-AF65-F5344CB8AC3E}">
        <p14:creationId xmlns:p14="http://schemas.microsoft.com/office/powerpoint/2010/main" val="4536888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8E0E962A-EEFB-48BE-82CD-A1EA25B41630}"/>
              </a:ext>
            </a:extLst>
          </p:cNvPr>
          <p:cNvSpPr>
            <a:spLocks noGrp="1"/>
          </p:cNvSpPr>
          <p:nvPr>
            <p:ph type="dt" sz="half" idx="10"/>
          </p:nvPr>
        </p:nvSpPr>
        <p:spPr/>
        <p:txBody>
          <a:bodyPr/>
          <a:lstStyle/>
          <a:p>
            <a:fld id="{ABF232A7-AB97-4D64-AD3E-DF6E6F6033CA}" type="datetimeFigureOut">
              <a:rPr lang="es-ES" smtClean="0"/>
              <a:pPr/>
              <a:t>17/07/2022</a:t>
            </a:fld>
            <a:endParaRPr lang="es-ES"/>
          </a:p>
        </p:txBody>
      </p:sp>
      <p:sp>
        <p:nvSpPr>
          <p:cNvPr id="3" name="Marcador de pie de página 2">
            <a:extLst>
              <a:ext uri="{FF2B5EF4-FFF2-40B4-BE49-F238E27FC236}">
                <a16:creationId xmlns:a16="http://schemas.microsoft.com/office/drawing/2014/main" id="{24708C81-C487-4481-9896-8DC89C1C9748}"/>
              </a:ext>
            </a:extLst>
          </p:cNvPr>
          <p:cNvSpPr>
            <a:spLocks noGrp="1"/>
          </p:cNvSpPr>
          <p:nvPr>
            <p:ph type="ftr" sz="quarter" idx="11"/>
          </p:nvPr>
        </p:nvSpPr>
        <p:spPr/>
        <p:txBody>
          <a:bodyPr/>
          <a:lstStyle/>
          <a:p>
            <a:endParaRPr lang="es-ES"/>
          </a:p>
        </p:txBody>
      </p:sp>
      <p:sp>
        <p:nvSpPr>
          <p:cNvPr id="4" name="Marcador de número de diapositiva 3">
            <a:extLst>
              <a:ext uri="{FF2B5EF4-FFF2-40B4-BE49-F238E27FC236}">
                <a16:creationId xmlns:a16="http://schemas.microsoft.com/office/drawing/2014/main" id="{90A4F9CD-1BAA-4449-81FB-54E36B010083}"/>
              </a:ext>
            </a:extLst>
          </p:cNvPr>
          <p:cNvSpPr>
            <a:spLocks noGrp="1"/>
          </p:cNvSpPr>
          <p:nvPr>
            <p:ph type="sldNum" sz="quarter" idx="12"/>
          </p:nvPr>
        </p:nvSpPr>
        <p:spPr/>
        <p:txBody>
          <a:bodyPr/>
          <a:lstStyle/>
          <a:p>
            <a:fld id="{097D80E7-8DAC-4BA5-B074-EAA36A9A597A}" type="slidenum">
              <a:rPr lang="es-ES" smtClean="0"/>
              <a:pPr/>
              <a:t>‹Nº›</a:t>
            </a:fld>
            <a:endParaRPr lang="es-ES"/>
          </a:p>
        </p:txBody>
      </p:sp>
    </p:spTree>
    <p:extLst>
      <p:ext uri="{BB962C8B-B14F-4D97-AF65-F5344CB8AC3E}">
        <p14:creationId xmlns:p14="http://schemas.microsoft.com/office/powerpoint/2010/main" val="25059630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391BBF1-CFF3-4E90-BD99-FBF08F7F730F}"/>
              </a:ext>
            </a:extLst>
          </p:cNvPr>
          <p:cNvSpPr>
            <a:spLocks noGrp="1"/>
          </p:cNvSpPr>
          <p:nvPr>
            <p:ph type="title"/>
          </p:nvPr>
        </p:nvSpPr>
        <p:spPr>
          <a:xfrm>
            <a:off x="629841" y="457200"/>
            <a:ext cx="2949178" cy="1600200"/>
          </a:xfrm>
        </p:spPr>
        <p:txBody>
          <a:bodyPr anchor="b"/>
          <a:lstStyle>
            <a:lvl1pPr>
              <a:defRPr sz="2400"/>
            </a:lvl1p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C5CB8022-F1E6-4A28-B506-6E1B95387FD9}"/>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a:extLst>
              <a:ext uri="{FF2B5EF4-FFF2-40B4-BE49-F238E27FC236}">
                <a16:creationId xmlns:a16="http://schemas.microsoft.com/office/drawing/2014/main" id="{3D2E2514-F6DD-4E09-A968-2F742FC2EB7A}"/>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C714D1E7-01BF-4A93-9739-182FA03659E6}"/>
              </a:ext>
            </a:extLst>
          </p:cNvPr>
          <p:cNvSpPr>
            <a:spLocks noGrp="1"/>
          </p:cNvSpPr>
          <p:nvPr>
            <p:ph type="dt" sz="half" idx="10"/>
          </p:nvPr>
        </p:nvSpPr>
        <p:spPr/>
        <p:txBody>
          <a:bodyPr/>
          <a:lstStyle/>
          <a:p>
            <a:fld id="{ABF232A7-AB97-4D64-AD3E-DF6E6F6033CA}" type="datetimeFigureOut">
              <a:rPr lang="es-ES" smtClean="0"/>
              <a:pPr/>
              <a:t>17/07/2022</a:t>
            </a:fld>
            <a:endParaRPr lang="es-ES"/>
          </a:p>
        </p:txBody>
      </p:sp>
      <p:sp>
        <p:nvSpPr>
          <p:cNvPr id="6" name="Marcador de pie de página 5">
            <a:extLst>
              <a:ext uri="{FF2B5EF4-FFF2-40B4-BE49-F238E27FC236}">
                <a16:creationId xmlns:a16="http://schemas.microsoft.com/office/drawing/2014/main" id="{0A0A3CB7-007A-4160-993D-A40674D95294}"/>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2858579A-8F49-4D1A-BAD9-069DBDA81F58}"/>
              </a:ext>
            </a:extLst>
          </p:cNvPr>
          <p:cNvSpPr>
            <a:spLocks noGrp="1"/>
          </p:cNvSpPr>
          <p:nvPr>
            <p:ph type="sldNum" sz="quarter" idx="12"/>
          </p:nvPr>
        </p:nvSpPr>
        <p:spPr/>
        <p:txBody>
          <a:bodyPr/>
          <a:lstStyle/>
          <a:p>
            <a:fld id="{097D80E7-8DAC-4BA5-B074-EAA36A9A597A}" type="slidenum">
              <a:rPr lang="es-ES" smtClean="0"/>
              <a:pPr/>
              <a:t>‹Nº›</a:t>
            </a:fld>
            <a:endParaRPr lang="es-ES"/>
          </a:p>
        </p:txBody>
      </p:sp>
    </p:spTree>
    <p:extLst>
      <p:ext uri="{BB962C8B-B14F-4D97-AF65-F5344CB8AC3E}">
        <p14:creationId xmlns:p14="http://schemas.microsoft.com/office/powerpoint/2010/main" val="5514233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5E67A46-4E1A-4216-A963-D807947BC81D}"/>
              </a:ext>
            </a:extLst>
          </p:cNvPr>
          <p:cNvSpPr>
            <a:spLocks noGrp="1"/>
          </p:cNvSpPr>
          <p:nvPr>
            <p:ph type="title"/>
          </p:nvPr>
        </p:nvSpPr>
        <p:spPr>
          <a:xfrm>
            <a:off x="629841" y="457200"/>
            <a:ext cx="2949178" cy="1600200"/>
          </a:xfrm>
        </p:spPr>
        <p:txBody>
          <a:bodyPr anchor="b"/>
          <a:lstStyle>
            <a:lvl1pPr>
              <a:defRPr sz="2400"/>
            </a:lvl1pPr>
          </a:lstStyle>
          <a:p>
            <a:r>
              <a:rPr lang="es-ES"/>
              <a:t>Haga clic para modificar el estilo de título del patrón</a:t>
            </a:r>
          </a:p>
        </p:txBody>
      </p:sp>
      <p:sp>
        <p:nvSpPr>
          <p:cNvPr id="3" name="Marcador de posición de imagen 2">
            <a:extLst>
              <a:ext uri="{FF2B5EF4-FFF2-40B4-BE49-F238E27FC236}">
                <a16:creationId xmlns:a16="http://schemas.microsoft.com/office/drawing/2014/main" id="{F3E28FE3-E4E2-4973-B07C-0C2C01560563}"/>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s-ES"/>
          </a:p>
        </p:txBody>
      </p:sp>
      <p:sp>
        <p:nvSpPr>
          <p:cNvPr id="4" name="Marcador de texto 3">
            <a:extLst>
              <a:ext uri="{FF2B5EF4-FFF2-40B4-BE49-F238E27FC236}">
                <a16:creationId xmlns:a16="http://schemas.microsoft.com/office/drawing/2014/main" id="{6CE27DCD-4990-468C-A62C-0A38ED53032D}"/>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79C674ED-54F7-422D-9838-C24280A82CE3}"/>
              </a:ext>
            </a:extLst>
          </p:cNvPr>
          <p:cNvSpPr>
            <a:spLocks noGrp="1"/>
          </p:cNvSpPr>
          <p:nvPr>
            <p:ph type="dt" sz="half" idx="10"/>
          </p:nvPr>
        </p:nvSpPr>
        <p:spPr/>
        <p:txBody>
          <a:bodyPr/>
          <a:lstStyle/>
          <a:p>
            <a:fld id="{ABF232A7-AB97-4D64-AD3E-DF6E6F6033CA}" type="datetimeFigureOut">
              <a:rPr lang="es-ES" smtClean="0"/>
              <a:pPr/>
              <a:t>17/07/2022</a:t>
            </a:fld>
            <a:endParaRPr lang="es-ES"/>
          </a:p>
        </p:txBody>
      </p:sp>
      <p:sp>
        <p:nvSpPr>
          <p:cNvPr id="6" name="Marcador de pie de página 5">
            <a:extLst>
              <a:ext uri="{FF2B5EF4-FFF2-40B4-BE49-F238E27FC236}">
                <a16:creationId xmlns:a16="http://schemas.microsoft.com/office/drawing/2014/main" id="{211EC644-A66C-4E42-B5D9-1D459E646090}"/>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5B3E357E-D277-4C87-8BC4-B78CF6ACC52E}"/>
              </a:ext>
            </a:extLst>
          </p:cNvPr>
          <p:cNvSpPr>
            <a:spLocks noGrp="1"/>
          </p:cNvSpPr>
          <p:nvPr>
            <p:ph type="sldNum" sz="quarter" idx="12"/>
          </p:nvPr>
        </p:nvSpPr>
        <p:spPr/>
        <p:txBody>
          <a:bodyPr/>
          <a:lstStyle/>
          <a:p>
            <a:fld id="{097D80E7-8DAC-4BA5-B074-EAA36A9A597A}" type="slidenum">
              <a:rPr lang="es-ES" smtClean="0"/>
              <a:pPr/>
              <a:t>‹Nº›</a:t>
            </a:fld>
            <a:endParaRPr lang="es-ES"/>
          </a:p>
        </p:txBody>
      </p:sp>
    </p:spTree>
    <p:extLst>
      <p:ext uri="{BB962C8B-B14F-4D97-AF65-F5344CB8AC3E}">
        <p14:creationId xmlns:p14="http://schemas.microsoft.com/office/powerpoint/2010/main" val="30683199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C662F819-D4F3-4E39-A6E4-A7C1FD2A412A}"/>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9FA992F5-D75B-405A-ABFC-A228A411DD33}"/>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A48B219B-DEF0-4723-814C-AF8A9F8D19CC}"/>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ABF232A7-AB97-4D64-AD3E-DF6E6F6033CA}" type="datetimeFigureOut">
              <a:rPr lang="es-ES" smtClean="0"/>
              <a:pPr/>
              <a:t>17/07/2022</a:t>
            </a:fld>
            <a:endParaRPr lang="es-ES"/>
          </a:p>
        </p:txBody>
      </p:sp>
      <p:sp>
        <p:nvSpPr>
          <p:cNvPr id="5" name="Marcador de pie de página 4">
            <a:extLst>
              <a:ext uri="{FF2B5EF4-FFF2-40B4-BE49-F238E27FC236}">
                <a16:creationId xmlns:a16="http://schemas.microsoft.com/office/drawing/2014/main" id="{35C76830-7C48-465F-8048-8281D1F8E2A3}"/>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s-ES"/>
          </a:p>
        </p:txBody>
      </p:sp>
      <p:sp>
        <p:nvSpPr>
          <p:cNvPr id="6" name="Marcador de número de diapositiva 5">
            <a:extLst>
              <a:ext uri="{FF2B5EF4-FFF2-40B4-BE49-F238E27FC236}">
                <a16:creationId xmlns:a16="http://schemas.microsoft.com/office/drawing/2014/main" id="{082F9BA0-BB37-427A-B566-08E3E9CEF9BF}"/>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097D80E7-8DAC-4BA5-B074-EAA36A9A597A}" type="slidenum">
              <a:rPr lang="es-ES" smtClean="0"/>
              <a:pPr/>
              <a:t>‹Nº›</a:t>
            </a:fld>
            <a:endParaRPr lang="es-ES"/>
          </a:p>
        </p:txBody>
      </p:sp>
    </p:spTree>
    <p:extLst>
      <p:ext uri="{BB962C8B-B14F-4D97-AF65-F5344CB8AC3E}">
        <p14:creationId xmlns:p14="http://schemas.microsoft.com/office/powerpoint/2010/main" val="559381990"/>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60" r:id="rId12"/>
    <p:sldLayoutId id="2147483661" r:id="rId13"/>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s-E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3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contenido 2"/>
          <p:cNvSpPr>
            <a:spLocks noGrp="1"/>
          </p:cNvSpPr>
          <p:nvPr>
            <p:ph idx="1"/>
          </p:nvPr>
        </p:nvSpPr>
        <p:spPr>
          <a:xfrm>
            <a:off x="242894" y="1196752"/>
            <a:ext cx="8760542" cy="5212943"/>
          </a:xfrm>
        </p:spPr>
        <p:txBody>
          <a:bodyPr>
            <a:normAutofit/>
          </a:bodyPr>
          <a:lstStyle/>
          <a:p>
            <a:pPr marL="0" indent="0" algn="ctr">
              <a:buNone/>
            </a:pPr>
            <a:r>
              <a:rPr lang="es-ES" sz="4000" b="1" dirty="0">
                <a:solidFill>
                  <a:srgbClr val="2F9E37"/>
                </a:solidFill>
                <a:latin typeface="Arial" pitchFamily="34" charset="0"/>
                <a:cs typeface="Arial" pitchFamily="34" charset="0"/>
              </a:rPr>
              <a:t>TEMA X. TURBINAS DE HIDRÓGENO</a:t>
            </a:r>
          </a:p>
          <a:p>
            <a:pPr marL="0" indent="0" algn="ctr">
              <a:buNone/>
            </a:pPr>
            <a:endParaRPr lang="es-ES" sz="4000" b="1" dirty="0">
              <a:solidFill>
                <a:srgbClr val="2F9E37"/>
              </a:solidFill>
              <a:latin typeface="Arial" pitchFamily="34" charset="0"/>
              <a:cs typeface="Arial" pitchFamily="34" charset="0"/>
            </a:endParaRPr>
          </a:p>
          <a:p>
            <a:pPr marL="0" indent="0" algn="ctr">
              <a:buNone/>
            </a:pPr>
            <a:r>
              <a:rPr lang="es-ES" sz="4000" b="1" dirty="0">
                <a:solidFill>
                  <a:srgbClr val="2F9E37"/>
                </a:solidFill>
                <a:latin typeface="Arial" pitchFamily="34" charset="0"/>
                <a:cs typeface="Arial" pitchFamily="34" charset="0"/>
              </a:rPr>
              <a:t>TURBINAS DE HIDRÓGENO EXISTENTES EN EL MERCADO     </a:t>
            </a:r>
            <a:r>
              <a:rPr lang="es-ES_tradnl" sz="2100" b="1" dirty="0">
                <a:solidFill>
                  <a:srgbClr val="00519E"/>
                </a:solidFill>
                <a:latin typeface="Arial" pitchFamily="34" charset="0"/>
                <a:cs typeface="Arial" pitchFamily="34" charset="0"/>
              </a:rPr>
              <a:t>	</a:t>
            </a:r>
            <a:endParaRPr lang="es-ES_tradnl" sz="2900" b="1" dirty="0">
              <a:solidFill>
                <a:srgbClr val="00519E"/>
              </a:solidFill>
              <a:latin typeface="Arial" pitchFamily="34" charset="0"/>
              <a:cs typeface="Arial" pitchFamily="34" charset="0"/>
            </a:endParaRPr>
          </a:p>
          <a:p>
            <a:pPr marL="514350" indent="-514350">
              <a:buNone/>
            </a:pPr>
            <a:endParaRPr lang="es-ES_tradnl" sz="1900" b="1" dirty="0">
              <a:solidFill>
                <a:srgbClr val="00519E"/>
              </a:solidFill>
              <a:latin typeface="Arial" pitchFamily="34" charset="0"/>
              <a:cs typeface="Arial" pitchFamily="34" charset="0"/>
            </a:endParaRPr>
          </a:p>
          <a:p>
            <a:pPr marL="514350" indent="-514350">
              <a:buNone/>
            </a:pPr>
            <a:endParaRPr lang="es-ES_tradnl" sz="1900" b="1" dirty="0">
              <a:solidFill>
                <a:srgbClr val="00519E"/>
              </a:solidFill>
              <a:latin typeface="Arial" pitchFamily="34" charset="0"/>
              <a:cs typeface="Arial" pitchFamily="34" charset="0"/>
            </a:endParaRPr>
          </a:p>
          <a:p>
            <a:pPr marL="514350" indent="-514350">
              <a:buNone/>
            </a:pPr>
            <a:endParaRPr lang="es-ES_tradnl" sz="1900" b="1" dirty="0">
              <a:solidFill>
                <a:srgbClr val="00519E"/>
              </a:solidFill>
              <a:latin typeface="Arial" pitchFamily="34" charset="0"/>
              <a:cs typeface="Arial" pitchFamily="34" charset="0"/>
            </a:endParaRPr>
          </a:p>
          <a:p>
            <a:pPr marL="514350" indent="-514350">
              <a:buNone/>
            </a:pPr>
            <a:endParaRPr lang="es-ES_tradnl" sz="1900" b="1" dirty="0">
              <a:solidFill>
                <a:srgbClr val="00519E"/>
              </a:solidFill>
              <a:latin typeface="Arial" pitchFamily="34" charset="0"/>
              <a:cs typeface="Arial" pitchFamily="34" charset="0"/>
            </a:endParaRPr>
          </a:p>
          <a:p>
            <a:pPr marL="514350" indent="-514350">
              <a:buNone/>
            </a:pPr>
            <a:endParaRPr lang="es-ES_tradnl" sz="2800" b="1" dirty="0">
              <a:solidFill>
                <a:srgbClr val="00519E"/>
              </a:solidFill>
              <a:latin typeface="Arial" pitchFamily="34" charset="0"/>
              <a:cs typeface="Arial" pitchFamily="34" charset="0"/>
            </a:endParaRPr>
          </a:p>
          <a:p>
            <a:pPr marL="514350" indent="-514350">
              <a:buNone/>
            </a:pPr>
            <a:endParaRPr lang="es-ES_tradnl" sz="1400" b="1" dirty="0">
              <a:solidFill>
                <a:schemeClr val="bg1">
                  <a:lumMod val="65000"/>
                </a:schemeClr>
              </a:solidFill>
              <a:latin typeface="Arial" pitchFamily="34" charset="0"/>
              <a:cs typeface="Arial" pitchFamily="34" charset="0"/>
            </a:endParaRPr>
          </a:p>
          <a:p>
            <a:pPr marL="514350" indent="-514350">
              <a:buNone/>
            </a:pPr>
            <a:endParaRPr lang="es-ES_tradnl" sz="2800" b="1" dirty="0">
              <a:solidFill>
                <a:srgbClr val="00519E"/>
              </a:solidFill>
              <a:latin typeface="Arial" pitchFamily="34" charset="0"/>
              <a:cs typeface="Arial" pitchFamily="34" charset="0"/>
            </a:endParaRPr>
          </a:p>
          <a:p>
            <a:pPr marL="514350" indent="-514350">
              <a:buAutoNum type="arabicPeriod"/>
            </a:pPr>
            <a:endParaRPr lang="es-ES_tradnl" sz="2800" b="1" i="1" dirty="0">
              <a:solidFill>
                <a:srgbClr val="00519E"/>
              </a:solidFill>
              <a:latin typeface="Arial" pitchFamily="34" charset="0"/>
              <a:cs typeface="Arial" pitchFamily="34" charset="0"/>
            </a:endParaRPr>
          </a:p>
          <a:p>
            <a:pPr>
              <a:buNone/>
            </a:pPr>
            <a:endParaRPr lang="es-ES_tradnl" sz="2800" dirty="0">
              <a:solidFill>
                <a:srgbClr val="00519E"/>
              </a:solidFill>
              <a:latin typeface="Arial" pitchFamily="34" charset="0"/>
              <a:cs typeface="Arial" pitchFamily="34" charset="0"/>
            </a:endParaRPr>
          </a:p>
          <a:p>
            <a:pPr>
              <a:buNone/>
            </a:pPr>
            <a:endParaRPr lang="es-ES_tradnl" sz="2800" dirty="0">
              <a:solidFill>
                <a:srgbClr val="00519E"/>
              </a:solidFill>
              <a:latin typeface="Arial" pitchFamily="34" charset="0"/>
              <a:cs typeface="Arial" pitchFamily="34" charset="0"/>
            </a:endParaRPr>
          </a:p>
          <a:p>
            <a:pPr>
              <a:buNone/>
            </a:pPr>
            <a:endParaRPr lang="es-ES_tradnl" sz="2800" dirty="0">
              <a:solidFill>
                <a:srgbClr val="00519E"/>
              </a:solidFill>
              <a:latin typeface="Arial" pitchFamily="34" charset="0"/>
              <a:cs typeface="Arial" pitchFamily="34" charset="0"/>
            </a:endParaRPr>
          </a:p>
          <a:p>
            <a:pPr>
              <a:buNone/>
            </a:pPr>
            <a:endParaRPr lang="es-ES_tradnl" sz="2000" dirty="0">
              <a:solidFill>
                <a:srgbClr val="00519E"/>
              </a:solidFill>
              <a:latin typeface="Arial" pitchFamily="34" charset="0"/>
              <a:cs typeface="Arial" pitchFamily="34" charset="0"/>
            </a:endParaRPr>
          </a:p>
          <a:p>
            <a:pPr>
              <a:buNone/>
            </a:pPr>
            <a:endParaRPr lang="es-ES_tradnl" sz="2000" dirty="0">
              <a:solidFill>
                <a:srgbClr val="97BE0D"/>
              </a:solidFill>
              <a:latin typeface="Arial" pitchFamily="34" charset="0"/>
              <a:cs typeface="Arial" pitchFamily="34" charset="0"/>
            </a:endParaRPr>
          </a:p>
        </p:txBody>
      </p:sp>
      <p:sp>
        <p:nvSpPr>
          <p:cNvPr id="12" name="11 Rectángulo"/>
          <p:cNvSpPr/>
          <p:nvPr/>
        </p:nvSpPr>
        <p:spPr>
          <a:xfrm>
            <a:off x="0" y="6488668"/>
            <a:ext cx="9144000" cy="369332"/>
          </a:xfrm>
          <a:prstGeom prst="rect">
            <a:avLst/>
          </a:prstGeom>
        </p:spPr>
        <p:txBody>
          <a:bodyPr wrap="square">
            <a:spAutoFit/>
          </a:bodyPr>
          <a:lstStyle/>
          <a:p>
            <a:pPr lvl="0">
              <a:spcBef>
                <a:spcPct val="0"/>
              </a:spcBef>
              <a:defRPr/>
            </a:pPr>
            <a:r>
              <a:rPr lang="es-ES_tradnl" b="1" dirty="0">
                <a:solidFill>
                  <a:schemeClr val="bg1"/>
                </a:solidFill>
                <a:latin typeface="TitilliumText22L Regular"/>
                <a:cs typeface="TitilliumText22L Regular"/>
              </a:rPr>
              <a:t>Tema V				                                                              Turbina de hidrógeno</a:t>
            </a:r>
          </a:p>
        </p:txBody>
      </p:sp>
    </p:spTree>
    <p:extLst>
      <p:ext uri="{BB962C8B-B14F-4D97-AF65-F5344CB8AC3E}">
        <p14:creationId xmlns:p14="http://schemas.microsoft.com/office/powerpoint/2010/main" val="409661854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a:spLocks noGrp="1"/>
          </p:cNvSpPr>
          <p:nvPr>
            <p:ph type="title"/>
          </p:nvPr>
        </p:nvSpPr>
        <p:spPr>
          <a:xfrm>
            <a:off x="468313" y="620688"/>
            <a:ext cx="8382000" cy="639763"/>
          </a:xfrm>
        </p:spPr>
        <p:txBody>
          <a:bodyPr/>
          <a:lstStyle/>
          <a:p>
            <a:r>
              <a:rPr lang="en-US" altLang="es-ES" sz="2800" b="1" dirty="0">
                <a:solidFill>
                  <a:srgbClr val="2F9E37"/>
                </a:solidFill>
                <a:latin typeface="Arial" pitchFamily="34" charset="0"/>
                <a:ea typeface="TitilliumText22L Regular"/>
                <a:cs typeface="Arial" pitchFamily="34" charset="0"/>
              </a:rPr>
              <a:t>ADVANTAGES OF HYDROGEN GAS TURBINES </a:t>
            </a:r>
          </a:p>
        </p:txBody>
      </p:sp>
      <p:sp>
        <p:nvSpPr>
          <p:cNvPr id="11" name="10 Rectángulo redondeado"/>
          <p:cNvSpPr/>
          <p:nvPr/>
        </p:nvSpPr>
        <p:spPr>
          <a:xfrm>
            <a:off x="242894" y="1196752"/>
            <a:ext cx="8712968" cy="72008"/>
          </a:xfrm>
          <a:prstGeom prst="roundRect">
            <a:avLst/>
          </a:prstGeom>
          <a:solidFill>
            <a:srgbClr val="41A6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200" b="1" dirty="0">
              <a:solidFill>
                <a:sysClr val="windowText" lastClr="000000"/>
              </a:solidFill>
            </a:endParaRPr>
          </a:p>
        </p:txBody>
      </p:sp>
      <p:sp>
        <p:nvSpPr>
          <p:cNvPr id="7" name="11 Rectángulo">
            <a:extLst>
              <a:ext uri="{FF2B5EF4-FFF2-40B4-BE49-F238E27FC236}">
                <a16:creationId xmlns:a16="http://schemas.microsoft.com/office/drawing/2014/main" id="{0106F4E9-4660-455D-8C74-B78FC096EB55}"/>
              </a:ext>
            </a:extLst>
          </p:cNvPr>
          <p:cNvSpPr/>
          <p:nvPr/>
        </p:nvSpPr>
        <p:spPr>
          <a:xfrm>
            <a:off x="0" y="6488668"/>
            <a:ext cx="9144000" cy="369332"/>
          </a:xfrm>
          <a:prstGeom prst="rect">
            <a:avLst/>
          </a:prstGeom>
        </p:spPr>
        <p:txBody>
          <a:bodyPr wrap="square">
            <a:spAutoFit/>
          </a:bodyPr>
          <a:lstStyle/>
          <a:p>
            <a:pPr lvl="0">
              <a:spcBef>
                <a:spcPct val="0"/>
              </a:spcBef>
              <a:defRPr/>
            </a:pPr>
            <a:r>
              <a:rPr lang="es-ES_tradnl" b="1" dirty="0">
                <a:solidFill>
                  <a:schemeClr val="bg1"/>
                </a:solidFill>
                <a:latin typeface="TitilliumText22L Regular"/>
                <a:cs typeface="TitilliumText22L Regular"/>
              </a:rPr>
              <a:t>Tema V				                                                              Turbina de hidrógeno</a:t>
            </a:r>
          </a:p>
        </p:txBody>
      </p:sp>
      <p:sp>
        <p:nvSpPr>
          <p:cNvPr id="3" name="CuadroTexto 2">
            <a:extLst>
              <a:ext uri="{FF2B5EF4-FFF2-40B4-BE49-F238E27FC236}">
                <a16:creationId xmlns:a16="http://schemas.microsoft.com/office/drawing/2014/main" id="{3742F80E-30CB-48D1-9E29-7E7556DFFCAE}"/>
              </a:ext>
            </a:extLst>
          </p:cNvPr>
          <p:cNvSpPr txBox="1"/>
          <p:nvPr/>
        </p:nvSpPr>
        <p:spPr>
          <a:xfrm>
            <a:off x="0" y="1275725"/>
            <a:ext cx="9144000" cy="2031325"/>
          </a:xfrm>
          <a:prstGeom prst="rect">
            <a:avLst/>
          </a:prstGeom>
          <a:noFill/>
        </p:spPr>
        <p:txBody>
          <a:bodyPr wrap="square">
            <a:spAutoFit/>
          </a:bodyPr>
          <a:lstStyle/>
          <a:p>
            <a:pPr algn="just"/>
            <a:r>
              <a:rPr lang="en-US" b="1" dirty="0">
                <a:solidFill>
                  <a:srgbClr val="00519E"/>
                </a:solidFill>
                <a:latin typeface="Arial" pitchFamily="34" charset="0"/>
                <a:cs typeface="Arial" pitchFamily="34" charset="0"/>
              </a:rPr>
              <a:t>Increased field experience will enable further developments, such as new types of combustors allowing up to 100% of hydrogen firing without the need for diluents for emission control.</a:t>
            </a:r>
          </a:p>
          <a:p>
            <a:pPr algn="just"/>
            <a:endParaRPr lang="en-US" b="1" dirty="0">
              <a:solidFill>
                <a:srgbClr val="00519E"/>
              </a:solidFill>
              <a:latin typeface="Arial" pitchFamily="34" charset="0"/>
              <a:cs typeface="Arial" pitchFamily="34" charset="0"/>
            </a:endParaRPr>
          </a:p>
          <a:p>
            <a:pPr algn="just"/>
            <a:r>
              <a:rPr lang="en-US" b="1" dirty="0">
                <a:solidFill>
                  <a:srgbClr val="00519E"/>
                </a:solidFill>
                <a:latin typeface="Arial" pitchFamily="34" charset="0"/>
                <a:cs typeface="Arial" pitchFamily="34" charset="0"/>
              </a:rPr>
              <a:t>Due to the non-linear dependency of carbon content in the fuel versus the volumetric hydrogen content, it is of importance to enable the use of higher hydrogen content as soon as possible to maximize the impact on CO</a:t>
            </a:r>
            <a:r>
              <a:rPr lang="en-US" b="1" baseline="-25000" dirty="0">
                <a:solidFill>
                  <a:srgbClr val="00519E"/>
                </a:solidFill>
                <a:latin typeface="Arial" pitchFamily="34" charset="0"/>
                <a:cs typeface="Arial" pitchFamily="34" charset="0"/>
              </a:rPr>
              <a:t>2</a:t>
            </a:r>
            <a:r>
              <a:rPr lang="en-US" b="1" dirty="0">
                <a:solidFill>
                  <a:srgbClr val="00519E"/>
                </a:solidFill>
                <a:latin typeface="Arial" pitchFamily="34" charset="0"/>
                <a:cs typeface="Arial" pitchFamily="34" charset="0"/>
              </a:rPr>
              <a:t> emissions.</a:t>
            </a:r>
          </a:p>
        </p:txBody>
      </p:sp>
      <p:pic>
        <p:nvPicPr>
          <p:cNvPr id="2" name="Imagen 1">
            <a:extLst>
              <a:ext uri="{FF2B5EF4-FFF2-40B4-BE49-F238E27FC236}">
                <a16:creationId xmlns:a16="http://schemas.microsoft.com/office/drawing/2014/main" id="{14B4ACDD-6B76-47FF-BF4F-D5C5EAD90F6D}"/>
              </a:ext>
            </a:extLst>
          </p:cNvPr>
          <p:cNvPicPr>
            <a:picLocks noChangeAspect="1"/>
          </p:cNvPicPr>
          <p:nvPr/>
        </p:nvPicPr>
        <p:blipFill>
          <a:blip r:embed="rId3"/>
          <a:stretch>
            <a:fillRect/>
          </a:stretch>
        </p:blipFill>
        <p:spPr>
          <a:xfrm>
            <a:off x="2320925" y="3314015"/>
            <a:ext cx="4676775" cy="3105150"/>
          </a:xfrm>
          <a:prstGeom prst="rect">
            <a:avLst/>
          </a:prstGeom>
        </p:spPr>
      </p:pic>
    </p:spTree>
    <p:extLst>
      <p:ext uri="{BB962C8B-B14F-4D97-AF65-F5344CB8AC3E}">
        <p14:creationId xmlns:p14="http://schemas.microsoft.com/office/powerpoint/2010/main" val="381694777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a:spLocks noGrp="1"/>
          </p:cNvSpPr>
          <p:nvPr>
            <p:ph type="title"/>
          </p:nvPr>
        </p:nvSpPr>
        <p:spPr>
          <a:xfrm>
            <a:off x="468313" y="620688"/>
            <a:ext cx="8382000" cy="639763"/>
          </a:xfrm>
        </p:spPr>
        <p:txBody>
          <a:bodyPr/>
          <a:lstStyle/>
          <a:p>
            <a:r>
              <a:rPr lang="en-US" altLang="es-ES" sz="2800" b="1" dirty="0">
                <a:solidFill>
                  <a:srgbClr val="2F9E37"/>
                </a:solidFill>
                <a:latin typeface="Arial" pitchFamily="34" charset="0"/>
                <a:ea typeface="TitilliumText22L Regular"/>
                <a:cs typeface="Arial" pitchFamily="34" charset="0"/>
              </a:rPr>
              <a:t>ADVANTAGES OF HYDROGEN GAS TURBINES </a:t>
            </a:r>
          </a:p>
        </p:txBody>
      </p:sp>
      <p:sp>
        <p:nvSpPr>
          <p:cNvPr id="11" name="10 Rectángulo redondeado"/>
          <p:cNvSpPr/>
          <p:nvPr/>
        </p:nvSpPr>
        <p:spPr>
          <a:xfrm>
            <a:off x="242894" y="1196752"/>
            <a:ext cx="8712968" cy="72008"/>
          </a:xfrm>
          <a:prstGeom prst="roundRect">
            <a:avLst/>
          </a:prstGeom>
          <a:solidFill>
            <a:srgbClr val="41A6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200" b="1" dirty="0">
              <a:solidFill>
                <a:sysClr val="windowText" lastClr="000000"/>
              </a:solidFill>
            </a:endParaRPr>
          </a:p>
        </p:txBody>
      </p:sp>
      <p:sp>
        <p:nvSpPr>
          <p:cNvPr id="7" name="11 Rectángulo">
            <a:extLst>
              <a:ext uri="{FF2B5EF4-FFF2-40B4-BE49-F238E27FC236}">
                <a16:creationId xmlns:a16="http://schemas.microsoft.com/office/drawing/2014/main" id="{0106F4E9-4660-455D-8C74-B78FC096EB55}"/>
              </a:ext>
            </a:extLst>
          </p:cNvPr>
          <p:cNvSpPr/>
          <p:nvPr/>
        </p:nvSpPr>
        <p:spPr>
          <a:xfrm>
            <a:off x="0" y="6488668"/>
            <a:ext cx="9144000" cy="369332"/>
          </a:xfrm>
          <a:prstGeom prst="rect">
            <a:avLst/>
          </a:prstGeom>
        </p:spPr>
        <p:txBody>
          <a:bodyPr wrap="square">
            <a:spAutoFit/>
          </a:bodyPr>
          <a:lstStyle/>
          <a:p>
            <a:pPr lvl="0">
              <a:spcBef>
                <a:spcPct val="0"/>
              </a:spcBef>
              <a:defRPr/>
            </a:pPr>
            <a:r>
              <a:rPr lang="es-ES_tradnl" b="1" dirty="0">
                <a:solidFill>
                  <a:schemeClr val="bg1"/>
                </a:solidFill>
                <a:latin typeface="TitilliumText22L Regular"/>
                <a:cs typeface="TitilliumText22L Regular"/>
              </a:rPr>
              <a:t>Tema V				                                                              Turbina de hidrógeno</a:t>
            </a:r>
          </a:p>
        </p:txBody>
      </p:sp>
      <p:sp>
        <p:nvSpPr>
          <p:cNvPr id="3" name="CuadroTexto 2">
            <a:extLst>
              <a:ext uri="{FF2B5EF4-FFF2-40B4-BE49-F238E27FC236}">
                <a16:creationId xmlns:a16="http://schemas.microsoft.com/office/drawing/2014/main" id="{3742F80E-30CB-48D1-9E29-7E7556DFFCAE}"/>
              </a:ext>
            </a:extLst>
          </p:cNvPr>
          <p:cNvSpPr txBox="1"/>
          <p:nvPr/>
        </p:nvSpPr>
        <p:spPr>
          <a:xfrm>
            <a:off x="0" y="1275725"/>
            <a:ext cx="9144000" cy="3970318"/>
          </a:xfrm>
          <a:prstGeom prst="rect">
            <a:avLst/>
          </a:prstGeom>
          <a:noFill/>
        </p:spPr>
        <p:txBody>
          <a:bodyPr wrap="square">
            <a:spAutoFit/>
          </a:bodyPr>
          <a:lstStyle/>
          <a:p>
            <a:pPr algn="just"/>
            <a:r>
              <a:rPr lang="en-US" b="1" dirty="0">
                <a:solidFill>
                  <a:srgbClr val="00519E"/>
                </a:solidFill>
                <a:latin typeface="Arial" pitchFamily="34" charset="0"/>
                <a:cs typeface="Arial" pitchFamily="34" charset="0"/>
              </a:rPr>
              <a:t>UTILISING THE EXISTING NATURAL GAS INFRASTRUCTURE</a:t>
            </a:r>
          </a:p>
          <a:p>
            <a:pPr algn="just"/>
            <a:endParaRPr lang="en-US" b="1" dirty="0">
              <a:solidFill>
                <a:srgbClr val="00519E"/>
              </a:solidFill>
              <a:latin typeface="Arial" pitchFamily="34" charset="0"/>
              <a:cs typeface="Arial" pitchFamily="34" charset="0"/>
            </a:endParaRPr>
          </a:p>
          <a:p>
            <a:pPr algn="just"/>
            <a:r>
              <a:rPr lang="en-US" b="1" dirty="0">
                <a:solidFill>
                  <a:srgbClr val="00519E"/>
                </a:solidFill>
                <a:latin typeface="Arial" pitchFamily="34" charset="0"/>
                <a:cs typeface="Arial" pitchFamily="34" charset="0"/>
              </a:rPr>
              <a:t>Gas turbines use the robust and flexible natural gas infrastructure to source their fuel. With little to no modifications a blend of hydrogen with natural gas can be transported within this existing infrastructure, which makes the entire system reusable without major expenditure.</a:t>
            </a:r>
          </a:p>
          <a:p>
            <a:pPr algn="just"/>
            <a:endParaRPr lang="en-US" b="1" dirty="0">
              <a:solidFill>
                <a:srgbClr val="00519E"/>
              </a:solidFill>
              <a:latin typeface="Arial" pitchFamily="34" charset="0"/>
              <a:cs typeface="Arial" pitchFamily="34" charset="0"/>
            </a:endParaRPr>
          </a:p>
          <a:p>
            <a:pPr algn="just"/>
            <a:r>
              <a:rPr lang="en-US" b="1" dirty="0">
                <a:solidFill>
                  <a:srgbClr val="00519E"/>
                </a:solidFill>
                <a:latin typeface="Arial" pitchFamily="34" charset="0"/>
                <a:cs typeface="Arial" pitchFamily="34" charset="0"/>
              </a:rPr>
              <a:t>For example the Netherlands has already injected up to 20% hydrogen into their natural gas grid in a pilot project on the Island of </a:t>
            </a:r>
            <a:r>
              <a:rPr lang="en-US" b="1" dirty="0" err="1">
                <a:solidFill>
                  <a:srgbClr val="00519E"/>
                </a:solidFill>
                <a:latin typeface="Arial" pitchFamily="34" charset="0"/>
                <a:cs typeface="Arial" pitchFamily="34" charset="0"/>
              </a:rPr>
              <a:t>Ameland</a:t>
            </a:r>
            <a:r>
              <a:rPr lang="en-US" b="1" dirty="0">
                <a:solidFill>
                  <a:srgbClr val="00519E"/>
                </a:solidFill>
                <a:latin typeface="Arial" pitchFamily="34" charset="0"/>
                <a:cs typeface="Arial" pitchFamily="34" charset="0"/>
              </a:rPr>
              <a:t> some years ago 3. This concept can be replicated to other regions to start burning a blend of natural gas and hydrogen in gas turbines to reduce carbon emissions. However, new or retrofitted piping infrastructure would be necessary for 100% hydrogen transport, but combusting hydrogen at the point of production would be a solution to this problem during the initial phase.</a:t>
            </a:r>
          </a:p>
        </p:txBody>
      </p:sp>
    </p:spTree>
    <p:extLst>
      <p:ext uri="{BB962C8B-B14F-4D97-AF65-F5344CB8AC3E}">
        <p14:creationId xmlns:p14="http://schemas.microsoft.com/office/powerpoint/2010/main" val="302104587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a:spLocks noGrp="1"/>
          </p:cNvSpPr>
          <p:nvPr>
            <p:ph type="title"/>
          </p:nvPr>
        </p:nvSpPr>
        <p:spPr>
          <a:xfrm>
            <a:off x="468313" y="620688"/>
            <a:ext cx="8382000" cy="639763"/>
          </a:xfrm>
        </p:spPr>
        <p:txBody>
          <a:bodyPr/>
          <a:lstStyle/>
          <a:p>
            <a:r>
              <a:rPr lang="en-US" altLang="es-ES" sz="2800" b="1" dirty="0">
                <a:solidFill>
                  <a:srgbClr val="2F9E37"/>
                </a:solidFill>
                <a:latin typeface="Arial" pitchFamily="34" charset="0"/>
                <a:ea typeface="TitilliumText22L Regular"/>
                <a:cs typeface="Arial" pitchFamily="34" charset="0"/>
              </a:rPr>
              <a:t>ADVANTAGES OF HYDROGEN GAS TURBINES </a:t>
            </a:r>
          </a:p>
        </p:txBody>
      </p:sp>
      <p:sp>
        <p:nvSpPr>
          <p:cNvPr id="11" name="10 Rectángulo redondeado"/>
          <p:cNvSpPr/>
          <p:nvPr/>
        </p:nvSpPr>
        <p:spPr>
          <a:xfrm>
            <a:off x="242894" y="1196752"/>
            <a:ext cx="8712968" cy="72008"/>
          </a:xfrm>
          <a:prstGeom prst="roundRect">
            <a:avLst/>
          </a:prstGeom>
          <a:solidFill>
            <a:srgbClr val="41A6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200" b="1" dirty="0">
              <a:solidFill>
                <a:sysClr val="windowText" lastClr="000000"/>
              </a:solidFill>
            </a:endParaRPr>
          </a:p>
        </p:txBody>
      </p:sp>
      <p:sp>
        <p:nvSpPr>
          <p:cNvPr id="7" name="11 Rectángulo">
            <a:extLst>
              <a:ext uri="{FF2B5EF4-FFF2-40B4-BE49-F238E27FC236}">
                <a16:creationId xmlns:a16="http://schemas.microsoft.com/office/drawing/2014/main" id="{0106F4E9-4660-455D-8C74-B78FC096EB55}"/>
              </a:ext>
            </a:extLst>
          </p:cNvPr>
          <p:cNvSpPr/>
          <p:nvPr/>
        </p:nvSpPr>
        <p:spPr>
          <a:xfrm>
            <a:off x="0" y="6488668"/>
            <a:ext cx="9144000" cy="369332"/>
          </a:xfrm>
          <a:prstGeom prst="rect">
            <a:avLst/>
          </a:prstGeom>
        </p:spPr>
        <p:txBody>
          <a:bodyPr wrap="square">
            <a:spAutoFit/>
          </a:bodyPr>
          <a:lstStyle/>
          <a:p>
            <a:pPr lvl="0">
              <a:spcBef>
                <a:spcPct val="0"/>
              </a:spcBef>
              <a:defRPr/>
            </a:pPr>
            <a:r>
              <a:rPr lang="es-ES_tradnl" b="1" dirty="0">
                <a:solidFill>
                  <a:schemeClr val="bg1"/>
                </a:solidFill>
                <a:latin typeface="TitilliumText22L Regular"/>
                <a:cs typeface="TitilliumText22L Regular"/>
              </a:rPr>
              <a:t>Tema V				                                                              Turbina de hidrógeno</a:t>
            </a:r>
          </a:p>
        </p:txBody>
      </p:sp>
      <p:sp>
        <p:nvSpPr>
          <p:cNvPr id="3" name="CuadroTexto 2">
            <a:extLst>
              <a:ext uri="{FF2B5EF4-FFF2-40B4-BE49-F238E27FC236}">
                <a16:creationId xmlns:a16="http://schemas.microsoft.com/office/drawing/2014/main" id="{3742F80E-30CB-48D1-9E29-7E7556DFFCAE}"/>
              </a:ext>
            </a:extLst>
          </p:cNvPr>
          <p:cNvSpPr txBox="1"/>
          <p:nvPr/>
        </p:nvSpPr>
        <p:spPr>
          <a:xfrm>
            <a:off x="0" y="1275725"/>
            <a:ext cx="9144000" cy="2862322"/>
          </a:xfrm>
          <a:prstGeom prst="rect">
            <a:avLst/>
          </a:prstGeom>
          <a:noFill/>
        </p:spPr>
        <p:txBody>
          <a:bodyPr wrap="square">
            <a:spAutoFit/>
          </a:bodyPr>
          <a:lstStyle/>
          <a:p>
            <a:pPr algn="just"/>
            <a:r>
              <a:rPr lang="en-US" b="1" dirty="0">
                <a:solidFill>
                  <a:srgbClr val="00519E"/>
                </a:solidFill>
                <a:latin typeface="Arial" pitchFamily="34" charset="0"/>
                <a:cs typeface="Arial" pitchFamily="34" charset="0"/>
              </a:rPr>
              <a:t>RETROFITTING EXISTING GAS TURBINES</a:t>
            </a:r>
          </a:p>
          <a:p>
            <a:pPr algn="just"/>
            <a:endParaRPr lang="en-US" b="1" dirty="0">
              <a:solidFill>
                <a:srgbClr val="00519E"/>
              </a:solidFill>
              <a:latin typeface="Arial" pitchFamily="34" charset="0"/>
              <a:cs typeface="Arial" pitchFamily="34" charset="0"/>
            </a:endParaRPr>
          </a:p>
          <a:p>
            <a:pPr algn="just"/>
            <a:r>
              <a:rPr lang="en-US" b="1" dirty="0">
                <a:solidFill>
                  <a:srgbClr val="00519E"/>
                </a:solidFill>
                <a:latin typeface="Arial" pitchFamily="34" charset="0"/>
                <a:cs typeface="Arial" pitchFamily="34" charset="0"/>
              </a:rPr>
              <a:t>The design of hydrogen gas turbines can rely to some extent on the existing gas turbine technology. There is no necessity to design and manufacture entirely new gas turbines for hydrogen combustion. Special attention is required on modifying the combustor and some auxiliary parts, but most of existing gas turbines can be retrofitted to either partially or fully burn hydrogen. This conversion would not only avoid large capital spending but also save time in switching large fleets of current gas turbines to hydrogen. An additional major benefit of developing and deploying the hydrogen gas turbine</a:t>
            </a:r>
          </a:p>
        </p:txBody>
      </p:sp>
    </p:spTree>
    <p:extLst>
      <p:ext uri="{BB962C8B-B14F-4D97-AF65-F5344CB8AC3E}">
        <p14:creationId xmlns:p14="http://schemas.microsoft.com/office/powerpoint/2010/main" val="194448988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a:spLocks noGrp="1"/>
          </p:cNvSpPr>
          <p:nvPr>
            <p:ph type="title"/>
          </p:nvPr>
        </p:nvSpPr>
        <p:spPr>
          <a:xfrm>
            <a:off x="468313" y="620688"/>
            <a:ext cx="8382000" cy="639763"/>
          </a:xfrm>
        </p:spPr>
        <p:txBody>
          <a:bodyPr/>
          <a:lstStyle/>
          <a:p>
            <a:r>
              <a:rPr lang="en-US" altLang="es-ES" sz="2800" b="1" dirty="0">
                <a:solidFill>
                  <a:srgbClr val="2F9E37"/>
                </a:solidFill>
                <a:latin typeface="Arial" pitchFamily="34" charset="0"/>
                <a:ea typeface="TitilliumText22L Regular"/>
                <a:cs typeface="Arial" pitchFamily="34" charset="0"/>
              </a:rPr>
              <a:t>ADVANTAGES OF HYDROGEN GAS TURBINES </a:t>
            </a:r>
          </a:p>
        </p:txBody>
      </p:sp>
      <p:sp>
        <p:nvSpPr>
          <p:cNvPr id="11" name="10 Rectángulo redondeado"/>
          <p:cNvSpPr/>
          <p:nvPr/>
        </p:nvSpPr>
        <p:spPr>
          <a:xfrm>
            <a:off x="242894" y="1196752"/>
            <a:ext cx="8712968" cy="72008"/>
          </a:xfrm>
          <a:prstGeom prst="roundRect">
            <a:avLst/>
          </a:prstGeom>
          <a:solidFill>
            <a:srgbClr val="41A6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200" b="1" dirty="0">
              <a:solidFill>
                <a:sysClr val="windowText" lastClr="000000"/>
              </a:solidFill>
            </a:endParaRPr>
          </a:p>
        </p:txBody>
      </p:sp>
      <p:sp>
        <p:nvSpPr>
          <p:cNvPr id="7" name="11 Rectángulo">
            <a:extLst>
              <a:ext uri="{FF2B5EF4-FFF2-40B4-BE49-F238E27FC236}">
                <a16:creationId xmlns:a16="http://schemas.microsoft.com/office/drawing/2014/main" id="{0106F4E9-4660-455D-8C74-B78FC096EB55}"/>
              </a:ext>
            </a:extLst>
          </p:cNvPr>
          <p:cNvSpPr/>
          <p:nvPr/>
        </p:nvSpPr>
        <p:spPr>
          <a:xfrm>
            <a:off x="0" y="6488668"/>
            <a:ext cx="9144000" cy="369332"/>
          </a:xfrm>
          <a:prstGeom prst="rect">
            <a:avLst/>
          </a:prstGeom>
        </p:spPr>
        <p:txBody>
          <a:bodyPr wrap="square">
            <a:spAutoFit/>
          </a:bodyPr>
          <a:lstStyle/>
          <a:p>
            <a:pPr lvl="0">
              <a:spcBef>
                <a:spcPct val="0"/>
              </a:spcBef>
              <a:defRPr/>
            </a:pPr>
            <a:r>
              <a:rPr lang="es-ES_tradnl" b="1" dirty="0">
                <a:solidFill>
                  <a:schemeClr val="bg1"/>
                </a:solidFill>
                <a:latin typeface="TitilliumText22L Regular"/>
                <a:cs typeface="TitilliumText22L Regular"/>
              </a:rPr>
              <a:t>Tema V				                                                              Turbina de hidrógeno</a:t>
            </a:r>
          </a:p>
        </p:txBody>
      </p:sp>
      <p:sp>
        <p:nvSpPr>
          <p:cNvPr id="3" name="CuadroTexto 2">
            <a:extLst>
              <a:ext uri="{FF2B5EF4-FFF2-40B4-BE49-F238E27FC236}">
                <a16:creationId xmlns:a16="http://schemas.microsoft.com/office/drawing/2014/main" id="{3742F80E-30CB-48D1-9E29-7E7556DFFCAE}"/>
              </a:ext>
            </a:extLst>
          </p:cNvPr>
          <p:cNvSpPr txBox="1"/>
          <p:nvPr/>
        </p:nvSpPr>
        <p:spPr>
          <a:xfrm>
            <a:off x="0" y="1275725"/>
            <a:ext cx="9144000" cy="3416320"/>
          </a:xfrm>
          <a:prstGeom prst="rect">
            <a:avLst/>
          </a:prstGeom>
          <a:noFill/>
        </p:spPr>
        <p:txBody>
          <a:bodyPr wrap="square">
            <a:spAutoFit/>
          </a:bodyPr>
          <a:lstStyle/>
          <a:p>
            <a:pPr algn="just"/>
            <a:r>
              <a:rPr lang="en-US" b="1" dirty="0">
                <a:solidFill>
                  <a:srgbClr val="00519E"/>
                </a:solidFill>
                <a:latin typeface="Arial" pitchFamily="34" charset="0"/>
                <a:cs typeface="Arial" pitchFamily="34" charset="0"/>
              </a:rPr>
              <a:t>100% EMISSION COMPLIANCE</a:t>
            </a:r>
          </a:p>
          <a:p>
            <a:pPr algn="just"/>
            <a:endParaRPr lang="en-US" b="1" dirty="0">
              <a:solidFill>
                <a:srgbClr val="00519E"/>
              </a:solidFill>
              <a:latin typeface="Arial" pitchFamily="34" charset="0"/>
              <a:cs typeface="Arial" pitchFamily="34" charset="0"/>
            </a:endParaRPr>
          </a:p>
          <a:p>
            <a:pPr algn="just"/>
            <a:r>
              <a:rPr lang="en-US" b="1" dirty="0">
                <a:solidFill>
                  <a:srgbClr val="00519E"/>
                </a:solidFill>
                <a:latin typeface="Arial" pitchFamily="34" charset="0"/>
                <a:cs typeface="Arial" pitchFamily="34" charset="0"/>
              </a:rPr>
              <a:t>Current gas turbines can already burn pure hydrogen via diffusion combustion, thus still generating NOx emissions.</a:t>
            </a:r>
          </a:p>
          <a:p>
            <a:pPr algn="just"/>
            <a:endParaRPr lang="en-US" b="1" dirty="0">
              <a:solidFill>
                <a:srgbClr val="00519E"/>
              </a:solidFill>
              <a:latin typeface="Arial" pitchFamily="34" charset="0"/>
              <a:cs typeface="Arial" pitchFamily="34" charset="0"/>
            </a:endParaRPr>
          </a:p>
          <a:p>
            <a:pPr algn="just"/>
            <a:r>
              <a:rPr lang="en-US" b="1" dirty="0">
                <a:solidFill>
                  <a:srgbClr val="00519E"/>
                </a:solidFill>
                <a:latin typeface="Arial" pitchFamily="34" charset="0"/>
                <a:cs typeface="Arial" pitchFamily="34" charset="0"/>
              </a:rPr>
              <a:t>For this reason research and development activities are nowadays focused on dry low NOx technology, which has the potential to substantially reduce or eliminate NOx emissions. </a:t>
            </a:r>
          </a:p>
          <a:p>
            <a:pPr algn="just"/>
            <a:endParaRPr lang="en-US" b="1" dirty="0">
              <a:solidFill>
                <a:srgbClr val="00519E"/>
              </a:solidFill>
              <a:latin typeface="Arial" pitchFamily="34" charset="0"/>
              <a:cs typeface="Arial" pitchFamily="34" charset="0"/>
            </a:endParaRPr>
          </a:p>
          <a:p>
            <a:pPr algn="just"/>
            <a:r>
              <a:rPr lang="en-US" b="1" dirty="0">
                <a:solidFill>
                  <a:srgbClr val="00519E"/>
                </a:solidFill>
                <a:latin typeface="Arial" pitchFamily="34" charset="0"/>
                <a:cs typeface="Arial" pitchFamily="34" charset="0"/>
              </a:rPr>
              <a:t>In terms of thermal efficiency and power output, differences between current gas turbines and hydrogen turbines, both with dry low NOx technology, would be marginal.</a:t>
            </a:r>
          </a:p>
        </p:txBody>
      </p:sp>
    </p:spTree>
    <p:extLst>
      <p:ext uri="{BB962C8B-B14F-4D97-AF65-F5344CB8AC3E}">
        <p14:creationId xmlns:p14="http://schemas.microsoft.com/office/powerpoint/2010/main" val="364067142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a:spLocks noGrp="1"/>
          </p:cNvSpPr>
          <p:nvPr>
            <p:ph type="title"/>
          </p:nvPr>
        </p:nvSpPr>
        <p:spPr>
          <a:xfrm>
            <a:off x="468313" y="620688"/>
            <a:ext cx="8382000" cy="639763"/>
          </a:xfrm>
        </p:spPr>
        <p:txBody>
          <a:bodyPr/>
          <a:lstStyle/>
          <a:p>
            <a:r>
              <a:rPr lang="en-US" altLang="es-ES" sz="2800" b="1" dirty="0">
                <a:solidFill>
                  <a:srgbClr val="2F9E37"/>
                </a:solidFill>
                <a:latin typeface="Arial" pitchFamily="34" charset="0"/>
                <a:ea typeface="TitilliumText22L Regular"/>
                <a:cs typeface="Arial" pitchFamily="34" charset="0"/>
              </a:rPr>
              <a:t>ADVANTAGES OF HYDROGEN GAS TURBINES </a:t>
            </a:r>
          </a:p>
        </p:txBody>
      </p:sp>
      <p:sp>
        <p:nvSpPr>
          <p:cNvPr id="11" name="10 Rectángulo redondeado"/>
          <p:cNvSpPr/>
          <p:nvPr/>
        </p:nvSpPr>
        <p:spPr>
          <a:xfrm>
            <a:off x="242894" y="1196752"/>
            <a:ext cx="8712968" cy="72008"/>
          </a:xfrm>
          <a:prstGeom prst="roundRect">
            <a:avLst/>
          </a:prstGeom>
          <a:solidFill>
            <a:srgbClr val="41A6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200" b="1" dirty="0">
              <a:solidFill>
                <a:sysClr val="windowText" lastClr="000000"/>
              </a:solidFill>
            </a:endParaRPr>
          </a:p>
        </p:txBody>
      </p:sp>
      <p:sp>
        <p:nvSpPr>
          <p:cNvPr id="7" name="11 Rectángulo">
            <a:extLst>
              <a:ext uri="{FF2B5EF4-FFF2-40B4-BE49-F238E27FC236}">
                <a16:creationId xmlns:a16="http://schemas.microsoft.com/office/drawing/2014/main" id="{0106F4E9-4660-455D-8C74-B78FC096EB55}"/>
              </a:ext>
            </a:extLst>
          </p:cNvPr>
          <p:cNvSpPr/>
          <p:nvPr/>
        </p:nvSpPr>
        <p:spPr>
          <a:xfrm>
            <a:off x="0" y="6488668"/>
            <a:ext cx="9144000" cy="369332"/>
          </a:xfrm>
          <a:prstGeom prst="rect">
            <a:avLst/>
          </a:prstGeom>
        </p:spPr>
        <p:txBody>
          <a:bodyPr wrap="square">
            <a:spAutoFit/>
          </a:bodyPr>
          <a:lstStyle/>
          <a:p>
            <a:pPr lvl="0">
              <a:spcBef>
                <a:spcPct val="0"/>
              </a:spcBef>
              <a:defRPr/>
            </a:pPr>
            <a:r>
              <a:rPr lang="es-ES_tradnl" b="1" dirty="0">
                <a:solidFill>
                  <a:schemeClr val="bg1"/>
                </a:solidFill>
                <a:latin typeface="TitilliumText22L Regular"/>
                <a:cs typeface="TitilliumText22L Regular"/>
              </a:rPr>
              <a:t>Tema V				                                                              Turbina de hidrógeno</a:t>
            </a:r>
          </a:p>
        </p:txBody>
      </p:sp>
      <p:sp>
        <p:nvSpPr>
          <p:cNvPr id="3" name="CuadroTexto 2">
            <a:extLst>
              <a:ext uri="{FF2B5EF4-FFF2-40B4-BE49-F238E27FC236}">
                <a16:creationId xmlns:a16="http://schemas.microsoft.com/office/drawing/2014/main" id="{3742F80E-30CB-48D1-9E29-7E7556DFFCAE}"/>
              </a:ext>
            </a:extLst>
          </p:cNvPr>
          <p:cNvSpPr txBox="1"/>
          <p:nvPr/>
        </p:nvSpPr>
        <p:spPr>
          <a:xfrm>
            <a:off x="0" y="1275725"/>
            <a:ext cx="9144000" cy="2308324"/>
          </a:xfrm>
          <a:prstGeom prst="rect">
            <a:avLst/>
          </a:prstGeom>
          <a:noFill/>
        </p:spPr>
        <p:txBody>
          <a:bodyPr wrap="square">
            <a:spAutoFit/>
          </a:bodyPr>
          <a:lstStyle/>
          <a:p>
            <a:pPr algn="just"/>
            <a:r>
              <a:rPr lang="en-US" b="1" dirty="0">
                <a:solidFill>
                  <a:srgbClr val="00519E"/>
                </a:solidFill>
                <a:latin typeface="Arial" pitchFamily="34" charset="0"/>
                <a:cs typeface="Arial" pitchFamily="34" charset="0"/>
              </a:rPr>
              <a:t>SECTOR COUPLING FOR DEEPER DECARBONISATION</a:t>
            </a:r>
          </a:p>
          <a:p>
            <a:pPr algn="just"/>
            <a:endParaRPr lang="en-US" b="1" dirty="0">
              <a:solidFill>
                <a:srgbClr val="00519E"/>
              </a:solidFill>
              <a:latin typeface="Arial" pitchFamily="34" charset="0"/>
              <a:cs typeface="Arial" pitchFamily="34" charset="0"/>
            </a:endParaRPr>
          </a:p>
          <a:p>
            <a:pPr algn="just"/>
            <a:r>
              <a:rPr lang="en-US" b="1" dirty="0">
                <a:solidFill>
                  <a:srgbClr val="00519E"/>
                </a:solidFill>
                <a:latin typeface="Arial" pitchFamily="34" charset="0"/>
                <a:cs typeface="Arial" pitchFamily="34" charset="0"/>
              </a:rPr>
              <a:t>The heating sector is one of the largest carbon emitters worldwide. In order to reduce the CO</a:t>
            </a:r>
            <a:r>
              <a:rPr lang="en-US" b="1" baseline="-25000" dirty="0">
                <a:solidFill>
                  <a:srgbClr val="00519E"/>
                </a:solidFill>
                <a:latin typeface="Arial" pitchFamily="34" charset="0"/>
                <a:cs typeface="Arial" pitchFamily="34" charset="0"/>
              </a:rPr>
              <a:t>2</a:t>
            </a:r>
            <a:r>
              <a:rPr lang="en-US" b="1" dirty="0">
                <a:solidFill>
                  <a:srgbClr val="00519E"/>
                </a:solidFill>
                <a:latin typeface="Arial" pitchFamily="34" charset="0"/>
                <a:cs typeface="Arial" pitchFamily="34" charset="0"/>
              </a:rPr>
              <a:t> emissions, waste heat from hydrogen gas turbines in Combined Heat and Power (CHP) plants can be used. </a:t>
            </a:r>
          </a:p>
          <a:p>
            <a:pPr algn="just"/>
            <a:endParaRPr lang="en-US" b="1" dirty="0">
              <a:solidFill>
                <a:srgbClr val="00519E"/>
              </a:solidFill>
              <a:latin typeface="Arial" pitchFamily="34" charset="0"/>
              <a:cs typeface="Arial" pitchFamily="34" charset="0"/>
            </a:endParaRPr>
          </a:p>
          <a:p>
            <a:pPr algn="just"/>
            <a:r>
              <a:rPr lang="en-US" b="1" dirty="0">
                <a:solidFill>
                  <a:srgbClr val="00519E"/>
                </a:solidFill>
                <a:latin typeface="Arial" pitchFamily="34" charset="0"/>
                <a:cs typeface="Arial" pitchFamily="34" charset="0"/>
              </a:rPr>
              <a:t>By coupling hydrogen gas turbines also with other industries (e.g. chemicals and refineries), further </a:t>
            </a:r>
            <a:r>
              <a:rPr lang="en-US" b="1" dirty="0" err="1">
                <a:solidFill>
                  <a:srgbClr val="00519E"/>
                </a:solidFill>
                <a:latin typeface="Arial" pitchFamily="34" charset="0"/>
                <a:cs typeface="Arial" pitchFamily="34" charset="0"/>
              </a:rPr>
              <a:t>decarbonisation</a:t>
            </a:r>
            <a:r>
              <a:rPr lang="en-US" b="1" dirty="0">
                <a:solidFill>
                  <a:srgbClr val="00519E"/>
                </a:solidFill>
                <a:latin typeface="Arial" pitchFamily="34" charset="0"/>
                <a:cs typeface="Arial" pitchFamily="34" charset="0"/>
              </a:rPr>
              <a:t> can be achieved.</a:t>
            </a:r>
          </a:p>
        </p:txBody>
      </p:sp>
    </p:spTree>
    <p:extLst>
      <p:ext uri="{BB962C8B-B14F-4D97-AF65-F5344CB8AC3E}">
        <p14:creationId xmlns:p14="http://schemas.microsoft.com/office/powerpoint/2010/main" val="301560455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a:spLocks noGrp="1"/>
          </p:cNvSpPr>
          <p:nvPr>
            <p:ph type="title"/>
          </p:nvPr>
        </p:nvSpPr>
        <p:spPr>
          <a:xfrm>
            <a:off x="468313" y="620688"/>
            <a:ext cx="8382000" cy="639763"/>
          </a:xfrm>
        </p:spPr>
        <p:txBody>
          <a:bodyPr/>
          <a:lstStyle/>
          <a:p>
            <a:r>
              <a:rPr lang="en-US" altLang="es-ES" sz="2800" b="1" dirty="0">
                <a:solidFill>
                  <a:srgbClr val="2F9E37"/>
                </a:solidFill>
                <a:latin typeface="Arial" pitchFamily="34" charset="0"/>
                <a:ea typeface="TitilliumText22L Regular"/>
                <a:cs typeface="Arial" pitchFamily="34" charset="0"/>
              </a:rPr>
              <a:t>ADVANTAGES OF HYDROGEN GAS TURBINES </a:t>
            </a:r>
          </a:p>
        </p:txBody>
      </p:sp>
      <p:sp>
        <p:nvSpPr>
          <p:cNvPr id="11" name="10 Rectángulo redondeado"/>
          <p:cNvSpPr/>
          <p:nvPr/>
        </p:nvSpPr>
        <p:spPr>
          <a:xfrm>
            <a:off x="242894" y="1196752"/>
            <a:ext cx="8712968" cy="72008"/>
          </a:xfrm>
          <a:prstGeom prst="roundRect">
            <a:avLst/>
          </a:prstGeom>
          <a:solidFill>
            <a:srgbClr val="41A6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200" b="1" dirty="0">
              <a:solidFill>
                <a:sysClr val="windowText" lastClr="000000"/>
              </a:solidFill>
            </a:endParaRPr>
          </a:p>
        </p:txBody>
      </p:sp>
      <p:sp>
        <p:nvSpPr>
          <p:cNvPr id="7" name="11 Rectángulo">
            <a:extLst>
              <a:ext uri="{FF2B5EF4-FFF2-40B4-BE49-F238E27FC236}">
                <a16:creationId xmlns:a16="http://schemas.microsoft.com/office/drawing/2014/main" id="{0106F4E9-4660-455D-8C74-B78FC096EB55}"/>
              </a:ext>
            </a:extLst>
          </p:cNvPr>
          <p:cNvSpPr/>
          <p:nvPr/>
        </p:nvSpPr>
        <p:spPr>
          <a:xfrm>
            <a:off x="0" y="6488668"/>
            <a:ext cx="9144000" cy="369332"/>
          </a:xfrm>
          <a:prstGeom prst="rect">
            <a:avLst/>
          </a:prstGeom>
        </p:spPr>
        <p:txBody>
          <a:bodyPr wrap="square">
            <a:spAutoFit/>
          </a:bodyPr>
          <a:lstStyle/>
          <a:p>
            <a:pPr lvl="0">
              <a:spcBef>
                <a:spcPct val="0"/>
              </a:spcBef>
              <a:defRPr/>
            </a:pPr>
            <a:r>
              <a:rPr lang="es-ES_tradnl" b="1" dirty="0">
                <a:solidFill>
                  <a:schemeClr val="bg1"/>
                </a:solidFill>
                <a:latin typeface="TitilliumText22L Regular"/>
                <a:cs typeface="TitilliumText22L Regular"/>
              </a:rPr>
              <a:t>Tema V				                                                              Turbina de hidrógeno</a:t>
            </a:r>
          </a:p>
        </p:txBody>
      </p:sp>
      <p:sp>
        <p:nvSpPr>
          <p:cNvPr id="3" name="CuadroTexto 2">
            <a:extLst>
              <a:ext uri="{FF2B5EF4-FFF2-40B4-BE49-F238E27FC236}">
                <a16:creationId xmlns:a16="http://schemas.microsoft.com/office/drawing/2014/main" id="{3742F80E-30CB-48D1-9E29-7E7556DFFCAE}"/>
              </a:ext>
            </a:extLst>
          </p:cNvPr>
          <p:cNvSpPr txBox="1"/>
          <p:nvPr/>
        </p:nvSpPr>
        <p:spPr>
          <a:xfrm>
            <a:off x="0" y="1275725"/>
            <a:ext cx="9144000" cy="3970318"/>
          </a:xfrm>
          <a:prstGeom prst="rect">
            <a:avLst/>
          </a:prstGeom>
          <a:noFill/>
        </p:spPr>
        <p:txBody>
          <a:bodyPr wrap="square">
            <a:spAutoFit/>
          </a:bodyPr>
          <a:lstStyle/>
          <a:p>
            <a:pPr algn="just"/>
            <a:r>
              <a:rPr lang="en-US" b="1" dirty="0">
                <a:solidFill>
                  <a:srgbClr val="00519E"/>
                </a:solidFill>
                <a:latin typeface="Arial" pitchFamily="34" charset="0"/>
                <a:cs typeface="Arial" pitchFamily="34" charset="0"/>
              </a:rPr>
              <a:t>WIDER HYDROGEN DEPLOYMENT</a:t>
            </a:r>
          </a:p>
          <a:p>
            <a:pPr algn="just"/>
            <a:endParaRPr lang="en-US" b="1" dirty="0">
              <a:solidFill>
                <a:srgbClr val="00519E"/>
              </a:solidFill>
              <a:latin typeface="Arial" pitchFamily="34" charset="0"/>
              <a:cs typeface="Arial" pitchFamily="34" charset="0"/>
            </a:endParaRPr>
          </a:p>
          <a:p>
            <a:pPr algn="just"/>
            <a:r>
              <a:rPr lang="en-US" b="1" dirty="0">
                <a:solidFill>
                  <a:srgbClr val="00519E"/>
                </a:solidFill>
                <a:latin typeface="Arial" pitchFamily="34" charset="0"/>
                <a:cs typeface="Arial" pitchFamily="34" charset="0"/>
              </a:rPr>
              <a:t>Given its peculiarities, hydrogen gas turbines can stimulate commercial demand for large amount of low purity hydrogen, thus contributing to the reduction of hydrogen’s production costs and to its wider deployment in multiple sectors. </a:t>
            </a:r>
          </a:p>
          <a:p>
            <a:pPr algn="just"/>
            <a:endParaRPr lang="en-US" b="1" dirty="0">
              <a:solidFill>
                <a:srgbClr val="00519E"/>
              </a:solidFill>
              <a:latin typeface="Arial" pitchFamily="34" charset="0"/>
              <a:cs typeface="Arial" pitchFamily="34" charset="0"/>
            </a:endParaRPr>
          </a:p>
          <a:p>
            <a:pPr algn="just"/>
            <a:r>
              <a:rPr lang="en-US" b="1" dirty="0">
                <a:solidFill>
                  <a:srgbClr val="00519E"/>
                </a:solidFill>
                <a:latin typeface="Arial" pitchFamily="34" charset="0"/>
                <a:cs typeface="Arial" pitchFamily="34" charset="0"/>
              </a:rPr>
              <a:t>Further costs reduction across the whole hydrogen value chain can be achieved through R&amp;D. </a:t>
            </a:r>
          </a:p>
          <a:p>
            <a:pPr algn="just"/>
            <a:endParaRPr lang="en-US" b="1" dirty="0">
              <a:solidFill>
                <a:srgbClr val="00519E"/>
              </a:solidFill>
              <a:latin typeface="Arial" pitchFamily="34" charset="0"/>
              <a:cs typeface="Arial" pitchFamily="34" charset="0"/>
            </a:endParaRPr>
          </a:p>
          <a:p>
            <a:pPr algn="just"/>
            <a:r>
              <a:rPr lang="en-US" b="1" dirty="0">
                <a:solidFill>
                  <a:srgbClr val="00519E"/>
                </a:solidFill>
                <a:latin typeface="Arial" pitchFamily="34" charset="0"/>
                <a:cs typeface="Arial" pitchFamily="34" charset="0"/>
              </a:rPr>
              <a:t>In this regard, governmental funding schemes for gas turbine R&amp;D worldwide can be key contributors towards a hydrogen society. </a:t>
            </a:r>
          </a:p>
          <a:p>
            <a:pPr algn="just"/>
            <a:endParaRPr lang="en-US" b="1" dirty="0">
              <a:solidFill>
                <a:srgbClr val="00519E"/>
              </a:solidFill>
              <a:latin typeface="Arial" pitchFamily="34" charset="0"/>
              <a:cs typeface="Arial" pitchFamily="34" charset="0"/>
            </a:endParaRPr>
          </a:p>
          <a:p>
            <a:pPr algn="just"/>
            <a:r>
              <a:rPr lang="en-US" b="1" dirty="0">
                <a:solidFill>
                  <a:srgbClr val="00519E"/>
                </a:solidFill>
                <a:latin typeface="Arial" pitchFamily="34" charset="0"/>
                <a:cs typeface="Arial" pitchFamily="34" charset="0"/>
              </a:rPr>
              <a:t>Collaboration between internal actors is needed to address to eliminate the barriers for the wider deployment of hydrogen-based solutions.</a:t>
            </a:r>
          </a:p>
        </p:txBody>
      </p:sp>
    </p:spTree>
    <p:extLst>
      <p:ext uri="{BB962C8B-B14F-4D97-AF65-F5344CB8AC3E}">
        <p14:creationId xmlns:p14="http://schemas.microsoft.com/office/powerpoint/2010/main" val="173376854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a:spLocks noGrp="1"/>
          </p:cNvSpPr>
          <p:nvPr>
            <p:ph type="title"/>
          </p:nvPr>
        </p:nvSpPr>
        <p:spPr>
          <a:xfrm>
            <a:off x="468313" y="196949"/>
            <a:ext cx="8382000" cy="639763"/>
          </a:xfrm>
        </p:spPr>
        <p:txBody>
          <a:bodyPr/>
          <a:lstStyle/>
          <a:p>
            <a:pPr eaLnBrk="1" hangingPunct="1"/>
            <a:r>
              <a:rPr lang="es-ES_tradnl" altLang="es-ES" sz="2800" b="1" dirty="0">
                <a:solidFill>
                  <a:srgbClr val="2F9E37"/>
                </a:solidFill>
                <a:latin typeface="Arial" pitchFamily="34" charset="0"/>
                <a:ea typeface="TitilliumText22L Regular"/>
                <a:cs typeface="Arial" pitchFamily="34" charset="0"/>
              </a:rPr>
              <a:t>AGENDA</a:t>
            </a:r>
          </a:p>
        </p:txBody>
      </p:sp>
      <p:sp>
        <p:nvSpPr>
          <p:cNvPr id="5" name="Marcador de contenido 2"/>
          <p:cNvSpPr>
            <a:spLocks noGrp="1"/>
          </p:cNvSpPr>
          <p:nvPr>
            <p:ph idx="1"/>
          </p:nvPr>
        </p:nvSpPr>
        <p:spPr>
          <a:xfrm>
            <a:off x="242894" y="1196752"/>
            <a:ext cx="8760542" cy="5212943"/>
          </a:xfrm>
        </p:spPr>
        <p:txBody>
          <a:bodyPr>
            <a:normAutofit/>
          </a:bodyPr>
          <a:lstStyle/>
          <a:p>
            <a:pPr marL="514350" indent="-514350" algn="just">
              <a:buAutoNum type="arabicPeriod"/>
            </a:pPr>
            <a:r>
              <a:rPr lang="en-US" sz="2800" b="1" dirty="0">
                <a:solidFill>
                  <a:schemeClr val="bg1">
                    <a:lumMod val="85000"/>
                  </a:schemeClr>
                </a:solidFill>
                <a:latin typeface="Arial" pitchFamily="34" charset="0"/>
                <a:cs typeface="Arial" pitchFamily="34" charset="0"/>
              </a:rPr>
              <a:t>INTRODUCTION.</a:t>
            </a:r>
          </a:p>
          <a:p>
            <a:pPr marL="514350" indent="-514350" algn="just">
              <a:buAutoNum type="arabicPeriod"/>
            </a:pPr>
            <a:endParaRPr lang="en-US" sz="2800" b="1" dirty="0">
              <a:solidFill>
                <a:schemeClr val="bg1">
                  <a:lumMod val="85000"/>
                </a:schemeClr>
              </a:solidFill>
              <a:latin typeface="Arial" pitchFamily="34" charset="0"/>
              <a:cs typeface="Arial" pitchFamily="34" charset="0"/>
            </a:endParaRPr>
          </a:p>
          <a:p>
            <a:pPr marL="514350" indent="-514350" algn="just">
              <a:buAutoNum type="arabicPeriod"/>
            </a:pPr>
            <a:r>
              <a:rPr lang="en-US" sz="2800" b="1" dirty="0">
                <a:solidFill>
                  <a:schemeClr val="bg1">
                    <a:lumMod val="85000"/>
                  </a:schemeClr>
                </a:solidFill>
                <a:latin typeface="Arial" pitchFamily="34" charset="0"/>
                <a:cs typeface="Arial" pitchFamily="34" charset="0"/>
              </a:rPr>
              <a:t>ADVANTAGES OF HYDROGEN GAS TURBINES </a:t>
            </a:r>
            <a:endParaRPr lang="es-ES_tradnl" sz="2800" b="1" dirty="0">
              <a:solidFill>
                <a:schemeClr val="bg1">
                  <a:lumMod val="85000"/>
                </a:schemeClr>
              </a:solidFill>
              <a:latin typeface="Arial" pitchFamily="34" charset="0"/>
              <a:cs typeface="Arial" pitchFamily="34" charset="0"/>
            </a:endParaRPr>
          </a:p>
          <a:p>
            <a:pPr marL="514350" indent="-514350" algn="just">
              <a:buAutoNum type="arabicPeriod"/>
            </a:pPr>
            <a:endParaRPr lang="en-US" sz="2800" b="1" dirty="0">
              <a:solidFill>
                <a:srgbClr val="00519E"/>
              </a:solidFill>
              <a:latin typeface="Arial" pitchFamily="34" charset="0"/>
              <a:cs typeface="Arial" pitchFamily="34" charset="0"/>
            </a:endParaRPr>
          </a:p>
          <a:p>
            <a:pPr marL="514350" indent="-514350" algn="just">
              <a:buAutoNum type="arabicPeriod"/>
            </a:pPr>
            <a:r>
              <a:rPr lang="en-US" sz="2800" b="1" dirty="0">
                <a:solidFill>
                  <a:srgbClr val="00519E"/>
                </a:solidFill>
                <a:latin typeface="Arial" pitchFamily="34" charset="0"/>
                <a:cs typeface="Arial" pitchFamily="34" charset="0"/>
              </a:rPr>
              <a:t>HYDROGEN COMBUSTION</a:t>
            </a:r>
            <a:endParaRPr lang="es-ES_tradnl" sz="2800" b="1" dirty="0">
              <a:solidFill>
                <a:srgbClr val="00519E"/>
              </a:solidFill>
              <a:latin typeface="Arial" pitchFamily="34" charset="0"/>
              <a:cs typeface="Arial" pitchFamily="34" charset="0"/>
            </a:endParaRPr>
          </a:p>
          <a:p>
            <a:pPr marL="514350" indent="-514350" algn="just">
              <a:buAutoNum type="arabicPeriod"/>
            </a:pPr>
            <a:endParaRPr lang="en-US" sz="2800" b="1" dirty="0">
              <a:solidFill>
                <a:srgbClr val="00519E"/>
              </a:solidFill>
              <a:latin typeface="Arial" pitchFamily="34" charset="0"/>
              <a:cs typeface="Arial" pitchFamily="34" charset="0"/>
            </a:endParaRPr>
          </a:p>
          <a:p>
            <a:pPr marL="514350" indent="-514350" algn="just">
              <a:buAutoNum type="arabicPeriod"/>
            </a:pPr>
            <a:r>
              <a:rPr lang="en-US" sz="2800" b="1" dirty="0">
                <a:solidFill>
                  <a:schemeClr val="bg1">
                    <a:lumMod val="85000"/>
                  </a:schemeClr>
                </a:solidFill>
                <a:latin typeface="Arial" pitchFamily="34" charset="0"/>
                <a:cs typeface="Arial" pitchFamily="34" charset="0"/>
              </a:rPr>
              <a:t>RETROFIT OF EXISTING GAS TURBINES</a:t>
            </a:r>
            <a:endParaRPr lang="es-ES_tradnl" sz="2800" b="1" dirty="0">
              <a:solidFill>
                <a:schemeClr val="bg1">
                  <a:lumMod val="85000"/>
                </a:schemeClr>
              </a:solidFill>
              <a:latin typeface="Arial" pitchFamily="34" charset="0"/>
              <a:cs typeface="Arial" pitchFamily="34" charset="0"/>
            </a:endParaRPr>
          </a:p>
          <a:p>
            <a:pPr marL="514350" indent="-514350" algn="just">
              <a:buAutoNum type="arabicPeriod"/>
            </a:pPr>
            <a:endParaRPr lang="en-US" sz="2800" b="1" dirty="0">
              <a:solidFill>
                <a:schemeClr val="bg1">
                  <a:lumMod val="85000"/>
                </a:schemeClr>
              </a:solidFill>
              <a:latin typeface="Arial" pitchFamily="34" charset="0"/>
              <a:cs typeface="Arial" pitchFamily="34" charset="0"/>
            </a:endParaRPr>
          </a:p>
          <a:p>
            <a:pPr marL="514350" indent="-514350" algn="just">
              <a:buAutoNum type="arabicPeriod"/>
            </a:pPr>
            <a:r>
              <a:rPr lang="en-US" sz="2800" b="1" dirty="0">
                <a:solidFill>
                  <a:schemeClr val="bg1">
                    <a:lumMod val="85000"/>
                  </a:schemeClr>
                </a:solidFill>
                <a:latin typeface="Arial" pitchFamily="34" charset="0"/>
                <a:cs typeface="Arial" pitchFamily="34" charset="0"/>
              </a:rPr>
              <a:t>CURRENT CAPABILITIES OF GAS TURBINES BURNING HYDROGEN</a:t>
            </a:r>
            <a:r>
              <a:rPr lang="es-ES_tradnl" sz="2100" b="1" dirty="0">
                <a:solidFill>
                  <a:srgbClr val="00519E"/>
                </a:solidFill>
                <a:latin typeface="Arial" pitchFamily="34" charset="0"/>
                <a:cs typeface="Arial" pitchFamily="34" charset="0"/>
              </a:rPr>
              <a:t>	</a:t>
            </a:r>
            <a:endParaRPr lang="es-ES_tradnl" sz="2900" b="1" dirty="0">
              <a:solidFill>
                <a:srgbClr val="00519E"/>
              </a:solidFill>
              <a:latin typeface="Arial" pitchFamily="34" charset="0"/>
              <a:cs typeface="Arial" pitchFamily="34" charset="0"/>
            </a:endParaRPr>
          </a:p>
          <a:p>
            <a:pPr marL="514350" indent="-514350">
              <a:buNone/>
            </a:pPr>
            <a:endParaRPr lang="es-ES_tradnl" sz="1900" b="1" dirty="0">
              <a:solidFill>
                <a:srgbClr val="00519E"/>
              </a:solidFill>
              <a:latin typeface="Arial" pitchFamily="34" charset="0"/>
              <a:cs typeface="Arial" pitchFamily="34" charset="0"/>
            </a:endParaRPr>
          </a:p>
          <a:p>
            <a:pPr marL="514350" indent="-514350">
              <a:buNone/>
            </a:pPr>
            <a:endParaRPr lang="es-ES_tradnl" sz="1900" b="1" dirty="0">
              <a:solidFill>
                <a:srgbClr val="00519E"/>
              </a:solidFill>
              <a:latin typeface="Arial" pitchFamily="34" charset="0"/>
              <a:cs typeface="Arial" pitchFamily="34" charset="0"/>
            </a:endParaRPr>
          </a:p>
          <a:p>
            <a:pPr marL="514350" indent="-514350">
              <a:buNone/>
            </a:pPr>
            <a:endParaRPr lang="es-ES_tradnl" sz="1900" b="1" dirty="0">
              <a:solidFill>
                <a:srgbClr val="00519E"/>
              </a:solidFill>
              <a:latin typeface="Arial" pitchFamily="34" charset="0"/>
              <a:cs typeface="Arial" pitchFamily="34" charset="0"/>
            </a:endParaRPr>
          </a:p>
          <a:p>
            <a:pPr marL="514350" indent="-514350">
              <a:buNone/>
            </a:pPr>
            <a:endParaRPr lang="es-ES_tradnl" sz="1900" b="1" dirty="0">
              <a:solidFill>
                <a:srgbClr val="00519E"/>
              </a:solidFill>
              <a:latin typeface="Arial" pitchFamily="34" charset="0"/>
              <a:cs typeface="Arial" pitchFamily="34" charset="0"/>
            </a:endParaRPr>
          </a:p>
          <a:p>
            <a:pPr marL="514350" indent="-514350">
              <a:buNone/>
            </a:pPr>
            <a:endParaRPr lang="es-ES_tradnl" sz="2800" b="1" dirty="0">
              <a:solidFill>
                <a:srgbClr val="00519E"/>
              </a:solidFill>
              <a:latin typeface="Arial" pitchFamily="34" charset="0"/>
              <a:cs typeface="Arial" pitchFamily="34" charset="0"/>
            </a:endParaRPr>
          </a:p>
          <a:p>
            <a:pPr marL="514350" indent="-514350">
              <a:buNone/>
            </a:pPr>
            <a:endParaRPr lang="es-ES_tradnl" sz="1400" b="1" dirty="0">
              <a:solidFill>
                <a:schemeClr val="bg1">
                  <a:lumMod val="65000"/>
                </a:schemeClr>
              </a:solidFill>
              <a:latin typeface="Arial" pitchFamily="34" charset="0"/>
              <a:cs typeface="Arial" pitchFamily="34" charset="0"/>
            </a:endParaRPr>
          </a:p>
          <a:p>
            <a:pPr marL="514350" indent="-514350">
              <a:buNone/>
            </a:pPr>
            <a:endParaRPr lang="es-ES_tradnl" sz="2800" b="1" dirty="0">
              <a:solidFill>
                <a:srgbClr val="00519E"/>
              </a:solidFill>
              <a:latin typeface="Arial" pitchFamily="34" charset="0"/>
              <a:cs typeface="Arial" pitchFamily="34" charset="0"/>
            </a:endParaRPr>
          </a:p>
          <a:p>
            <a:pPr marL="514350" indent="-514350">
              <a:buAutoNum type="arabicPeriod"/>
            </a:pPr>
            <a:endParaRPr lang="es-ES_tradnl" sz="2800" b="1" i="1" dirty="0">
              <a:solidFill>
                <a:srgbClr val="00519E"/>
              </a:solidFill>
              <a:latin typeface="Arial" pitchFamily="34" charset="0"/>
              <a:cs typeface="Arial" pitchFamily="34" charset="0"/>
            </a:endParaRPr>
          </a:p>
          <a:p>
            <a:pPr>
              <a:buNone/>
            </a:pPr>
            <a:endParaRPr lang="es-ES_tradnl" sz="2800" dirty="0">
              <a:solidFill>
                <a:srgbClr val="00519E"/>
              </a:solidFill>
              <a:latin typeface="Arial" pitchFamily="34" charset="0"/>
              <a:cs typeface="Arial" pitchFamily="34" charset="0"/>
            </a:endParaRPr>
          </a:p>
          <a:p>
            <a:pPr>
              <a:buNone/>
            </a:pPr>
            <a:endParaRPr lang="es-ES_tradnl" sz="2800" dirty="0">
              <a:solidFill>
                <a:srgbClr val="00519E"/>
              </a:solidFill>
              <a:latin typeface="Arial" pitchFamily="34" charset="0"/>
              <a:cs typeface="Arial" pitchFamily="34" charset="0"/>
            </a:endParaRPr>
          </a:p>
          <a:p>
            <a:pPr>
              <a:buNone/>
            </a:pPr>
            <a:endParaRPr lang="es-ES_tradnl" sz="2800" dirty="0">
              <a:solidFill>
                <a:srgbClr val="00519E"/>
              </a:solidFill>
              <a:latin typeface="Arial" pitchFamily="34" charset="0"/>
              <a:cs typeface="Arial" pitchFamily="34" charset="0"/>
            </a:endParaRPr>
          </a:p>
          <a:p>
            <a:pPr>
              <a:buNone/>
            </a:pPr>
            <a:endParaRPr lang="es-ES_tradnl" sz="2000" dirty="0">
              <a:solidFill>
                <a:srgbClr val="00519E"/>
              </a:solidFill>
              <a:latin typeface="Arial" pitchFamily="34" charset="0"/>
              <a:cs typeface="Arial" pitchFamily="34" charset="0"/>
            </a:endParaRPr>
          </a:p>
          <a:p>
            <a:pPr>
              <a:buNone/>
            </a:pPr>
            <a:endParaRPr lang="es-ES_tradnl" sz="2000" dirty="0">
              <a:solidFill>
                <a:srgbClr val="97BE0D"/>
              </a:solidFill>
              <a:latin typeface="Arial" pitchFamily="34" charset="0"/>
              <a:cs typeface="Arial" pitchFamily="34" charset="0"/>
            </a:endParaRPr>
          </a:p>
        </p:txBody>
      </p:sp>
      <p:sp>
        <p:nvSpPr>
          <p:cNvPr id="11" name="10 Rectángulo redondeado"/>
          <p:cNvSpPr/>
          <p:nvPr/>
        </p:nvSpPr>
        <p:spPr>
          <a:xfrm>
            <a:off x="242894" y="980728"/>
            <a:ext cx="8712968" cy="72008"/>
          </a:xfrm>
          <a:prstGeom prst="roundRect">
            <a:avLst/>
          </a:prstGeom>
          <a:solidFill>
            <a:srgbClr val="41A6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200" b="1" dirty="0">
              <a:solidFill>
                <a:sysClr val="windowText" lastClr="000000"/>
              </a:solidFill>
            </a:endParaRPr>
          </a:p>
        </p:txBody>
      </p:sp>
      <p:sp>
        <p:nvSpPr>
          <p:cNvPr id="12" name="11 Rectángulo"/>
          <p:cNvSpPr/>
          <p:nvPr/>
        </p:nvSpPr>
        <p:spPr>
          <a:xfrm>
            <a:off x="0" y="6488668"/>
            <a:ext cx="9144000" cy="369332"/>
          </a:xfrm>
          <a:prstGeom prst="rect">
            <a:avLst/>
          </a:prstGeom>
        </p:spPr>
        <p:txBody>
          <a:bodyPr wrap="square">
            <a:spAutoFit/>
          </a:bodyPr>
          <a:lstStyle/>
          <a:p>
            <a:pPr lvl="0">
              <a:spcBef>
                <a:spcPct val="0"/>
              </a:spcBef>
              <a:defRPr/>
            </a:pPr>
            <a:r>
              <a:rPr lang="es-ES_tradnl" b="1" dirty="0">
                <a:solidFill>
                  <a:schemeClr val="bg1"/>
                </a:solidFill>
                <a:latin typeface="TitilliumText22L Regular"/>
                <a:cs typeface="TitilliumText22L Regular"/>
              </a:rPr>
              <a:t>Tema V				                                                              Turbina de hidrógeno</a:t>
            </a:r>
          </a:p>
        </p:txBody>
      </p:sp>
    </p:spTree>
    <p:extLst>
      <p:ext uri="{BB962C8B-B14F-4D97-AF65-F5344CB8AC3E}">
        <p14:creationId xmlns:p14="http://schemas.microsoft.com/office/powerpoint/2010/main" val="270615407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a:spLocks noGrp="1"/>
          </p:cNvSpPr>
          <p:nvPr>
            <p:ph type="title"/>
          </p:nvPr>
        </p:nvSpPr>
        <p:spPr>
          <a:xfrm>
            <a:off x="468313" y="124941"/>
            <a:ext cx="8382000" cy="639763"/>
          </a:xfrm>
        </p:spPr>
        <p:txBody>
          <a:bodyPr/>
          <a:lstStyle/>
          <a:p>
            <a:r>
              <a:rPr lang="en-US" altLang="es-ES" sz="2800" b="1" dirty="0">
                <a:solidFill>
                  <a:srgbClr val="2F9E37"/>
                </a:solidFill>
                <a:latin typeface="Arial" pitchFamily="34" charset="0"/>
                <a:ea typeface="TitilliumText22L Regular"/>
                <a:cs typeface="Arial" pitchFamily="34" charset="0"/>
              </a:rPr>
              <a:t>HYDROGEN COMBUSTION</a:t>
            </a:r>
          </a:p>
        </p:txBody>
      </p:sp>
      <p:sp>
        <p:nvSpPr>
          <p:cNvPr id="11" name="10 Rectángulo redondeado"/>
          <p:cNvSpPr/>
          <p:nvPr/>
        </p:nvSpPr>
        <p:spPr>
          <a:xfrm>
            <a:off x="242894" y="836712"/>
            <a:ext cx="8712968" cy="72008"/>
          </a:xfrm>
          <a:prstGeom prst="roundRect">
            <a:avLst/>
          </a:prstGeom>
          <a:solidFill>
            <a:srgbClr val="41A6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200" b="1" dirty="0">
              <a:solidFill>
                <a:sysClr val="windowText" lastClr="000000"/>
              </a:solidFill>
            </a:endParaRPr>
          </a:p>
        </p:txBody>
      </p:sp>
      <p:sp>
        <p:nvSpPr>
          <p:cNvPr id="7" name="11 Rectángulo">
            <a:extLst>
              <a:ext uri="{FF2B5EF4-FFF2-40B4-BE49-F238E27FC236}">
                <a16:creationId xmlns:a16="http://schemas.microsoft.com/office/drawing/2014/main" id="{0106F4E9-4660-455D-8C74-B78FC096EB55}"/>
              </a:ext>
            </a:extLst>
          </p:cNvPr>
          <p:cNvSpPr/>
          <p:nvPr/>
        </p:nvSpPr>
        <p:spPr>
          <a:xfrm>
            <a:off x="0" y="6488668"/>
            <a:ext cx="9144000" cy="369332"/>
          </a:xfrm>
          <a:prstGeom prst="rect">
            <a:avLst/>
          </a:prstGeom>
        </p:spPr>
        <p:txBody>
          <a:bodyPr wrap="square">
            <a:spAutoFit/>
          </a:bodyPr>
          <a:lstStyle/>
          <a:p>
            <a:pPr lvl="0">
              <a:spcBef>
                <a:spcPct val="0"/>
              </a:spcBef>
              <a:defRPr/>
            </a:pPr>
            <a:r>
              <a:rPr lang="es-ES_tradnl" b="1" dirty="0">
                <a:solidFill>
                  <a:schemeClr val="bg1"/>
                </a:solidFill>
                <a:latin typeface="TitilliumText22L Regular"/>
                <a:cs typeface="TitilliumText22L Regular"/>
              </a:rPr>
              <a:t>Tema V				                                                              Turbina de hidrógeno</a:t>
            </a:r>
          </a:p>
        </p:txBody>
      </p:sp>
      <p:sp>
        <p:nvSpPr>
          <p:cNvPr id="3" name="CuadroTexto 2">
            <a:extLst>
              <a:ext uri="{FF2B5EF4-FFF2-40B4-BE49-F238E27FC236}">
                <a16:creationId xmlns:a16="http://schemas.microsoft.com/office/drawing/2014/main" id="{3742F80E-30CB-48D1-9E29-7E7556DFFCAE}"/>
              </a:ext>
            </a:extLst>
          </p:cNvPr>
          <p:cNvSpPr txBox="1"/>
          <p:nvPr/>
        </p:nvSpPr>
        <p:spPr>
          <a:xfrm>
            <a:off x="0" y="980728"/>
            <a:ext cx="9144000" cy="3970318"/>
          </a:xfrm>
          <a:prstGeom prst="rect">
            <a:avLst/>
          </a:prstGeom>
          <a:noFill/>
        </p:spPr>
        <p:txBody>
          <a:bodyPr wrap="square">
            <a:spAutoFit/>
          </a:bodyPr>
          <a:lstStyle/>
          <a:p>
            <a:pPr algn="just"/>
            <a:r>
              <a:rPr lang="en-US" b="1" dirty="0">
                <a:solidFill>
                  <a:srgbClr val="00519E"/>
                </a:solidFill>
                <a:latin typeface="Arial" pitchFamily="34" charset="0"/>
                <a:cs typeface="Arial" pitchFamily="34" charset="0"/>
              </a:rPr>
              <a:t>In the transition to a hydrogen based energy system, fuel flexible gas turbines are needed to </a:t>
            </a:r>
            <a:r>
              <a:rPr lang="en-US" b="1" dirty="0" err="1">
                <a:solidFill>
                  <a:srgbClr val="00519E"/>
                </a:solidFill>
                <a:latin typeface="Arial" pitchFamily="34" charset="0"/>
                <a:cs typeface="Arial" pitchFamily="34" charset="0"/>
              </a:rPr>
              <a:t>utilise</a:t>
            </a:r>
            <a:r>
              <a:rPr lang="en-US" b="1" dirty="0">
                <a:solidFill>
                  <a:srgbClr val="00519E"/>
                </a:solidFill>
                <a:latin typeface="Arial" pitchFamily="34" charset="0"/>
                <a:cs typeface="Arial" pitchFamily="34" charset="0"/>
              </a:rPr>
              <a:t> blends of hydrogen and other gaseous fuels, such as natural gas.</a:t>
            </a:r>
          </a:p>
          <a:p>
            <a:pPr algn="just"/>
            <a:endParaRPr lang="en-US" b="1" dirty="0">
              <a:solidFill>
                <a:srgbClr val="00519E"/>
              </a:solidFill>
              <a:latin typeface="Arial" pitchFamily="34" charset="0"/>
              <a:cs typeface="Arial" pitchFamily="34" charset="0"/>
            </a:endParaRPr>
          </a:p>
          <a:p>
            <a:pPr algn="just"/>
            <a:r>
              <a:rPr lang="en-US" b="1" dirty="0">
                <a:solidFill>
                  <a:srgbClr val="00519E"/>
                </a:solidFill>
                <a:latin typeface="Arial" pitchFamily="34" charset="0"/>
                <a:cs typeface="Arial" pitchFamily="34" charset="0"/>
              </a:rPr>
              <a:t>Combustors need to cope with a wide range of natural gas/H2-mixtures as well as with fast changes in the fuel composition. </a:t>
            </a:r>
          </a:p>
          <a:p>
            <a:pPr algn="just"/>
            <a:endParaRPr lang="en-US" b="1" dirty="0">
              <a:solidFill>
                <a:srgbClr val="00519E"/>
              </a:solidFill>
              <a:latin typeface="Arial" pitchFamily="34" charset="0"/>
              <a:cs typeface="Arial" pitchFamily="34" charset="0"/>
            </a:endParaRPr>
          </a:p>
          <a:p>
            <a:pPr algn="just"/>
            <a:r>
              <a:rPr lang="en-US" b="1" dirty="0">
                <a:solidFill>
                  <a:srgbClr val="00519E"/>
                </a:solidFill>
                <a:latin typeface="Arial" pitchFamily="34" charset="0"/>
                <a:cs typeface="Arial" pitchFamily="34" charset="0"/>
              </a:rPr>
              <a:t>In the medium-term, fuel-flexible gas turbines capable of burning hydrogen/natural gas blends containing higher amounts of H</a:t>
            </a:r>
            <a:r>
              <a:rPr lang="en-US" b="1" baseline="-25000" dirty="0">
                <a:solidFill>
                  <a:srgbClr val="00519E"/>
                </a:solidFill>
                <a:latin typeface="Arial" pitchFamily="34" charset="0"/>
                <a:cs typeface="Arial" pitchFamily="34" charset="0"/>
              </a:rPr>
              <a:t>2</a:t>
            </a:r>
            <a:r>
              <a:rPr lang="en-US" b="1" dirty="0">
                <a:solidFill>
                  <a:srgbClr val="00519E"/>
                </a:solidFill>
                <a:latin typeface="Arial" pitchFamily="34" charset="0"/>
                <a:cs typeface="Arial" pitchFamily="34" charset="0"/>
              </a:rPr>
              <a:t> than nowadays need to be developed. </a:t>
            </a:r>
          </a:p>
          <a:p>
            <a:pPr algn="just"/>
            <a:endParaRPr lang="en-US" b="1" dirty="0">
              <a:solidFill>
                <a:srgbClr val="00519E"/>
              </a:solidFill>
              <a:latin typeface="Arial" pitchFamily="34" charset="0"/>
              <a:cs typeface="Arial" pitchFamily="34" charset="0"/>
            </a:endParaRPr>
          </a:p>
          <a:p>
            <a:pPr algn="just"/>
            <a:r>
              <a:rPr lang="en-US" b="1" dirty="0">
                <a:solidFill>
                  <a:srgbClr val="00519E"/>
                </a:solidFill>
                <a:latin typeface="Arial" pitchFamily="34" charset="0"/>
                <a:cs typeface="Arial" pitchFamily="34" charset="0"/>
              </a:rPr>
              <a:t>In the long-term, gas turbines offering the full fuel flexibility (any blend of hydrogen and natural gas as well as pure hydrogen) need to be developed, which requires intensive R&amp;D activity in order to pave the way for such a technology.</a:t>
            </a:r>
          </a:p>
        </p:txBody>
      </p:sp>
    </p:spTree>
    <p:extLst>
      <p:ext uri="{BB962C8B-B14F-4D97-AF65-F5344CB8AC3E}">
        <p14:creationId xmlns:p14="http://schemas.microsoft.com/office/powerpoint/2010/main" val="170213464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a:spLocks noGrp="1"/>
          </p:cNvSpPr>
          <p:nvPr>
            <p:ph type="title"/>
          </p:nvPr>
        </p:nvSpPr>
        <p:spPr>
          <a:xfrm>
            <a:off x="468313" y="124941"/>
            <a:ext cx="8382000" cy="639763"/>
          </a:xfrm>
        </p:spPr>
        <p:txBody>
          <a:bodyPr/>
          <a:lstStyle/>
          <a:p>
            <a:r>
              <a:rPr lang="en-US" altLang="es-ES" sz="2800" b="1" dirty="0">
                <a:solidFill>
                  <a:srgbClr val="2F9E37"/>
                </a:solidFill>
                <a:latin typeface="Arial" pitchFamily="34" charset="0"/>
                <a:ea typeface="TitilliumText22L Regular"/>
                <a:cs typeface="Arial" pitchFamily="34" charset="0"/>
              </a:rPr>
              <a:t>HYDROGEN COMBUSTION</a:t>
            </a:r>
          </a:p>
        </p:txBody>
      </p:sp>
      <p:sp>
        <p:nvSpPr>
          <p:cNvPr id="11" name="10 Rectángulo redondeado"/>
          <p:cNvSpPr/>
          <p:nvPr/>
        </p:nvSpPr>
        <p:spPr>
          <a:xfrm>
            <a:off x="242894" y="836712"/>
            <a:ext cx="8712968" cy="72008"/>
          </a:xfrm>
          <a:prstGeom prst="roundRect">
            <a:avLst/>
          </a:prstGeom>
          <a:solidFill>
            <a:srgbClr val="41A6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200" b="1" dirty="0">
              <a:solidFill>
                <a:sysClr val="windowText" lastClr="000000"/>
              </a:solidFill>
            </a:endParaRPr>
          </a:p>
        </p:txBody>
      </p:sp>
      <p:sp>
        <p:nvSpPr>
          <p:cNvPr id="7" name="11 Rectángulo">
            <a:extLst>
              <a:ext uri="{FF2B5EF4-FFF2-40B4-BE49-F238E27FC236}">
                <a16:creationId xmlns:a16="http://schemas.microsoft.com/office/drawing/2014/main" id="{0106F4E9-4660-455D-8C74-B78FC096EB55}"/>
              </a:ext>
            </a:extLst>
          </p:cNvPr>
          <p:cNvSpPr/>
          <p:nvPr/>
        </p:nvSpPr>
        <p:spPr>
          <a:xfrm>
            <a:off x="0" y="6488668"/>
            <a:ext cx="9144000" cy="369332"/>
          </a:xfrm>
          <a:prstGeom prst="rect">
            <a:avLst/>
          </a:prstGeom>
        </p:spPr>
        <p:txBody>
          <a:bodyPr wrap="square">
            <a:spAutoFit/>
          </a:bodyPr>
          <a:lstStyle/>
          <a:p>
            <a:pPr lvl="0">
              <a:spcBef>
                <a:spcPct val="0"/>
              </a:spcBef>
              <a:defRPr/>
            </a:pPr>
            <a:r>
              <a:rPr lang="es-ES_tradnl" b="1" dirty="0">
                <a:solidFill>
                  <a:schemeClr val="bg1"/>
                </a:solidFill>
                <a:latin typeface="TitilliumText22L Regular"/>
                <a:cs typeface="TitilliumText22L Regular"/>
              </a:rPr>
              <a:t>Tema V				                                                              Turbina de hidrógeno</a:t>
            </a:r>
          </a:p>
        </p:txBody>
      </p:sp>
      <p:sp>
        <p:nvSpPr>
          <p:cNvPr id="3" name="CuadroTexto 2">
            <a:extLst>
              <a:ext uri="{FF2B5EF4-FFF2-40B4-BE49-F238E27FC236}">
                <a16:creationId xmlns:a16="http://schemas.microsoft.com/office/drawing/2014/main" id="{3742F80E-30CB-48D1-9E29-7E7556DFFCAE}"/>
              </a:ext>
            </a:extLst>
          </p:cNvPr>
          <p:cNvSpPr txBox="1"/>
          <p:nvPr/>
        </p:nvSpPr>
        <p:spPr>
          <a:xfrm>
            <a:off x="0" y="908720"/>
            <a:ext cx="9144000" cy="5632311"/>
          </a:xfrm>
          <a:prstGeom prst="rect">
            <a:avLst/>
          </a:prstGeom>
          <a:noFill/>
        </p:spPr>
        <p:txBody>
          <a:bodyPr wrap="square">
            <a:spAutoFit/>
          </a:bodyPr>
          <a:lstStyle/>
          <a:p>
            <a:pPr algn="just"/>
            <a:r>
              <a:rPr lang="en-US" b="1" dirty="0">
                <a:solidFill>
                  <a:srgbClr val="00519E"/>
                </a:solidFill>
                <a:latin typeface="Arial" pitchFamily="34" charset="0"/>
                <a:cs typeface="Arial" pitchFamily="34" charset="0"/>
              </a:rPr>
              <a:t>The Dry Low Emission (DLE) technology has the potential to enable fuel flexible operation at 0-100% H</a:t>
            </a:r>
            <a:r>
              <a:rPr lang="en-US" b="1" baseline="-25000" dirty="0">
                <a:solidFill>
                  <a:srgbClr val="00519E"/>
                </a:solidFill>
                <a:latin typeface="Arial" pitchFamily="34" charset="0"/>
                <a:cs typeface="Arial" pitchFamily="34" charset="0"/>
              </a:rPr>
              <a:t>2</a:t>
            </a:r>
            <a:r>
              <a:rPr lang="en-US" b="1" dirty="0">
                <a:solidFill>
                  <a:srgbClr val="00519E"/>
                </a:solidFill>
                <a:latin typeface="Arial" pitchFamily="34" charset="0"/>
                <a:cs typeface="Arial" pitchFamily="34" charset="0"/>
              </a:rPr>
              <a:t> with low emissions. However, further development effort is required to derive technical solutions with respect to the following challenges associated with high hydrogen contents in the fuel:</a:t>
            </a:r>
          </a:p>
          <a:p>
            <a:pPr algn="just"/>
            <a:endParaRPr lang="en-US" b="1" dirty="0">
              <a:solidFill>
                <a:srgbClr val="00519E"/>
              </a:solidFill>
              <a:latin typeface="Arial" pitchFamily="34" charset="0"/>
              <a:cs typeface="Arial" pitchFamily="34" charset="0"/>
            </a:endParaRPr>
          </a:p>
          <a:p>
            <a:pPr marL="285750" indent="-285750" algn="just">
              <a:buFont typeface="Arial" panose="020B0604020202020204" pitchFamily="34" charset="0"/>
              <a:buChar char="•"/>
            </a:pPr>
            <a:r>
              <a:rPr lang="en-US" b="1" dirty="0">
                <a:solidFill>
                  <a:srgbClr val="00519E"/>
                </a:solidFill>
                <a:latin typeface="Arial" pitchFamily="34" charset="0"/>
                <a:cs typeface="Arial" pitchFamily="34" charset="0"/>
              </a:rPr>
              <a:t>Autoignition: </a:t>
            </a:r>
            <a:r>
              <a:rPr lang="en-US" dirty="0">
                <a:solidFill>
                  <a:srgbClr val="00519E"/>
                </a:solidFill>
                <a:latin typeface="Arial" pitchFamily="34" charset="0"/>
                <a:cs typeface="Arial" pitchFamily="34" charset="0"/>
              </a:rPr>
              <a:t>High reactivity of hydrogen inherently increases the auto-ignition risk in the premixing section which needs to be addressed in future combustor developments. This might be of a particular challenge in some systems with very high air inlet temperatures, e.g. in modern high-efficient gas turbines or micro gas turbines due to the recuperator.</a:t>
            </a:r>
          </a:p>
          <a:p>
            <a:pPr marL="285750" indent="-285750" algn="just">
              <a:buFont typeface="Arial" panose="020B0604020202020204" pitchFamily="34" charset="0"/>
              <a:buChar char="•"/>
            </a:pPr>
            <a:endParaRPr lang="en-US" b="1" dirty="0">
              <a:solidFill>
                <a:srgbClr val="00519E"/>
              </a:solidFill>
              <a:latin typeface="Arial" pitchFamily="34" charset="0"/>
              <a:cs typeface="Arial" pitchFamily="34" charset="0"/>
            </a:endParaRPr>
          </a:p>
          <a:p>
            <a:pPr marL="285750" indent="-285750" algn="just">
              <a:buFont typeface="Arial" panose="020B0604020202020204" pitchFamily="34" charset="0"/>
              <a:buChar char="•"/>
            </a:pPr>
            <a:r>
              <a:rPr lang="en-US" b="1" dirty="0">
                <a:solidFill>
                  <a:srgbClr val="00519E"/>
                </a:solidFill>
                <a:latin typeface="Arial" pitchFamily="34" charset="0"/>
                <a:cs typeface="Arial" pitchFamily="34" charset="0"/>
              </a:rPr>
              <a:t>Flashback: </a:t>
            </a:r>
            <a:r>
              <a:rPr lang="en-US" dirty="0">
                <a:solidFill>
                  <a:srgbClr val="00519E"/>
                </a:solidFill>
                <a:latin typeface="Arial" pitchFamily="34" charset="0"/>
                <a:cs typeface="Arial" pitchFamily="34" charset="0"/>
              </a:rPr>
              <a:t>Burning hydrogen-rich fuels inherently increases flashback risks because of a higher flame speed or a shorter ignition delay time compared to natural gas. This may be a particular challenge in some systems with very high air inlet temperatures.</a:t>
            </a:r>
          </a:p>
          <a:p>
            <a:pPr algn="just"/>
            <a:endParaRPr lang="en-US" b="1" dirty="0">
              <a:solidFill>
                <a:srgbClr val="00519E"/>
              </a:solidFill>
              <a:latin typeface="Arial" pitchFamily="34" charset="0"/>
              <a:cs typeface="Arial" pitchFamily="34" charset="0"/>
            </a:endParaRPr>
          </a:p>
          <a:p>
            <a:pPr marL="285750" indent="-285750" algn="just">
              <a:buFont typeface="Arial" panose="020B0604020202020204" pitchFamily="34" charset="0"/>
              <a:buChar char="•"/>
            </a:pPr>
            <a:r>
              <a:rPr lang="en-US" b="1" dirty="0">
                <a:solidFill>
                  <a:srgbClr val="00519E"/>
                </a:solidFill>
                <a:latin typeface="Arial" pitchFamily="34" charset="0"/>
                <a:cs typeface="Arial" pitchFamily="34" charset="0"/>
              </a:rPr>
              <a:t>Modified thermo-acoustic amplitude level and frequencies: </a:t>
            </a:r>
            <a:r>
              <a:rPr lang="en-US" dirty="0">
                <a:solidFill>
                  <a:srgbClr val="00519E"/>
                </a:solidFill>
                <a:latin typeface="Arial" pitchFamily="34" charset="0"/>
                <a:cs typeface="Arial" pitchFamily="34" charset="0"/>
              </a:rPr>
              <a:t>Compared to natural gas flames, hydrogen flames exhibit significantly different thermoacoustic </a:t>
            </a:r>
            <a:r>
              <a:rPr lang="en-US" dirty="0" err="1">
                <a:solidFill>
                  <a:srgbClr val="00519E"/>
                </a:solidFill>
                <a:latin typeface="Arial" pitchFamily="34" charset="0"/>
                <a:cs typeface="Arial" pitchFamily="34" charset="0"/>
              </a:rPr>
              <a:t>behaviour</a:t>
            </a:r>
            <a:r>
              <a:rPr lang="en-US" dirty="0">
                <a:solidFill>
                  <a:srgbClr val="00519E"/>
                </a:solidFill>
                <a:latin typeface="Arial" pitchFamily="34" charset="0"/>
                <a:cs typeface="Arial" pitchFamily="34" charset="0"/>
              </a:rPr>
              <a:t>. This is due to higher flame speed, shorter ignition delay time and distinct flame stabilization mechanisms resulting in different flame shapes, positions and different reactivity.</a:t>
            </a:r>
          </a:p>
        </p:txBody>
      </p:sp>
    </p:spTree>
    <p:extLst>
      <p:ext uri="{BB962C8B-B14F-4D97-AF65-F5344CB8AC3E}">
        <p14:creationId xmlns:p14="http://schemas.microsoft.com/office/powerpoint/2010/main" val="202516001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a:spLocks noGrp="1"/>
          </p:cNvSpPr>
          <p:nvPr>
            <p:ph type="title"/>
          </p:nvPr>
        </p:nvSpPr>
        <p:spPr>
          <a:xfrm>
            <a:off x="468313" y="124941"/>
            <a:ext cx="8382000" cy="639763"/>
          </a:xfrm>
        </p:spPr>
        <p:txBody>
          <a:bodyPr/>
          <a:lstStyle/>
          <a:p>
            <a:r>
              <a:rPr lang="en-US" altLang="es-ES" sz="2800" b="1" dirty="0">
                <a:solidFill>
                  <a:srgbClr val="2F9E37"/>
                </a:solidFill>
                <a:latin typeface="Arial" pitchFamily="34" charset="0"/>
                <a:ea typeface="TitilliumText22L Regular"/>
                <a:cs typeface="Arial" pitchFamily="34" charset="0"/>
              </a:rPr>
              <a:t>HYDROGEN COMBUSTION</a:t>
            </a:r>
          </a:p>
        </p:txBody>
      </p:sp>
      <p:sp>
        <p:nvSpPr>
          <p:cNvPr id="11" name="10 Rectángulo redondeado"/>
          <p:cNvSpPr/>
          <p:nvPr/>
        </p:nvSpPr>
        <p:spPr>
          <a:xfrm>
            <a:off x="242894" y="836712"/>
            <a:ext cx="8712968" cy="72008"/>
          </a:xfrm>
          <a:prstGeom prst="roundRect">
            <a:avLst/>
          </a:prstGeom>
          <a:solidFill>
            <a:srgbClr val="41A6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200" b="1" dirty="0">
              <a:solidFill>
                <a:sysClr val="windowText" lastClr="000000"/>
              </a:solidFill>
            </a:endParaRPr>
          </a:p>
        </p:txBody>
      </p:sp>
      <p:sp>
        <p:nvSpPr>
          <p:cNvPr id="7" name="11 Rectángulo">
            <a:extLst>
              <a:ext uri="{FF2B5EF4-FFF2-40B4-BE49-F238E27FC236}">
                <a16:creationId xmlns:a16="http://schemas.microsoft.com/office/drawing/2014/main" id="{0106F4E9-4660-455D-8C74-B78FC096EB55}"/>
              </a:ext>
            </a:extLst>
          </p:cNvPr>
          <p:cNvSpPr/>
          <p:nvPr/>
        </p:nvSpPr>
        <p:spPr>
          <a:xfrm>
            <a:off x="0" y="6488668"/>
            <a:ext cx="9144000" cy="369332"/>
          </a:xfrm>
          <a:prstGeom prst="rect">
            <a:avLst/>
          </a:prstGeom>
        </p:spPr>
        <p:txBody>
          <a:bodyPr wrap="square">
            <a:spAutoFit/>
          </a:bodyPr>
          <a:lstStyle/>
          <a:p>
            <a:pPr lvl="0">
              <a:spcBef>
                <a:spcPct val="0"/>
              </a:spcBef>
              <a:defRPr/>
            </a:pPr>
            <a:r>
              <a:rPr lang="es-ES_tradnl" b="1" dirty="0">
                <a:solidFill>
                  <a:schemeClr val="bg1"/>
                </a:solidFill>
                <a:latin typeface="TitilliumText22L Regular"/>
                <a:cs typeface="TitilliumText22L Regular"/>
              </a:rPr>
              <a:t>Tema V				                                                              Turbina de hidrógeno</a:t>
            </a:r>
          </a:p>
        </p:txBody>
      </p:sp>
      <p:sp>
        <p:nvSpPr>
          <p:cNvPr id="3" name="CuadroTexto 2">
            <a:extLst>
              <a:ext uri="{FF2B5EF4-FFF2-40B4-BE49-F238E27FC236}">
                <a16:creationId xmlns:a16="http://schemas.microsoft.com/office/drawing/2014/main" id="{3742F80E-30CB-48D1-9E29-7E7556DFFCAE}"/>
              </a:ext>
            </a:extLst>
          </p:cNvPr>
          <p:cNvSpPr txBox="1"/>
          <p:nvPr/>
        </p:nvSpPr>
        <p:spPr>
          <a:xfrm>
            <a:off x="0" y="908720"/>
            <a:ext cx="9144000" cy="5909310"/>
          </a:xfrm>
          <a:prstGeom prst="rect">
            <a:avLst/>
          </a:prstGeom>
          <a:noFill/>
        </p:spPr>
        <p:txBody>
          <a:bodyPr wrap="square">
            <a:spAutoFit/>
          </a:bodyPr>
          <a:lstStyle/>
          <a:p>
            <a:pPr marL="285750" indent="-285750" algn="just">
              <a:buFont typeface="Arial" panose="020B0604020202020204" pitchFamily="34" charset="0"/>
              <a:buChar char="•"/>
            </a:pPr>
            <a:r>
              <a:rPr lang="en-US" b="1" dirty="0">
                <a:solidFill>
                  <a:srgbClr val="00519E"/>
                </a:solidFill>
                <a:latin typeface="Arial" pitchFamily="34" charset="0"/>
                <a:cs typeface="Arial" pitchFamily="34" charset="0"/>
              </a:rPr>
              <a:t>Higher flame temperature, NOx emissions: </a:t>
            </a:r>
            <a:r>
              <a:rPr lang="en-US" dirty="0">
                <a:solidFill>
                  <a:srgbClr val="00519E"/>
                </a:solidFill>
                <a:latin typeface="Arial" pitchFamily="34" charset="0"/>
                <a:cs typeface="Arial" pitchFamily="34" charset="0"/>
              </a:rPr>
              <a:t>The higher adiabatic flame temperature of H</a:t>
            </a:r>
            <a:r>
              <a:rPr lang="en-US" baseline="-25000" dirty="0">
                <a:solidFill>
                  <a:srgbClr val="00519E"/>
                </a:solidFill>
                <a:latin typeface="Arial" pitchFamily="34" charset="0"/>
                <a:cs typeface="Arial" pitchFamily="34" charset="0"/>
              </a:rPr>
              <a:t>2</a:t>
            </a:r>
            <a:r>
              <a:rPr lang="en-US" dirty="0">
                <a:solidFill>
                  <a:srgbClr val="00519E"/>
                </a:solidFill>
                <a:latin typeface="Arial" pitchFamily="34" charset="0"/>
                <a:cs typeface="Arial" pitchFamily="34" charset="0"/>
              </a:rPr>
              <a:t> will result in higher NOx emissions if no additional measures are undertaken. Some flexibility might be needed on NOx limits in future, in order to enable the </a:t>
            </a:r>
            <a:r>
              <a:rPr lang="en-US" dirty="0" err="1">
                <a:solidFill>
                  <a:srgbClr val="00519E"/>
                </a:solidFill>
                <a:latin typeface="Arial" pitchFamily="34" charset="0"/>
                <a:cs typeface="Arial" pitchFamily="34" charset="0"/>
              </a:rPr>
              <a:t>decarbonisation</a:t>
            </a:r>
            <a:r>
              <a:rPr lang="en-US" dirty="0">
                <a:solidFill>
                  <a:srgbClr val="00519E"/>
                </a:solidFill>
                <a:latin typeface="Arial" pitchFamily="34" charset="0"/>
                <a:cs typeface="Arial" pitchFamily="34" charset="0"/>
              </a:rPr>
              <a:t>. It will be particularly a challenge to achieve even stricter NOx-limits foreseen in the future.</a:t>
            </a:r>
          </a:p>
          <a:p>
            <a:pPr marL="285750" indent="-285750" algn="just">
              <a:buFont typeface="Arial" panose="020B0604020202020204" pitchFamily="34" charset="0"/>
              <a:buChar char="•"/>
            </a:pPr>
            <a:endParaRPr lang="en-US" dirty="0">
              <a:solidFill>
                <a:srgbClr val="00519E"/>
              </a:solidFill>
              <a:latin typeface="Arial" pitchFamily="34" charset="0"/>
              <a:cs typeface="Arial" pitchFamily="34" charset="0"/>
            </a:endParaRPr>
          </a:p>
          <a:p>
            <a:pPr marL="285750" indent="-285750" algn="just">
              <a:buFont typeface="Arial" panose="020B0604020202020204" pitchFamily="34" charset="0"/>
              <a:buChar char="•"/>
            </a:pPr>
            <a:r>
              <a:rPr lang="en-US" b="1" dirty="0">
                <a:solidFill>
                  <a:srgbClr val="00519E"/>
                </a:solidFill>
                <a:latin typeface="Arial" pitchFamily="34" charset="0"/>
                <a:cs typeface="Arial" pitchFamily="34" charset="0"/>
              </a:rPr>
              <a:t>Reduced lifetime /improved cooling of hot gas path components: </a:t>
            </a:r>
            <a:r>
              <a:rPr lang="en-US" dirty="0">
                <a:solidFill>
                  <a:srgbClr val="00519E"/>
                </a:solidFill>
                <a:latin typeface="Arial" pitchFamily="34" charset="0"/>
                <a:cs typeface="Arial" pitchFamily="34" charset="0"/>
              </a:rPr>
              <a:t>Burning hydrogen instead of natural gas will increase the moisture content in the exhaust gas causing higher heat transfer to the gas turbine hot gas path components. This will require an adaptation of the cooling in order to avoid overheating of components. In addition, due to the higher moisture content hot corrosion is more likely to occur. Therefore, measures need to be undertaken to avoid these effects.</a:t>
            </a:r>
          </a:p>
          <a:p>
            <a:pPr marL="285750" indent="-285750" algn="just">
              <a:buFont typeface="Arial" panose="020B0604020202020204" pitchFamily="34" charset="0"/>
              <a:buChar char="•"/>
            </a:pPr>
            <a:endParaRPr lang="en-US" dirty="0">
              <a:solidFill>
                <a:srgbClr val="00519E"/>
              </a:solidFill>
              <a:latin typeface="Arial" pitchFamily="34" charset="0"/>
              <a:cs typeface="Arial" pitchFamily="34" charset="0"/>
            </a:endParaRPr>
          </a:p>
          <a:p>
            <a:pPr marL="285750" indent="-285750" algn="just">
              <a:buFont typeface="Arial" panose="020B0604020202020204" pitchFamily="34" charset="0"/>
              <a:buChar char="•"/>
            </a:pPr>
            <a:r>
              <a:rPr lang="en-US" b="1" dirty="0" err="1">
                <a:solidFill>
                  <a:srgbClr val="00519E"/>
                </a:solidFill>
                <a:latin typeface="Arial" pitchFamily="34" charset="0"/>
                <a:cs typeface="Arial" pitchFamily="34" charset="0"/>
              </a:rPr>
              <a:t>Wobbe</a:t>
            </a:r>
            <a:r>
              <a:rPr lang="en-US" b="1" dirty="0">
                <a:solidFill>
                  <a:srgbClr val="00519E"/>
                </a:solidFill>
                <a:latin typeface="Arial" pitchFamily="34" charset="0"/>
                <a:cs typeface="Arial" pitchFamily="34" charset="0"/>
              </a:rPr>
              <a:t> Index change: </a:t>
            </a:r>
            <a:r>
              <a:rPr lang="en-US" dirty="0">
                <a:solidFill>
                  <a:srgbClr val="00519E"/>
                </a:solidFill>
                <a:latin typeface="Arial" pitchFamily="34" charset="0"/>
                <a:cs typeface="Arial" pitchFamily="34" charset="0"/>
              </a:rPr>
              <a:t>Compared to burning natural gas at the same thermal power, a larger volumetric fuel flow rate is needed when burning hydrogen due to its lower volumetric Lower Heating Value (LHV). In addition, hydrogen has a lower </a:t>
            </a:r>
            <a:r>
              <a:rPr lang="en-US" dirty="0" err="1">
                <a:solidFill>
                  <a:srgbClr val="00519E"/>
                </a:solidFill>
                <a:latin typeface="Arial" pitchFamily="34" charset="0"/>
                <a:cs typeface="Arial" pitchFamily="34" charset="0"/>
              </a:rPr>
              <a:t>Wobbe</a:t>
            </a:r>
            <a:r>
              <a:rPr lang="en-US" dirty="0">
                <a:solidFill>
                  <a:srgbClr val="00519E"/>
                </a:solidFill>
                <a:latin typeface="Arial" pitchFamily="34" charset="0"/>
                <a:cs typeface="Arial" pitchFamily="34" charset="0"/>
              </a:rPr>
              <a:t> Index (WI) which is the most commonly used parameter for specifying the acceptability of a gaseous fuel in a combustion system. Thus the greater the change in </a:t>
            </a:r>
            <a:r>
              <a:rPr lang="en-US" dirty="0" err="1">
                <a:solidFill>
                  <a:srgbClr val="00519E"/>
                </a:solidFill>
                <a:latin typeface="Arial" pitchFamily="34" charset="0"/>
                <a:cs typeface="Arial" pitchFamily="34" charset="0"/>
              </a:rPr>
              <a:t>Wobbe</a:t>
            </a:r>
            <a:r>
              <a:rPr lang="en-US" dirty="0">
                <a:solidFill>
                  <a:srgbClr val="00519E"/>
                </a:solidFill>
                <a:latin typeface="Arial" pitchFamily="34" charset="0"/>
                <a:cs typeface="Arial" pitchFamily="34" charset="0"/>
              </a:rPr>
              <a:t> Index, the greater the required flexibility of the combustion systems and associated control.</a:t>
            </a:r>
          </a:p>
          <a:p>
            <a:pPr marL="285750" indent="-285750" algn="just">
              <a:buFont typeface="Arial" panose="020B0604020202020204" pitchFamily="34" charset="0"/>
              <a:buChar char="•"/>
            </a:pPr>
            <a:endParaRPr lang="en-US" dirty="0">
              <a:solidFill>
                <a:srgbClr val="00519E"/>
              </a:solidFill>
              <a:latin typeface="Arial" pitchFamily="34" charset="0"/>
              <a:cs typeface="Arial" pitchFamily="34" charset="0"/>
            </a:endParaRPr>
          </a:p>
        </p:txBody>
      </p:sp>
    </p:spTree>
    <p:extLst>
      <p:ext uri="{BB962C8B-B14F-4D97-AF65-F5344CB8AC3E}">
        <p14:creationId xmlns:p14="http://schemas.microsoft.com/office/powerpoint/2010/main" val="401380275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a:spLocks noGrp="1"/>
          </p:cNvSpPr>
          <p:nvPr>
            <p:ph type="title"/>
          </p:nvPr>
        </p:nvSpPr>
        <p:spPr>
          <a:xfrm>
            <a:off x="468313" y="196949"/>
            <a:ext cx="8382000" cy="639763"/>
          </a:xfrm>
        </p:spPr>
        <p:txBody>
          <a:bodyPr/>
          <a:lstStyle/>
          <a:p>
            <a:pPr eaLnBrk="1" hangingPunct="1"/>
            <a:r>
              <a:rPr lang="es-ES_tradnl" altLang="es-ES" sz="2800" b="1" dirty="0">
                <a:solidFill>
                  <a:srgbClr val="2F9E37"/>
                </a:solidFill>
                <a:latin typeface="Arial" pitchFamily="34" charset="0"/>
                <a:ea typeface="TitilliumText22L Regular"/>
                <a:cs typeface="Arial" pitchFamily="34" charset="0"/>
              </a:rPr>
              <a:t>AGENDA</a:t>
            </a:r>
          </a:p>
        </p:txBody>
      </p:sp>
      <p:sp>
        <p:nvSpPr>
          <p:cNvPr id="5" name="Marcador de contenido 2"/>
          <p:cNvSpPr>
            <a:spLocks noGrp="1"/>
          </p:cNvSpPr>
          <p:nvPr>
            <p:ph idx="1"/>
          </p:nvPr>
        </p:nvSpPr>
        <p:spPr>
          <a:xfrm>
            <a:off x="242894" y="1196752"/>
            <a:ext cx="8760542" cy="5212943"/>
          </a:xfrm>
        </p:spPr>
        <p:txBody>
          <a:bodyPr>
            <a:normAutofit/>
          </a:bodyPr>
          <a:lstStyle/>
          <a:p>
            <a:pPr marL="514350" indent="-514350" algn="just">
              <a:buAutoNum type="arabicPeriod"/>
            </a:pPr>
            <a:r>
              <a:rPr lang="en-US" sz="2800" b="1" dirty="0">
                <a:solidFill>
                  <a:srgbClr val="00519E"/>
                </a:solidFill>
                <a:latin typeface="Arial" pitchFamily="34" charset="0"/>
                <a:cs typeface="Arial" pitchFamily="34" charset="0"/>
              </a:rPr>
              <a:t>INTRODUCTION.</a:t>
            </a:r>
          </a:p>
          <a:p>
            <a:pPr marL="514350" indent="-514350" algn="just">
              <a:buAutoNum type="arabicPeriod"/>
            </a:pPr>
            <a:endParaRPr lang="en-US" sz="2800" b="1" dirty="0">
              <a:solidFill>
                <a:srgbClr val="00519E"/>
              </a:solidFill>
              <a:latin typeface="Arial" pitchFamily="34" charset="0"/>
              <a:cs typeface="Arial" pitchFamily="34" charset="0"/>
            </a:endParaRPr>
          </a:p>
          <a:p>
            <a:pPr marL="514350" indent="-514350" algn="just">
              <a:buAutoNum type="arabicPeriod"/>
            </a:pPr>
            <a:r>
              <a:rPr lang="en-US" sz="2800" b="1" dirty="0">
                <a:solidFill>
                  <a:srgbClr val="00519E"/>
                </a:solidFill>
                <a:latin typeface="Arial" pitchFamily="34" charset="0"/>
                <a:cs typeface="Arial" pitchFamily="34" charset="0"/>
              </a:rPr>
              <a:t>ADVANTAGES OF HYDROGEN GAS TURBINES </a:t>
            </a:r>
            <a:endParaRPr lang="es-ES_tradnl" sz="2800" b="1" dirty="0">
              <a:solidFill>
                <a:srgbClr val="00519E"/>
              </a:solidFill>
              <a:latin typeface="Arial" pitchFamily="34" charset="0"/>
              <a:cs typeface="Arial" pitchFamily="34" charset="0"/>
            </a:endParaRPr>
          </a:p>
          <a:p>
            <a:pPr marL="514350" indent="-514350" algn="just">
              <a:buAutoNum type="arabicPeriod"/>
            </a:pPr>
            <a:endParaRPr lang="en-US" sz="2800" b="1" dirty="0">
              <a:solidFill>
                <a:srgbClr val="00519E"/>
              </a:solidFill>
              <a:latin typeface="Arial" pitchFamily="34" charset="0"/>
              <a:cs typeface="Arial" pitchFamily="34" charset="0"/>
            </a:endParaRPr>
          </a:p>
          <a:p>
            <a:pPr marL="514350" indent="-514350" algn="just">
              <a:buAutoNum type="arabicPeriod"/>
            </a:pPr>
            <a:r>
              <a:rPr lang="en-US" sz="2800" b="1" dirty="0">
                <a:solidFill>
                  <a:srgbClr val="00519E"/>
                </a:solidFill>
                <a:latin typeface="Arial" pitchFamily="34" charset="0"/>
                <a:cs typeface="Arial" pitchFamily="34" charset="0"/>
              </a:rPr>
              <a:t>HYDROGEN COMBUSTION</a:t>
            </a:r>
            <a:endParaRPr lang="es-ES_tradnl" sz="2800" b="1" dirty="0">
              <a:solidFill>
                <a:srgbClr val="00519E"/>
              </a:solidFill>
              <a:latin typeface="Arial" pitchFamily="34" charset="0"/>
              <a:cs typeface="Arial" pitchFamily="34" charset="0"/>
            </a:endParaRPr>
          </a:p>
          <a:p>
            <a:pPr marL="514350" indent="-514350" algn="just">
              <a:buAutoNum type="arabicPeriod"/>
            </a:pPr>
            <a:endParaRPr lang="en-US" sz="2800" b="1" dirty="0">
              <a:solidFill>
                <a:srgbClr val="00519E"/>
              </a:solidFill>
              <a:latin typeface="Arial" pitchFamily="34" charset="0"/>
              <a:cs typeface="Arial" pitchFamily="34" charset="0"/>
            </a:endParaRPr>
          </a:p>
          <a:p>
            <a:pPr marL="514350" indent="-514350" algn="just">
              <a:buAutoNum type="arabicPeriod"/>
            </a:pPr>
            <a:r>
              <a:rPr lang="en-US" sz="2800" b="1" dirty="0">
                <a:solidFill>
                  <a:srgbClr val="00519E"/>
                </a:solidFill>
                <a:latin typeface="Arial" pitchFamily="34" charset="0"/>
                <a:cs typeface="Arial" pitchFamily="34" charset="0"/>
              </a:rPr>
              <a:t>RETROFIT OF EXISTING GAS TURBINES</a:t>
            </a:r>
            <a:endParaRPr lang="es-ES_tradnl" sz="2800" b="1" dirty="0">
              <a:solidFill>
                <a:srgbClr val="00519E"/>
              </a:solidFill>
              <a:latin typeface="Arial" pitchFamily="34" charset="0"/>
              <a:cs typeface="Arial" pitchFamily="34" charset="0"/>
            </a:endParaRPr>
          </a:p>
          <a:p>
            <a:pPr marL="514350" indent="-514350" algn="just">
              <a:buAutoNum type="arabicPeriod"/>
            </a:pPr>
            <a:endParaRPr lang="en-US" sz="2800" b="1" dirty="0">
              <a:solidFill>
                <a:srgbClr val="00519E"/>
              </a:solidFill>
              <a:latin typeface="Arial" pitchFamily="34" charset="0"/>
              <a:cs typeface="Arial" pitchFamily="34" charset="0"/>
            </a:endParaRPr>
          </a:p>
          <a:p>
            <a:pPr marL="514350" indent="-514350" algn="just">
              <a:buAutoNum type="arabicPeriod"/>
            </a:pPr>
            <a:r>
              <a:rPr lang="en-US" sz="2800" b="1" dirty="0">
                <a:solidFill>
                  <a:srgbClr val="00519E"/>
                </a:solidFill>
                <a:latin typeface="Arial" pitchFamily="34" charset="0"/>
                <a:cs typeface="Arial" pitchFamily="34" charset="0"/>
              </a:rPr>
              <a:t>CURRENT CAPABILITIES OF GAS TURBINES BURNING HYDROGEN</a:t>
            </a:r>
            <a:r>
              <a:rPr lang="es-ES_tradnl" sz="2100" b="1" dirty="0">
                <a:solidFill>
                  <a:srgbClr val="00519E"/>
                </a:solidFill>
                <a:latin typeface="Arial" pitchFamily="34" charset="0"/>
                <a:cs typeface="Arial" pitchFamily="34" charset="0"/>
              </a:rPr>
              <a:t>	</a:t>
            </a:r>
            <a:endParaRPr lang="es-ES_tradnl" sz="2900" b="1" dirty="0">
              <a:solidFill>
                <a:srgbClr val="00519E"/>
              </a:solidFill>
              <a:latin typeface="Arial" pitchFamily="34" charset="0"/>
              <a:cs typeface="Arial" pitchFamily="34" charset="0"/>
            </a:endParaRPr>
          </a:p>
          <a:p>
            <a:pPr marL="514350" indent="-514350">
              <a:buNone/>
            </a:pPr>
            <a:endParaRPr lang="es-ES_tradnl" sz="1900" b="1" dirty="0">
              <a:solidFill>
                <a:srgbClr val="00519E"/>
              </a:solidFill>
              <a:latin typeface="Arial" pitchFamily="34" charset="0"/>
              <a:cs typeface="Arial" pitchFamily="34" charset="0"/>
            </a:endParaRPr>
          </a:p>
          <a:p>
            <a:pPr marL="514350" indent="-514350">
              <a:buNone/>
            </a:pPr>
            <a:endParaRPr lang="es-ES_tradnl" sz="1900" b="1" dirty="0">
              <a:solidFill>
                <a:srgbClr val="00519E"/>
              </a:solidFill>
              <a:latin typeface="Arial" pitchFamily="34" charset="0"/>
              <a:cs typeface="Arial" pitchFamily="34" charset="0"/>
            </a:endParaRPr>
          </a:p>
          <a:p>
            <a:pPr marL="514350" indent="-514350">
              <a:buNone/>
            </a:pPr>
            <a:endParaRPr lang="es-ES_tradnl" sz="1900" b="1" dirty="0">
              <a:solidFill>
                <a:srgbClr val="00519E"/>
              </a:solidFill>
              <a:latin typeface="Arial" pitchFamily="34" charset="0"/>
              <a:cs typeface="Arial" pitchFamily="34" charset="0"/>
            </a:endParaRPr>
          </a:p>
          <a:p>
            <a:pPr marL="514350" indent="-514350">
              <a:buNone/>
            </a:pPr>
            <a:endParaRPr lang="es-ES_tradnl" sz="1900" b="1" dirty="0">
              <a:solidFill>
                <a:srgbClr val="00519E"/>
              </a:solidFill>
              <a:latin typeface="Arial" pitchFamily="34" charset="0"/>
              <a:cs typeface="Arial" pitchFamily="34" charset="0"/>
            </a:endParaRPr>
          </a:p>
          <a:p>
            <a:pPr marL="514350" indent="-514350">
              <a:buNone/>
            </a:pPr>
            <a:endParaRPr lang="es-ES_tradnl" sz="2800" b="1" dirty="0">
              <a:solidFill>
                <a:srgbClr val="00519E"/>
              </a:solidFill>
              <a:latin typeface="Arial" pitchFamily="34" charset="0"/>
              <a:cs typeface="Arial" pitchFamily="34" charset="0"/>
            </a:endParaRPr>
          </a:p>
          <a:p>
            <a:pPr marL="514350" indent="-514350">
              <a:buNone/>
            </a:pPr>
            <a:endParaRPr lang="es-ES_tradnl" sz="1400" b="1" dirty="0">
              <a:solidFill>
                <a:schemeClr val="bg1">
                  <a:lumMod val="65000"/>
                </a:schemeClr>
              </a:solidFill>
              <a:latin typeface="Arial" pitchFamily="34" charset="0"/>
              <a:cs typeface="Arial" pitchFamily="34" charset="0"/>
            </a:endParaRPr>
          </a:p>
          <a:p>
            <a:pPr marL="514350" indent="-514350">
              <a:buNone/>
            </a:pPr>
            <a:endParaRPr lang="es-ES_tradnl" sz="2800" b="1" dirty="0">
              <a:solidFill>
                <a:srgbClr val="00519E"/>
              </a:solidFill>
              <a:latin typeface="Arial" pitchFamily="34" charset="0"/>
              <a:cs typeface="Arial" pitchFamily="34" charset="0"/>
            </a:endParaRPr>
          </a:p>
          <a:p>
            <a:pPr marL="514350" indent="-514350">
              <a:buAutoNum type="arabicPeriod"/>
            </a:pPr>
            <a:endParaRPr lang="es-ES_tradnl" sz="2800" b="1" i="1" dirty="0">
              <a:solidFill>
                <a:srgbClr val="00519E"/>
              </a:solidFill>
              <a:latin typeface="Arial" pitchFamily="34" charset="0"/>
              <a:cs typeface="Arial" pitchFamily="34" charset="0"/>
            </a:endParaRPr>
          </a:p>
          <a:p>
            <a:pPr>
              <a:buNone/>
            </a:pPr>
            <a:endParaRPr lang="es-ES_tradnl" sz="2800" dirty="0">
              <a:solidFill>
                <a:srgbClr val="00519E"/>
              </a:solidFill>
              <a:latin typeface="Arial" pitchFamily="34" charset="0"/>
              <a:cs typeface="Arial" pitchFamily="34" charset="0"/>
            </a:endParaRPr>
          </a:p>
          <a:p>
            <a:pPr>
              <a:buNone/>
            </a:pPr>
            <a:endParaRPr lang="es-ES_tradnl" sz="2800" dirty="0">
              <a:solidFill>
                <a:srgbClr val="00519E"/>
              </a:solidFill>
              <a:latin typeface="Arial" pitchFamily="34" charset="0"/>
              <a:cs typeface="Arial" pitchFamily="34" charset="0"/>
            </a:endParaRPr>
          </a:p>
          <a:p>
            <a:pPr>
              <a:buNone/>
            </a:pPr>
            <a:endParaRPr lang="es-ES_tradnl" sz="2800" dirty="0">
              <a:solidFill>
                <a:srgbClr val="00519E"/>
              </a:solidFill>
              <a:latin typeface="Arial" pitchFamily="34" charset="0"/>
              <a:cs typeface="Arial" pitchFamily="34" charset="0"/>
            </a:endParaRPr>
          </a:p>
          <a:p>
            <a:pPr>
              <a:buNone/>
            </a:pPr>
            <a:endParaRPr lang="es-ES_tradnl" sz="2000" dirty="0">
              <a:solidFill>
                <a:srgbClr val="00519E"/>
              </a:solidFill>
              <a:latin typeface="Arial" pitchFamily="34" charset="0"/>
              <a:cs typeface="Arial" pitchFamily="34" charset="0"/>
            </a:endParaRPr>
          </a:p>
          <a:p>
            <a:pPr>
              <a:buNone/>
            </a:pPr>
            <a:endParaRPr lang="es-ES_tradnl" sz="2000" dirty="0">
              <a:solidFill>
                <a:srgbClr val="97BE0D"/>
              </a:solidFill>
              <a:latin typeface="Arial" pitchFamily="34" charset="0"/>
              <a:cs typeface="Arial" pitchFamily="34" charset="0"/>
            </a:endParaRPr>
          </a:p>
        </p:txBody>
      </p:sp>
      <p:sp>
        <p:nvSpPr>
          <p:cNvPr id="11" name="10 Rectángulo redondeado"/>
          <p:cNvSpPr/>
          <p:nvPr/>
        </p:nvSpPr>
        <p:spPr>
          <a:xfrm>
            <a:off x="242894" y="980728"/>
            <a:ext cx="8712968" cy="72008"/>
          </a:xfrm>
          <a:prstGeom prst="roundRect">
            <a:avLst/>
          </a:prstGeom>
          <a:solidFill>
            <a:srgbClr val="41A6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200" b="1" dirty="0">
              <a:solidFill>
                <a:sysClr val="windowText" lastClr="000000"/>
              </a:solidFill>
            </a:endParaRPr>
          </a:p>
        </p:txBody>
      </p:sp>
      <p:sp>
        <p:nvSpPr>
          <p:cNvPr id="12" name="11 Rectángulo"/>
          <p:cNvSpPr/>
          <p:nvPr/>
        </p:nvSpPr>
        <p:spPr>
          <a:xfrm>
            <a:off x="0" y="6488668"/>
            <a:ext cx="9144000" cy="369332"/>
          </a:xfrm>
          <a:prstGeom prst="rect">
            <a:avLst/>
          </a:prstGeom>
        </p:spPr>
        <p:txBody>
          <a:bodyPr wrap="square">
            <a:spAutoFit/>
          </a:bodyPr>
          <a:lstStyle/>
          <a:p>
            <a:pPr lvl="0">
              <a:spcBef>
                <a:spcPct val="0"/>
              </a:spcBef>
              <a:defRPr/>
            </a:pPr>
            <a:r>
              <a:rPr lang="es-ES_tradnl" b="1" dirty="0">
                <a:solidFill>
                  <a:schemeClr val="bg1"/>
                </a:solidFill>
                <a:latin typeface="TitilliumText22L Regular"/>
                <a:cs typeface="TitilliumText22L Regular"/>
              </a:rPr>
              <a:t>Tema V				                                                              Turbina de hidrógeno</a:t>
            </a:r>
          </a:p>
        </p:txBody>
      </p:sp>
    </p:spTree>
    <p:extLst>
      <p:ext uri="{BB962C8B-B14F-4D97-AF65-F5344CB8AC3E}">
        <p14:creationId xmlns:p14="http://schemas.microsoft.com/office/powerpoint/2010/main" val="241739354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a:spLocks noGrp="1"/>
          </p:cNvSpPr>
          <p:nvPr>
            <p:ph type="title"/>
          </p:nvPr>
        </p:nvSpPr>
        <p:spPr>
          <a:xfrm>
            <a:off x="468313" y="124941"/>
            <a:ext cx="8382000" cy="639763"/>
          </a:xfrm>
        </p:spPr>
        <p:txBody>
          <a:bodyPr/>
          <a:lstStyle/>
          <a:p>
            <a:r>
              <a:rPr lang="en-US" altLang="es-ES" sz="2800" b="1" dirty="0">
                <a:solidFill>
                  <a:srgbClr val="2F9E37"/>
                </a:solidFill>
                <a:latin typeface="Arial" pitchFamily="34" charset="0"/>
                <a:ea typeface="TitilliumText22L Regular"/>
                <a:cs typeface="Arial" pitchFamily="34" charset="0"/>
              </a:rPr>
              <a:t>HYDROGEN COMBUSTION</a:t>
            </a:r>
          </a:p>
        </p:txBody>
      </p:sp>
      <p:sp>
        <p:nvSpPr>
          <p:cNvPr id="11" name="10 Rectángulo redondeado"/>
          <p:cNvSpPr/>
          <p:nvPr/>
        </p:nvSpPr>
        <p:spPr>
          <a:xfrm>
            <a:off x="242894" y="836712"/>
            <a:ext cx="8712968" cy="72008"/>
          </a:xfrm>
          <a:prstGeom prst="roundRect">
            <a:avLst/>
          </a:prstGeom>
          <a:solidFill>
            <a:srgbClr val="41A6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200" b="1" dirty="0">
              <a:solidFill>
                <a:sysClr val="windowText" lastClr="000000"/>
              </a:solidFill>
            </a:endParaRPr>
          </a:p>
        </p:txBody>
      </p:sp>
      <p:sp>
        <p:nvSpPr>
          <p:cNvPr id="7" name="11 Rectángulo">
            <a:extLst>
              <a:ext uri="{FF2B5EF4-FFF2-40B4-BE49-F238E27FC236}">
                <a16:creationId xmlns:a16="http://schemas.microsoft.com/office/drawing/2014/main" id="{0106F4E9-4660-455D-8C74-B78FC096EB55}"/>
              </a:ext>
            </a:extLst>
          </p:cNvPr>
          <p:cNvSpPr/>
          <p:nvPr/>
        </p:nvSpPr>
        <p:spPr>
          <a:xfrm>
            <a:off x="0" y="6488668"/>
            <a:ext cx="9144000" cy="369332"/>
          </a:xfrm>
          <a:prstGeom prst="rect">
            <a:avLst/>
          </a:prstGeom>
        </p:spPr>
        <p:txBody>
          <a:bodyPr wrap="square">
            <a:spAutoFit/>
          </a:bodyPr>
          <a:lstStyle/>
          <a:p>
            <a:pPr lvl="0">
              <a:spcBef>
                <a:spcPct val="0"/>
              </a:spcBef>
              <a:defRPr/>
            </a:pPr>
            <a:r>
              <a:rPr lang="es-ES_tradnl" b="1" dirty="0">
                <a:solidFill>
                  <a:schemeClr val="bg1"/>
                </a:solidFill>
                <a:latin typeface="TitilliumText22L Regular"/>
                <a:cs typeface="TitilliumText22L Regular"/>
              </a:rPr>
              <a:t>Tema V				                                                              Turbina de hidrógeno</a:t>
            </a:r>
          </a:p>
        </p:txBody>
      </p:sp>
      <p:pic>
        <p:nvPicPr>
          <p:cNvPr id="2" name="Imagen 1">
            <a:extLst>
              <a:ext uri="{FF2B5EF4-FFF2-40B4-BE49-F238E27FC236}">
                <a16:creationId xmlns:a16="http://schemas.microsoft.com/office/drawing/2014/main" id="{E27053EA-0F12-403F-A207-9FFF092C9211}"/>
              </a:ext>
            </a:extLst>
          </p:cNvPr>
          <p:cNvPicPr>
            <a:picLocks noChangeAspect="1"/>
          </p:cNvPicPr>
          <p:nvPr/>
        </p:nvPicPr>
        <p:blipFill>
          <a:blip r:embed="rId3"/>
          <a:stretch>
            <a:fillRect/>
          </a:stretch>
        </p:blipFill>
        <p:spPr>
          <a:xfrm>
            <a:off x="1043608" y="980728"/>
            <a:ext cx="7137418" cy="5305432"/>
          </a:xfrm>
          <a:prstGeom prst="rect">
            <a:avLst/>
          </a:prstGeom>
        </p:spPr>
      </p:pic>
    </p:spTree>
    <p:extLst>
      <p:ext uri="{BB962C8B-B14F-4D97-AF65-F5344CB8AC3E}">
        <p14:creationId xmlns:p14="http://schemas.microsoft.com/office/powerpoint/2010/main" val="388261623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a:spLocks noGrp="1"/>
          </p:cNvSpPr>
          <p:nvPr>
            <p:ph type="title"/>
          </p:nvPr>
        </p:nvSpPr>
        <p:spPr>
          <a:xfrm>
            <a:off x="468313" y="196949"/>
            <a:ext cx="8382000" cy="639763"/>
          </a:xfrm>
        </p:spPr>
        <p:txBody>
          <a:bodyPr/>
          <a:lstStyle/>
          <a:p>
            <a:pPr eaLnBrk="1" hangingPunct="1"/>
            <a:r>
              <a:rPr lang="es-ES_tradnl" altLang="es-ES" sz="2800" b="1" dirty="0">
                <a:solidFill>
                  <a:srgbClr val="2F9E37"/>
                </a:solidFill>
                <a:latin typeface="Arial" pitchFamily="34" charset="0"/>
                <a:ea typeface="TitilliumText22L Regular"/>
                <a:cs typeface="Arial" pitchFamily="34" charset="0"/>
              </a:rPr>
              <a:t>AGENDA</a:t>
            </a:r>
          </a:p>
        </p:txBody>
      </p:sp>
      <p:sp>
        <p:nvSpPr>
          <p:cNvPr id="5" name="Marcador de contenido 2"/>
          <p:cNvSpPr>
            <a:spLocks noGrp="1"/>
          </p:cNvSpPr>
          <p:nvPr>
            <p:ph idx="1"/>
          </p:nvPr>
        </p:nvSpPr>
        <p:spPr>
          <a:xfrm>
            <a:off x="242894" y="1196752"/>
            <a:ext cx="8760542" cy="5212943"/>
          </a:xfrm>
        </p:spPr>
        <p:txBody>
          <a:bodyPr>
            <a:normAutofit/>
          </a:bodyPr>
          <a:lstStyle/>
          <a:p>
            <a:pPr marL="514350" indent="-514350" algn="just">
              <a:buAutoNum type="arabicPeriod"/>
            </a:pPr>
            <a:r>
              <a:rPr lang="en-US" sz="2800" b="1" dirty="0">
                <a:solidFill>
                  <a:schemeClr val="bg1">
                    <a:lumMod val="85000"/>
                  </a:schemeClr>
                </a:solidFill>
                <a:latin typeface="Arial" pitchFamily="34" charset="0"/>
                <a:cs typeface="Arial" pitchFamily="34" charset="0"/>
              </a:rPr>
              <a:t>INTRODUCTION.</a:t>
            </a:r>
          </a:p>
          <a:p>
            <a:pPr marL="514350" indent="-514350" algn="just">
              <a:buAutoNum type="arabicPeriod"/>
            </a:pPr>
            <a:endParaRPr lang="en-US" sz="2800" b="1" dirty="0">
              <a:solidFill>
                <a:schemeClr val="bg1">
                  <a:lumMod val="85000"/>
                </a:schemeClr>
              </a:solidFill>
              <a:latin typeface="Arial" pitchFamily="34" charset="0"/>
              <a:cs typeface="Arial" pitchFamily="34" charset="0"/>
            </a:endParaRPr>
          </a:p>
          <a:p>
            <a:pPr marL="514350" indent="-514350" algn="just">
              <a:buAutoNum type="arabicPeriod"/>
            </a:pPr>
            <a:r>
              <a:rPr lang="en-US" sz="2800" b="1" dirty="0">
                <a:solidFill>
                  <a:schemeClr val="bg1">
                    <a:lumMod val="85000"/>
                  </a:schemeClr>
                </a:solidFill>
                <a:latin typeface="Arial" pitchFamily="34" charset="0"/>
                <a:cs typeface="Arial" pitchFamily="34" charset="0"/>
              </a:rPr>
              <a:t>ADVANTAGES OF HYDROGEN GAS TURBINES </a:t>
            </a:r>
            <a:endParaRPr lang="es-ES_tradnl" sz="2800" b="1" dirty="0">
              <a:solidFill>
                <a:schemeClr val="bg1">
                  <a:lumMod val="85000"/>
                </a:schemeClr>
              </a:solidFill>
              <a:latin typeface="Arial" pitchFamily="34" charset="0"/>
              <a:cs typeface="Arial" pitchFamily="34" charset="0"/>
            </a:endParaRPr>
          </a:p>
          <a:p>
            <a:pPr marL="514350" indent="-514350" algn="just">
              <a:buAutoNum type="arabicPeriod"/>
            </a:pPr>
            <a:endParaRPr lang="en-US" sz="2800" b="1" dirty="0">
              <a:solidFill>
                <a:schemeClr val="bg1">
                  <a:lumMod val="85000"/>
                </a:schemeClr>
              </a:solidFill>
              <a:latin typeface="Arial" pitchFamily="34" charset="0"/>
              <a:cs typeface="Arial" pitchFamily="34" charset="0"/>
            </a:endParaRPr>
          </a:p>
          <a:p>
            <a:pPr marL="514350" indent="-514350" algn="just">
              <a:buAutoNum type="arabicPeriod"/>
            </a:pPr>
            <a:r>
              <a:rPr lang="en-US" sz="2800" b="1" dirty="0">
                <a:solidFill>
                  <a:schemeClr val="bg1">
                    <a:lumMod val="85000"/>
                  </a:schemeClr>
                </a:solidFill>
                <a:latin typeface="Arial" pitchFamily="34" charset="0"/>
                <a:cs typeface="Arial" pitchFamily="34" charset="0"/>
              </a:rPr>
              <a:t>HYDROGEN COMBUSTION</a:t>
            </a:r>
            <a:endParaRPr lang="es-ES_tradnl" sz="2800" b="1" dirty="0">
              <a:solidFill>
                <a:schemeClr val="bg1">
                  <a:lumMod val="85000"/>
                </a:schemeClr>
              </a:solidFill>
              <a:latin typeface="Arial" pitchFamily="34" charset="0"/>
              <a:cs typeface="Arial" pitchFamily="34" charset="0"/>
            </a:endParaRPr>
          </a:p>
          <a:p>
            <a:pPr marL="514350" indent="-514350" algn="just">
              <a:buAutoNum type="arabicPeriod"/>
            </a:pPr>
            <a:endParaRPr lang="en-US" sz="2800" b="1" dirty="0">
              <a:solidFill>
                <a:srgbClr val="00519E"/>
              </a:solidFill>
              <a:latin typeface="Arial" pitchFamily="34" charset="0"/>
              <a:cs typeface="Arial" pitchFamily="34" charset="0"/>
            </a:endParaRPr>
          </a:p>
          <a:p>
            <a:pPr marL="514350" indent="-514350" algn="just">
              <a:buAutoNum type="arabicPeriod"/>
            </a:pPr>
            <a:r>
              <a:rPr lang="en-US" sz="2800" b="1" dirty="0">
                <a:solidFill>
                  <a:srgbClr val="00519E"/>
                </a:solidFill>
                <a:latin typeface="Arial" pitchFamily="34" charset="0"/>
                <a:cs typeface="Arial" pitchFamily="34" charset="0"/>
              </a:rPr>
              <a:t>RETROFIT OF EXISTING GAS TURBINES</a:t>
            </a:r>
            <a:endParaRPr lang="es-ES_tradnl" sz="2800" b="1" dirty="0">
              <a:solidFill>
                <a:srgbClr val="00519E"/>
              </a:solidFill>
              <a:latin typeface="Arial" pitchFamily="34" charset="0"/>
              <a:cs typeface="Arial" pitchFamily="34" charset="0"/>
            </a:endParaRPr>
          </a:p>
          <a:p>
            <a:pPr marL="514350" indent="-514350" algn="just">
              <a:buAutoNum type="arabicPeriod"/>
            </a:pPr>
            <a:endParaRPr lang="en-US" sz="2800" b="1" dirty="0">
              <a:solidFill>
                <a:srgbClr val="00519E"/>
              </a:solidFill>
              <a:latin typeface="Arial" pitchFamily="34" charset="0"/>
              <a:cs typeface="Arial" pitchFamily="34" charset="0"/>
            </a:endParaRPr>
          </a:p>
          <a:p>
            <a:pPr marL="514350" indent="-514350" algn="just">
              <a:buAutoNum type="arabicPeriod"/>
            </a:pPr>
            <a:r>
              <a:rPr lang="en-US" sz="2800" b="1" dirty="0">
                <a:solidFill>
                  <a:schemeClr val="bg1">
                    <a:lumMod val="85000"/>
                  </a:schemeClr>
                </a:solidFill>
                <a:latin typeface="Arial" pitchFamily="34" charset="0"/>
                <a:cs typeface="Arial" pitchFamily="34" charset="0"/>
              </a:rPr>
              <a:t>CURRENT CAPABILITIES OF GAS TURBINES BURNING HYDROGEN</a:t>
            </a:r>
            <a:r>
              <a:rPr lang="es-ES_tradnl" sz="2100" b="1" dirty="0">
                <a:solidFill>
                  <a:schemeClr val="bg1">
                    <a:lumMod val="85000"/>
                  </a:schemeClr>
                </a:solidFill>
                <a:latin typeface="Arial" pitchFamily="34" charset="0"/>
                <a:cs typeface="Arial" pitchFamily="34" charset="0"/>
              </a:rPr>
              <a:t>	</a:t>
            </a:r>
            <a:endParaRPr lang="es-ES_tradnl" sz="2900" b="1" dirty="0">
              <a:solidFill>
                <a:schemeClr val="bg1">
                  <a:lumMod val="85000"/>
                </a:schemeClr>
              </a:solidFill>
              <a:latin typeface="Arial" pitchFamily="34" charset="0"/>
              <a:cs typeface="Arial" pitchFamily="34" charset="0"/>
            </a:endParaRPr>
          </a:p>
          <a:p>
            <a:pPr marL="514350" indent="-514350">
              <a:buNone/>
            </a:pPr>
            <a:endParaRPr lang="es-ES_tradnl" sz="1900" b="1" dirty="0">
              <a:solidFill>
                <a:srgbClr val="00519E"/>
              </a:solidFill>
              <a:latin typeface="Arial" pitchFamily="34" charset="0"/>
              <a:cs typeface="Arial" pitchFamily="34" charset="0"/>
            </a:endParaRPr>
          </a:p>
          <a:p>
            <a:pPr marL="514350" indent="-514350">
              <a:buNone/>
            </a:pPr>
            <a:endParaRPr lang="es-ES_tradnl" sz="1900" b="1" dirty="0">
              <a:solidFill>
                <a:srgbClr val="00519E"/>
              </a:solidFill>
              <a:latin typeface="Arial" pitchFamily="34" charset="0"/>
              <a:cs typeface="Arial" pitchFamily="34" charset="0"/>
            </a:endParaRPr>
          </a:p>
          <a:p>
            <a:pPr marL="514350" indent="-514350">
              <a:buNone/>
            </a:pPr>
            <a:endParaRPr lang="es-ES_tradnl" sz="1900" b="1" dirty="0">
              <a:solidFill>
                <a:srgbClr val="00519E"/>
              </a:solidFill>
              <a:latin typeface="Arial" pitchFamily="34" charset="0"/>
              <a:cs typeface="Arial" pitchFamily="34" charset="0"/>
            </a:endParaRPr>
          </a:p>
          <a:p>
            <a:pPr marL="514350" indent="-514350">
              <a:buNone/>
            </a:pPr>
            <a:endParaRPr lang="es-ES_tradnl" sz="1900" b="1" dirty="0">
              <a:solidFill>
                <a:srgbClr val="00519E"/>
              </a:solidFill>
              <a:latin typeface="Arial" pitchFamily="34" charset="0"/>
              <a:cs typeface="Arial" pitchFamily="34" charset="0"/>
            </a:endParaRPr>
          </a:p>
          <a:p>
            <a:pPr marL="514350" indent="-514350">
              <a:buNone/>
            </a:pPr>
            <a:endParaRPr lang="es-ES_tradnl" sz="2800" b="1" dirty="0">
              <a:solidFill>
                <a:srgbClr val="00519E"/>
              </a:solidFill>
              <a:latin typeface="Arial" pitchFamily="34" charset="0"/>
              <a:cs typeface="Arial" pitchFamily="34" charset="0"/>
            </a:endParaRPr>
          </a:p>
          <a:p>
            <a:pPr marL="514350" indent="-514350">
              <a:buNone/>
            </a:pPr>
            <a:endParaRPr lang="es-ES_tradnl" sz="1400" b="1" dirty="0">
              <a:solidFill>
                <a:schemeClr val="bg1">
                  <a:lumMod val="65000"/>
                </a:schemeClr>
              </a:solidFill>
              <a:latin typeface="Arial" pitchFamily="34" charset="0"/>
              <a:cs typeface="Arial" pitchFamily="34" charset="0"/>
            </a:endParaRPr>
          </a:p>
          <a:p>
            <a:pPr marL="514350" indent="-514350">
              <a:buNone/>
            </a:pPr>
            <a:endParaRPr lang="es-ES_tradnl" sz="2800" b="1" dirty="0">
              <a:solidFill>
                <a:srgbClr val="00519E"/>
              </a:solidFill>
              <a:latin typeface="Arial" pitchFamily="34" charset="0"/>
              <a:cs typeface="Arial" pitchFamily="34" charset="0"/>
            </a:endParaRPr>
          </a:p>
          <a:p>
            <a:pPr marL="514350" indent="-514350">
              <a:buAutoNum type="arabicPeriod"/>
            </a:pPr>
            <a:endParaRPr lang="es-ES_tradnl" sz="2800" b="1" i="1" dirty="0">
              <a:solidFill>
                <a:srgbClr val="00519E"/>
              </a:solidFill>
              <a:latin typeface="Arial" pitchFamily="34" charset="0"/>
              <a:cs typeface="Arial" pitchFamily="34" charset="0"/>
            </a:endParaRPr>
          </a:p>
          <a:p>
            <a:pPr>
              <a:buNone/>
            </a:pPr>
            <a:endParaRPr lang="es-ES_tradnl" sz="2800" dirty="0">
              <a:solidFill>
                <a:srgbClr val="00519E"/>
              </a:solidFill>
              <a:latin typeface="Arial" pitchFamily="34" charset="0"/>
              <a:cs typeface="Arial" pitchFamily="34" charset="0"/>
            </a:endParaRPr>
          </a:p>
          <a:p>
            <a:pPr>
              <a:buNone/>
            </a:pPr>
            <a:endParaRPr lang="es-ES_tradnl" sz="2800" dirty="0">
              <a:solidFill>
                <a:srgbClr val="00519E"/>
              </a:solidFill>
              <a:latin typeface="Arial" pitchFamily="34" charset="0"/>
              <a:cs typeface="Arial" pitchFamily="34" charset="0"/>
            </a:endParaRPr>
          </a:p>
          <a:p>
            <a:pPr>
              <a:buNone/>
            </a:pPr>
            <a:endParaRPr lang="es-ES_tradnl" sz="2800" dirty="0">
              <a:solidFill>
                <a:srgbClr val="00519E"/>
              </a:solidFill>
              <a:latin typeface="Arial" pitchFamily="34" charset="0"/>
              <a:cs typeface="Arial" pitchFamily="34" charset="0"/>
            </a:endParaRPr>
          </a:p>
          <a:p>
            <a:pPr>
              <a:buNone/>
            </a:pPr>
            <a:endParaRPr lang="es-ES_tradnl" sz="2000" dirty="0">
              <a:solidFill>
                <a:srgbClr val="00519E"/>
              </a:solidFill>
              <a:latin typeface="Arial" pitchFamily="34" charset="0"/>
              <a:cs typeface="Arial" pitchFamily="34" charset="0"/>
            </a:endParaRPr>
          </a:p>
          <a:p>
            <a:pPr>
              <a:buNone/>
            </a:pPr>
            <a:endParaRPr lang="es-ES_tradnl" sz="2000" dirty="0">
              <a:solidFill>
                <a:srgbClr val="97BE0D"/>
              </a:solidFill>
              <a:latin typeface="Arial" pitchFamily="34" charset="0"/>
              <a:cs typeface="Arial" pitchFamily="34" charset="0"/>
            </a:endParaRPr>
          </a:p>
        </p:txBody>
      </p:sp>
      <p:sp>
        <p:nvSpPr>
          <p:cNvPr id="11" name="10 Rectángulo redondeado"/>
          <p:cNvSpPr/>
          <p:nvPr/>
        </p:nvSpPr>
        <p:spPr>
          <a:xfrm>
            <a:off x="242894" y="980728"/>
            <a:ext cx="8712968" cy="72008"/>
          </a:xfrm>
          <a:prstGeom prst="roundRect">
            <a:avLst/>
          </a:prstGeom>
          <a:solidFill>
            <a:srgbClr val="41A6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200" b="1" dirty="0">
              <a:solidFill>
                <a:sysClr val="windowText" lastClr="000000"/>
              </a:solidFill>
            </a:endParaRPr>
          </a:p>
        </p:txBody>
      </p:sp>
      <p:sp>
        <p:nvSpPr>
          <p:cNvPr id="12" name="11 Rectángulo"/>
          <p:cNvSpPr/>
          <p:nvPr/>
        </p:nvSpPr>
        <p:spPr>
          <a:xfrm>
            <a:off x="0" y="6488668"/>
            <a:ext cx="9144000" cy="369332"/>
          </a:xfrm>
          <a:prstGeom prst="rect">
            <a:avLst/>
          </a:prstGeom>
        </p:spPr>
        <p:txBody>
          <a:bodyPr wrap="square">
            <a:spAutoFit/>
          </a:bodyPr>
          <a:lstStyle/>
          <a:p>
            <a:pPr lvl="0">
              <a:spcBef>
                <a:spcPct val="0"/>
              </a:spcBef>
              <a:defRPr/>
            </a:pPr>
            <a:r>
              <a:rPr lang="es-ES_tradnl" b="1" dirty="0">
                <a:solidFill>
                  <a:schemeClr val="bg1"/>
                </a:solidFill>
                <a:latin typeface="TitilliumText22L Regular"/>
                <a:cs typeface="TitilliumText22L Regular"/>
              </a:rPr>
              <a:t>Tema V				                                                              Turbina de hidrógeno</a:t>
            </a:r>
          </a:p>
        </p:txBody>
      </p:sp>
    </p:spTree>
    <p:extLst>
      <p:ext uri="{BB962C8B-B14F-4D97-AF65-F5344CB8AC3E}">
        <p14:creationId xmlns:p14="http://schemas.microsoft.com/office/powerpoint/2010/main" val="248807962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a:spLocks noGrp="1"/>
          </p:cNvSpPr>
          <p:nvPr>
            <p:ph type="title"/>
          </p:nvPr>
        </p:nvSpPr>
        <p:spPr>
          <a:xfrm>
            <a:off x="468313" y="124941"/>
            <a:ext cx="8382000" cy="639763"/>
          </a:xfrm>
        </p:spPr>
        <p:txBody>
          <a:bodyPr/>
          <a:lstStyle/>
          <a:p>
            <a:r>
              <a:rPr lang="en-US" altLang="es-ES" sz="2800" b="1" dirty="0">
                <a:solidFill>
                  <a:srgbClr val="2F9E37"/>
                </a:solidFill>
                <a:latin typeface="Arial" pitchFamily="34" charset="0"/>
                <a:ea typeface="TitilliumText22L Regular"/>
                <a:cs typeface="Arial" pitchFamily="34" charset="0"/>
              </a:rPr>
              <a:t>RETROFIT OF EXISTING GT</a:t>
            </a:r>
          </a:p>
        </p:txBody>
      </p:sp>
      <p:sp>
        <p:nvSpPr>
          <p:cNvPr id="11" name="10 Rectángulo redondeado"/>
          <p:cNvSpPr/>
          <p:nvPr/>
        </p:nvSpPr>
        <p:spPr>
          <a:xfrm>
            <a:off x="242894" y="836712"/>
            <a:ext cx="8712968" cy="72008"/>
          </a:xfrm>
          <a:prstGeom prst="roundRect">
            <a:avLst/>
          </a:prstGeom>
          <a:solidFill>
            <a:srgbClr val="41A6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200" b="1" dirty="0">
              <a:solidFill>
                <a:sysClr val="windowText" lastClr="000000"/>
              </a:solidFill>
            </a:endParaRPr>
          </a:p>
        </p:txBody>
      </p:sp>
      <p:sp>
        <p:nvSpPr>
          <p:cNvPr id="7" name="11 Rectángulo">
            <a:extLst>
              <a:ext uri="{FF2B5EF4-FFF2-40B4-BE49-F238E27FC236}">
                <a16:creationId xmlns:a16="http://schemas.microsoft.com/office/drawing/2014/main" id="{0106F4E9-4660-455D-8C74-B78FC096EB55}"/>
              </a:ext>
            </a:extLst>
          </p:cNvPr>
          <p:cNvSpPr/>
          <p:nvPr/>
        </p:nvSpPr>
        <p:spPr>
          <a:xfrm>
            <a:off x="0" y="6488668"/>
            <a:ext cx="9144000" cy="369332"/>
          </a:xfrm>
          <a:prstGeom prst="rect">
            <a:avLst/>
          </a:prstGeom>
        </p:spPr>
        <p:txBody>
          <a:bodyPr wrap="square">
            <a:spAutoFit/>
          </a:bodyPr>
          <a:lstStyle/>
          <a:p>
            <a:pPr lvl="0">
              <a:spcBef>
                <a:spcPct val="0"/>
              </a:spcBef>
              <a:defRPr/>
            </a:pPr>
            <a:r>
              <a:rPr lang="es-ES_tradnl" b="1" dirty="0">
                <a:solidFill>
                  <a:schemeClr val="bg1"/>
                </a:solidFill>
                <a:latin typeface="TitilliumText22L Regular"/>
                <a:cs typeface="TitilliumText22L Regular"/>
              </a:rPr>
              <a:t>Tema V				                                                              Turbina de hidrógeno</a:t>
            </a:r>
          </a:p>
        </p:txBody>
      </p:sp>
      <p:sp>
        <p:nvSpPr>
          <p:cNvPr id="3" name="CuadroTexto 2">
            <a:extLst>
              <a:ext uri="{FF2B5EF4-FFF2-40B4-BE49-F238E27FC236}">
                <a16:creationId xmlns:a16="http://schemas.microsoft.com/office/drawing/2014/main" id="{3742F80E-30CB-48D1-9E29-7E7556DFFCAE}"/>
              </a:ext>
            </a:extLst>
          </p:cNvPr>
          <p:cNvSpPr txBox="1"/>
          <p:nvPr/>
        </p:nvSpPr>
        <p:spPr>
          <a:xfrm>
            <a:off x="0" y="908720"/>
            <a:ext cx="9144000" cy="4524315"/>
          </a:xfrm>
          <a:prstGeom prst="rect">
            <a:avLst/>
          </a:prstGeom>
          <a:noFill/>
        </p:spPr>
        <p:txBody>
          <a:bodyPr wrap="square">
            <a:spAutoFit/>
          </a:bodyPr>
          <a:lstStyle/>
          <a:p>
            <a:pPr algn="just"/>
            <a:r>
              <a:rPr lang="en-US" b="1" dirty="0">
                <a:solidFill>
                  <a:srgbClr val="00519E"/>
                </a:solidFill>
                <a:latin typeface="Arial" pitchFamily="34" charset="0"/>
                <a:cs typeface="Arial" pitchFamily="34" charset="0"/>
              </a:rPr>
              <a:t>Every machine has to be evaluated on a case by case basis for hydrogen consumption, considering fuel skid, controls, and combustion system. As a general guideline, there are break points to consider, namely:</a:t>
            </a:r>
          </a:p>
          <a:p>
            <a:pPr algn="just"/>
            <a:endParaRPr lang="en-US" b="1" dirty="0">
              <a:solidFill>
                <a:srgbClr val="00519E"/>
              </a:solidFill>
              <a:latin typeface="Arial" pitchFamily="34" charset="0"/>
              <a:cs typeface="Arial" pitchFamily="34" charset="0"/>
            </a:endParaRPr>
          </a:p>
          <a:p>
            <a:pPr marL="285750" indent="-285750" algn="just">
              <a:buFont typeface="Arial" panose="020B0604020202020204" pitchFamily="34" charset="0"/>
              <a:buChar char="•"/>
            </a:pPr>
            <a:r>
              <a:rPr lang="en-US" b="1" dirty="0">
                <a:solidFill>
                  <a:srgbClr val="00519E"/>
                </a:solidFill>
                <a:latin typeface="Arial" pitchFamily="34" charset="0"/>
                <a:cs typeface="Arial" pitchFamily="34" charset="0"/>
              </a:rPr>
              <a:t>Low levels of hydrogen mixed with natural gas, to a level that does not require any changes to materials, designs and control and protection. These levels may be considered to be in the range of [0-10% vol.], depending on system.</a:t>
            </a:r>
          </a:p>
          <a:p>
            <a:pPr algn="just"/>
            <a:endParaRPr lang="en-US" b="1" dirty="0">
              <a:solidFill>
                <a:srgbClr val="00519E"/>
              </a:solidFill>
              <a:latin typeface="Arial" pitchFamily="34" charset="0"/>
              <a:cs typeface="Arial" pitchFamily="34" charset="0"/>
            </a:endParaRPr>
          </a:p>
          <a:p>
            <a:pPr marL="285750" indent="-285750" algn="just">
              <a:buFont typeface="Arial" panose="020B0604020202020204" pitchFamily="34" charset="0"/>
              <a:buChar char="•"/>
            </a:pPr>
            <a:r>
              <a:rPr lang="en-US" b="1" dirty="0">
                <a:solidFill>
                  <a:srgbClr val="00519E"/>
                </a:solidFill>
                <a:latin typeface="Arial" pitchFamily="34" charset="0"/>
                <a:cs typeface="Arial" pitchFamily="34" charset="0"/>
              </a:rPr>
              <a:t>Medium levels of hydrogen mixed with natural gas, to a level that does not require significant changes to materials, designs, control and protection. These levels may be considered to be in the range of [10- 30% vol.]</a:t>
            </a:r>
          </a:p>
          <a:p>
            <a:pPr marL="285750" indent="-285750" algn="just">
              <a:buFont typeface="Arial" panose="020B0604020202020204" pitchFamily="34" charset="0"/>
              <a:buChar char="•"/>
            </a:pPr>
            <a:endParaRPr lang="en-US" b="1" dirty="0">
              <a:solidFill>
                <a:srgbClr val="00519E"/>
              </a:solidFill>
              <a:latin typeface="Arial" pitchFamily="34" charset="0"/>
              <a:cs typeface="Arial" pitchFamily="34" charset="0"/>
            </a:endParaRPr>
          </a:p>
          <a:p>
            <a:pPr marL="285750" indent="-285750" algn="just">
              <a:buFont typeface="Arial" panose="020B0604020202020204" pitchFamily="34" charset="0"/>
              <a:buChar char="•"/>
            </a:pPr>
            <a:r>
              <a:rPr lang="en-US" b="1" dirty="0">
                <a:solidFill>
                  <a:srgbClr val="00519E"/>
                </a:solidFill>
                <a:latin typeface="Arial" pitchFamily="34" charset="0"/>
                <a:cs typeface="Arial" pitchFamily="34" charset="0"/>
              </a:rPr>
              <a:t>Higher levels of hydrogen, which require a wider retrofit scope, and which probably then economically suggest that hydrogen fuel capability should be maximized given the assumption of fuel delivery, combustion module, control and protection retrofit [30-100% vol.]</a:t>
            </a:r>
          </a:p>
        </p:txBody>
      </p:sp>
    </p:spTree>
    <p:extLst>
      <p:ext uri="{BB962C8B-B14F-4D97-AF65-F5344CB8AC3E}">
        <p14:creationId xmlns:p14="http://schemas.microsoft.com/office/powerpoint/2010/main" val="237523855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a:spLocks noGrp="1"/>
          </p:cNvSpPr>
          <p:nvPr>
            <p:ph type="title"/>
          </p:nvPr>
        </p:nvSpPr>
        <p:spPr>
          <a:xfrm>
            <a:off x="468313" y="124941"/>
            <a:ext cx="8382000" cy="639763"/>
          </a:xfrm>
        </p:spPr>
        <p:txBody>
          <a:bodyPr/>
          <a:lstStyle/>
          <a:p>
            <a:r>
              <a:rPr lang="en-US" altLang="es-ES" sz="2800" b="1" dirty="0">
                <a:solidFill>
                  <a:srgbClr val="2F9E37"/>
                </a:solidFill>
                <a:latin typeface="Arial" pitchFamily="34" charset="0"/>
                <a:ea typeface="TitilliumText22L Regular"/>
                <a:cs typeface="Arial" pitchFamily="34" charset="0"/>
              </a:rPr>
              <a:t>RETROFIT OF EXISTING GT</a:t>
            </a:r>
          </a:p>
        </p:txBody>
      </p:sp>
      <p:sp>
        <p:nvSpPr>
          <p:cNvPr id="11" name="10 Rectángulo redondeado"/>
          <p:cNvSpPr/>
          <p:nvPr/>
        </p:nvSpPr>
        <p:spPr>
          <a:xfrm>
            <a:off x="242894" y="836712"/>
            <a:ext cx="8712968" cy="72008"/>
          </a:xfrm>
          <a:prstGeom prst="roundRect">
            <a:avLst/>
          </a:prstGeom>
          <a:solidFill>
            <a:srgbClr val="41A6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200" b="1" dirty="0">
              <a:solidFill>
                <a:sysClr val="windowText" lastClr="000000"/>
              </a:solidFill>
            </a:endParaRPr>
          </a:p>
        </p:txBody>
      </p:sp>
      <p:sp>
        <p:nvSpPr>
          <p:cNvPr id="7" name="11 Rectángulo">
            <a:extLst>
              <a:ext uri="{FF2B5EF4-FFF2-40B4-BE49-F238E27FC236}">
                <a16:creationId xmlns:a16="http://schemas.microsoft.com/office/drawing/2014/main" id="{0106F4E9-4660-455D-8C74-B78FC096EB55}"/>
              </a:ext>
            </a:extLst>
          </p:cNvPr>
          <p:cNvSpPr/>
          <p:nvPr/>
        </p:nvSpPr>
        <p:spPr>
          <a:xfrm>
            <a:off x="0" y="6488668"/>
            <a:ext cx="9144000" cy="369332"/>
          </a:xfrm>
          <a:prstGeom prst="rect">
            <a:avLst/>
          </a:prstGeom>
        </p:spPr>
        <p:txBody>
          <a:bodyPr wrap="square">
            <a:spAutoFit/>
          </a:bodyPr>
          <a:lstStyle/>
          <a:p>
            <a:pPr lvl="0">
              <a:spcBef>
                <a:spcPct val="0"/>
              </a:spcBef>
              <a:defRPr/>
            </a:pPr>
            <a:r>
              <a:rPr lang="es-ES_tradnl" b="1" dirty="0">
                <a:solidFill>
                  <a:schemeClr val="bg1"/>
                </a:solidFill>
                <a:latin typeface="TitilliumText22L Regular"/>
                <a:cs typeface="TitilliumText22L Regular"/>
              </a:rPr>
              <a:t>Tema V				                                                              Turbina de hidrógeno</a:t>
            </a:r>
          </a:p>
        </p:txBody>
      </p:sp>
      <p:sp>
        <p:nvSpPr>
          <p:cNvPr id="3" name="CuadroTexto 2">
            <a:extLst>
              <a:ext uri="{FF2B5EF4-FFF2-40B4-BE49-F238E27FC236}">
                <a16:creationId xmlns:a16="http://schemas.microsoft.com/office/drawing/2014/main" id="{3742F80E-30CB-48D1-9E29-7E7556DFFCAE}"/>
              </a:ext>
            </a:extLst>
          </p:cNvPr>
          <p:cNvSpPr txBox="1"/>
          <p:nvPr/>
        </p:nvSpPr>
        <p:spPr>
          <a:xfrm>
            <a:off x="0" y="908720"/>
            <a:ext cx="9144000" cy="5078313"/>
          </a:xfrm>
          <a:prstGeom prst="rect">
            <a:avLst/>
          </a:prstGeom>
          <a:noFill/>
        </p:spPr>
        <p:txBody>
          <a:bodyPr wrap="square">
            <a:spAutoFit/>
          </a:bodyPr>
          <a:lstStyle/>
          <a:p>
            <a:pPr algn="just"/>
            <a:r>
              <a:rPr lang="en-US" b="1" dirty="0">
                <a:solidFill>
                  <a:srgbClr val="00519E"/>
                </a:solidFill>
                <a:latin typeface="Arial" pitchFamily="34" charset="0"/>
                <a:cs typeface="Arial" pitchFamily="34" charset="0"/>
              </a:rPr>
              <a:t>GENERAL FUEL PREPARATION CONSIDERATIONS</a:t>
            </a:r>
          </a:p>
          <a:p>
            <a:pPr algn="just"/>
            <a:endParaRPr lang="en-US" b="1" dirty="0">
              <a:solidFill>
                <a:srgbClr val="00519E"/>
              </a:solidFill>
              <a:latin typeface="Arial" pitchFamily="34" charset="0"/>
              <a:cs typeface="Arial" pitchFamily="34" charset="0"/>
            </a:endParaRPr>
          </a:p>
          <a:p>
            <a:pPr algn="just"/>
            <a:r>
              <a:rPr lang="en-US" b="1" dirty="0">
                <a:solidFill>
                  <a:srgbClr val="00519E"/>
                </a:solidFill>
                <a:latin typeface="Arial" pitchFamily="34" charset="0"/>
                <a:cs typeface="Arial" pitchFamily="34" charset="0"/>
              </a:rPr>
              <a:t>When using hydrogen as fuel, it is of utmost importance to take into consideration the delivery pressure and temperature in order to avoid embrittlement in the pipelines and other auxiliaries.</a:t>
            </a:r>
          </a:p>
          <a:p>
            <a:pPr algn="just"/>
            <a:endParaRPr lang="en-US" b="1" dirty="0">
              <a:solidFill>
                <a:srgbClr val="00519E"/>
              </a:solidFill>
              <a:latin typeface="Arial" pitchFamily="34" charset="0"/>
              <a:cs typeface="Arial" pitchFamily="34" charset="0"/>
            </a:endParaRPr>
          </a:p>
          <a:p>
            <a:pPr algn="just"/>
            <a:r>
              <a:rPr lang="en-US" b="1" dirty="0">
                <a:solidFill>
                  <a:srgbClr val="00519E"/>
                </a:solidFill>
                <a:latin typeface="Arial" pitchFamily="34" charset="0"/>
                <a:cs typeface="Arial" pitchFamily="34" charset="0"/>
              </a:rPr>
              <a:t>Existing piping and gas turbine valves shall be subject to retrofit when a gas turbine manifold running with natural gas is forecasted to run with H</a:t>
            </a:r>
            <a:r>
              <a:rPr lang="en-US" b="1" baseline="-25000" dirty="0">
                <a:solidFill>
                  <a:srgbClr val="00519E"/>
                </a:solidFill>
                <a:latin typeface="Arial" pitchFamily="34" charset="0"/>
                <a:cs typeface="Arial" pitchFamily="34" charset="0"/>
              </a:rPr>
              <a:t>2</a:t>
            </a:r>
            <a:r>
              <a:rPr lang="en-US" b="1" dirty="0">
                <a:solidFill>
                  <a:srgbClr val="00519E"/>
                </a:solidFill>
                <a:latin typeface="Arial" pitchFamily="34" charset="0"/>
                <a:cs typeface="Arial" pitchFamily="34" charset="0"/>
              </a:rPr>
              <a:t>. Changes may include new valves design with a different sealing arrangement, and potentially new piping material.</a:t>
            </a:r>
          </a:p>
          <a:p>
            <a:pPr algn="just"/>
            <a:endParaRPr lang="en-US" b="1" dirty="0">
              <a:solidFill>
                <a:srgbClr val="00519E"/>
              </a:solidFill>
              <a:latin typeface="Arial" pitchFamily="34" charset="0"/>
              <a:cs typeface="Arial" pitchFamily="34" charset="0"/>
            </a:endParaRPr>
          </a:p>
          <a:p>
            <a:pPr algn="just"/>
            <a:r>
              <a:rPr lang="en-US" b="1" dirty="0">
                <a:solidFill>
                  <a:srgbClr val="00519E"/>
                </a:solidFill>
                <a:latin typeface="Arial" pitchFamily="34" charset="0"/>
                <a:cs typeface="Arial" pitchFamily="34" charset="0"/>
              </a:rPr>
              <a:t>While hydrogen embrittlement does not occur in stainless steel equipment at 50 </a:t>
            </a:r>
            <a:r>
              <a:rPr lang="en-US" b="1" dirty="0" err="1">
                <a:solidFill>
                  <a:srgbClr val="00519E"/>
                </a:solidFill>
                <a:latin typeface="Arial" pitchFamily="34" charset="0"/>
                <a:cs typeface="Arial" pitchFamily="34" charset="0"/>
              </a:rPr>
              <a:t>barg</a:t>
            </a:r>
            <a:r>
              <a:rPr lang="en-US" b="1" dirty="0">
                <a:solidFill>
                  <a:srgbClr val="00519E"/>
                </a:solidFill>
                <a:latin typeface="Arial" pitchFamily="34" charset="0"/>
                <a:cs typeface="Arial" pitchFamily="34" charset="0"/>
              </a:rPr>
              <a:t> and 100°C, increasing the temperature to around 200°C may cause H</a:t>
            </a:r>
            <a:r>
              <a:rPr lang="en-US" b="1" baseline="-25000" dirty="0">
                <a:solidFill>
                  <a:srgbClr val="00519E"/>
                </a:solidFill>
                <a:latin typeface="Arial" pitchFamily="34" charset="0"/>
                <a:cs typeface="Arial" pitchFamily="34" charset="0"/>
              </a:rPr>
              <a:t>2</a:t>
            </a:r>
            <a:r>
              <a:rPr lang="en-US" b="1" dirty="0">
                <a:solidFill>
                  <a:srgbClr val="00519E"/>
                </a:solidFill>
                <a:latin typeface="Arial" pitchFamily="34" charset="0"/>
                <a:cs typeface="Arial" pitchFamily="34" charset="0"/>
              </a:rPr>
              <a:t> migration through the material. Indeed H</a:t>
            </a:r>
            <a:r>
              <a:rPr lang="en-US" b="1" baseline="-25000" dirty="0">
                <a:solidFill>
                  <a:srgbClr val="00519E"/>
                </a:solidFill>
                <a:latin typeface="Arial" pitchFamily="34" charset="0"/>
                <a:cs typeface="Arial" pitchFamily="34" charset="0"/>
              </a:rPr>
              <a:t>2</a:t>
            </a:r>
            <a:r>
              <a:rPr lang="en-US" b="1" dirty="0">
                <a:solidFill>
                  <a:srgbClr val="00519E"/>
                </a:solidFill>
                <a:latin typeface="Arial" pitchFamily="34" charset="0"/>
                <a:cs typeface="Arial" pitchFamily="34" charset="0"/>
              </a:rPr>
              <a:t> embrittlement is a concern at temperatures above 200°C, although 316L grade stainless steel is considered quite suitable in reducing this effect. It is worth noting that, hydrogen embrittlement is not only related to temperature, but also to the stress endured by the material which affects the permeation of H</a:t>
            </a:r>
            <a:r>
              <a:rPr lang="en-US" b="1" baseline="-25000" dirty="0">
                <a:solidFill>
                  <a:srgbClr val="00519E"/>
                </a:solidFill>
                <a:latin typeface="Arial" pitchFamily="34" charset="0"/>
                <a:cs typeface="Arial" pitchFamily="34" charset="0"/>
              </a:rPr>
              <a:t>2</a:t>
            </a:r>
            <a:r>
              <a:rPr lang="en-US" b="1" dirty="0">
                <a:solidFill>
                  <a:srgbClr val="00519E"/>
                </a:solidFill>
                <a:latin typeface="Arial" pitchFamily="34" charset="0"/>
                <a:cs typeface="Arial" pitchFamily="34" charset="0"/>
              </a:rPr>
              <a:t>.</a:t>
            </a:r>
          </a:p>
        </p:txBody>
      </p:sp>
    </p:spTree>
    <p:extLst>
      <p:ext uri="{BB962C8B-B14F-4D97-AF65-F5344CB8AC3E}">
        <p14:creationId xmlns:p14="http://schemas.microsoft.com/office/powerpoint/2010/main" val="10690227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a:spLocks noGrp="1"/>
          </p:cNvSpPr>
          <p:nvPr>
            <p:ph type="title"/>
          </p:nvPr>
        </p:nvSpPr>
        <p:spPr>
          <a:xfrm>
            <a:off x="468313" y="124941"/>
            <a:ext cx="8382000" cy="639763"/>
          </a:xfrm>
        </p:spPr>
        <p:txBody>
          <a:bodyPr/>
          <a:lstStyle/>
          <a:p>
            <a:r>
              <a:rPr lang="en-US" altLang="es-ES" sz="2800" b="1" dirty="0">
                <a:solidFill>
                  <a:srgbClr val="2F9E37"/>
                </a:solidFill>
                <a:latin typeface="Arial" pitchFamily="34" charset="0"/>
                <a:ea typeface="TitilliumText22L Regular"/>
                <a:cs typeface="Arial" pitchFamily="34" charset="0"/>
              </a:rPr>
              <a:t>RETROFIT OF EXISTING GT</a:t>
            </a:r>
          </a:p>
        </p:txBody>
      </p:sp>
      <p:sp>
        <p:nvSpPr>
          <p:cNvPr id="11" name="10 Rectángulo redondeado"/>
          <p:cNvSpPr/>
          <p:nvPr/>
        </p:nvSpPr>
        <p:spPr>
          <a:xfrm>
            <a:off x="242894" y="836712"/>
            <a:ext cx="8712968" cy="72008"/>
          </a:xfrm>
          <a:prstGeom prst="roundRect">
            <a:avLst/>
          </a:prstGeom>
          <a:solidFill>
            <a:srgbClr val="41A6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200" b="1" dirty="0">
              <a:solidFill>
                <a:sysClr val="windowText" lastClr="000000"/>
              </a:solidFill>
            </a:endParaRPr>
          </a:p>
        </p:txBody>
      </p:sp>
      <p:sp>
        <p:nvSpPr>
          <p:cNvPr id="7" name="11 Rectángulo">
            <a:extLst>
              <a:ext uri="{FF2B5EF4-FFF2-40B4-BE49-F238E27FC236}">
                <a16:creationId xmlns:a16="http://schemas.microsoft.com/office/drawing/2014/main" id="{0106F4E9-4660-455D-8C74-B78FC096EB55}"/>
              </a:ext>
            </a:extLst>
          </p:cNvPr>
          <p:cNvSpPr/>
          <p:nvPr/>
        </p:nvSpPr>
        <p:spPr>
          <a:xfrm>
            <a:off x="0" y="6488668"/>
            <a:ext cx="9144000" cy="369332"/>
          </a:xfrm>
          <a:prstGeom prst="rect">
            <a:avLst/>
          </a:prstGeom>
        </p:spPr>
        <p:txBody>
          <a:bodyPr wrap="square">
            <a:spAutoFit/>
          </a:bodyPr>
          <a:lstStyle/>
          <a:p>
            <a:pPr lvl="0">
              <a:spcBef>
                <a:spcPct val="0"/>
              </a:spcBef>
              <a:defRPr/>
            </a:pPr>
            <a:r>
              <a:rPr lang="es-ES_tradnl" b="1" dirty="0">
                <a:solidFill>
                  <a:schemeClr val="bg1"/>
                </a:solidFill>
                <a:latin typeface="TitilliumText22L Regular"/>
                <a:cs typeface="TitilliumText22L Regular"/>
              </a:rPr>
              <a:t>Tema V				                                                              Turbina de hidrógeno</a:t>
            </a:r>
          </a:p>
        </p:txBody>
      </p:sp>
      <p:sp>
        <p:nvSpPr>
          <p:cNvPr id="3" name="CuadroTexto 2">
            <a:extLst>
              <a:ext uri="{FF2B5EF4-FFF2-40B4-BE49-F238E27FC236}">
                <a16:creationId xmlns:a16="http://schemas.microsoft.com/office/drawing/2014/main" id="{3742F80E-30CB-48D1-9E29-7E7556DFFCAE}"/>
              </a:ext>
            </a:extLst>
          </p:cNvPr>
          <p:cNvSpPr txBox="1"/>
          <p:nvPr/>
        </p:nvSpPr>
        <p:spPr>
          <a:xfrm>
            <a:off x="0" y="908720"/>
            <a:ext cx="9144000" cy="5078313"/>
          </a:xfrm>
          <a:prstGeom prst="rect">
            <a:avLst/>
          </a:prstGeom>
          <a:noFill/>
        </p:spPr>
        <p:txBody>
          <a:bodyPr wrap="square">
            <a:spAutoFit/>
          </a:bodyPr>
          <a:lstStyle/>
          <a:p>
            <a:pPr algn="just"/>
            <a:r>
              <a:rPr lang="en-US" b="1" dirty="0">
                <a:solidFill>
                  <a:srgbClr val="00519E"/>
                </a:solidFill>
                <a:latin typeface="Arial" pitchFamily="34" charset="0"/>
                <a:cs typeface="Arial" pitchFamily="34" charset="0"/>
              </a:rPr>
              <a:t>FUEL FLEXIBILITY</a:t>
            </a:r>
          </a:p>
          <a:p>
            <a:pPr algn="just"/>
            <a:endParaRPr lang="en-US" b="1" dirty="0">
              <a:solidFill>
                <a:srgbClr val="00519E"/>
              </a:solidFill>
              <a:latin typeface="Arial" pitchFamily="34" charset="0"/>
              <a:cs typeface="Arial" pitchFamily="34" charset="0"/>
            </a:endParaRPr>
          </a:p>
          <a:p>
            <a:pPr algn="just"/>
            <a:r>
              <a:rPr lang="en-US" b="1" dirty="0">
                <a:solidFill>
                  <a:srgbClr val="00519E"/>
                </a:solidFill>
                <a:latin typeface="Arial" pitchFamily="34" charset="0"/>
                <a:cs typeface="Arial" pitchFamily="34" charset="0"/>
              </a:rPr>
              <a:t>The rate of change of fuel mix (natural gas/hydrogen) will be a key requirement to be met by future power plants which, in the foreseeable future, will mostly consist of retrofit units from the existing installed asset base. A natural gas-dominant or liquid fuel start-up fuel feed is often the basis on which these units will be safely managed on start-up and maybe also on shut-down. The preferred alternative would be to use the same fuel for startup and normal operations.</a:t>
            </a:r>
          </a:p>
          <a:p>
            <a:pPr algn="just"/>
            <a:endParaRPr lang="en-US" b="1" dirty="0">
              <a:solidFill>
                <a:srgbClr val="00519E"/>
              </a:solidFill>
              <a:latin typeface="Arial" pitchFamily="34" charset="0"/>
              <a:cs typeface="Arial" pitchFamily="34" charset="0"/>
            </a:endParaRPr>
          </a:p>
          <a:p>
            <a:pPr algn="just"/>
            <a:r>
              <a:rPr lang="en-US" b="1" dirty="0">
                <a:solidFill>
                  <a:srgbClr val="00519E"/>
                </a:solidFill>
                <a:latin typeface="Arial" pitchFamily="34" charset="0"/>
                <a:cs typeface="Arial" pitchFamily="34" charset="0"/>
              </a:rPr>
              <a:t>The operators of these assets will look for gas turbine solutions that do not constrain fuel delivery (i.e. that match the variation in hydrogen concentration in the fuel pipeline) due to variations in hydrogen production.</a:t>
            </a:r>
          </a:p>
          <a:p>
            <a:pPr algn="just"/>
            <a:endParaRPr lang="en-US" b="1" dirty="0">
              <a:solidFill>
                <a:srgbClr val="00519E"/>
              </a:solidFill>
              <a:latin typeface="Arial" pitchFamily="34" charset="0"/>
              <a:cs typeface="Arial" pitchFamily="34" charset="0"/>
            </a:endParaRPr>
          </a:p>
          <a:p>
            <a:pPr algn="just"/>
            <a:r>
              <a:rPr lang="en-US" b="1" dirty="0">
                <a:solidFill>
                  <a:srgbClr val="00519E"/>
                </a:solidFill>
                <a:latin typeface="Arial" pitchFamily="34" charset="0"/>
                <a:cs typeface="Arial" pitchFamily="34" charset="0"/>
              </a:rPr>
              <a:t>For gas turbines connected to the gas transmission network, it is not possible to control the composition of fuel delivered to the plant. While the proportion of hydrogen introduced into the networks may increase gradually over time, it is anticipated that regional initiatives will cause the hydrogen content to increase much more rapidly in some locations.</a:t>
            </a:r>
          </a:p>
        </p:txBody>
      </p:sp>
    </p:spTree>
    <p:extLst>
      <p:ext uri="{BB962C8B-B14F-4D97-AF65-F5344CB8AC3E}">
        <p14:creationId xmlns:p14="http://schemas.microsoft.com/office/powerpoint/2010/main" val="1012209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a:spLocks noGrp="1"/>
          </p:cNvSpPr>
          <p:nvPr>
            <p:ph type="title"/>
          </p:nvPr>
        </p:nvSpPr>
        <p:spPr>
          <a:xfrm>
            <a:off x="468313" y="124941"/>
            <a:ext cx="8382000" cy="639763"/>
          </a:xfrm>
        </p:spPr>
        <p:txBody>
          <a:bodyPr/>
          <a:lstStyle/>
          <a:p>
            <a:r>
              <a:rPr lang="en-US" altLang="es-ES" sz="2800" b="1" dirty="0">
                <a:solidFill>
                  <a:srgbClr val="2F9E37"/>
                </a:solidFill>
                <a:latin typeface="Arial" pitchFamily="34" charset="0"/>
                <a:ea typeface="TitilliumText22L Regular"/>
                <a:cs typeface="Arial" pitchFamily="34" charset="0"/>
              </a:rPr>
              <a:t>RETROFIT OF EXISTING GT</a:t>
            </a:r>
          </a:p>
        </p:txBody>
      </p:sp>
      <p:sp>
        <p:nvSpPr>
          <p:cNvPr id="11" name="10 Rectángulo redondeado"/>
          <p:cNvSpPr/>
          <p:nvPr/>
        </p:nvSpPr>
        <p:spPr>
          <a:xfrm>
            <a:off x="242894" y="836712"/>
            <a:ext cx="8712968" cy="72008"/>
          </a:xfrm>
          <a:prstGeom prst="roundRect">
            <a:avLst/>
          </a:prstGeom>
          <a:solidFill>
            <a:srgbClr val="41A6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200" b="1" dirty="0">
              <a:solidFill>
                <a:sysClr val="windowText" lastClr="000000"/>
              </a:solidFill>
            </a:endParaRPr>
          </a:p>
        </p:txBody>
      </p:sp>
      <p:sp>
        <p:nvSpPr>
          <p:cNvPr id="7" name="11 Rectángulo">
            <a:extLst>
              <a:ext uri="{FF2B5EF4-FFF2-40B4-BE49-F238E27FC236}">
                <a16:creationId xmlns:a16="http://schemas.microsoft.com/office/drawing/2014/main" id="{0106F4E9-4660-455D-8C74-B78FC096EB55}"/>
              </a:ext>
            </a:extLst>
          </p:cNvPr>
          <p:cNvSpPr/>
          <p:nvPr/>
        </p:nvSpPr>
        <p:spPr>
          <a:xfrm>
            <a:off x="0" y="6488668"/>
            <a:ext cx="9144000" cy="369332"/>
          </a:xfrm>
          <a:prstGeom prst="rect">
            <a:avLst/>
          </a:prstGeom>
        </p:spPr>
        <p:txBody>
          <a:bodyPr wrap="square">
            <a:spAutoFit/>
          </a:bodyPr>
          <a:lstStyle/>
          <a:p>
            <a:pPr lvl="0">
              <a:spcBef>
                <a:spcPct val="0"/>
              </a:spcBef>
              <a:defRPr/>
            </a:pPr>
            <a:r>
              <a:rPr lang="es-ES_tradnl" b="1" dirty="0">
                <a:solidFill>
                  <a:schemeClr val="bg1"/>
                </a:solidFill>
                <a:latin typeface="TitilliumText22L Regular"/>
                <a:cs typeface="TitilliumText22L Regular"/>
              </a:rPr>
              <a:t>Tema V				                                                              Turbina de hidrógeno</a:t>
            </a:r>
          </a:p>
        </p:txBody>
      </p:sp>
      <p:sp>
        <p:nvSpPr>
          <p:cNvPr id="3" name="CuadroTexto 2">
            <a:extLst>
              <a:ext uri="{FF2B5EF4-FFF2-40B4-BE49-F238E27FC236}">
                <a16:creationId xmlns:a16="http://schemas.microsoft.com/office/drawing/2014/main" id="{3742F80E-30CB-48D1-9E29-7E7556DFFCAE}"/>
              </a:ext>
            </a:extLst>
          </p:cNvPr>
          <p:cNvSpPr txBox="1"/>
          <p:nvPr/>
        </p:nvSpPr>
        <p:spPr>
          <a:xfrm>
            <a:off x="0" y="908720"/>
            <a:ext cx="9144000" cy="5355312"/>
          </a:xfrm>
          <a:prstGeom prst="rect">
            <a:avLst/>
          </a:prstGeom>
          <a:noFill/>
        </p:spPr>
        <p:txBody>
          <a:bodyPr wrap="square">
            <a:spAutoFit/>
          </a:bodyPr>
          <a:lstStyle/>
          <a:p>
            <a:pPr algn="just"/>
            <a:r>
              <a:rPr lang="en-US" b="1" dirty="0">
                <a:solidFill>
                  <a:srgbClr val="00519E"/>
                </a:solidFill>
                <a:latin typeface="Arial" pitchFamily="34" charset="0"/>
                <a:cs typeface="Arial" pitchFamily="34" charset="0"/>
              </a:rPr>
              <a:t>IMPACT ON HOT GAS PATH PARTS LIFETIME</a:t>
            </a:r>
          </a:p>
          <a:p>
            <a:pPr algn="just"/>
            <a:endParaRPr lang="en-US" b="1" dirty="0">
              <a:solidFill>
                <a:srgbClr val="00519E"/>
              </a:solidFill>
              <a:latin typeface="Arial" pitchFamily="34" charset="0"/>
              <a:cs typeface="Arial" pitchFamily="34" charset="0"/>
            </a:endParaRPr>
          </a:p>
          <a:p>
            <a:pPr algn="just"/>
            <a:r>
              <a:rPr lang="en-US" b="1" dirty="0">
                <a:solidFill>
                  <a:srgbClr val="00519E"/>
                </a:solidFill>
                <a:latin typeface="Arial" pitchFamily="34" charset="0"/>
                <a:cs typeface="Arial" pitchFamily="34" charset="0"/>
              </a:rPr>
              <a:t>It is likely that hot gas path temperature profiles will be altered with the retrofit to a hydrogen-flexible combustion system. Whilst it is possible that temperature variations will decrease with micro-injector style (multi-point) fuel injectors, it is also almost inevitable that original hot gas path components will see temperature profiles that are different to those that they were originally designed for. The variations will be more or less significant on each engine type, and therefore cannot be </a:t>
            </a:r>
            <a:r>
              <a:rPr lang="en-US" b="1" dirty="0" err="1">
                <a:solidFill>
                  <a:srgbClr val="00519E"/>
                </a:solidFill>
                <a:latin typeface="Arial" pitchFamily="34" charset="0"/>
                <a:cs typeface="Arial" pitchFamily="34" charset="0"/>
              </a:rPr>
              <a:t>generalised</a:t>
            </a:r>
            <a:r>
              <a:rPr lang="en-US" b="1" dirty="0">
                <a:solidFill>
                  <a:srgbClr val="00519E"/>
                </a:solidFill>
                <a:latin typeface="Arial" pitchFamily="34" charset="0"/>
                <a:cs typeface="Arial" pitchFamily="34" charset="0"/>
              </a:rPr>
              <a:t>.</a:t>
            </a:r>
          </a:p>
          <a:p>
            <a:pPr algn="just"/>
            <a:endParaRPr lang="en-US" b="1" dirty="0">
              <a:solidFill>
                <a:srgbClr val="00519E"/>
              </a:solidFill>
              <a:latin typeface="Arial" pitchFamily="34" charset="0"/>
              <a:cs typeface="Arial" pitchFamily="34" charset="0"/>
            </a:endParaRPr>
          </a:p>
          <a:p>
            <a:pPr algn="just"/>
            <a:r>
              <a:rPr lang="en-US" b="1" dirty="0">
                <a:solidFill>
                  <a:srgbClr val="00519E"/>
                </a:solidFill>
                <a:latin typeface="Arial" pitchFamily="34" charset="0"/>
                <a:cs typeface="Arial" pitchFamily="34" charset="0"/>
              </a:rPr>
              <a:t>It is correct to assume that each retrofit solution should be qualified as a mini-New-Product-Introduction, with appropriate qualification and risk management of key engine hot gas path components. A mix of validation by similarity, increased inspection, and analysis of ex-service components will be part of this qualification process.</a:t>
            </a:r>
          </a:p>
          <a:p>
            <a:pPr algn="just"/>
            <a:endParaRPr lang="en-US" b="1" dirty="0">
              <a:solidFill>
                <a:srgbClr val="00519E"/>
              </a:solidFill>
              <a:latin typeface="Arial" pitchFamily="34" charset="0"/>
              <a:cs typeface="Arial" pitchFamily="34" charset="0"/>
            </a:endParaRPr>
          </a:p>
          <a:p>
            <a:pPr algn="just"/>
            <a:r>
              <a:rPr lang="en-US" b="1" dirty="0">
                <a:solidFill>
                  <a:srgbClr val="00519E"/>
                </a:solidFill>
                <a:latin typeface="Arial" pitchFamily="34" charset="0"/>
                <a:cs typeface="Arial" pitchFamily="34" charset="0"/>
              </a:rPr>
              <a:t>If a diluent (water or steam) is required for NOx control, this will typically reduce the maintenance interval for the hot gas path components or lead to gas turbine derating.</a:t>
            </a:r>
          </a:p>
        </p:txBody>
      </p:sp>
    </p:spTree>
    <p:extLst>
      <p:ext uri="{BB962C8B-B14F-4D97-AF65-F5344CB8AC3E}">
        <p14:creationId xmlns:p14="http://schemas.microsoft.com/office/powerpoint/2010/main" val="382971599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a:spLocks noGrp="1"/>
          </p:cNvSpPr>
          <p:nvPr>
            <p:ph type="title"/>
          </p:nvPr>
        </p:nvSpPr>
        <p:spPr>
          <a:xfrm>
            <a:off x="468313" y="124941"/>
            <a:ext cx="8382000" cy="639763"/>
          </a:xfrm>
        </p:spPr>
        <p:txBody>
          <a:bodyPr/>
          <a:lstStyle/>
          <a:p>
            <a:r>
              <a:rPr lang="en-US" altLang="es-ES" sz="2800" b="1" dirty="0">
                <a:solidFill>
                  <a:srgbClr val="2F9E37"/>
                </a:solidFill>
                <a:latin typeface="Arial" pitchFamily="34" charset="0"/>
                <a:ea typeface="TitilliumText22L Regular"/>
                <a:cs typeface="Arial" pitchFamily="34" charset="0"/>
              </a:rPr>
              <a:t>RETROFIT OF EXISTING GT</a:t>
            </a:r>
          </a:p>
        </p:txBody>
      </p:sp>
      <p:sp>
        <p:nvSpPr>
          <p:cNvPr id="11" name="10 Rectángulo redondeado"/>
          <p:cNvSpPr/>
          <p:nvPr/>
        </p:nvSpPr>
        <p:spPr>
          <a:xfrm>
            <a:off x="242894" y="836712"/>
            <a:ext cx="8712968" cy="72008"/>
          </a:xfrm>
          <a:prstGeom prst="roundRect">
            <a:avLst/>
          </a:prstGeom>
          <a:solidFill>
            <a:srgbClr val="41A6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200" b="1" dirty="0">
              <a:solidFill>
                <a:sysClr val="windowText" lastClr="000000"/>
              </a:solidFill>
            </a:endParaRPr>
          </a:p>
        </p:txBody>
      </p:sp>
      <p:sp>
        <p:nvSpPr>
          <p:cNvPr id="7" name="11 Rectángulo">
            <a:extLst>
              <a:ext uri="{FF2B5EF4-FFF2-40B4-BE49-F238E27FC236}">
                <a16:creationId xmlns:a16="http://schemas.microsoft.com/office/drawing/2014/main" id="{0106F4E9-4660-455D-8C74-B78FC096EB55}"/>
              </a:ext>
            </a:extLst>
          </p:cNvPr>
          <p:cNvSpPr/>
          <p:nvPr/>
        </p:nvSpPr>
        <p:spPr>
          <a:xfrm>
            <a:off x="0" y="6488668"/>
            <a:ext cx="9144000" cy="369332"/>
          </a:xfrm>
          <a:prstGeom prst="rect">
            <a:avLst/>
          </a:prstGeom>
        </p:spPr>
        <p:txBody>
          <a:bodyPr wrap="square">
            <a:spAutoFit/>
          </a:bodyPr>
          <a:lstStyle/>
          <a:p>
            <a:pPr lvl="0">
              <a:spcBef>
                <a:spcPct val="0"/>
              </a:spcBef>
              <a:defRPr/>
            </a:pPr>
            <a:r>
              <a:rPr lang="es-ES_tradnl" b="1" dirty="0">
                <a:solidFill>
                  <a:schemeClr val="bg1"/>
                </a:solidFill>
                <a:latin typeface="TitilliumText22L Regular"/>
                <a:cs typeface="TitilliumText22L Regular"/>
              </a:rPr>
              <a:t>Tema V				                                                              Turbina de hidrógeno</a:t>
            </a:r>
          </a:p>
        </p:txBody>
      </p:sp>
      <p:sp>
        <p:nvSpPr>
          <p:cNvPr id="3" name="CuadroTexto 2">
            <a:extLst>
              <a:ext uri="{FF2B5EF4-FFF2-40B4-BE49-F238E27FC236}">
                <a16:creationId xmlns:a16="http://schemas.microsoft.com/office/drawing/2014/main" id="{3742F80E-30CB-48D1-9E29-7E7556DFFCAE}"/>
              </a:ext>
            </a:extLst>
          </p:cNvPr>
          <p:cNvSpPr txBox="1"/>
          <p:nvPr/>
        </p:nvSpPr>
        <p:spPr>
          <a:xfrm>
            <a:off x="0" y="908720"/>
            <a:ext cx="9144000" cy="5355312"/>
          </a:xfrm>
          <a:prstGeom prst="rect">
            <a:avLst/>
          </a:prstGeom>
          <a:noFill/>
        </p:spPr>
        <p:txBody>
          <a:bodyPr wrap="square">
            <a:spAutoFit/>
          </a:bodyPr>
          <a:lstStyle/>
          <a:p>
            <a:pPr algn="just"/>
            <a:r>
              <a:rPr lang="en-US" b="1" dirty="0">
                <a:solidFill>
                  <a:srgbClr val="00519E"/>
                </a:solidFill>
                <a:latin typeface="Arial" pitchFamily="34" charset="0"/>
                <a:cs typeface="Arial" pitchFamily="34" charset="0"/>
              </a:rPr>
              <a:t>REQUIREMENTS FOR RETROFIT PACKAGES</a:t>
            </a:r>
          </a:p>
          <a:p>
            <a:pPr algn="just"/>
            <a:endParaRPr lang="en-US" b="1" dirty="0">
              <a:solidFill>
                <a:srgbClr val="00519E"/>
              </a:solidFill>
              <a:latin typeface="Arial" pitchFamily="34" charset="0"/>
              <a:cs typeface="Arial" pitchFamily="34" charset="0"/>
            </a:endParaRPr>
          </a:p>
          <a:p>
            <a:pPr algn="just"/>
            <a:r>
              <a:rPr lang="en-US" b="1" dirty="0">
                <a:solidFill>
                  <a:srgbClr val="00519E"/>
                </a:solidFill>
                <a:latin typeface="Arial" pitchFamily="34" charset="0"/>
                <a:cs typeface="Arial" pitchFamily="34" charset="0"/>
              </a:rPr>
              <a:t>Most customers for asset retrofits will be large utilities, refineries or large process customers. Their project requirements will include risk mitigation and qualification of new product as part of the requirements for any project. This implies that any hydrogen fuel retrofit will be either the purchase of a highly qualified and defined option or module for a mainstream gas turbine model or it will be a pilot </a:t>
            </a:r>
            <a:r>
              <a:rPr lang="en-US" b="1" dirty="0" err="1">
                <a:solidFill>
                  <a:srgbClr val="00519E"/>
                </a:solidFill>
                <a:latin typeface="Arial" pitchFamily="34" charset="0"/>
                <a:cs typeface="Arial" pitchFamily="34" charset="0"/>
              </a:rPr>
              <a:t>programme</a:t>
            </a:r>
            <a:r>
              <a:rPr lang="en-US" b="1" dirty="0">
                <a:solidFill>
                  <a:srgbClr val="00519E"/>
                </a:solidFill>
                <a:latin typeface="Arial" pitchFamily="34" charset="0"/>
                <a:cs typeface="Arial" pitchFamily="34" charset="0"/>
              </a:rPr>
              <a:t> purchase of such a product. This work is unlikely to be carried out as a single engine modification, due to the high product development investment cost.</a:t>
            </a:r>
          </a:p>
          <a:p>
            <a:pPr algn="just"/>
            <a:endParaRPr lang="en-US" b="1" dirty="0">
              <a:solidFill>
                <a:srgbClr val="00519E"/>
              </a:solidFill>
              <a:latin typeface="Arial" pitchFamily="34" charset="0"/>
              <a:cs typeface="Arial" pitchFamily="34" charset="0"/>
            </a:endParaRPr>
          </a:p>
          <a:p>
            <a:pPr algn="just"/>
            <a:r>
              <a:rPr lang="en-US" b="1" dirty="0">
                <a:solidFill>
                  <a:srgbClr val="00519E"/>
                </a:solidFill>
                <a:latin typeface="Arial" pitchFamily="34" charset="0"/>
                <a:cs typeface="Arial" pitchFamily="34" charset="0"/>
              </a:rPr>
              <a:t>A retrofit package is likely to include:</a:t>
            </a:r>
          </a:p>
          <a:p>
            <a:pPr marL="285750" indent="-285750" algn="just">
              <a:buFont typeface="Arial" panose="020B0604020202020204" pitchFamily="34" charset="0"/>
              <a:buChar char="•"/>
            </a:pPr>
            <a:r>
              <a:rPr lang="en-US" b="1" dirty="0">
                <a:solidFill>
                  <a:srgbClr val="00519E"/>
                </a:solidFill>
                <a:latin typeface="Arial" pitchFamily="34" charset="0"/>
                <a:cs typeface="Arial" pitchFamily="34" charset="0"/>
              </a:rPr>
              <a:t>Core gas turbine combustion module replacement</a:t>
            </a:r>
          </a:p>
          <a:p>
            <a:pPr marL="285750" indent="-285750" algn="just">
              <a:buFont typeface="Arial" panose="020B0604020202020204" pitchFamily="34" charset="0"/>
              <a:buChar char="•"/>
            </a:pPr>
            <a:r>
              <a:rPr lang="en-US" b="1" dirty="0">
                <a:solidFill>
                  <a:srgbClr val="00519E"/>
                </a:solidFill>
                <a:latin typeface="Arial" pitchFamily="34" charset="0"/>
                <a:cs typeface="Arial" pitchFamily="34" charset="0"/>
              </a:rPr>
              <a:t>Instrumentation and fuel control system modification</a:t>
            </a:r>
          </a:p>
          <a:p>
            <a:pPr marL="285750" indent="-285750" algn="just">
              <a:buFont typeface="Arial" panose="020B0604020202020204" pitchFamily="34" charset="0"/>
              <a:buChar char="•"/>
            </a:pPr>
            <a:r>
              <a:rPr lang="en-US" b="1" dirty="0">
                <a:solidFill>
                  <a:srgbClr val="00519E"/>
                </a:solidFill>
                <a:latin typeface="Arial" pitchFamily="34" charset="0"/>
                <a:cs typeface="Arial" pitchFamily="34" charset="0"/>
              </a:rPr>
              <a:t>Plant fuel delivery system modification, including modified purge, metering, gas composition monitoring, safety systems (including package sensing and ventilation upgrades) and the provision of a start-up fuel supply.</a:t>
            </a:r>
          </a:p>
          <a:p>
            <a:pPr marL="285750" indent="-285750" algn="just">
              <a:buFont typeface="Arial" panose="020B0604020202020204" pitchFamily="34" charset="0"/>
              <a:buChar char="•"/>
            </a:pPr>
            <a:r>
              <a:rPr lang="en-US" b="1" dirty="0">
                <a:solidFill>
                  <a:srgbClr val="00519E"/>
                </a:solidFill>
                <a:latin typeface="Arial" pitchFamily="34" charset="0"/>
                <a:cs typeface="Arial" pitchFamily="34" charset="0"/>
              </a:rPr>
              <a:t>It is likely that the economics of such a retrofit assume re-use of existing hot gas path designs of components.</a:t>
            </a:r>
          </a:p>
        </p:txBody>
      </p:sp>
    </p:spTree>
    <p:extLst>
      <p:ext uri="{BB962C8B-B14F-4D97-AF65-F5344CB8AC3E}">
        <p14:creationId xmlns:p14="http://schemas.microsoft.com/office/powerpoint/2010/main" val="153112685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a:spLocks noGrp="1"/>
          </p:cNvSpPr>
          <p:nvPr>
            <p:ph type="title"/>
          </p:nvPr>
        </p:nvSpPr>
        <p:spPr>
          <a:xfrm>
            <a:off x="468313" y="196949"/>
            <a:ext cx="8382000" cy="639763"/>
          </a:xfrm>
        </p:spPr>
        <p:txBody>
          <a:bodyPr/>
          <a:lstStyle/>
          <a:p>
            <a:pPr eaLnBrk="1" hangingPunct="1"/>
            <a:r>
              <a:rPr lang="es-ES_tradnl" altLang="es-ES" sz="2800" b="1" dirty="0">
                <a:solidFill>
                  <a:srgbClr val="2F9E37"/>
                </a:solidFill>
                <a:latin typeface="Arial" pitchFamily="34" charset="0"/>
                <a:ea typeface="TitilliumText22L Regular"/>
                <a:cs typeface="Arial" pitchFamily="34" charset="0"/>
              </a:rPr>
              <a:t>AGENDA</a:t>
            </a:r>
          </a:p>
        </p:txBody>
      </p:sp>
      <p:sp>
        <p:nvSpPr>
          <p:cNvPr id="5" name="Marcador de contenido 2"/>
          <p:cNvSpPr>
            <a:spLocks noGrp="1"/>
          </p:cNvSpPr>
          <p:nvPr>
            <p:ph idx="1"/>
          </p:nvPr>
        </p:nvSpPr>
        <p:spPr>
          <a:xfrm>
            <a:off x="242894" y="1196752"/>
            <a:ext cx="8760542" cy="5212943"/>
          </a:xfrm>
        </p:spPr>
        <p:txBody>
          <a:bodyPr>
            <a:normAutofit/>
          </a:bodyPr>
          <a:lstStyle/>
          <a:p>
            <a:pPr marL="514350" indent="-514350" algn="just">
              <a:buAutoNum type="arabicPeriod"/>
            </a:pPr>
            <a:r>
              <a:rPr lang="en-US" sz="2800" b="1" dirty="0">
                <a:solidFill>
                  <a:schemeClr val="bg1">
                    <a:lumMod val="85000"/>
                  </a:schemeClr>
                </a:solidFill>
                <a:latin typeface="Arial" pitchFamily="34" charset="0"/>
                <a:cs typeface="Arial" pitchFamily="34" charset="0"/>
              </a:rPr>
              <a:t>INTRODUCTION.</a:t>
            </a:r>
          </a:p>
          <a:p>
            <a:pPr marL="514350" indent="-514350" algn="just">
              <a:buAutoNum type="arabicPeriod"/>
            </a:pPr>
            <a:endParaRPr lang="en-US" sz="2800" b="1" dirty="0">
              <a:solidFill>
                <a:schemeClr val="bg1">
                  <a:lumMod val="85000"/>
                </a:schemeClr>
              </a:solidFill>
              <a:latin typeface="Arial" pitchFamily="34" charset="0"/>
              <a:cs typeface="Arial" pitchFamily="34" charset="0"/>
            </a:endParaRPr>
          </a:p>
          <a:p>
            <a:pPr marL="514350" indent="-514350" algn="just">
              <a:buAutoNum type="arabicPeriod"/>
            </a:pPr>
            <a:r>
              <a:rPr lang="en-US" sz="2800" b="1" dirty="0">
                <a:solidFill>
                  <a:schemeClr val="bg1">
                    <a:lumMod val="85000"/>
                  </a:schemeClr>
                </a:solidFill>
                <a:latin typeface="Arial" pitchFamily="34" charset="0"/>
                <a:cs typeface="Arial" pitchFamily="34" charset="0"/>
              </a:rPr>
              <a:t>ADVANTAGES OF HYDROGEN GAS TURBINES </a:t>
            </a:r>
            <a:endParaRPr lang="es-ES_tradnl" sz="2800" b="1" dirty="0">
              <a:solidFill>
                <a:schemeClr val="bg1">
                  <a:lumMod val="85000"/>
                </a:schemeClr>
              </a:solidFill>
              <a:latin typeface="Arial" pitchFamily="34" charset="0"/>
              <a:cs typeface="Arial" pitchFamily="34" charset="0"/>
            </a:endParaRPr>
          </a:p>
          <a:p>
            <a:pPr marL="514350" indent="-514350" algn="just">
              <a:buAutoNum type="arabicPeriod"/>
            </a:pPr>
            <a:endParaRPr lang="en-US" sz="2800" b="1" dirty="0">
              <a:solidFill>
                <a:schemeClr val="bg1">
                  <a:lumMod val="85000"/>
                </a:schemeClr>
              </a:solidFill>
              <a:latin typeface="Arial" pitchFamily="34" charset="0"/>
              <a:cs typeface="Arial" pitchFamily="34" charset="0"/>
            </a:endParaRPr>
          </a:p>
          <a:p>
            <a:pPr marL="514350" indent="-514350" algn="just">
              <a:buAutoNum type="arabicPeriod"/>
            </a:pPr>
            <a:r>
              <a:rPr lang="en-US" sz="2800" b="1" dirty="0">
                <a:solidFill>
                  <a:schemeClr val="bg1">
                    <a:lumMod val="85000"/>
                  </a:schemeClr>
                </a:solidFill>
                <a:latin typeface="Arial" pitchFamily="34" charset="0"/>
                <a:cs typeface="Arial" pitchFamily="34" charset="0"/>
              </a:rPr>
              <a:t>HYDROGEN COMBUSTION</a:t>
            </a:r>
            <a:endParaRPr lang="es-ES_tradnl" sz="2800" b="1" dirty="0">
              <a:solidFill>
                <a:schemeClr val="bg1">
                  <a:lumMod val="85000"/>
                </a:schemeClr>
              </a:solidFill>
              <a:latin typeface="Arial" pitchFamily="34" charset="0"/>
              <a:cs typeface="Arial" pitchFamily="34" charset="0"/>
            </a:endParaRPr>
          </a:p>
          <a:p>
            <a:pPr marL="514350" indent="-514350" algn="just">
              <a:buAutoNum type="arabicPeriod"/>
            </a:pPr>
            <a:endParaRPr lang="en-US" sz="2800" b="1" dirty="0">
              <a:solidFill>
                <a:schemeClr val="bg1">
                  <a:lumMod val="85000"/>
                </a:schemeClr>
              </a:solidFill>
              <a:latin typeface="Arial" pitchFamily="34" charset="0"/>
              <a:cs typeface="Arial" pitchFamily="34" charset="0"/>
            </a:endParaRPr>
          </a:p>
          <a:p>
            <a:pPr marL="514350" indent="-514350" algn="just">
              <a:buAutoNum type="arabicPeriod"/>
            </a:pPr>
            <a:r>
              <a:rPr lang="en-US" sz="2800" b="1" dirty="0">
                <a:solidFill>
                  <a:schemeClr val="bg1">
                    <a:lumMod val="85000"/>
                  </a:schemeClr>
                </a:solidFill>
                <a:latin typeface="Arial" pitchFamily="34" charset="0"/>
                <a:cs typeface="Arial" pitchFamily="34" charset="0"/>
              </a:rPr>
              <a:t>RETROFIT OF EXISTING GAS TURBINES</a:t>
            </a:r>
            <a:endParaRPr lang="es-ES_tradnl" sz="2800" b="1" dirty="0">
              <a:solidFill>
                <a:schemeClr val="bg1">
                  <a:lumMod val="85000"/>
                </a:schemeClr>
              </a:solidFill>
              <a:latin typeface="Arial" pitchFamily="34" charset="0"/>
              <a:cs typeface="Arial" pitchFamily="34" charset="0"/>
            </a:endParaRPr>
          </a:p>
          <a:p>
            <a:pPr marL="514350" indent="-514350" algn="just">
              <a:buAutoNum type="arabicPeriod"/>
            </a:pPr>
            <a:endParaRPr lang="en-US" sz="2800" b="1" dirty="0">
              <a:solidFill>
                <a:srgbClr val="00519E"/>
              </a:solidFill>
              <a:latin typeface="Arial" pitchFamily="34" charset="0"/>
              <a:cs typeface="Arial" pitchFamily="34" charset="0"/>
            </a:endParaRPr>
          </a:p>
          <a:p>
            <a:pPr marL="514350" indent="-514350" algn="just">
              <a:buAutoNum type="arabicPeriod"/>
            </a:pPr>
            <a:r>
              <a:rPr lang="en-US" sz="2800" b="1" dirty="0">
                <a:solidFill>
                  <a:srgbClr val="00519E"/>
                </a:solidFill>
                <a:latin typeface="Arial" pitchFamily="34" charset="0"/>
                <a:cs typeface="Arial" pitchFamily="34" charset="0"/>
              </a:rPr>
              <a:t>CURRENT CAPABILITIES OF GAS TURBINES BURNING HYDROGEN</a:t>
            </a:r>
            <a:r>
              <a:rPr lang="es-ES_tradnl" sz="2100" b="1" dirty="0">
                <a:solidFill>
                  <a:srgbClr val="00519E"/>
                </a:solidFill>
                <a:latin typeface="Arial" pitchFamily="34" charset="0"/>
                <a:cs typeface="Arial" pitchFamily="34" charset="0"/>
              </a:rPr>
              <a:t>	</a:t>
            </a:r>
            <a:endParaRPr lang="es-ES_tradnl" sz="2900" b="1" dirty="0">
              <a:solidFill>
                <a:srgbClr val="00519E"/>
              </a:solidFill>
              <a:latin typeface="Arial" pitchFamily="34" charset="0"/>
              <a:cs typeface="Arial" pitchFamily="34" charset="0"/>
            </a:endParaRPr>
          </a:p>
          <a:p>
            <a:pPr marL="514350" indent="-514350">
              <a:buNone/>
            </a:pPr>
            <a:endParaRPr lang="es-ES_tradnl" sz="1900" b="1" dirty="0">
              <a:solidFill>
                <a:srgbClr val="00519E"/>
              </a:solidFill>
              <a:latin typeface="Arial" pitchFamily="34" charset="0"/>
              <a:cs typeface="Arial" pitchFamily="34" charset="0"/>
            </a:endParaRPr>
          </a:p>
          <a:p>
            <a:pPr marL="514350" indent="-514350">
              <a:buNone/>
            </a:pPr>
            <a:endParaRPr lang="es-ES_tradnl" sz="1900" b="1" dirty="0">
              <a:solidFill>
                <a:srgbClr val="00519E"/>
              </a:solidFill>
              <a:latin typeface="Arial" pitchFamily="34" charset="0"/>
              <a:cs typeface="Arial" pitchFamily="34" charset="0"/>
            </a:endParaRPr>
          </a:p>
          <a:p>
            <a:pPr marL="514350" indent="-514350">
              <a:buNone/>
            </a:pPr>
            <a:endParaRPr lang="es-ES_tradnl" sz="1900" b="1" dirty="0">
              <a:solidFill>
                <a:srgbClr val="00519E"/>
              </a:solidFill>
              <a:latin typeface="Arial" pitchFamily="34" charset="0"/>
              <a:cs typeface="Arial" pitchFamily="34" charset="0"/>
            </a:endParaRPr>
          </a:p>
          <a:p>
            <a:pPr marL="514350" indent="-514350">
              <a:buNone/>
            </a:pPr>
            <a:endParaRPr lang="es-ES_tradnl" sz="1900" b="1" dirty="0">
              <a:solidFill>
                <a:srgbClr val="00519E"/>
              </a:solidFill>
              <a:latin typeface="Arial" pitchFamily="34" charset="0"/>
              <a:cs typeface="Arial" pitchFamily="34" charset="0"/>
            </a:endParaRPr>
          </a:p>
          <a:p>
            <a:pPr marL="514350" indent="-514350">
              <a:buNone/>
            </a:pPr>
            <a:endParaRPr lang="es-ES_tradnl" sz="2800" b="1" dirty="0">
              <a:solidFill>
                <a:srgbClr val="00519E"/>
              </a:solidFill>
              <a:latin typeface="Arial" pitchFamily="34" charset="0"/>
              <a:cs typeface="Arial" pitchFamily="34" charset="0"/>
            </a:endParaRPr>
          </a:p>
          <a:p>
            <a:pPr marL="514350" indent="-514350">
              <a:buNone/>
            </a:pPr>
            <a:endParaRPr lang="es-ES_tradnl" sz="1400" b="1" dirty="0">
              <a:solidFill>
                <a:schemeClr val="bg1">
                  <a:lumMod val="65000"/>
                </a:schemeClr>
              </a:solidFill>
              <a:latin typeface="Arial" pitchFamily="34" charset="0"/>
              <a:cs typeface="Arial" pitchFamily="34" charset="0"/>
            </a:endParaRPr>
          </a:p>
          <a:p>
            <a:pPr marL="514350" indent="-514350">
              <a:buNone/>
            </a:pPr>
            <a:endParaRPr lang="es-ES_tradnl" sz="2800" b="1" dirty="0">
              <a:solidFill>
                <a:srgbClr val="00519E"/>
              </a:solidFill>
              <a:latin typeface="Arial" pitchFamily="34" charset="0"/>
              <a:cs typeface="Arial" pitchFamily="34" charset="0"/>
            </a:endParaRPr>
          </a:p>
          <a:p>
            <a:pPr marL="514350" indent="-514350">
              <a:buAutoNum type="arabicPeriod"/>
            </a:pPr>
            <a:endParaRPr lang="es-ES_tradnl" sz="2800" b="1" i="1" dirty="0">
              <a:solidFill>
                <a:srgbClr val="00519E"/>
              </a:solidFill>
              <a:latin typeface="Arial" pitchFamily="34" charset="0"/>
              <a:cs typeface="Arial" pitchFamily="34" charset="0"/>
            </a:endParaRPr>
          </a:p>
          <a:p>
            <a:pPr>
              <a:buNone/>
            </a:pPr>
            <a:endParaRPr lang="es-ES_tradnl" sz="2800" dirty="0">
              <a:solidFill>
                <a:srgbClr val="00519E"/>
              </a:solidFill>
              <a:latin typeface="Arial" pitchFamily="34" charset="0"/>
              <a:cs typeface="Arial" pitchFamily="34" charset="0"/>
            </a:endParaRPr>
          </a:p>
          <a:p>
            <a:pPr>
              <a:buNone/>
            </a:pPr>
            <a:endParaRPr lang="es-ES_tradnl" sz="2800" dirty="0">
              <a:solidFill>
                <a:srgbClr val="00519E"/>
              </a:solidFill>
              <a:latin typeface="Arial" pitchFamily="34" charset="0"/>
              <a:cs typeface="Arial" pitchFamily="34" charset="0"/>
            </a:endParaRPr>
          </a:p>
          <a:p>
            <a:pPr>
              <a:buNone/>
            </a:pPr>
            <a:endParaRPr lang="es-ES_tradnl" sz="2800" dirty="0">
              <a:solidFill>
                <a:srgbClr val="00519E"/>
              </a:solidFill>
              <a:latin typeface="Arial" pitchFamily="34" charset="0"/>
              <a:cs typeface="Arial" pitchFamily="34" charset="0"/>
            </a:endParaRPr>
          </a:p>
          <a:p>
            <a:pPr>
              <a:buNone/>
            </a:pPr>
            <a:endParaRPr lang="es-ES_tradnl" sz="2000" dirty="0">
              <a:solidFill>
                <a:srgbClr val="00519E"/>
              </a:solidFill>
              <a:latin typeface="Arial" pitchFamily="34" charset="0"/>
              <a:cs typeface="Arial" pitchFamily="34" charset="0"/>
            </a:endParaRPr>
          </a:p>
          <a:p>
            <a:pPr>
              <a:buNone/>
            </a:pPr>
            <a:endParaRPr lang="es-ES_tradnl" sz="2000" dirty="0">
              <a:solidFill>
                <a:srgbClr val="97BE0D"/>
              </a:solidFill>
              <a:latin typeface="Arial" pitchFamily="34" charset="0"/>
              <a:cs typeface="Arial" pitchFamily="34" charset="0"/>
            </a:endParaRPr>
          </a:p>
        </p:txBody>
      </p:sp>
      <p:sp>
        <p:nvSpPr>
          <p:cNvPr id="11" name="10 Rectángulo redondeado"/>
          <p:cNvSpPr/>
          <p:nvPr/>
        </p:nvSpPr>
        <p:spPr>
          <a:xfrm>
            <a:off x="242894" y="980728"/>
            <a:ext cx="8712968" cy="72008"/>
          </a:xfrm>
          <a:prstGeom prst="roundRect">
            <a:avLst/>
          </a:prstGeom>
          <a:solidFill>
            <a:srgbClr val="41A6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200" b="1" dirty="0">
              <a:solidFill>
                <a:sysClr val="windowText" lastClr="000000"/>
              </a:solidFill>
            </a:endParaRPr>
          </a:p>
        </p:txBody>
      </p:sp>
      <p:sp>
        <p:nvSpPr>
          <p:cNvPr id="12" name="11 Rectángulo"/>
          <p:cNvSpPr/>
          <p:nvPr/>
        </p:nvSpPr>
        <p:spPr>
          <a:xfrm>
            <a:off x="0" y="6488668"/>
            <a:ext cx="9144000" cy="369332"/>
          </a:xfrm>
          <a:prstGeom prst="rect">
            <a:avLst/>
          </a:prstGeom>
        </p:spPr>
        <p:txBody>
          <a:bodyPr wrap="square">
            <a:spAutoFit/>
          </a:bodyPr>
          <a:lstStyle/>
          <a:p>
            <a:pPr lvl="0">
              <a:spcBef>
                <a:spcPct val="0"/>
              </a:spcBef>
              <a:defRPr/>
            </a:pPr>
            <a:r>
              <a:rPr lang="es-ES_tradnl" b="1" dirty="0">
                <a:solidFill>
                  <a:schemeClr val="bg1"/>
                </a:solidFill>
                <a:latin typeface="TitilliumText22L Regular"/>
                <a:cs typeface="TitilliumText22L Regular"/>
              </a:rPr>
              <a:t>Tema V				                                                              Turbina de hidrógeno</a:t>
            </a:r>
          </a:p>
        </p:txBody>
      </p:sp>
    </p:spTree>
    <p:extLst>
      <p:ext uri="{BB962C8B-B14F-4D97-AF65-F5344CB8AC3E}">
        <p14:creationId xmlns:p14="http://schemas.microsoft.com/office/powerpoint/2010/main" val="423211069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a:spLocks noGrp="1"/>
          </p:cNvSpPr>
          <p:nvPr>
            <p:ph type="title"/>
          </p:nvPr>
        </p:nvSpPr>
        <p:spPr>
          <a:xfrm>
            <a:off x="0" y="220275"/>
            <a:ext cx="9143999" cy="639763"/>
          </a:xfrm>
        </p:spPr>
        <p:txBody>
          <a:bodyPr/>
          <a:lstStyle/>
          <a:p>
            <a:r>
              <a:rPr lang="en-US" altLang="es-ES" sz="2800" b="1" dirty="0">
                <a:solidFill>
                  <a:srgbClr val="2F9E37"/>
                </a:solidFill>
                <a:latin typeface="Arial" pitchFamily="34" charset="0"/>
                <a:ea typeface="TitilliumText22L Regular"/>
                <a:cs typeface="Arial" pitchFamily="34" charset="0"/>
              </a:rPr>
              <a:t>CURERNT CAPABILITIES</a:t>
            </a:r>
          </a:p>
        </p:txBody>
      </p:sp>
      <p:sp>
        <p:nvSpPr>
          <p:cNvPr id="11" name="10 Rectángulo redondeado"/>
          <p:cNvSpPr/>
          <p:nvPr/>
        </p:nvSpPr>
        <p:spPr>
          <a:xfrm>
            <a:off x="242894" y="836712"/>
            <a:ext cx="8712968" cy="72008"/>
          </a:xfrm>
          <a:prstGeom prst="roundRect">
            <a:avLst/>
          </a:prstGeom>
          <a:solidFill>
            <a:srgbClr val="41A6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200" b="1" dirty="0">
              <a:solidFill>
                <a:sysClr val="windowText" lastClr="000000"/>
              </a:solidFill>
            </a:endParaRPr>
          </a:p>
        </p:txBody>
      </p:sp>
      <p:sp>
        <p:nvSpPr>
          <p:cNvPr id="7" name="11 Rectángulo">
            <a:extLst>
              <a:ext uri="{FF2B5EF4-FFF2-40B4-BE49-F238E27FC236}">
                <a16:creationId xmlns:a16="http://schemas.microsoft.com/office/drawing/2014/main" id="{0106F4E9-4660-455D-8C74-B78FC096EB55}"/>
              </a:ext>
            </a:extLst>
          </p:cNvPr>
          <p:cNvSpPr/>
          <p:nvPr/>
        </p:nvSpPr>
        <p:spPr>
          <a:xfrm>
            <a:off x="0" y="6488668"/>
            <a:ext cx="9144000" cy="369332"/>
          </a:xfrm>
          <a:prstGeom prst="rect">
            <a:avLst/>
          </a:prstGeom>
        </p:spPr>
        <p:txBody>
          <a:bodyPr wrap="square">
            <a:spAutoFit/>
          </a:bodyPr>
          <a:lstStyle/>
          <a:p>
            <a:pPr lvl="0">
              <a:spcBef>
                <a:spcPct val="0"/>
              </a:spcBef>
              <a:defRPr/>
            </a:pPr>
            <a:r>
              <a:rPr lang="es-ES_tradnl" b="1" dirty="0">
                <a:solidFill>
                  <a:schemeClr val="bg1"/>
                </a:solidFill>
                <a:latin typeface="TitilliumText22L Regular"/>
                <a:cs typeface="TitilliumText22L Regular"/>
              </a:rPr>
              <a:t>Tema V				                                                              Turbina de hidrógeno</a:t>
            </a:r>
          </a:p>
        </p:txBody>
      </p:sp>
      <p:pic>
        <p:nvPicPr>
          <p:cNvPr id="2" name="Imagen 1">
            <a:extLst>
              <a:ext uri="{FF2B5EF4-FFF2-40B4-BE49-F238E27FC236}">
                <a16:creationId xmlns:a16="http://schemas.microsoft.com/office/drawing/2014/main" id="{02AACAC8-508D-4EEC-9F13-15AE3E074558}"/>
              </a:ext>
            </a:extLst>
          </p:cNvPr>
          <p:cNvPicPr>
            <a:picLocks noChangeAspect="1"/>
          </p:cNvPicPr>
          <p:nvPr/>
        </p:nvPicPr>
        <p:blipFill>
          <a:blip r:embed="rId3"/>
          <a:stretch>
            <a:fillRect/>
          </a:stretch>
        </p:blipFill>
        <p:spPr>
          <a:xfrm>
            <a:off x="0" y="1072555"/>
            <a:ext cx="9144000" cy="5092749"/>
          </a:xfrm>
          <a:prstGeom prst="rect">
            <a:avLst/>
          </a:prstGeom>
        </p:spPr>
      </p:pic>
    </p:spTree>
    <p:extLst>
      <p:ext uri="{BB962C8B-B14F-4D97-AF65-F5344CB8AC3E}">
        <p14:creationId xmlns:p14="http://schemas.microsoft.com/office/powerpoint/2010/main" val="68809751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a:spLocks noGrp="1"/>
          </p:cNvSpPr>
          <p:nvPr>
            <p:ph type="title"/>
          </p:nvPr>
        </p:nvSpPr>
        <p:spPr>
          <a:xfrm>
            <a:off x="0" y="220275"/>
            <a:ext cx="9143999" cy="639763"/>
          </a:xfrm>
        </p:spPr>
        <p:txBody>
          <a:bodyPr/>
          <a:lstStyle/>
          <a:p>
            <a:r>
              <a:rPr lang="en-US" altLang="es-ES" sz="2800" b="1" dirty="0">
                <a:solidFill>
                  <a:srgbClr val="2F9E37"/>
                </a:solidFill>
                <a:latin typeface="Arial" pitchFamily="34" charset="0"/>
                <a:ea typeface="TitilliumText22L Regular"/>
                <a:cs typeface="Arial" pitchFamily="34" charset="0"/>
              </a:rPr>
              <a:t>CURERNT CAPABILITIES</a:t>
            </a:r>
          </a:p>
        </p:txBody>
      </p:sp>
      <p:sp>
        <p:nvSpPr>
          <p:cNvPr id="11" name="10 Rectángulo redondeado"/>
          <p:cNvSpPr/>
          <p:nvPr/>
        </p:nvSpPr>
        <p:spPr>
          <a:xfrm>
            <a:off x="242894" y="836712"/>
            <a:ext cx="8712968" cy="72008"/>
          </a:xfrm>
          <a:prstGeom prst="roundRect">
            <a:avLst/>
          </a:prstGeom>
          <a:solidFill>
            <a:srgbClr val="41A6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200" b="1" dirty="0">
              <a:solidFill>
                <a:sysClr val="windowText" lastClr="000000"/>
              </a:solidFill>
            </a:endParaRPr>
          </a:p>
        </p:txBody>
      </p:sp>
      <p:sp>
        <p:nvSpPr>
          <p:cNvPr id="7" name="11 Rectángulo">
            <a:extLst>
              <a:ext uri="{FF2B5EF4-FFF2-40B4-BE49-F238E27FC236}">
                <a16:creationId xmlns:a16="http://schemas.microsoft.com/office/drawing/2014/main" id="{0106F4E9-4660-455D-8C74-B78FC096EB55}"/>
              </a:ext>
            </a:extLst>
          </p:cNvPr>
          <p:cNvSpPr/>
          <p:nvPr/>
        </p:nvSpPr>
        <p:spPr>
          <a:xfrm>
            <a:off x="0" y="6488668"/>
            <a:ext cx="9144000" cy="369332"/>
          </a:xfrm>
          <a:prstGeom prst="rect">
            <a:avLst/>
          </a:prstGeom>
        </p:spPr>
        <p:txBody>
          <a:bodyPr wrap="square">
            <a:spAutoFit/>
          </a:bodyPr>
          <a:lstStyle/>
          <a:p>
            <a:pPr lvl="0">
              <a:spcBef>
                <a:spcPct val="0"/>
              </a:spcBef>
              <a:defRPr/>
            </a:pPr>
            <a:r>
              <a:rPr lang="es-ES_tradnl" b="1" dirty="0">
                <a:solidFill>
                  <a:schemeClr val="bg1"/>
                </a:solidFill>
                <a:latin typeface="TitilliumText22L Regular"/>
                <a:cs typeface="TitilliumText22L Regular"/>
              </a:rPr>
              <a:t>Tema V				                                                              Turbina de hidrógeno</a:t>
            </a:r>
          </a:p>
        </p:txBody>
      </p:sp>
      <p:pic>
        <p:nvPicPr>
          <p:cNvPr id="3" name="Imagen 2">
            <a:extLst>
              <a:ext uri="{FF2B5EF4-FFF2-40B4-BE49-F238E27FC236}">
                <a16:creationId xmlns:a16="http://schemas.microsoft.com/office/drawing/2014/main" id="{DCD60E61-5A92-4E9F-B43D-620573D157BF}"/>
              </a:ext>
            </a:extLst>
          </p:cNvPr>
          <p:cNvPicPr>
            <a:picLocks noChangeAspect="1"/>
          </p:cNvPicPr>
          <p:nvPr/>
        </p:nvPicPr>
        <p:blipFill>
          <a:blip r:embed="rId3"/>
          <a:stretch>
            <a:fillRect/>
          </a:stretch>
        </p:blipFill>
        <p:spPr>
          <a:xfrm>
            <a:off x="323528" y="908720"/>
            <a:ext cx="8632334" cy="2007521"/>
          </a:xfrm>
          <a:prstGeom prst="rect">
            <a:avLst/>
          </a:prstGeom>
        </p:spPr>
      </p:pic>
      <p:sp>
        <p:nvSpPr>
          <p:cNvPr id="4" name="CuadroTexto 3">
            <a:extLst>
              <a:ext uri="{FF2B5EF4-FFF2-40B4-BE49-F238E27FC236}">
                <a16:creationId xmlns:a16="http://schemas.microsoft.com/office/drawing/2014/main" id="{6D6C0428-C093-4A55-A845-2C3DE97100B4}"/>
              </a:ext>
            </a:extLst>
          </p:cNvPr>
          <p:cNvSpPr txBox="1"/>
          <p:nvPr/>
        </p:nvSpPr>
        <p:spPr>
          <a:xfrm>
            <a:off x="0" y="2844031"/>
            <a:ext cx="4067944" cy="3693319"/>
          </a:xfrm>
          <a:prstGeom prst="rect">
            <a:avLst/>
          </a:prstGeom>
          <a:noFill/>
        </p:spPr>
        <p:txBody>
          <a:bodyPr wrap="square">
            <a:spAutoFit/>
          </a:bodyPr>
          <a:lstStyle/>
          <a:p>
            <a:pPr algn="just"/>
            <a:r>
              <a:rPr lang="en-US" b="1" dirty="0">
                <a:solidFill>
                  <a:srgbClr val="00519E"/>
                </a:solidFill>
                <a:latin typeface="Arial" pitchFamily="34" charset="0"/>
                <a:cs typeface="Arial" pitchFamily="34" charset="0"/>
              </a:rPr>
              <a:t>GE has been providing gas turbines for operation on fuels with hydrogen for over 30 years. More than 75 GE gas turbines have operated on fuels containing hydrogen, accumulating more than 5 million operating hours. These units have operated on fuels with a range of hydrogen content, from 5% (by volume) up to 100%. This experience includes both heavy-duty and aeroderivative gas turbines in a range of applications. </a:t>
            </a:r>
          </a:p>
        </p:txBody>
      </p:sp>
      <p:pic>
        <p:nvPicPr>
          <p:cNvPr id="5" name="Imagen 4">
            <a:extLst>
              <a:ext uri="{FF2B5EF4-FFF2-40B4-BE49-F238E27FC236}">
                <a16:creationId xmlns:a16="http://schemas.microsoft.com/office/drawing/2014/main" id="{E5B9DDB0-F335-4C3C-B45D-FC6AD35584B0}"/>
              </a:ext>
            </a:extLst>
          </p:cNvPr>
          <p:cNvPicPr>
            <a:picLocks noChangeAspect="1"/>
          </p:cNvPicPr>
          <p:nvPr/>
        </p:nvPicPr>
        <p:blipFill>
          <a:blip r:embed="rId4"/>
          <a:stretch>
            <a:fillRect/>
          </a:stretch>
        </p:blipFill>
        <p:spPr>
          <a:xfrm>
            <a:off x="3995936" y="3209643"/>
            <a:ext cx="5108041" cy="2955661"/>
          </a:xfrm>
          <a:prstGeom prst="rect">
            <a:avLst/>
          </a:prstGeom>
        </p:spPr>
      </p:pic>
    </p:spTree>
    <p:extLst>
      <p:ext uri="{BB962C8B-B14F-4D97-AF65-F5344CB8AC3E}">
        <p14:creationId xmlns:p14="http://schemas.microsoft.com/office/powerpoint/2010/main" val="323859365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a:spLocks noGrp="1"/>
          </p:cNvSpPr>
          <p:nvPr>
            <p:ph type="title"/>
          </p:nvPr>
        </p:nvSpPr>
        <p:spPr>
          <a:xfrm>
            <a:off x="468313" y="196949"/>
            <a:ext cx="8382000" cy="639763"/>
          </a:xfrm>
        </p:spPr>
        <p:txBody>
          <a:bodyPr/>
          <a:lstStyle/>
          <a:p>
            <a:pPr eaLnBrk="1" hangingPunct="1"/>
            <a:r>
              <a:rPr lang="es-ES_tradnl" altLang="es-ES" sz="2800" b="1" dirty="0">
                <a:solidFill>
                  <a:srgbClr val="2F9E37"/>
                </a:solidFill>
                <a:latin typeface="Arial" pitchFamily="34" charset="0"/>
                <a:ea typeface="TitilliumText22L Regular"/>
                <a:cs typeface="Arial" pitchFamily="34" charset="0"/>
              </a:rPr>
              <a:t>AGENDA</a:t>
            </a:r>
          </a:p>
        </p:txBody>
      </p:sp>
      <p:sp>
        <p:nvSpPr>
          <p:cNvPr id="5" name="Marcador de contenido 2"/>
          <p:cNvSpPr>
            <a:spLocks noGrp="1"/>
          </p:cNvSpPr>
          <p:nvPr>
            <p:ph idx="1"/>
          </p:nvPr>
        </p:nvSpPr>
        <p:spPr>
          <a:xfrm>
            <a:off x="242894" y="1196752"/>
            <a:ext cx="8760542" cy="5212943"/>
          </a:xfrm>
        </p:spPr>
        <p:txBody>
          <a:bodyPr>
            <a:normAutofit/>
          </a:bodyPr>
          <a:lstStyle/>
          <a:p>
            <a:pPr marL="514350" indent="-514350" algn="just">
              <a:buAutoNum type="arabicPeriod"/>
            </a:pPr>
            <a:r>
              <a:rPr lang="en-US" sz="2800" b="1" dirty="0">
                <a:solidFill>
                  <a:srgbClr val="00519E"/>
                </a:solidFill>
                <a:latin typeface="Arial" pitchFamily="34" charset="0"/>
                <a:cs typeface="Arial" pitchFamily="34" charset="0"/>
              </a:rPr>
              <a:t>INTRODUCTION.</a:t>
            </a:r>
          </a:p>
          <a:p>
            <a:pPr marL="514350" indent="-514350" algn="just">
              <a:buAutoNum type="arabicPeriod"/>
            </a:pPr>
            <a:endParaRPr lang="en-US" sz="2800" b="1" dirty="0">
              <a:solidFill>
                <a:srgbClr val="00519E"/>
              </a:solidFill>
              <a:latin typeface="Arial" pitchFamily="34" charset="0"/>
              <a:cs typeface="Arial" pitchFamily="34" charset="0"/>
            </a:endParaRPr>
          </a:p>
          <a:p>
            <a:pPr marL="514350" indent="-514350" algn="just">
              <a:buAutoNum type="arabicPeriod"/>
            </a:pPr>
            <a:r>
              <a:rPr lang="en-US" sz="2800" b="1" dirty="0">
                <a:solidFill>
                  <a:srgbClr val="DCE6F2"/>
                </a:solidFill>
                <a:latin typeface="Arial" pitchFamily="34" charset="0"/>
                <a:cs typeface="Arial" pitchFamily="34" charset="0"/>
              </a:rPr>
              <a:t>ADVANTAGES OF HYDROGEN GAS TURBINES </a:t>
            </a:r>
            <a:endParaRPr lang="es-ES_tradnl" sz="2800" b="1" dirty="0">
              <a:solidFill>
                <a:srgbClr val="DCE6F2"/>
              </a:solidFill>
              <a:latin typeface="Arial" pitchFamily="34" charset="0"/>
              <a:cs typeface="Arial" pitchFamily="34" charset="0"/>
            </a:endParaRPr>
          </a:p>
          <a:p>
            <a:pPr marL="514350" indent="-514350" algn="just">
              <a:buAutoNum type="arabicPeriod"/>
            </a:pPr>
            <a:endParaRPr lang="en-US" sz="2800" b="1" dirty="0">
              <a:solidFill>
                <a:srgbClr val="DCE6F2"/>
              </a:solidFill>
              <a:latin typeface="Arial" pitchFamily="34" charset="0"/>
              <a:cs typeface="Arial" pitchFamily="34" charset="0"/>
            </a:endParaRPr>
          </a:p>
          <a:p>
            <a:pPr marL="514350" indent="-514350" algn="just">
              <a:buAutoNum type="arabicPeriod"/>
            </a:pPr>
            <a:r>
              <a:rPr lang="en-US" sz="2800" b="1" dirty="0">
                <a:solidFill>
                  <a:srgbClr val="DCE6F2"/>
                </a:solidFill>
                <a:latin typeface="Arial" pitchFamily="34" charset="0"/>
                <a:cs typeface="Arial" pitchFamily="34" charset="0"/>
              </a:rPr>
              <a:t>HYDROGEN COMBUSTION</a:t>
            </a:r>
            <a:endParaRPr lang="es-ES_tradnl" sz="2800" b="1" dirty="0">
              <a:solidFill>
                <a:srgbClr val="DCE6F2"/>
              </a:solidFill>
              <a:latin typeface="Arial" pitchFamily="34" charset="0"/>
              <a:cs typeface="Arial" pitchFamily="34" charset="0"/>
            </a:endParaRPr>
          </a:p>
          <a:p>
            <a:pPr marL="514350" indent="-514350" algn="just">
              <a:buAutoNum type="arabicPeriod"/>
            </a:pPr>
            <a:endParaRPr lang="en-US" sz="2800" b="1" dirty="0">
              <a:solidFill>
                <a:srgbClr val="DCE6F2"/>
              </a:solidFill>
              <a:latin typeface="Arial" pitchFamily="34" charset="0"/>
              <a:cs typeface="Arial" pitchFamily="34" charset="0"/>
            </a:endParaRPr>
          </a:p>
          <a:p>
            <a:pPr marL="514350" indent="-514350" algn="just">
              <a:buAutoNum type="arabicPeriod"/>
            </a:pPr>
            <a:r>
              <a:rPr lang="en-US" sz="2800" b="1" dirty="0">
                <a:solidFill>
                  <a:srgbClr val="DCE6F2"/>
                </a:solidFill>
                <a:latin typeface="Arial" pitchFamily="34" charset="0"/>
                <a:cs typeface="Arial" pitchFamily="34" charset="0"/>
              </a:rPr>
              <a:t>RETROFIT OF EXISTING GAS TURBINES</a:t>
            </a:r>
            <a:endParaRPr lang="es-ES_tradnl" sz="2800" b="1" dirty="0">
              <a:solidFill>
                <a:srgbClr val="DCE6F2"/>
              </a:solidFill>
              <a:latin typeface="Arial" pitchFamily="34" charset="0"/>
              <a:cs typeface="Arial" pitchFamily="34" charset="0"/>
            </a:endParaRPr>
          </a:p>
          <a:p>
            <a:pPr marL="514350" indent="-514350" algn="just">
              <a:buAutoNum type="arabicPeriod"/>
            </a:pPr>
            <a:endParaRPr lang="en-US" sz="2800" b="1" dirty="0">
              <a:solidFill>
                <a:srgbClr val="DCE6F2"/>
              </a:solidFill>
              <a:latin typeface="Arial" pitchFamily="34" charset="0"/>
              <a:cs typeface="Arial" pitchFamily="34" charset="0"/>
            </a:endParaRPr>
          </a:p>
          <a:p>
            <a:pPr marL="514350" indent="-514350" algn="just">
              <a:buAutoNum type="arabicPeriod"/>
            </a:pPr>
            <a:r>
              <a:rPr lang="en-US" sz="2800" b="1" dirty="0">
                <a:solidFill>
                  <a:srgbClr val="DCE6F2"/>
                </a:solidFill>
                <a:latin typeface="Arial" pitchFamily="34" charset="0"/>
                <a:cs typeface="Arial" pitchFamily="34" charset="0"/>
              </a:rPr>
              <a:t>CURRENT CAPABILITIES OF GAS TURBINES BURNING HYDROGEN</a:t>
            </a:r>
            <a:r>
              <a:rPr lang="es-ES_tradnl" sz="2100" b="1" dirty="0">
                <a:solidFill>
                  <a:srgbClr val="DCE6F2"/>
                </a:solidFill>
                <a:latin typeface="Arial" pitchFamily="34" charset="0"/>
                <a:cs typeface="Arial" pitchFamily="34" charset="0"/>
              </a:rPr>
              <a:t>	</a:t>
            </a:r>
            <a:endParaRPr lang="es-ES_tradnl" sz="2900" b="1" dirty="0">
              <a:solidFill>
                <a:srgbClr val="DCE6F2"/>
              </a:solidFill>
              <a:latin typeface="Arial" pitchFamily="34" charset="0"/>
              <a:cs typeface="Arial" pitchFamily="34" charset="0"/>
            </a:endParaRPr>
          </a:p>
          <a:p>
            <a:pPr marL="514350" indent="-514350">
              <a:buNone/>
            </a:pPr>
            <a:endParaRPr lang="es-ES_tradnl" sz="1900" b="1" dirty="0">
              <a:solidFill>
                <a:srgbClr val="00519E"/>
              </a:solidFill>
              <a:latin typeface="Arial" pitchFamily="34" charset="0"/>
              <a:cs typeface="Arial" pitchFamily="34" charset="0"/>
            </a:endParaRPr>
          </a:p>
          <a:p>
            <a:pPr marL="514350" indent="-514350">
              <a:buNone/>
            </a:pPr>
            <a:endParaRPr lang="es-ES_tradnl" sz="1900" b="1" dirty="0">
              <a:solidFill>
                <a:srgbClr val="00519E"/>
              </a:solidFill>
              <a:latin typeface="Arial" pitchFamily="34" charset="0"/>
              <a:cs typeface="Arial" pitchFamily="34" charset="0"/>
            </a:endParaRPr>
          </a:p>
          <a:p>
            <a:pPr marL="514350" indent="-514350">
              <a:buNone/>
            </a:pPr>
            <a:endParaRPr lang="es-ES_tradnl" sz="1900" b="1" dirty="0">
              <a:solidFill>
                <a:srgbClr val="00519E"/>
              </a:solidFill>
              <a:latin typeface="Arial" pitchFamily="34" charset="0"/>
              <a:cs typeface="Arial" pitchFamily="34" charset="0"/>
            </a:endParaRPr>
          </a:p>
          <a:p>
            <a:pPr marL="514350" indent="-514350">
              <a:buNone/>
            </a:pPr>
            <a:endParaRPr lang="es-ES_tradnl" sz="1900" b="1" dirty="0">
              <a:solidFill>
                <a:srgbClr val="00519E"/>
              </a:solidFill>
              <a:latin typeface="Arial" pitchFamily="34" charset="0"/>
              <a:cs typeface="Arial" pitchFamily="34" charset="0"/>
            </a:endParaRPr>
          </a:p>
          <a:p>
            <a:pPr marL="514350" indent="-514350">
              <a:buNone/>
            </a:pPr>
            <a:endParaRPr lang="es-ES_tradnl" sz="2800" b="1" dirty="0">
              <a:solidFill>
                <a:srgbClr val="00519E"/>
              </a:solidFill>
              <a:latin typeface="Arial" pitchFamily="34" charset="0"/>
              <a:cs typeface="Arial" pitchFamily="34" charset="0"/>
            </a:endParaRPr>
          </a:p>
          <a:p>
            <a:pPr marL="514350" indent="-514350">
              <a:buNone/>
            </a:pPr>
            <a:endParaRPr lang="es-ES_tradnl" sz="1400" b="1" dirty="0">
              <a:solidFill>
                <a:schemeClr val="bg1">
                  <a:lumMod val="65000"/>
                </a:schemeClr>
              </a:solidFill>
              <a:latin typeface="Arial" pitchFamily="34" charset="0"/>
              <a:cs typeface="Arial" pitchFamily="34" charset="0"/>
            </a:endParaRPr>
          </a:p>
          <a:p>
            <a:pPr marL="514350" indent="-514350">
              <a:buNone/>
            </a:pPr>
            <a:endParaRPr lang="es-ES_tradnl" sz="2800" b="1" dirty="0">
              <a:solidFill>
                <a:srgbClr val="00519E"/>
              </a:solidFill>
              <a:latin typeface="Arial" pitchFamily="34" charset="0"/>
              <a:cs typeface="Arial" pitchFamily="34" charset="0"/>
            </a:endParaRPr>
          </a:p>
          <a:p>
            <a:pPr marL="514350" indent="-514350">
              <a:buAutoNum type="arabicPeriod"/>
            </a:pPr>
            <a:endParaRPr lang="es-ES_tradnl" sz="2800" b="1" i="1" dirty="0">
              <a:solidFill>
                <a:srgbClr val="00519E"/>
              </a:solidFill>
              <a:latin typeface="Arial" pitchFamily="34" charset="0"/>
              <a:cs typeface="Arial" pitchFamily="34" charset="0"/>
            </a:endParaRPr>
          </a:p>
          <a:p>
            <a:pPr>
              <a:buNone/>
            </a:pPr>
            <a:endParaRPr lang="es-ES_tradnl" sz="2800" dirty="0">
              <a:solidFill>
                <a:srgbClr val="00519E"/>
              </a:solidFill>
              <a:latin typeface="Arial" pitchFamily="34" charset="0"/>
              <a:cs typeface="Arial" pitchFamily="34" charset="0"/>
            </a:endParaRPr>
          </a:p>
          <a:p>
            <a:pPr>
              <a:buNone/>
            </a:pPr>
            <a:endParaRPr lang="es-ES_tradnl" sz="2800" dirty="0">
              <a:solidFill>
                <a:srgbClr val="00519E"/>
              </a:solidFill>
              <a:latin typeface="Arial" pitchFamily="34" charset="0"/>
              <a:cs typeface="Arial" pitchFamily="34" charset="0"/>
            </a:endParaRPr>
          </a:p>
          <a:p>
            <a:pPr>
              <a:buNone/>
            </a:pPr>
            <a:endParaRPr lang="es-ES_tradnl" sz="2800" dirty="0">
              <a:solidFill>
                <a:srgbClr val="00519E"/>
              </a:solidFill>
              <a:latin typeface="Arial" pitchFamily="34" charset="0"/>
              <a:cs typeface="Arial" pitchFamily="34" charset="0"/>
            </a:endParaRPr>
          </a:p>
          <a:p>
            <a:pPr>
              <a:buNone/>
            </a:pPr>
            <a:endParaRPr lang="es-ES_tradnl" sz="2000" dirty="0">
              <a:solidFill>
                <a:srgbClr val="00519E"/>
              </a:solidFill>
              <a:latin typeface="Arial" pitchFamily="34" charset="0"/>
              <a:cs typeface="Arial" pitchFamily="34" charset="0"/>
            </a:endParaRPr>
          </a:p>
          <a:p>
            <a:pPr>
              <a:buNone/>
            </a:pPr>
            <a:endParaRPr lang="es-ES_tradnl" sz="2000" dirty="0">
              <a:solidFill>
                <a:srgbClr val="97BE0D"/>
              </a:solidFill>
              <a:latin typeface="Arial" pitchFamily="34" charset="0"/>
              <a:cs typeface="Arial" pitchFamily="34" charset="0"/>
            </a:endParaRPr>
          </a:p>
        </p:txBody>
      </p:sp>
      <p:sp>
        <p:nvSpPr>
          <p:cNvPr id="11" name="10 Rectángulo redondeado"/>
          <p:cNvSpPr/>
          <p:nvPr/>
        </p:nvSpPr>
        <p:spPr>
          <a:xfrm>
            <a:off x="242894" y="980728"/>
            <a:ext cx="8712968" cy="72008"/>
          </a:xfrm>
          <a:prstGeom prst="roundRect">
            <a:avLst/>
          </a:prstGeom>
          <a:solidFill>
            <a:srgbClr val="41A6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200" b="1" dirty="0">
              <a:solidFill>
                <a:sysClr val="windowText" lastClr="000000"/>
              </a:solidFill>
            </a:endParaRPr>
          </a:p>
        </p:txBody>
      </p:sp>
      <p:sp>
        <p:nvSpPr>
          <p:cNvPr id="12" name="11 Rectángulo"/>
          <p:cNvSpPr/>
          <p:nvPr/>
        </p:nvSpPr>
        <p:spPr>
          <a:xfrm>
            <a:off x="0" y="6488668"/>
            <a:ext cx="9144000" cy="369332"/>
          </a:xfrm>
          <a:prstGeom prst="rect">
            <a:avLst/>
          </a:prstGeom>
        </p:spPr>
        <p:txBody>
          <a:bodyPr wrap="square">
            <a:spAutoFit/>
          </a:bodyPr>
          <a:lstStyle/>
          <a:p>
            <a:pPr lvl="0">
              <a:spcBef>
                <a:spcPct val="0"/>
              </a:spcBef>
              <a:defRPr/>
            </a:pPr>
            <a:r>
              <a:rPr lang="es-ES_tradnl" b="1" dirty="0">
                <a:solidFill>
                  <a:schemeClr val="bg1"/>
                </a:solidFill>
                <a:latin typeface="TitilliumText22L Regular"/>
                <a:cs typeface="TitilliumText22L Regular"/>
              </a:rPr>
              <a:t>Tema V				                                                              Turbina de hidrógeno</a:t>
            </a:r>
          </a:p>
        </p:txBody>
      </p:sp>
    </p:spTree>
    <p:extLst>
      <p:ext uri="{BB962C8B-B14F-4D97-AF65-F5344CB8AC3E}">
        <p14:creationId xmlns:p14="http://schemas.microsoft.com/office/powerpoint/2010/main" val="1033150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425C7C75-AECB-41F8-8DDD-5A745566BD3B}"/>
              </a:ext>
            </a:extLst>
          </p:cNvPr>
          <p:cNvPicPr>
            <a:picLocks noChangeAspect="1"/>
          </p:cNvPicPr>
          <p:nvPr/>
        </p:nvPicPr>
        <p:blipFill>
          <a:blip r:embed="rId3"/>
          <a:stretch>
            <a:fillRect/>
          </a:stretch>
        </p:blipFill>
        <p:spPr>
          <a:xfrm>
            <a:off x="0" y="908720"/>
            <a:ext cx="9144000" cy="2007319"/>
          </a:xfrm>
          <a:prstGeom prst="rect">
            <a:avLst/>
          </a:prstGeom>
        </p:spPr>
      </p:pic>
      <p:sp>
        <p:nvSpPr>
          <p:cNvPr id="6" name="Título 1"/>
          <p:cNvSpPr>
            <a:spLocks noGrp="1"/>
          </p:cNvSpPr>
          <p:nvPr>
            <p:ph type="title"/>
          </p:nvPr>
        </p:nvSpPr>
        <p:spPr>
          <a:xfrm>
            <a:off x="0" y="220275"/>
            <a:ext cx="9143999" cy="639763"/>
          </a:xfrm>
        </p:spPr>
        <p:txBody>
          <a:bodyPr/>
          <a:lstStyle/>
          <a:p>
            <a:r>
              <a:rPr lang="en-US" altLang="es-ES" sz="2800" b="1" dirty="0">
                <a:solidFill>
                  <a:srgbClr val="2F9E37"/>
                </a:solidFill>
                <a:latin typeface="Arial" pitchFamily="34" charset="0"/>
                <a:ea typeface="TitilliumText22L Regular"/>
                <a:cs typeface="Arial" pitchFamily="34" charset="0"/>
              </a:rPr>
              <a:t>CURERNT CAPABILITIES</a:t>
            </a:r>
          </a:p>
        </p:txBody>
      </p:sp>
      <p:sp>
        <p:nvSpPr>
          <p:cNvPr id="11" name="10 Rectángulo redondeado"/>
          <p:cNvSpPr/>
          <p:nvPr/>
        </p:nvSpPr>
        <p:spPr>
          <a:xfrm>
            <a:off x="242894" y="836712"/>
            <a:ext cx="8712968" cy="72008"/>
          </a:xfrm>
          <a:prstGeom prst="roundRect">
            <a:avLst/>
          </a:prstGeom>
          <a:solidFill>
            <a:srgbClr val="41A6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200" b="1" dirty="0">
              <a:solidFill>
                <a:sysClr val="windowText" lastClr="000000"/>
              </a:solidFill>
            </a:endParaRPr>
          </a:p>
        </p:txBody>
      </p:sp>
      <p:sp>
        <p:nvSpPr>
          <p:cNvPr id="7" name="11 Rectángulo">
            <a:extLst>
              <a:ext uri="{FF2B5EF4-FFF2-40B4-BE49-F238E27FC236}">
                <a16:creationId xmlns:a16="http://schemas.microsoft.com/office/drawing/2014/main" id="{0106F4E9-4660-455D-8C74-B78FC096EB55}"/>
              </a:ext>
            </a:extLst>
          </p:cNvPr>
          <p:cNvSpPr/>
          <p:nvPr/>
        </p:nvSpPr>
        <p:spPr>
          <a:xfrm>
            <a:off x="0" y="6488668"/>
            <a:ext cx="9144000" cy="369332"/>
          </a:xfrm>
          <a:prstGeom prst="rect">
            <a:avLst/>
          </a:prstGeom>
        </p:spPr>
        <p:txBody>
          <a:bodyPr wrap="square">
            <a:spAutoFit/>
          </a:bodyPr>
          <a:lstStyle/>
          <a:p>
            <a:pPr lvl="0">
              <a:spcBef>
                <a:spcPct val="0"/>
              </a:spcBef>
              <a:defRPr/>
            </a:pPr>
            <a:r>
              <a:rPr lang="es-ES_tradnl" b="1" dirty="0">
                <a:solidFill>
                  <a:schemeClr val="bg1"/>
                </a:solidFill>
                <a:latin typeface="TitilliumText22L Regular"/>
                <a:cs typeface="TitilliumText22L Regular"/>
              </a:rPr>
              <a:t>Tema V				                                                              Turbina de hidrógeno</a:t>
            </a:r>
          </a:p>
        </p:txBody>
      </p:sp>
      <p:sp>
        <p:nvSpPr>
          <p:cNvPr id="4" name="CuadroTexto 3">
            <a:extLst>
              <a:ext uri="{FF2B5EF4-FFF2-40B4-BE49-F238E27FC236}">
                <a16:creationId xmlns:a16="http://schemas.microsoft.com/office/drawing/2014/main" id="{6D6C0428-C093-4A55-A845-2C3DE97100B4}"/>
              </a:ext>
            </a:extLst>
          </p:cNvPr>
          <p:cNvSpPr txBox="1"/>
          <p:nvPr/>
        </p:nvSpPr>
        <p:spPr>
          <a:xfrm>
            <a:off x="27379" y="2564904"/>
            <a:ext cx="9143998" cy="3970318"/>
          </a:xfrm>
          <a:prstGeom prst="rect">
            <a:avLst/>
          </a:prstGeom>
          <a:noFill/>
        </p:spPr>
        <p:txBody>
          <a:bodyPr wrap="square">
            <a:spAutoFit/>
          </a:bodyPr>
          <a:lstStyle/>
          <a:p>
            <a:pPr algn="just"/>
            <a:r>
              <a:rPr lang="en-US" b="1" dirty="0">
                <a:solidFill>
                  <a:srgbClr val="00519E"/>
                </a:solidFill>
                <a:latin typeface="Arial" pitchFamily="34" charset="0"/>
                <a:cs typeface="Arial" pitchFamily="34" charset="0"/>
              </a:rPr>
              <a:t>The primary fuel for all MAN Energy Solution gas turbines is natural gas, while liquid fuel and dual fuel capability is offered as an option. Fuel flexibility has been a design requirement from the beginning.</a:t>
            </a:r>
          </a:p>
          <a:p>
            <a:pPr algn="just"/>
            <a:endParaRPr lang="en-US" b="1" dirty="0">
              <a:solidFill>
                <a:srgbClr val="00519E"/>
              </a:solidFill>
              <a:latin typeface="Arial" pitchFamily="34" charset="0"/>
              <a:cs typeface="Arial" pitchFamily="34" charset="0"/>
            </a:endParaRPr>
          </a:p>
          <a:p>
            <a:pPr algn="just"/>
            <a:r>
              <a:rPr lang="en-US" b="1" dirty="0">
                <a:solidFill>
                  <a:srgbClr val="00519E"/>
                </a:solidFill>
                <a:latin typeface="Arial" pitchFamily="34" charset="0"/>
                <a:cs typeface="Arial" pitchFamily="34" charset="0"/>
              </a:rPr>
              <a:t>The gas turbines are available with a standard diffusion combustion system. This system allows up to 60% vol. H</a:t>
            </a:r>
            <a:r>
              <a:rPr lang="en-US" b="1" baseline="-25000" dirty="0">
                <a:solidFill>
                  <a:srgbClr val="00519E"/>
                </a:solidFill>
                <a:latin typeface="Arial" pitchFamily="34" charset="0"/>
                <a:cs typeface="Arial" pitchFamily="34" charset="0"/>
              </a:rPr>
              <a:t>2</a:t>
            </a:r>
            <a:r>
              <a:rPr lang="en-US" b="1" dirty="0">
                <a:solidFill>
                  <a:srgbClr val="00519E"/>
                </a:solidFill>
                <a:latin typeface="Arial" pitchFamily="34" charset="0"/>
                <a:cs typeface="Arial" pitchFamily="34" charset="0"/>
              </a:rPr>
              <a:t> content in a mixture with natural gas, but requires exhaust gas treatment when low NOx emissions are a requirement.</a:t>
            </a:r>
          </a:p>
          <a:p>
            <a:pPr algn="just"/>
            <a:endParaRPr lang="en-US" b="1" dirty="0">
              <a:solidFill>
                <a:srgbClr val="00519E"/>
              </a:solidFill>
              <a:latin typeface="Arial" pitchFamily="34" charset="0"/>
              <a:cs typeface="Arial" pitchFamily="34" charset="0"/>
            </a:endParaRPr>
          </a:p>
          <a:p>
            <a:pPr algn="just"/>
            <a:r>
              <a:rPr lang="en-US" b="1" dirty="0">
                <a:solidFill>
                  <a:srgbClr val="00519E"/>
                </a:solidFill>
                <a:latin typeface="Arial" pitchFamily="34" charset="0"/>
                <a:cs typeface="Arial" pitchFamily="34" charset="0"/>
              </a:rPr>
              <a:t>Some models are also offered with a dry low emission combustion system. These systems achieve very low emissions without water injection or exhaust treatment, and can also handle up to 20% vol. hydrogen.</a:t>
            </a:r>
          </a:p>
          <a:p>
            <a:pPr algn="just"/>
            <a:endParaRPr lang="en-US" b="1" dirty="0">
              <a:solidFill>
                <a:srgbClr val="00519E"/>
              </a:solidFill>
              <a:latin typeface="Arial" pitchFamily="34" charset="0"/>
              <a:cs typeface="Arial" pitchFamily="34" charset="0"/>
            </a:endParaRPr>
          </a:p>
          <a:p>
            <a:pPr algn="just"/>
            <a:r>
              <a:rPr lang="en-US" b="1" dirty="0">
                <a:solidFill>
                  <a:srgbClr val="00519E"/>
                </a:solidFill>
                <a:latin typeface="Arial" pitchFamily="34" charset="0"/>
                <a:cs typeface="Arial" pitchFamily="34" charset="0"/>
              </a:rPr>
              <a:t>With some additional modifications, stable and low emission combustion was achieved even up to 50% vol. hydrogen.</a:t>
            </a:r>
          </a:p>
        </p:txBody>
      </p:sp>
    </p:spTree>
    <p:extLst>
      <p:ext uri="{BB962C8B-B14F-4D97-AF65-F5344CB8AC3E}">
        <p14:creationId xmlns:p14="http://schemas.microsoft.com/office/powerpoint/2010/main" val="165095278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A32BA8DE-4233-4433-A9CF-74A779AE20C0}"/>
              </a:ext>
            </a:extLst>
          </p:cNvPr>
          <p:cNvPicPr>
            <a:picLocks noChangeAspect="1"/>
          </p:cNvPicPr>
          <p:nvPr/>
        </p:nvPicPr>
        <p:blipFill>
          <a:blip r:embed="rId3"/>
          <a:stretch>
            <a:fillRect/>
          </a:stretch>
        </p:blipFill>
        <p:spPr>
          <a:xfrm>
            <a:off x="4739489" y="3340709"/>
            <a:ext cx="4377132" cy="2707962"/>
          </a:xfrm>
          <a:prstGeom prst="rect">
            <a:avLst/>
          </a:prstGeom>
        </p:spPr>
      </p:pic>
      <p:pic>
        <p:nvPicPr>
          <p:cNvPr id="3" name="Imagen 2">
            <a:extLst>
              <a:ext uri="{FF2B5EF4-FFF2-40B4-BE49-F238E27FC236}">
                <a16:creationId xmlns:a16="http://schemas.microsoft.com/office/drawing/2014/main" id="{53B04428-E3B4-44DD-9773-8914300EB418}"/>
              </a:ext>
            </a:extLst>
          </p:cNvPr>
          <p:cNvPicPr>
            <a:picLocks noChangeAspect="1"/>
          </p:cNvPicPr>
          <p:nvPr/>
        </p:nvPicPr>
        <p:blipFill>
          <a:blip r:embed="rId4"/>
          <a:stretch>
            <a:fillRect/>
          </a:stretch>
        </p:blipFill>
        <p:spPr>
          <a:xfrm>
            <a:off x="-27379" y="879511"/>
            <a:ext cx="9144000" cy="2189449"/>
          </a:xfrm>
          <a:prstGeom prst="rect">
            <a:avLst/>
          </a:prstGeom>
        </p:spPr>
      </p:pic>
      <p:sp>
        <p:nvSpPr>
          <p:cNvPr id="6" name="Título 1"/>
          <p:cNvSpPr>
            <a:spLocks noGrp="1"/>
          </p:cNvSpPr>
          <p:nvPr>
            <p:ph type="title"/>
          </p:nvPr>
        </p:nvSpPr>
        <p:spPr>
          <a:xfrm>
            <a:off x="0" y="220275"/>
            <a:ext cx="9143999" cy="639763"/>
          </a:xfrm>
        </p:spPr>
        <p:txBody>
          <a:bodyPr/>
          <a:lstStyle/>
          <a:p>
            <a:r>
              <a:rPr lang="en-US" altLang="es-ES" sz="2800" b="1" dirty="0">
                <a:solidFill>
                  <a:srgbClr val="2F9E37"/>
                </a:solidFill>
                <a:latin typeface="Arial" pitchFamily="34" charset="0"/>
                <a:ea typeface="TitilliumText22L Regular"/>
                <a:cs typeface="Arial" pitchFamily="34" charset="0"/>
              </a:rPr>
              <a:t>CURERNT CAPABILITIES</a:t>
            </a:r>
          </a:p>
        </p:txBody>
      </p:sp>
      <p:sp>
        <p:nvSpPr>
          <p:cNvPr id="11" name="10 Rectángulo redondeado"/>
          <p:cNvSpPr/>
          <p:nvPr/>
        </p:nvSpPr>
        <p:spPr>
          <a:xfrm>
            <a:off x="242894" y="836712"/>
            <a:ext cx="8712968" cy="72008"/>
          </a:xfrm>
          <a:prstGeom prst="roundRect">
            <a:avLst/>
          </a:prstGeom>
          <a:solidFill>
            <a:srgbClr val="41A6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200" b="1" dirty="0">
              <a:solidFill>
                <a:sysClr val="windowText" lastClr="000000"/>
              </a:solidFill>
            </a:endParaRPr>
          </a:p>
        </p:txBody>
      </p:sp>
      <p:sp>
        <p:nvSpPr>
          <p:cNvPr id="7" name="11 Rectángulo">
            <a:extLst>
              <a:ext uri="{FF2B5EF4-FFF2-40B4-BE49-F238E27FC236}">
                <a16:creationId xmlns:a16="http://schemas.microsoft.com/office/drawing/2014/main" id="{0106F4E9-4660-455D-8C74-B78FC096EB55}"/>
              </a:ext>
            </a:extLst>
          </p:cNvPr>
          <p:cNvSpPr/>
          <p:nvPr/>
        </p:nvSpPr>
        <p:spPr>
          <a:xfrm>
            <a:off x="0" y="6488668"/>
            <a:ext cx="9144000" cy="369332"/>
          </a:xfrm>
          <a:prstGeom prst="rect">
            <a:avLst/>
          </a:prstGeom>
        </p:spPr>
        <p:txBody>
          <a:bodyPr wrap="square">
            <a:spAutoFit/>
          </a:bodyPr>
          <a:lstStyle/>
          <a:p>
            <a:pPr lvl="0">
              <a:spcBef>
                <a:spcPct val="0"/>
              </a:spcBef>
              <a:defRPr/>
            </a:pPr>
            <a:r>
              <a:rPr lang="es-ES_tradnl" b="1" dirty="0">
                <a:solidFill>
                  <a:schemeClr val="bg1"/>
                </a:solidFill>
                <a:latin typeface="TitilliumText22L Regular"/>
                <a:cs typeface="TitilliumText22L Regular"/>
              </a:rPr>
              <a:t>Tema V				                                                              Turbina de hidrógeno</a:t>
            </a:r>
          </a:p>
        </p:txBody>
      </p:sp>
      <p:sp>
        <p:nvSpPr>
          <p:cNvPr id="4" name="CuadroTexto 3">
            <a:extLst>
              <a:ext uri="{FF2B5EF4-FFF2-40B4-BE49-F238E27FC236}">
                <a16:creationId xmlns:a16="http://schemas.microsoft.com/office/drawing/2014/main" id="{6D6C0428-C093-4A55-A845-2C3DE97100B4}"/>
              </a:ext>
            </a:extLst>
          </p:cNvPr>
          <p:cNvSpPr txBox="1"/>
          <p:nvPr/>
        </p:nvSpPr>
        <p:spPr>
          <a:xfrm>
            <a:off x="27379" y="2348880"/>
            <a:ext cx="4832653" cy="4524315"/>
          </a:xfrm>
          <a:prstGeom prst="rect">
            <a:avLst/>
          </a:prstGeom>
          <a:noFill/>
        </p:spPr>
        <p:txBody>
          <a:bodyPr wrap="square">
            <a:spAutoFit/>
          </a:bodyPr>
          <a:lstStyle/>
          <a:p>
            <a:pPr algn="just"/>
            <a:r>
              <a:rPr lang="en-US" b="1" dirty="0">
                <a:solidFill>
                  <a:srgbClr val="00519E"/>
                </a:solidFill>
                <a:latin typeface="Arial" pitchFamily="34" charset="0"/>
                <a:cs typeface="Arial" pitchFamily="34" charset="0"/>
              </a:rPr>
              <a:t>Mitsubishi Hitachi Power Systems (MHPS) has developed 3 types of combustors for hydrogen-fired gas turbines that can be used for the cofiring and firing of hydrogen.</a:t>
            </a:r>
          </a:p>
          <a:p>
            <a:pPr algn="just"/>
            <a:endParaRPr lang="en-US" b="1" dirty="0">
              <a:solidFill>
                <a:srgbClr val="00519E"/>
              </a:solidFill>
              <a:latin typeface="Arial" pitchFamily="34" charset="0"/>
              <a:cs typeface="Arial" pitchFamily="34" charset="0"/>
            </a:endParaRPr>
          </a:p>
          <a:p>
            <a:pPr algn="just"/>
            <a:r>
              <a:rPr lang="en-US" b="1" dirty="0">
                <a:solidFill>
                  <a:srgbClr val="00519E"/>
                </a:solidFill>
                <a:latin typeface="Arial" pitchFamily="34" charset="0"/>
                <a:cs typeface="Arial" pitchFamily="34" charset="0"/>
              </a:rPr>
              <a:t>Multi-nozzle combustor. </a:t>
            </a:r>
            <a:r>
              <a:rPr lang="en-US" dirty="0">
                <a:solidFill>
                  <a:srgbClr val="00519E"/>
                </a:solidFill>
                <a:latin typeface="Arial" pitchFamily="34" charset="0"/>
                <a:cs typeface="Arial" pitchFamily="34" charset="0"/>
              </a:rPr>
              <a:t>30% vol. H</a:t>
            </a:r>
            <a:r>
              <a:rPr lang="en-US" baseline="-25000" dirty="0">
                <a:solidFill>
                  <a:srgbClr val="00519E"/>
                </a:solidFill>
                <a:latin typeface="Arial" pitchFamily="34" charset="0"/>
                <a:cs typeface="Arial" pitchFamily="34" charset="0"/>
              </a:rPr>
              <a:t>2</a:t>
            </a:r>
            <a:r>
              <a:rPr lang="en-US" dirty="0">
                <a:solidFill>
                  <a:srgbClr val="00519E"/>
                </a:solidFill>
                <a:latin typeface="Arial" pitchFamily="34" charset="0"/>
                <a:cs typeface="Arial" pitchFamily="34" charset="0"/>
              </a:rPr>
              <a:t> mix in natural.</a:t>
            </a:r>
          </a:p>
          <a:p>
            <a:pPr algn="just"/>
            <a:r>
              <a:rPr lang="en-US" b="1" dirty="0">
                <a:solidFill>
                  <a:srgbClr val="00519E"/>
                </a:solidFill>
                <a:latin typeface="Arial" pitchFamily="34" charset="0"/>
                <a:cs typeface="Arial" pitchFamily="34" charset="0"/>
              </a:rPr>
              <a:t>Multi-cluster combustor. </a:t>
            </a:r>
            <a:r>
              <a:rPr lang="en-US" dirty="0">
                <a:solidFill>
                  <a:srgbClr val="00519E"/>
                </a:solidFill>
                <a:latin typeface="Arial" pitchFamily="34" charset="0"/>
                <a:cs typeface="Arial" pitchFamily="34" charset="0"/>
              </a:rPr>
              <a:t>Combustion characteristics with 80% vol. H</a:t>
            </a:r>
            <a:r>
              <a:rPr lang="en-US" baseline="-25000" dirty="0">
                <a:solidFill>
                  <a:srgbClr val="00519E"/>
                </a:solidFill>
                <a:latin typeface="Arial" pitchFamily="34" charset="0"/>
                <a:cs typeface="Arial" pitchFamily="34" charset="0"/>
              </a:rPr>
              <a:t>2</a:t>
            </a:r>
            <a:r>
              <a:rPr lang="en-US" dirty="0">
                <a:solidFill>
                  <a:srgbClr val="00519E"/>
                </a:solidFill>
                <a:latin typeface="Arial" pitchFamily="34" charset="0"/>
                <a:cs typeface="Arial" pitchFamily="34" charset="0"/>
              </a:rPr>
              <a:t> cofiring have been confirmed at rig test.</a:t>
            </a:r>
          </a:p>
          <a:p>
            <a:pPr algn="just"/>
            <a:r>
              <a:rPr lang="en-US" b="1" dirty="0">
                <a:solidFill>
                  <a:srgbClr val="00519E"/>
                </a:solidFill>
                <a:latin typeface="Arial" pitchFamily="34" charset="0"/>
                <a:cs typeface="Arial" pitchFamily="34" charset="0"/>
              </a:rPr>
              <a:t>Diffusion combustor. </a:t>
            </a:r>
            <a:r>
              <a:rPr lang="en-US" dirty="0">
                <a:solidFill>
                  <a:srgbClr val="00519E"/>
                </a:solidFill>
                <a:latin typeface="Arial" pitchFamily="34" charset="0"/>
                <a:cs typeface="Arial" pitchFamily="34" charset="0"/>
              </a:rPr>
              <a:t>Uses fuel with up to 90% vol. H</a:t>
            </a:r>
            <a:r>
              <a:rPr lang="en-US" baseline="-25000" dirty="0">
                <a:solidFill>
                  <a:srgbClr val="00519E"/>
                </a:solidFill>
                <a:latin typeface="Arial" pitchFamily="34" charset="0"/>
                <a:cs typeface="Arial" pitchFamily="34" charset="0"/>
              </a:rPr>
              <a:t>2</a:t>
            </a:r>
            <a:r>
              <a:rPr lang="en-US" dirty="0">
                <a:solidFill>
                  <a:srgbClr val="00519E"/>
                </a:solidFill>
                <a:latin typeface="Arial" pitchFamily="34" charset="0"/>
                <a:cs typeface="Arial" pitchFamily="34" charset="0"/>
              </a:rPr>
              <a:t> content and has been in operation for more than 3 million hours with diffusion combustors.</a:t>
            </a:r>
          </a:p>
          <a:p>
            <a:pPr algn="just"/>
            <a:endParaRPr lang="en-US" b="1" dirty="0">
              <a:solidFill>
                <a:srgbClr val="00519E"/>
              </a:solidFill>
              <a:latin typeface="Arial" pitchFamily="34" charset="0"/>
              <a:cs typeface="Arial" pitchFamily="34" charset="0"/>
            </a:endParaRPr>
          </a:p>
        </p:txBody>
      </p:sp>
    </p:spTree>
    <p:extLst>
      <p:ext uri="{BB962C8B-B14F-4D97-AF65-F5344CB8AC3E}">
        <p14:creationId xmlns:p14="http://schemas.microsoft.com/office/powerpoint/2010/main" val="419682052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a:spLocks noGrp="1"/>
          </p:cNvSpPr>
          <p:nvPr>
            <p:ph type="title"/>
          </p:nvPr>
        </p:nvSpPr>
        <p:spPr>
          <a:xfrm>
            <a:off x="0" y="220275"/>
            <a:ext cx="9143999" cy="639763"/>
          </a:xfrm>
        </p:spPr>
        <p:txBody>
          <a:bodyPr/>
          <a:lstStyle/>
          <a:p>
            <a:r>
              <a:rPr lang="en-US" altLang="es-ES" sz="2800" b="1" dirty="0">
                <a:solidFill>
                  <a:srgbClr val="2F9E37"/>
                </a:solidFill>
                <a:latin typeface="Arial" pitchFamily="34" charset="0"/>
                <a:ea typeface="TitilliumText22L Regular"/>
                <a:cs typeface="Arial" pitchFamily="34" charset="0"/>
              </a:rPr>
              <a:t>CURERNT CAPABILITIES</a:t>
            </a:r>
          </a:p>
        </p:txBody>
      </p:sp>
      <p:sp>
        <p:nvSpPr>
          <p:cNvPr id="11" name="10 Rectángulo redondeado"/>
          <p:cNvSpPr/>
          <p:nvPr/>
        </p:nvSpPr>
        <p:spPr>
          <a:xfrm>
            <a:off x="242894" y="836712"/>
            <a:ext cx="8712968" cy="72008"/>
          </a:xfrm>
          <a:prstGeom prst="roundRect">
            <a:avLst/>
          </a:prstGeom>
          <a:solidFill>
            <a:srgbClr val="41A6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200" b="1" dirty="0">
              <a:solidFill>
                <a:sysClr val="windowText" lastClr="000000"/>
              </a:solidFill>
            </a:endParaRPr>
          </a:p>
        </p:txBody>
      </p:sp>
      <p:sp>
        <p:nvSpPr>
          <p:cNvPr id="7" name="11 Rectángulo">
            <a:extLst>
              <a:ext uri="{FF2B5EF4-FFF2-40B4-BE49-F238E27FC236}">
                <a16:creationId xmlns:a16="http://schemas.microsoft.com/office/drawing/2014/main" id="{0106F4E9-4660-455D-8C74-B78FC096EB55}"/>
              </a:ext>
            </a:extLst>
          </p:cNvPr>
          <p:cNvSpPr/>
          <p:nvPr/>
        </p:nvSpPr>
        <p:spPr>
          <a:xfrm>
            <a:off x="0" y="6488668"/>
            <a:ext cx="9144000" cy="369332"/>
          </a:xfrm>
          <a:prstGeom prst="rect">
            <a:avLst/>
          </a:prstGeom>
        </p:spPr>
        <p:txBody>
          <a:bodyPr wrap="square">
            <a:spAutoFit/>
          </a:bodyPr>
          <a:lstStyle/>
          <a:p>
            <a:pPr lvl="0">
              <a:spcBef>
                <a:spcPct val="0"/>
              </a:spcBef>
              <a:defRPr/>
            </a:pPr>
            <a:r>
              <a:rPr lang="es-ES_tradnl" b="1" dirty="0">
                <a:solidFill>
                  <a:schemeClr val="bg1"/>
                </a:solidFill>
                <a:latin typeface="TitilliumText22L Regular"/>
                <a:cs typeface="TitilliumText22L Regular"/>
              </a:rPr>
              <a:t>Tema V				                                                              Turbina de hidrógeno</a:t>
            </a:r>
          </a:p>
        </p:txBody>
      </p:sp>
      <p:pic>
        <p:nvPicPr>
          <p:cNvPr id="2" name="Imagen 1">
            <a:extLst>
              <a:ext uri="{FF2B5EF4-FFF2-40B4-BE49-F238E27FC236}">
                <a16:creationId xmlns:a16="http://schemas.microsoft.com/office/drawing/2014/main" id="{DDBA88EF-5F04-4326-B2E8-EA3A4E66ABE1}"/>
              </a:ext>
            </a:extLst>
          </p:cNvPr>
          <p:cNvPicPr>
            <a:picLocks noChangeAspect="1"/>
          </p:cNvPicPr>
          <p:nvPr/>
        </p:nvPicPr>
        <p:blipFill>
          <a:blip r:embed="rId3"/>
          <a:stretch>
            <a:fillRect/>
          </a:stretch>
        </p:blipFill>
        <p:spPr>
          <a:xfrm>
            <a:off x="288032" y="908720"/>
            <a:ext cx="8604448" cy="5556378"/>
          </a:xfrm>
          <a:prstGeom prst="rect">
            <a:avLst/>
          </a:prstGeom>
        </p:spPr>
      </p:pic>
    </p:spTree>
    <p:extLst>
      <p:ext uri="{BB962C8B-B14F-4D97-AF65-F5344CB8AC3E}">
        <p14:creationId xmlns:p14="http://schemas.microsoft.com/office/powerpoint/2010/main" val="219732189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a:spLocks noGrp="1"/>
          </p:cNvSpPr>
          <p:nvPr>
            <p:ph type="title"/>
          </p:nvPr>
        </p:nvSpPr>
        <p:spPr>
          <a:xfrm>
            <a:off x="0" y="220275"/>
            <a:ext cx="9143999" cy="639763"/>
          </a:xfrm>
        </p:spPr>
        <p:txBody>
          <a:bodyPr/>
          <a:lstStyle/>
          <a:p>
            <a:r>
              <a:rPr lang="en-US" altLang="es-ES" sz="2800" b="1" dirty="0">
                <a:solidFill>
                  <a:srgbClr val="2F9E37"/>
                </a:solidFill>
                <a:latin typeface="Arial" pitchFamily="34" charset="0"/>
                <a:ea typeface="TitilliumText22L Regular"/>
                <a:cs typeface="Arial" pitchFamily="34" charset="0"/>
              </a:rPr>
              <a:t>CURERNT CAPABILITIES</a:t>
            </a:r>
          </a:p>
        </p:txBody>
      </p:sp>
      <p:sp>
        <p:nvSpPr>
          <p:cNvPr id="11" name="10 Rectángulo redondeado"/>
          <p:cNvSpPr/>
          <p:nvPr/>
        </p:nvSpPr>
        <p:spPr>
          <a:xfrm>
            <a:off x="242894" y="836712"/>
            <a:ext cx="8712968" cy="72008"/>
          </a:xfrm>
          <a:prstGeom prst="roundRect">
            <a:avLst/>
          </a:prstGeom>
          <a:solidFill>
            <a:srgbClr val="41A6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200" b="1" dirty="0">
              <a:solidFill>
                <a:sysClr val="windowText" lastClr="000000"/>
              </a:solidFill>
            </a:endParaRPr>
          </a:p>
        </p:txBody>
      </p:sp>
      <p:sp>
        <p:nvSpPr>
          <p:cNvPr id="7" name="11 Rectángulo">
            <a:extLst>
              <a:ext uri="{FF2B5EF4-FFF2-40B4-BE49-F238E27FC236}">
                <a16:creationId xmlns:a16="http://schemas.microsoft.com/office/drawing/2014/main" id="{0106F4E9-4660-455D-8C74-B78FC096EB55}"/>
              </a:ext>
            </a:extLst>
          </p:cNvPr>
          <p:cNvSpPr/>
          <p:nvPr/>
        </p:nvSpPr>
        <p:spPr>
          <a:xfrm>
            <a:off x="0" y="6488668"/>
            <a:ext cx="9144000" cy="369332"/>
          </a:xfrm>
          <a:prstGeom prst="rect">
            <a:avLst/>
          </a:prstGeom>
        </p:spPr>
        <p:txBody>
          <a:bodyPr wrap="square">
            <a:spAutoFit/>
          </a:bodyPr>
          <a:lstStyle/>
          <a:p>
            <a:pPr lvl="0">
              <a:spcBef>
                <a:spcPct val="0"/>
              </a:spcBef>
              <a:defRPr/>
            </a:pPr>
            <a:r>
              <a:rPr lang="es-ES_tradnl" b="1" dirty="0">
                <a:solidFill>
                  <a:schemeClr val="bg1"/>
                </a:solidFill>
                <a:latin typeface="TitilliumText22L Regular"/>
                <a:cs typeface="TitilliumText22L Regular"/>
              </a:rPr>
              <a:t>Tema V				                                                              Turbina de hidrógeno</a:t>
            </a:r>
          </a:p>
        </p:txBody>
      </p:sp>
      <p:pic>
        <p:nvPicPr>
          <p:cNvPr id="2" name="Imagen 1">
            <a:extLst>
              <a:ext uri="{FF2B5EF4-FFF2-40B4-BE49-F238E27FC236}">
                <a16:creationId xmlns:a16="http://schemas.microsoft.com/office/drawing/2014/main" id="{9F50FF6A-16D8-4939-B0EB-192902D9ADEB}"/>
              </a:ext>
            </a:extLst>
          </p:cNvPr>
          <p:cNvPicPr>
            <a:picLocks noChangeAspect="1"/>
          </p:cNvPicPr>
          <p:nvPr/>
        </p:nvPicPr>
        <p:blipFill>
          <a:blip r:embed="rId3"/>
          <a:stretch>
            <a:fillRect/>
          </a:stretch>
        </p:blipFill>
        <p:spPr>
          <a:xfrm>
            <a:off x="27378" y="980728"/>
            <a:ext cx="9144000" cy="2520280"/>
          </a:xfrm>
          <a:prstGeom prst="rect">
            <a:avLst/>
          </a:prstGeom>
        </p:spPr>
      </p:pic>
      <p:sp>
        <p:nvSpPr>
          <p:cNvPr id="4" name="CuadroTexto 3">
            <a:extLst>
              <a:ext uri="{FF2B5EF4-FFF2-40B4-BE49-F238E27FC236}">
                <a16:creationId xmlns:a16="http://schemas.microsoft.com/office/drawing/2014/main" id="{6D6C0428-C093-4A55-A845-2C3DE97100B4}"/>
              </a:ext>
            </a:extLst>
          </p:cNvPr>
          <p:cNvSpPr txBox="1"/>
          <p:nvPr/>
        </p:nvSpPr>
        <p:spPr>
          <a:xfrm>
            <a:off x="27379" y="3573016"/>
            <a:ext cx="9089243" cy="2308324"/>
          </a:xfrm>
          <a:prstGeom prst="rect">
            <a:avLst/>
          </a:prstGeom>
          <a:noFill/>
        </p:spPr>
        <p:txBody>
          <a:bodyPr wrap="square">
            <a:spAutoFit/>
          </a:bodyPr>
          <a:lstStyle/>
          <a:p>
            <a:pPr algn="just"/>
            <a:r>
              <a:rPr lang="en-US" b="1" dirty="0">
                <a:solidFill>
                  <a:srgbClr val="00519E"/>
                </a:solidFill>
                <a:latin typeface="Arial" pitchFamily="34" charset="0"/>
                <a:cs typeface="Arial" pitchFamily="34" charset="0"/>
              </a:rPr>
              <a:t>Solar Turbines has gathered experience with many applications operating with significant concentrations of hydrogen. In the past decade many of these have been using Coke Oven Gas (COG) on Titan 130 and Taurus 60 generator sets.</a:t>
            </a:r>
          </a:p>
          <a:p>
            <a:pPr algn="just"/>
            <a:endParaRPr lang="en-US" b="1" dirty="0">
              <a:solidFill>
                <a:srgbClr val="00519E"/>
              </a:solidFill>
              <a:latin typeface="Arial" pitchFamily="34" charset="0"/>
              <a:cs typeface="Arial" pitchFamily="34" charset="0"/>
            </a:endParaRPr>
          </a:p>
          <a:p>
            <a:pPr algn="just"/>
            <a:r>
              <a:rPr lang="en-US" b="1" dirty="0">
                <a:solidFill>
                  <a:srgbClr val="00519E"/>
                </a:solidFill>
                <a:latin typeface="Arial" pitchFamily="34" charset="0"/>
                <a:cs typeface="Arial" pitchFamily="34" charset="0"/>
              </a:rPr>
              <a:t>COG is a typically waste gas generated in the process of creating coke for steel production. The typical gas turbine fuel created with COG has 55 to 60% vol. hydrogen, 25 to 30% vol. methane, 5 to 10% vol. CO, and 5 to 10% vol. diluents (N2+CO2).</a:t>
            </a:r>
          </a:p>
        </p:txBody>
      </p:sp>
    </p:spTree>
    <p:extLst>
      <p:ext uri="{BB962C8B-B14F-4D97-AF65-F5344CB8AC3E}">
        <p14:creationId xmlns:p14="http://schemas.microsoft.com/office/powerpoint/2010/main" val="374368089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ítulo 1"/>
          <p:cNvSpPr txBox="1">
            <a:spLocks/>
          </p:cNvSpPr>
          <p:nvPr/>
        </p:nvSpPr>
        <p:spPr>
          <a:xfrm>
            <a:off x="261966" y="1000108"/>
            <a:ext cx="8382000" cy="639762"/>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s-ES_tradnl" sz="2800" b="1" i="0" u="none" strike="noStrike" kern="1200" cap="none" spc="0" normalizeH="0" baseline="0" noProof="0">
                <a:ln>
                  <a:noFill/>
                </a:ln>
                <a:solidFill>
                  <a:schemeClr val="bg1"/>
                </a:solidFill>
                <a:effectLst/>
                <a:uLnTx/>
                <a:uFillTx/>
                <a:latin typeface="TitilliumText22L Regular"/>
                <a:ea typeface="+mj-ea"/>
                <a:cs typeface="TitilliumText22L Regular"/>
              </a:rPr>
              <a:t>ÍNDICE</a:t>
            </a:r>
            <a:endParaRPr kumimoji="0" lang="es-ES_tradnl" sz="2800" b="1" i="0" u="none" strike="noStrike" kern="1200" cap="none" spc="0" normalizeH="0" baseline="0" noProof="0" dirty="0">
              <a:ln>
                <a:noFill/>
              </a:ln>
              <a:solidFill>
                <a:schemeClr val="bg1"/>
              </a:solidFill>
              <a:effectLst/>
              <a:uLnTx/>
              <a:uFillTx/>
              <a:latin typeface="+mj-lt"/>
              <a:ea typeface="+mj-ea"/>
              <a:cs typeface="+mj-cs"/>
            </a:endParaRPr>
          </a:p>
        </p:txBody>
      </p:sp>
      <p:sp>
        <p:nvSpPr>
          <p:cNvPr id="16" name="1 Título"/>
          <p:cNvSpPr>
            <a:spLocks noGrp="1"/>
          </p:cNvSpPr>
          <p:nvPr>
            <p:ph type="title"/>
          </p:nvPr>
        </p:nvSpPr>
        <p:spPr>
          <a:xfrm>
            <a:off x="611560" y="1556792"/>
            <a:ext cx="7848872" cy="2016224"/>
          </a:xfrm>
        </p:spPr>
        <p:txBody>
          <a:bodyPr>
            <a:noAutofit/>
          </a:bodyPr>
          <a:lstStyle/>
          <a:p>
            <a:pPr algn="ctr"/>
            <a:r>
              <a:rPr lang="es-ES_tradnl" sz="5400" b="1" dirty="0">
                <a:solidFill>
                  <a:srgbClr val="00519E"/>
                </a:solidFill>
                <a:latin typeface="+mn-lt"/>
                <a:cs typeface="TitilliumText22L Medium"/>
              </a:rPr>
              <a:t>¡¡MUCHAS GRACIAS POR SU ATENCIÓN!!</a:t>
            </a:r>
            <a:endParaRPr lang="es-ES" sz="5400" b="1" dirty="0">
              <a:solidFill>
                <a:srgbClr val="00519E"/>
              </a:solidFill>
              <a:latin typeface="+mn-lt"/>
            </a:endParaRPr>
          </a:p>
        </p:txBody>
      </p:sp>
      <p:sp>
        <p:nvSpPr>
          <p:cNvPr id="13" name="12 Rectángulo"/>
          <p:cNvSpPr/>
          <p:nvPr/>
        </p:nvSpPr>
        <p:spPr>
          <a:xfrm>
            <a:off x="0" y="6488668"/>
            <a:ext cx="9144000" cy="369332"/>
          </a:xfrm>
          <a:prstGeom prst="rect">
            <a:avLst/>
          </a:prstGeom>
        </p:spPr>
        <p:txBody>
          <a:bodyPr wrap="square">
            <a:spAutoFit/>
          </a:bodyPr>
          <a:lstStyle/>
          <a:p>
            <a:pPr lvl="0">
              <a:spcBef>
                <a:spcPct val="0"/>
              </a:spcBef>
              <a:defRPr/>
            </a:pPr>
            <a:r>
              <a:rPr lang="es-ES_tradnl" b="1" dirty="0">
                <a:solidFill>
                  <a:schemeClr val="bg1"/>
                </a:solidFill>
                <a:latin typeface="TitilliumText22L Regular"/>
                <a:cs typeface="TitilliumText22L Regular"/>
              </a:rPr>
              <a:t>Tema V			                                                                      TURBINAS DE HIDRÓGENO</a:t>
            </a:r>
          </a:p>
        </p:txBody>
      </p:sp>
      <p:sp>
        <p:nvSpPr>
          <p:cNvPr id="17" name="16 Rectángulo"/>
          <p:cNvSpPr/>
          <p:nvPr/>
        </p:nvSpPr>
        <p:spPr>
          <a:xfrm>
            <a:off x="0" y="5301208"/>
            <a:ext cx="9144000" cy="1080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a:spLocks noGrp="1"/>
          </p:cNvSpPr>
          <p:nvPr>
            <p:ph type="title"/>
          </p:nvPr>
        </p:nvSpPr>
        <p:spPr>
          <a:xfrm>
            <a:off x="468313" y="196949"/>
            <a:ext cx="8382000" cy="639763"/>
          </a:xfrm>
        </p:spPr>
        <p:txBody>
          <a:bodyPr/>
          <a:lstStyle/>
          <a:p>
            <a:r>
              <a:rPr lang="es-ES_tradnl" altLang="es-ES" sz="2800" b="1" dirty="0" err="1">
                <a:solidFill>
                  <a:srgbClr val="2F9E37"/>
                </a:solidFill>
                <a:latin typeface="Arial" pitchFamily="34" charset="0"/>
                <a:ea typeface="TitilliumText22L Regular"/>
                <a:cs typeface="Arial" pitchFamily="34" charset="0"/>
              </a:rPr>
              <a:t>Introduction</a:t>
            </a:r>
            <a:endParaRPr lang="es-ES_tradnl" altLang="es-ES" sz="2800" b="1" dirty="0">
              <a:solidFill>
                <a:srgbClr val="2F9E37"/>
              </a:solidFill>
              <a:latin typeface="Arial" pitchFamily="34" charset="0"/>
              <a:ea typeface="TitilliumText22L Regular"/>
              <a:cs typeface="Arial" pitchFamily="34" charset="0"/>
            </a:endParaRPr>
          </a:p>
        </p:txBody>
      </p:sp>
      <p:sp>
        <p:nvSpPr>
          <p:cNvPr id="11" name="10 Rectángulo redondeado"/>
          <p:cNvSpPr/>
          <p:nvPr/>
        </p:nvSpPr>
        <p:spPr>
          <a:xfrm>
            <a:off x="242894" y="980728"/>
            <a:ext cx="8712968" cy="72008"/>
          </a:xfrm>
          <a:prstGeom prst="roundRect">
            <a:avLst/>
          </a:prstGeom>
          <a:solidFill>
            <a:srgbClr val="41A6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200" b="1" dirty="0">
              <a:solidFill>
                <a:sysClr val="windowText" lastClr="000000"/>
              </a:solidFill>
            </a:endParaRPr>
          </a:p>
        </p:txBody>
      </p:sp>
      <p:sp>
        <p:nvSpPr>
          <p:cNvPr id="26" name="CuadroTexto 25">
            <a:extLst>
              <a:ext uri="{FF2B5EF4-FFF2-40B4-BE49-F238E27FC236}">
                <a16:creationId xmlns:a16="http://schemas.microsoft.com/office/drawing/2014/main" id="{6166B1EE-A21A-479E-94D7-6B3E79BAFD4A}"/>
              </a:ext>
            </a:extLst>
          </p:cNvPr>
          <p:cNvSpPr txBox="1"/>
          <p:nvPr/>
        </p:nvSpPr>
        <p:spPr>
          <a:xfrm>
            <a:off x="54756" y="1179016"/>
            <a:ext cx="8901106" cy="4524315"/>
          </a:xfrm>
          <a:prstGeom prst="rect">
            <a:avLst/>
          </a:prstGeom>
          <a:noFill/>
        </p:spPr>
        <p:txBody>
          <a:bodyPr wrap="square">
            <a:spAutoFit/>
          </a:bodyPr>
          <a:lstStyle/>
          <a:p>
            <a:pPr algn="just"/>
            <a:r>
              <a:rPr lang="en-US" b="1" dirty="0">
                <a:solidFill>
                  <a:srgbClr val="00519E"/>
                </a:solidFill>
                <a:latin typeface="Arial" pitchFamily="34" charset="0"/>
                <a:cs typeface="Arial" pitchFamily="34" charset="0"/>
              </a:rPr>
              <a:t>Gas Turbines (GT) use natural or synthetic gas to provide dispatchable power and heat following the system and market requirements. In a system with an increasing share of variable electricity production from non-dispatchable renewable energy sources, the high flexibility of gas turbine-based power plants can effectively ensure the grid stability and security of supply. Used also in cogeneration systems, they can flexibly provide the necessary amounts of power and heat for industrial settings or district heating.</a:t>
            </a:r>
          </a:p>
          <a:p>
            <a:pPr algn="just"/>
            <a:endParaRPr lang="en-US" b="1" dirty="0">
              <a:solidFill>
                <a:srgbClr val="00519E"/>
              </a:solidFill>
              <a:latin typeface="Arial" pitchFamily="34" charset="0"/>
              <a:cs typeface="Arial" pitchFamily="34" charset="0"/>
            </a:endParaRPr>
          </a:p>
          <a:p>
            <a:pPr algn="just"/>
            <a:r>
              <a:rPr lang="en-US" b="1" dirty="0">
                <a:solidFill>
                  <a:srgbClr val="00519E"/>
                </a:solidFill>
                <a:latin typeface="Arial" pitchFamily="34" charset="0"/>
                <a:cs typeface="Arial" pitchFamily="34" charset="0"/>
              </a:rPr>
              <a:t>Their main advantage lies in the power density, which enables large amounts of power being available within a very short time and with a small footprint. Moreover, GT have a significant fuel flexibility, being able to burn a large variety of different fuel and with varying fuel composition.</a:t>
            </a:r>
          </a:p>
          <a:p>
            <a:pPr algn="just"/>
            <a:endParaRPr lang="en-US" b="1" dirty="0">
              <a:solidFill>
                <a:srgbClr val="00519E"/>
              </a:solidFill>
              <a:latin typeface="Arial" pitchFamily="34" charset="0"/>
              <a:cs typeface="Arial" pitchFamily="34" charset="0"/>
            </a:endParaRPr>
          </a:p>
          <a:p>
            <a:pPr algn="just"/>
            <a:r>
              <a:rPr lang="en-US" b="1" dirty="0">
                <a:solidFill>
                  <a:srgbClr val="00519E"/>
                </a:solidFill>
                <a:latin typeface="Arial" pitchFamily="34" charset="0"/>
                <a:cs typeface="Arial" pitchFamily="34" charset="0"/>
              </a:rPr>
              <a:t>GTs can reach thermal efficiencies up to ~43% as Open Cycle Gas Turbine (OCGT) and up to ~63% in Combined Cycle Gas Turbine (CCGT) configurations. In cogeneration mode, the fuel conversion rate reached is above 90%.</a:t>
            </a:r>
          </a:p>
        </p:txBody>
      </p:sp>
      <p:sp>
        <p:nvSpPr>
          <p:cNvPr id="7" name="11 Rectángulo">
            <a:extLst>
              <a:ext uri="{FF2B5EF4-FFF2-40B4-BE49-F238E27FC236}">
                <a16:creationId xmlns:a16="http://schemas.microsoft.com/office/drawing/2014/main" id="{0106F4E9-4660-455D-8C74-B78FC096EB55}"/>
              </a:ext>
            </a:extLst>
          </p:cNvPr>
          <p:cNvSpPr/>
          <p:nvPr/>
        </p:nvSpPr>
        <p:spPr>
          <a:xfrm>
            <a:off x="0" y="6488668"/>
            <a:ext cx="9144000" cy="369332"/>
          </a:xfrm>
          <a:prstGeom prst="rect">
            <a:avLst/>
          </a:prstGeom>
        </p:spPr>
        <p:txBody>
          <a:bodyPr wrap="square">
            <a:spAutoFit/>
          </a:bodyPr>
          <a:lstStyle/>
          <a:p>
            <a:pPr lvl="0">
              <a:spcBef>
                <a:spcPct val="0"/>
              </a:spcBef>
              <a:defRPr/>
            </a:pPr>
            <a:r>
              <a:rPr lang="es-ES_tradnl" b="1" dirty="0">
                <a:solidFill>
                  <a:schemeClr val="bg1"/>
                </a:solidFill>
                <a:latin typeface="TitilliumText22L Regular"/>
                <a:cs typeface="TitilliumText22L Regular"/>
              </a:rPr>
              <a:t>Tema V				                                                              Turbina de hidrógeno</a:t>
            </a:r>
          </a:p>
        </p:txBody>
      </p:sp>
    </p:spTree>
    <p:extLst>
      <p:ext uri="{BB962C8B-B14F-4D97-AF65-F5344CB8AC3E}">
        <p14:creationId xmlns:p14="http://schemas.microsoft.com/office/powerpoint/2010/main" val="236390755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a:spLocks noGrp="1"/>
          </p:cNvSpPr>
          <p:nvPr>
            <p:ph type="title"/>
          </p:nvPr>
        </p:nvSpPr>
        <p:spPr>
          <a:xfrm>
            <a:off x="468313" y="196949"/>
            <a:ext cx="8382000" cy="639763"/>
          </a:xfrm>
        </p:spPr>
        <p:txBody>
          <a:bodyPr/>
          <a:lstStyle/>
          <a:p>
            <a:r>
              <a:rPr lang="es-ES_tradnl" altLang="es-ES" sz="2800" b="1" dirty="0" err="1">
                <a:solidFill>
                  <a:srgbClr val="2F9E37"/>
                </a:solidFill>
                <a:latin typeface="Arial" pitchFamily="34" charset="0"/>
                <a:ea typeface="TitilliumText22L Regular"/>
                <a:cs typeface="Arial" pitchFamily="34" charset="0"/>
              </a:rPr>
              <a:t>Introduction</a:t>
            </a:r>
            <a:endParaRPr lang="es-ES_tradnl" altLang="es-ES" sz="2800" b="1" dirty="0">
              <a:solidFill>
                <a:srgbClr val="2F9E37"/>
              </a:solidFill>
              <a:latin typeface="Arial" pitchFamily="34" charset="0"/>
              <a:ea typeface="TitilliumText22L Regular"/>
              <a:cs typeface="Arial" pitchFamily="34" charset="0"/>
            </a:endParaRPr>
          </a:p>
        </p:txBody>
      </p:sp>
      <p:sp>
        <p:nvSpPr>
          <p:cNvPr id="11" name="10 Rectángulo redondeado"/>
          <p:cNvSpPr/>
          <p:nvPr/>
        </p:nvSpPr>
        <p:spPr>
          <a:xfrm>
            <a:off x="242894" y="836712"/>
            <a:ext cx="8712968" cy="72008"/>
          </a:xfrm>
          <a:prstGeom prst="roundRect">
            <a:avLst/>
          </a:prstGeom>
          <a:solidFill>
            <a:srgbClr val="41A6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200" b="1" dirty="0">
              <a:solidFill>
                <a:sysClr val="windowText" lastClr="000000"/>
              </a:solidFill>
            </a:endParaRPr>
          </a:p>
        </p:txBody>
      </p:sp>
      <p:sp>
        <p:nvSpPr>
          <p:cNvPr id="26" name="CuadroTexto 25">
            <a:extLst>
              <a:ext uri="{FF2B5EF4-FFF2-40B4-BE49-F238E27FC236}">
                <a16:creationId xmlns:a16="http://schemas.microsoft.com/office/drawing/2014/main" id="{6166B1EE-A21A-479E-94D7-6B3E79BAFD4A}"/>
              </a:ext>
            </a:extLst>
          </p:cNvPr>
          <p:cNvSpPr txBox="1"/>
          <p:nvPr/>
        </p:nvSpPr>
        <p:spPr>
          <a:xfrm>
            <a:off x="54756" y="965041"/>
            <a:ext cx="8901106" cy="5632311"/>
          </a:xfrm>
          <a:prstGeom prst="rect">
            <a:avLst/>
          </a:prstGeom>
          <a:noFill/>
        </p:spPr>
        <p:txBody>
          <a:bodyPr wrap="square">
            <a:spAutoFit/>
          </a:bodyPr>
          <a:lstStyle/>
          <a:p>
            <a:pPr algn="just"/>
            <a:r>
              <a:rPr lang="en-US" b="1" dirty="0">
                <a:solidFill>
                  <a:srgbClr val="00519E"/>
                </a:solidFill>
                <a:latin typeface="Arial" pitchFamily="34" charset="0"/>
                <a:cs typeface="Arial" pitchFamily="34" charset="0"/>
              </a:rPr>
              <a:t>With the increasing admixture of </a:t>
            </a:r>
            <a:r>
              <a:rPr lang="en-US" b="1" dirty="0" err="1">
                <a:solidFill>
                  <a:srgbClr val="00519E"/>
                </a:solidFill>
                <a:latin typeface="Arial" pitchFamily="34" charset="0"/>
                <a:cs typeface="Arial" pitchFamily="34" charset="0"/>
              </a:rPr>
              <a:t>decarbonised</a:t>
            </a:r>
            <a:r>
              <a:rPr lang="en-US" b="1" dirty="0">
                <a:solidFill>
                  <a:srgbClr val="00519E"/>
                </a:solidFill>
                <a:latin typeface="Arial" pitchFamily="34" charset="0"/>
                <a:cs typeface="Arial" pitchFamily="34" charset="0"/>
              </a:rPr>
              <a:t> and renewable gases in the gas network, such as hydrogen, gas turbines increasingly become a source of sustainable dispatchable power and heat that deliver at any time according to the system needs. This in turn allows for additional amounts of variable renewables to be integrated into the system, supporting therefore Europe’s energy system </a:t>
            </a:r>
            <a:r>
              <a:rPr lang="en-US" b="1" dirty="0" err="1">
                <a:solidFill>
                  <a:srgbClr val="00519E"/>
                </a:solidFill>
                <a:latin typeface="Arial" pitchFamily="34" charset="0"/>
                <a:cs typeface="Arial" pitchFamily="34" charset="0"/>
              </a:rPr>
              <a:t>decarbonisation</a:t>
            </a:r>
            <a:r>
              <a:rPr lang="en-US" b="1" dirty="0">
                <a:solidFill>
                  <a:srgbClr val="00519E"/>
                </a:solidFill>
                <a:latin typeface="Arial" pitchFamily="34" charset="0"/>
                <a:cs typeface="Arial" pitchFamily="34" charset="0"/>
              </a:rPr>
              <a:t> pathway. A fuel switch to hydrogen aims to retain all present strengths of gas turbines while ensuring carbon-free energy conversion.</a:t>
            </a:r>
          </a:p>
          <a:p>
            <a:pPr algn="just"/>
            <a:endParaRPr lang="en-US" b="1" dirty="0">
              <a:solidFill>
                <a:srgbClr val="00519E"/>
              </a:solidFill>
              <a:latin typeface="Arial" pitchFamily="34" charset="0"/>
              <a:cs typeface="Arial" pitchFamily="34" charset="0"/>
            </a:endParaRPr>
          </a:p>
          <a:p>
            <a:pPr algn="just"/>
            <a:r>
              <a:rPr lang="en-US" b="1" dirty="0">
                <a:solidFill>
                  <a:srgbClr val="00519E"/>
                </a:solidFill>
                <a:latin typeface="Arial" pitchFamily="34" charset="0"/>
                <a:cs typeface="Arial" pitchFamily="34" charset="0"/>
              </a:rPr>
              <a:t>Yet, the use of diluents or </a:t>
            </a:r>
            <a:r>
              <a:rPr lang="en-US" b="1" dirty="0" err="1">
                <a:solidFill>
                  <a:srgbClr val="00519E"/>
                </a:solidFill>
                <a:latin typeface="Arial" pitchFamily="34" charset="0"/>
                <a:cs typeface="Arial" pitchFamily="34" charset="0"/>
              </a:rPr>
              <a:t>Wel</a:t>
            </a:r>
            <a:r>
              <a:rPr lang="en-US" b="1" dirty="0">
                <a:solidFill>
                  <a:srgbClr val="00519E"/>
                </a:solidFill>
                <a:latin typeface="Arial" pitchFamily="34" charset="0"/>
                <a:cs typeface="Arial" pitchFamily="34" charset="0"/>
              </a:rPr>
              <a:t> Low </a:t>
            </a:r>
            <a:r>
              <a:rPr lang="en-US" b="1" dirty="0" err="1">
                <a:solidFill>
                  <a:srgbClr val="00519E"/>
                </a:solidFill>
                <a:latin typeface="Arial" pitchFamily="34" charset="0"/>
                <a:cs typeface="Arial" pitchFamily="34" charset="0"/>
              </a:rPr>
              <a:t>Emmision</a:t>
            </a:r>
            <a:r>
              <a:rPr lang="en-US" b="1" dirty="0">
                <a:solidFill>
                  <a:srgbClr val="00519E"/>
                </a:solidFill>
                <a:latin typeface="Arial" pitchFamily="34" charset="0"/>
                <a:cs typeface="Arial" pitchFamily="34" charset="0"/>
              </a:rPr>
              <a:t> combustion (legacy technology) provides today only a sub-optimal solution to hydrogen firing of GTs and the aim of future R&amp;D is to achieve 100% H2 firing by Dry Low </a:t>
            </a:r>
            <a:r>
              <a:rPr lang="en-US" b="1" dirty="0" err="1">
                <a:solidFill>
                  <a:srgbClr val="00519E"/>
                </a:solidFill>
                <a:latin typeface="Arial" pitchFamily="34" charset="0"/>
                <a:cs typeface="Arial" pitchFamily="34" charset="0"/>
              </a:rPr>
              <a:t>Emmisions</a:t>
            </a:r>
            <a:r>
              <a:rPr lang="en-US" b="1" dirty="0">
                <a:solidFill>
                  <a:srgbClr val="00519E"/>
                </a:solidFill>
                <a:latin typeface="Arial" pitchFamily="34" charset="0"/>
                <a:cs typeface="Arial" pitchFamily="34" charset="0"/>
              </a:rPr>
              <a:t> combustion, still complying with NOx emissions targets (&lt; 25 ppm) without the use of diluents and with minimal thermal efficiency penalty.</a:t>
            </a:r>
          </a:p>
          <a:p>
            <a:pPr algn="just"/>
            <a:endParaRPr lang="en-US" b="1" dirty="0">
              <a:solidFill>
                <a:srgbClr val="00519E"/>
              </a:solidFill>
              <a:latin typeface="Arial" pitchFamily="34" charset="0"/>
              <a:cs typeface="Arial" pitchFamily="34" charset="0"/>
            </a:endParaRPr>
          </a:p>
          <a:p>
            <a:pPr algn="just"/>
            <a:r>
              <a:rPr lang="en-US" b="1" dirty="0">
                <a:solidFill>
                  <a:srgbClr val="00519E"/>
                </a:solidFill>
                <a:latin typeface="Arial" pitchFamily="34" charset="0"/>
                <a:cs typeface="Arial" pitchFamily="34" charset="0"/>
              </a:rPr>
              <a:t>Gas turbine technologies provide a unique opportunity to </a:t>
            </a:r>
            <a:r>
              <a:rPr lang="en-US" b="1" dirty="0" err="1">
                <a:solidFill>
                  <a:srgbClr val="00519E"/>
                </a:solidFill>
                <a:latin typeface="Arial" pitchFamily="34" charset="0"/>
                <a:cs typeface="Arial" pitchFamily="34" charset="0"/>
              </a:rPr>
              <a:t>reutilise</a:t>
            </a:r>
            <a:r>
              <a:rPr lang="en-US" b="1" dirty="0">
                <a:solidFill>
                  <a:srgbClr val="00519E"/>
                </a:solidFill>
                <a:latin typeface="Arial" pitchFamily="34" charset="0"/>
                <a:cs typeface="Arial" pitchFamily="34" charset="0"/>
              </a:rPr>
              <a:t> existing infrastructure, reducing investment costs in new infrastructure and ensuring a cost-competitive transition to renewable gases and zero-carbon power generation. They do not pose strict requirements to fuel gas purity and are able to handle unproblematically</a:t>
            </a:r>
          </a:p>
        </p:txBody>
      </p:sp>
      <p:sp>
        <p:nvSpPr>
          <p:cNvPr id="7" name="11 Rectángulo">
            <a:extLst>
              <a:ext uri="{FF2B5EF4-FFF2-40B4-BE49-F238E27FC236}">
                <a16:creationId xmlns:a16="http://schemas.microsoft.com/office/drawing/2014/main" id="{0106F4E9-4660-455D-8C74-B78FC096EB55}"/>
              </a:ext>
            </a:extLst>
          </p:cNvPr>
          <p:cNvSpPr/>
          <p:nvPr/>
        </p:nvSpPr>
        <p:spPr>
          <a:xfrm>
            <a:off x="0" y="6488668"/>
            <a:ext cx="9144000" cy="369332"/>
          </a:xfrm>
          <a:prstGeom prst="rect">
            <a:avLst/>
          </a:prstGeom>
        </p:spPr>
        <p:txBody>
          <a:bodyPr wrap="square">
            <a:spAutoFit/>
          </a:bodyPr>
          <a:lstStyle/>
          <a:p>
            <a:pPr lvl="0">
              <a:spcBef>
                <a:spcPct val="0"/>
              </a:spcBef>
              <a:defRPr/>
            </a:pPr>
            <a:r>
              <a:rPr lang="es-ES_tradnl" b="1" dirty="0">
                <a:solidFill>
                  <a:schemeClr val="bg1"/>
                </a:solidFill>
                <a:latin typeface="TitilliumText22L Regular"/>
                <a:cs typeface="TitilliumText22L Regular"/>
              </a:rPr>
              <a:t>Tema V				                                                              Turbina de hidrógeno</a:t>
            </a:r>
          </a:p>
        </p:txBody>
      </p:sp>
    </p:spTree>
    <p:extLst>
      <p:ext uri="{BB962C8B-B14F-4D97-AF65-F5344CB8AC3E}">
        <p14:creationId xmlns:p14="http://schemas.microsoft.com/office/powerpoint/2010/main" val="215201190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a:spLocks noGrp="1"/>
          </p:cNvSpPr>
          <p:nvPr>
            <p:ph type="title"/>
          </p:nvPr>
        </p:nvSpPr>
        <p:spPr>
          <a:xfrm>
            <a:off x="468313" y="196949"/>
            <a:ext cx="8382000" cy="639763"/>
          </a:xfrm>
        </p:spPr>
        <p:txBody>
          <a:bodyPr/>
          <a:lstStyle/>
          <a:p>
            <a:pPr eaLnBrk="1" hangingPunct="1"/>
            <a:r>
              <a:rPr lang="es-ES_tradnl" altLang="es-ES" sz="2800" b="1" dirty="0">
                <a:solidFill>
                  <a:srgbClr val="2F9E37"/>
                </a:solidFill>
                <a:latin typeface="Arial" pitchFamily="34" charset="0"/>
                <a:ea typeface="TitilliumText22L Regular"/>
                <a:cs typeface="Arial" pitchFamily="34" charset="0"/>
              </a:rPr>
              <a:t>AGENDA</a:t>
            </a:r>
          </a:p>
        </p:txBody>
      </p:sp>
      <p:sp>
        <p:nvSpPr>
          <p:cNvPr id="5" name="Marcador de contenido 2"/>
          <p:cNvSpPr>
            <a:spLocks noGrp="1"/>
          </p:cNvSpPr>
          <p:nvPr>
            <p:ph idx="1"/>
          </p:nvPr>
        </p:nvSpPr>
        <p:spPr>
          <a:xfrm>
            <a:off x="242894" y="1196752"/>
            <a:ext cx="8760542" cy="5212943"/>
          </a:xfrm>
        </p:spPr>
        <p:txBody>
          <a:bodyPr>
            <a:normAutofit/>
          </a:bodyPr>
          <a:lstStyle/>
          <a:p>
            <a:pPr marL="514350" indent="-514350" algn="just">
              <a:buAutoNum type="arabicPeriod"/>
            </a:pPr>
            <a:r>
              <a:rPr lang="en-US" sz="2800" b="1" dirty="0">
                <a:solidFill>
                  <a:schemeClr val="bg1">
                    <a:lumMod val="85000"/>
                  </a:schemeClr>
                </a:solidFill>
                <a:latin typeface="Arial" pitchFamily="34" charset="0"/>
                <a:cs typeface="Arial" pitchFamily="34" charset="0"/>
              </a:rPr>
              <a:t>INTRODUCTION.</a:t>
            </a:r>
          </a:p>
          <a:p>
            <a:pPr marL="514350" indent="-514350" algn="just">
              <a:buAutoNum type="arabicPeriod"/>
            </a:pPr>
            <a:endParaRPr lang="en-US" sz="2800" b="1" dirty="0">
              <a:solidFill>
                <a:srgbClr val="00519E"/>
              </a:solidFill>
              <a:latin typeface="Arial" pitchFamily="34" charset="0"/>
              <a:cs typeface="Arial" pitchFamily="34" charset="0"/>
            </a:endParaRPr>
          </a:p>
          <a:p>
            <a:pPr marL="514350" indent="-514350" algn="just">
              <a:buAutoNum type="arabicPeriod"/>
            </a:pPr>
            <a:r>
              <a:rPr lang="en-US" sz="2800" b="1" dirty="0">
                <a:solidFill>
                  <a:srgbClr val="00519E"/>
                </a:solidFill>
                <a:latin typeface="Arial" pitchFamily="34" charset="0"/>
                <a:cs typeface="Arial" pitchFamily="34" charset="0"/>
              </a:rPr>
              <a:t>ADVANTAGES OF HYDROGEN GAS TURBINES </a:t>
            </a:r>
            <a:endParaRPr lang="es-ES_tradnl" sz="2800" b="1" dirty="0">
              <a:solidFill>
                <a:srgbClr val="00519E"/>
              </a:solidFill>
              <a:latin typeface="Arial" pitchFamily="34" charset="0"/>
              <a:cs typeface="Arial" pitchFamily="34" charset="0"/>
            </a:endParaRPr>
          </a:p>
          <a:p>
            <a:pPr marL="514350" indent="-514350" algn="just">
              <a:buAutoNum type="arabicPeriod"/>
            </a:pPr>
            <a:endParaRPr lang="en-US" sz="2800" b="1" dirty="0">
              <a:solidFill>
                <a:srgbClr val="00519E"/>
              </a:solidFill>
              <a:latin typeface="Arial" pitchFamily="34" charset="0"/>
              <a:cs typeface="Arial" pitchFamily="34" charset="0"/>
            </a:endParaRPr>
          </a:p>
          <a:p>
            <a:pPr marL="514350" indent="-514350" algn="just">
              <a:buAutoNum type="arabicPeriod"/>
            </a:pPr>
            <a:r>
              <a:rPr lang="en-US" sz="2800" b="1" dirty="0">
                <a:solidFill>
                  <a:schemeClr val="bg1">
                    <a:lumMod val="85000"/>
                  </a:schemeClr>
                </a:solidFill>
                <a:latin typeface="Arial" pitchFamily="34" charset="0"/>
                <a:cs typeface="Arial" pitchFamily="34" charset="0"/>
              </a:rPr>
              <a:t>HYDROGEN COMBUSTION</a:t>
            </a:r>
            <a:endParaRPr lang="es-ES_tradnl" sz="2800" b="1" dirty="0">
              <a:solidFill>
                <a:schemeClr val="bg1">
                  <a:lumMod val="85000"/>
                </a:schemeClr>
              </a:solidFill>
              <a:latin typeface="Arial" pitchFamily="34" charset="0"/>
              <a:cs typeface="Arial" pitchFamily="34" charset="0"/>
            </a:endParaRPr>
          </a:p>
          <a:p>
            <a:pPr marL="514350" indent="-514350" algn="just">
              <a:buAutoNum type="arabicPeriod"/>
            </a:pPr>
            <a:endParaRPr lang="en-US" sz="2800" b="1" dirty="0">
              <a:solidFill>
                <a:schemeClr val="bg1">
                  <a:lumMod val="85000"/>
                </a:schemeClr>
              </a:solidFill>
              <a:latin typeface="Arial" pitchFamily="34" charset="0"/>
              <a:cs typeface="Arial" pitchFamily="34" charset="0"/>
            </a:endParaRPr>
          </a:p>
          <a:p>
            <a:pPr marL="514350" indent="-514350" algn="just">
              <a:buAutoNum type="arabicPeriod"/>
            </a:pPr>
            <a:r>
              <a:rPr lang="en-US" sz="2800" b="1" dirty="0">
                <a:solidFill>
                  <a:schemeClr val="bg1">
                    <a:lumMod val="85000"/>
                  </a:schemeClr>
                </a:solidFill>
                <a:latin typeface="Arial" pitchFamily="34" charset="0"/>
                <a:cs typeface="Arial" pitchFamily="34" charset="0"/>
              </a:rPr>
              <a:t>RETROFIT OF EXISTING GAS TURBINES</a:t>
            </a:r>
            <a:endParaRPr lang="es-ES_tradnl" sz="2800" b="1" dirty="0">
              <a:solidFill>
                <a:schemeClr val="bg1">
                  <a:lumMod val="85000"/>
                </a:schemeClr>
              </a:solidFill>
              <a:latin typeface="Arial" pitchFamily="34" charset="0"/>
              <a:cs typeface="Arial" pitchFamily="34" charset="0"/>
            </a:endParaRPr>
          </a:p>
          <a:p>
            <a:pPr marL="514350" indent="-514350" algn="just">
              <a:buAutoNum type="arabicPeriod"/>
            </a:pPr>
            <a:endParaRPr lang="en-US" sz="2800" b="1" dirty="0">
              <a:solidFill>
                <a:schemeClr val="bg1">
                  <a:lumMod val="85000"/>
                </a:schemeClr>
              </a:solidFill>
              <a:latin typeface="Arial" pitchFamily="34" charset="0"/>
              <a:cs typeface="Arial" pitchFamily="34" charset="0"/>
            </a:endParaRPr>
          </a:p>
          <a:p>
            <a:pPr marL="514350" indent="-514350" algn="just">
              <a:buAutoNum type="arabicPeriod"/>
            </a:pPr>
            <a:r>
              <a:rPr lang="en-US" sz="2800" b="1" dirty="0">
                <a:solidFill>
                  <a:schemeClr val="bg1">
                    <a:lumMod val="85000"/>
                  </a:schemeClr>
                </a:solidFill>
                <a:latin typeface="Arial" pitchFamily="34" charset="0"/>
                <a:cs typeface="Arial" pitchFamily="34" charset="0"/>
              </a:rPr>
              <a:t>CURRENT CAPABILITIES OF GAS TURBINES BURNING HYDROGEN</a:t>
            </a:r>
            <a:r>
              <a:rPr lang="es-ES_tradnl" sz="2100" b="1" dirty="0">
                <a:solidFill>
                  <a:schemeClr val="bg1">
                    <a:lumMod val="85000"/>
                  </a:schemeClr>
                </a:solidFill>
                <a:latin typeface="Arial" pitchFamily="34" charset="0"/>
                <a:cs typeface="Arial" pitchFamily="34" charset="0"/>
              </a:rPr>
              <a:t>	</a:t>
            </a:r>
            <a:endParaRPr lang="es-ES_tradnl" sz="2900" b="1" dirty="0">
              <a:solidFill>
                <a:schemeClr val="bg1">
                  <a:lumMod val="85000"/>
                </a:schemeClr>
              </a:solidFill>
              <a:latin typeface="Arial" pitchFamily="34" charset="0"/>
              <a:cs typeface="Arial" pitchFamily="34" charset="0"/>
            </a:endParaRPr>
          </a:p>
          <a:p>
            <a:pPr marL="514350" indent="-514350">
              <a:buNone/>
            </a:pPr>
            <a:endParaRPr lang="es-ES_tradnl" sz="1900" b="1" dirty="0">
              <a:solidFill>
                <a:srgbClr val="00519E"/>
              </a:solidFill>
              <a:latin typeface="Arial" pitchFamily="34" charset="0"/>
              <a:cs typeface="Arial" pitchFamily="34" charset="0"/>
            </a:endParaRPr>
          </a:p>
          <a:p>
            <a:pPr marL="514350" indent="-514350">
              <a:buNone/>
            </a:pPr>
            <a:endParaRPr lang="es-ES_tradnl" sz="1900" b="1" dirty="0">
              <a:solidFill>
                <a:srgbClr val="00519E"/>
              </a:solidFill>
              <a:latin typeface="Arial" pitchFamily="34" charset="0"/>
              <a:cs typeface="Arial" pitchFamily="34" charset="0"/>
            </a:endParaRPr>
          </a:p>
          <a:p>
            <a:pPr marL="514350" indent="-514350">
              <a:buNone/>
            </a:pPr>
            <a:endParaRPr lang="es-ES_tradnl" sz="1900" b="1" dirty="0">
              <a:solidFill>
                <a:srgbClr val="00519E"/>
              </a:solidFill>
              <a:latin typeface="Arial" pitchFamily="34" charset="0"/>
              <a:cs typeface="Arial" pitchFamily="34" charset="0"/>
            </a:endParaRPr>
          </a:p>
          <a:p>
            <a:pPr marL="514350" indent="-514350">
              <a:buNone/>
            </a:pPr>
            <a:endParaRPr lang="es-ES_tradnl" sz="1900" b="1" dirty="0">
              <a:solidFill>
                <a:srgbClr val="00519E"/>
              </a:solidFill>
              <a:latin typeface="Arial" pitchFamily="34" charset="0"/>
              <a:cs typeface="Arial" pitchFamily="34" charset="0"/>
            </a:endParaRPr>
          </a:p>
          <a:p>
            <a:pPr marL="514350" indent="-514350">
              <a:buNone/>
            </a:pPr>
            <a:endParaRPr lang="es-ES_tradnl" sz="2800" b="1" dirty="0">
              <a:solidFill>
                <a:srgbClr val="00519E"/>
              </a:solidFill>
              <a:latin typeface="Arial" pitchFamily="34" charset="0"/>
              <a:cs typeface="Arial" pitchFamily="34" charset="0"/>
            </a:endParaRPr>
          </a:p>
          <a:p>
            <a:pPr marL="514350" indent="-514350">
              <a:buNone/>
            </a:pPr>
            <a:endParaRPr lang="es-ES_tradnl" sz="1400" b="1" dirty="0">
              <a:solidFill>
                <a:schemeClr val="bg1">
                  <a:lumMod val="65000"/>
                </a:schemeClr>
              </a:solidFill>
              <a:latin typeface="Arial" pitchFamily="34" charset="0"/>
              <a:cs typeface="Arial" pitchFamily="34" charset="0"/>
            </a:endParaRPr>
          </a:p>
          <a:p>
            <a:pPr marL="514350" indent="-514350">
              <a:buNone/>
            </a:pPr>
            <a:endParaRPr lang="es-ES_tradnl" sz="2800" b="1" dirty="0">
              <a:solidFill>
                <a:srgbClr val="00519E"/>
              </a:solidFill>
              <a:latin typeface="Arial" pitchFamily="34" charset="0"/>
              <a:cs typeface="Arial" pitchFamily="34" charset="0"/>
            </a:endParaRPr>
          </a:p>
          <a:p>
            <a:pPr marL="514350" indent="-514350">
              <a:buAutoNum type="arabicPeriod"/>
            </a:pPr>
            <a:endParaRPr lang="es-ES_tradnl" sz="2800" b="1" i="1" dirty="0">
              <a:solidFill>
                <a:srgbClr val="00519E"/>
              </a:solidFill>
              <a:latin typeface="Arial" pitchFamily="34" charset="0"/>
              <a:cs typeface="Arial" pitchFamily="34" charset="0"/>
            </a:endParaRPr>
          </a:p>
          <a:p>
            <a:pPr>
              <a:buNone/>
            </a:pPr>
            <a:endParaRPr lang="es-ES_tradnl" sz="2800" dirty="0">
              <a:solidFill>
                <a:srgbClr val="00519E"/>
              </a:solidFill>
              <a:latin typeface="Arial" pitchFamily="34" charset="0"/>
              <a:cs typeface="Arial" pitchFamily="34" charset="0"/>
            </a:endParaRPr>
          </a:p>
          <a:p>
            <a:pPr>
              <a:buNone/>
            </a:pPr>
            <a:endParaRPr lang="es-ES_tradnl" sz="2800" dirty="0">
              <a:solidFill>
                <a:srgbClr val="00519E"/>
              </a:solidFill>
              <a:latin typeface="Arial" pitchFamily="34" charset="0"/>
              <a:cs typeface="Arial" pitchFamily="34" charset="0"/>
            </a:endParaRPr>
          </a:p>
          <a:p>
            <a:pPr>
              <a:buNone/>
            </a:pPr>
            <a:endParaRPr lang="es-ES_tradnl" sz="2800" dirty="0">
              <a:solidFill>
                <a:srgbClr val="00519E"/>
              </a:solidFill>
              <a:latin typeface="Arial" pitchFamily="34" charset="0"/>
              <a:cs typeface="Arial" pitchFamily="34" charset="0"/>
            </a:endParaRPr>
          </a:p>
          <a:p>
            <a:pPr>
              <a:buNone/>
            </a:pPr>
            <a:endParaRPr lang="es-ES_tradnl" sz="2000" dirty="0">
              <a:solidFill>
                <a:srgbClr val="00519E"/>
              </a:solidFill>
              <a:latin typeface="Arial" pitchFamily="34" charset="0"/>
              <a:cs typeface="Arial" pitchFamily="34" charset="0"/>
            </a:endParaRPr>
          </a:p>
          <a:p>
            <a:pPr>
              <a:buNone/>
            </a:pPr>
            <a:endParaRPr lang="es-ES_tradnl" sz="2000" dirty="0">
              <a:solidFill>
                <a:srgbClr val="97BE0D"/>
              </a:solidFill>
              <a:latin typeface="Arial" pitchFamily="34" charset="0"/>
              <a:cs typeface="Arial" pitchFamily="34" charset="0"/>
            </a:endParaRPr>
          </a:p>
        </p:txBody>
      </p:sp>
      <p:sp>
        <p:nvSpPr>
          <p:cNvPr id="11" name="10 Rectángulo redondeado"/>
          <p:cNvSpPr/>
          <p:nvPr/>
        </p:nvSpPr>
        <p:spPr>
          <a:xfrm>
            <a:off x="242894" y="980728"/>
            <a:ext cx="8712968" cy="72008"/>
          </a:xfrm>
          <a:prstGeom prst="roundRect">
            <a:avLst/>
          </a:prstGeom>
          <a:solidFill>
            <a:srgbClr val="41A6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200" b="1" dirty="0">
              <a:solidFill>
                <a:sysClr val="windowText" lastClr="000000"/>
              </a:solidFill>
            </a:endParaRPr>
          </a:p>
        </p:txBody>
      </p:sp>
      <p:sp>
        <p:nvSpPr>
          <p:cNvPr id="12" name="11 Rectángulo"/>
          <p:cNvSpPr/>
          <p:nvPr/>
        </p:nvSpPr>
        <p:spPr>
          <a:xfrm>
            <a:off x="0" y="6488668"/>
            <a:ext cx="9144000" cy="369332"/>
          </a:xfrm>
          <a:prstGeom prst="rect">
            <a:avLst/>
          </a:prstGeom>
        </p:spPr>
        <p:txBody>
          <a:bodyPr wrap="square">
            <a:spAutoFit/>
          </a:bodyPr>
          <a:lstStyle/>
          <a:p>
            <a:pPr lvl="0">
              <a:spcBef>
                <a:spcPct val="0"/>
              </a:spcBef>
              <a:defRPr/>
            </a:pPr>
            <a:r>
              <a:rPr lang="es-ES_tradnl" b="1" dirty="0">
                <a:solidFill>
                  <a:schemeClr val="bg1"/>
                </a:solidFill>
                <a:latin typeface="TitilliumText22L Regular"/>
                <a:cs typeface="TitilliumText22L Regular"/>
              </a:rPr>
              <a:t>Tema V				                                                              Turbina de hidrógeno</a:t>
            </a:r>
          </a:p>
        </p:txBody>
      </p:sp>
    </p:spTree>
    <p:extLst>
      <p:ext uri="{BB962C8B-B14F-4D97-AF65-F5344CB8AC3E}">
        <p14:creationId xmlns:p14="http://schemas.microsoft.com/office/powerpoint/2010/main" val="227266522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a:spLocks noGrp="1"/>
          </p:cNvSpPr>
          <p:nvPr>
            <p:ph type="title"/>
          </p:nvPr>
        </p:nvSpPr>
        <p:spPr>
          <a:xfrm>
            <a:off x="468313" y="620688"/>
            <a:ext cx="8382000" cy="639763"/>
          </a:xfrm>
        </p:spPr>
        <p:txBody>
          <a:bodyPr/>
          <a:lstStyle/>
          <a:p>
            <a:r>
              <a:rPr lang="en-US" altLang="es-ES" sz="2800" b="1" dirty="0">
                <a:solidFill>
                  <a:srgbClr val="2F9E37"/>
                </a:solidFill>
                <a:latin typeface="Arial" pitchFamily="34" charset="0"/>
                <a:ea typeface="TitilliumText22L Regular"/>
                <a:cs typeface="Arial" pitchFamily="34" charset="0"/>
              </a:rPr>
              <a:t>ADVANTAGES OF HYDROGEN GAS TURBINES </a:t>
            </a:r>
          </a:p>
        </p:txBody>
      </p:sp>
      <p:sp>
        <p:nvSpPr>
          <p:cNvPr id="11" name="10 Rectángulo redondeado"/>
          <p:cNvSpPr/>
          <p:nvPr/>
        </p:nvSpPr>
        <p:spPr>
          <a:xfrm>
            <a:off x="242894" y="1196752"/>
            <a:ext cx="8712968" cy="72008"/>
          </a:xfrm>
          <a:prstGeom prst="roundRect">
            <a:avLst/>
          </a:prstGeom>
          <a:solidFill>
            <a:srgbClr val="41A6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200" b="1" dirty="0">
              <a:solidFill>
                <a:sysClr val="windowText" lastClr="000000"/>
              </a:solidFill>
            </a:endParaRPr>
          </a:p>
        </p:txBody>
      </p:sp>
      <p:sp>
        <p:nvSpPr>
          <p:cNvPr id="7" name="11 Rectángulo">
            <a:extLst>
              <a:ext uri="{FF2B5EF4-FFF2-40B4-BE49-F238E27FC236}">
                <a16:creationId xmlns:a16="http://schemas.microsoft.com/office/drawing/2014/main" id="{0106F4E9-4660-455D-8C74-B78FC096EB55}"/>
              </a:ext>
            </a:extLst>
          </p:cNvPr>
          <p:cNvSpPr/>
          <p:nvPr/>
        </p:nvSpPr>
        <p:spPr>
          <a:xfrm>
            <a:off x="0" y="6488668"/>
            <a:ext cx="9144000" cy="369332"/>
          </a:xfrm>
          <a:prstGeom prst="rect">
            <a:avLst/>
          </a:prstGeom>
        </p:spPr>
        <p:txBody>
          <a:bodyPr wrap="square">
            <a:spAutoFit/>
          </a:bodyPr>
          <a:lstStyle/>
          <a:p>
            <a:pPr lvl="0">
              <a:spcBef>
                <a:spcPct val="0"/>
              </a:spcBef>
              <a:defRPr/>
            </a:pPr>
            <a:r>
              <a:rPr lang="es-ES_tradnl" b="1" dirty="0">
                <a:solidFill>
                  <a:schemeClr val="bg1"/>
                </a:solidFill>
                <a:latin typeface="TitilliumText22L Regular"/>
                <a:cs typeface="TitilliumText22L Regular"/>
              </a:rPr>
              <a:t>Tema V				                                                              Turbina de hidrógeno</a:t>
            </a:r>
          </a:p>
        </p:txBody>
      </p:sp>
      <p:sp>
        <p:nvSpPr>
          <p:cNvPr id="3" name="CuadroTexto 2">
            <a:extLst>
              <a:ext uri="{FF2B5EF4-FFF2-40B4-BE49-F238E27FC236}">
                <a16:creationId xmlns:a16="http://schemas.microsoft.com/office/drawing/2014/main" id="{3742F80E-30CB-48D1-9E29-7E7556DFFCAE}"/>
              </a:ext>
            </a:extLst>
          </p:cNvPr>
          <p:cNvSpPr txBox="1"/>
          <p:nvPr/>
        </p:nvSpPr>
        <p:spPr>
          <a:xfrm>
            <a:off x="0" y="1196752"/>
            <a:ext cx="9144000" cy="5909310"/>
          </a:xfrm>
          <a:prstGeom prst="rect">
            <a:avLst/>
          </a:prstGeom>
          <a:noFill/>
        </p:spPr>
        <p:txBody>
          <a:bodyPr wrap="square">
            <a:spAutoFit/>
          </a:bodyPr>
          <a:lstStyle/>
          <a:p>
            <a:pPr algn="just"/>
            <a:r>
              <a:rPr lang="en-US" b="1" dirty="0">
                <a:solidFill>
                  <a:srgbClr val="00519E"/>
                </a:solidFill>
                <a:latin typeface="Arial" pitchFamily="34" charset="0"/>
                <a:cs typeface="Arial" pitchFamily="34" charset="0"/>
              </a:rPr>
              <a:t>In January 2019, the gas turbine industry strongly committed to develop gas turbines operating with 100% hydrogen till 2030, such fully supporting the transformation of the European gas grid into a renewable-based energy system by overcoming technical challenges and ensuring that this transformation takes place swiftly.</a:t>
            </a:r>
          </a:p>
          <a:p>
            <a:pPr algn="just"/>
            <a:endParaRPr lang="en-US" b="1" dirty="0">
              <a:solidFill>
                <a:srgbClr val="00519E"/>
              </a:solidFill>
              <a:latin typeface="Arial" pitchFamily="34" charset="0"/>
              <a:cs typeface="Arial" pitchFamily="34" charset="0"/>
            </a:endParaRPr>
          </a:p>
          <a:p>
            <a:pPr algn="just"/>
            <a:r>
              <a:rPr lang="en-US" b="1" dirty="0">
                <a:solidFill>
                  <a:srgbClr val="00519E"/>
                </a:solidFill>
                <a:latin typeface="Arial" pitchFamily="34" charset="0"/>
                <a:cs typeface="Arial" pitchFamily="34" charset="0"/>
              </a:rPr>
              <a:t>Gas turbines already fulfil the crucial balancing role in the energy system. By extending the fuel capabilities of gas turbines to hydrogen, their role can become predominant in the energy transition in long-term energy strategies:</a:t>
            </a:r>
          </a:p>
          <a:p>
            <a:pPr marL="285750" indent="-285750" algn="just">
              <a:buFont typeface="Arial" panose="020B0604020202020204" pitchFamily="34" charset="0"/>
              <a:buChar char="•"/>
            </a:pPr>
            <a:r>
              <a:rPr lang="en-US" b="1" dirty="0">
                <a:solidFill>
                  <a:srgbClr val="00519E"/>
                </a:solidFill>
                <a:latin typeface="Arial" pitchFamily="34" charset="0"/>
                <a:cs typeface="Arial" pitchFamily="34" charset="0"/>
              </a:rPr>
              <a:t>In combined cycle configuration (CCGT), gas turbines are already the cleanest form of thermal power generation.</a:t>
            </a:r>
          </a:p>
          <a:p>
            <a:pPr marL="285750" indent="-285750" algn="just">
              <a:buFont typeface="Arial" panose="020B0604020202020204" pitchFamily="34" charset="0"/>
              <a:buChar char="•"/>
            </a:pPr>
            <a:r>
              <a:rPr lang="en-US" b="1" dirty="0">
                <a:solidFill>
                  <a:srgbClr val="00519E"/>
                </a:solidFill>
                <a:latin typeface="Arial" pitchFamily="34" charset="0"/>
                <a:cs typeface="Arial" pitchFamily="34" charset="0"/>
              </a:rPr>
              <a:t>Mixing renewable gas (e.g. green hydrogen, biogas, syngas) with natural gas enables further reduction in net CO</a:t>
            </a:r>
            <a:r>
              <a:rPr lang="en-US" b="1" baseline="-25000" dirty="0">
                <a:solidFill>
                  <a:srgbClr val="00519E"/>
                </a:solidFill>
                <a:latin typeface="Arial" pitchFamily="34" charset="0"/>
                <a:cs typeface="Arial" pitchFamily="34" charset="0"/>
              </a:rPr>
              <a:t>2</a:t>
            </a:r>
            <a:r>
              <a:rPr lang="en-US" b="1" dirty="0">
                <a:solidFill>
                  <a:srgbClr val="00519E"/>
                </a:solidFill>
                <a:latin typeface="Arial" pitchFamily="34" charset="0"/>
                <a:cs typeface="Arial" pitchFamily="34" charset="0"/>
              </a:rPr>
              <a:t> emissions.</a:t>
            </a:r>
          </a:p>
          <a:p>
            <a:pPr marL="285750" indent="-285750" algn="just">
              <a:buFont typeface="Arial" panose="020B0604020202020204" pitchFamily="34" charset="0"/>
              <a:buChar char="•"/>
            </a:pPr>
            <a:r>
              <a:rPr lang="en-US" b="1" dirty="0">
                <a:solidFill>
                  <a:srgbClr val="00519E"/>
                </a:solidFill>
                <a:latin typeface="Arial" pitchFamily="34" charset="0"/>
                <a:cs typeface="Arial" pitchFamily="34" charset="0"/>
              </a:rPr>
              <a:t>Industry is committed to enable gas turbines to run entirely on renewable gas fuels by 2030 and therefore achieve capabilities for 100% carbon neutral gas fired power generation.</a:t>
            </a:r>
          </a:p>
          <a:p>
            <a:pPr marL="285750" indent="-285750" algn="just">
              <a:buFont typeface="Arial" panose="020B0604020202020204" pitchFamily="34" charset="0"/>
              <a:buChar char="•"/>
            </a:pPr>
            <a:r>
              <a:rPr lang="en-US" b="1" dirty="0">
                <a:solidFill>
                  <a:srgbClr val="00519E"/>
                </a:solidFill>
                <a:latin typeface="Arial" pitchFamily="34" charset="0"/>
                <a:cs typeface="Arial" pitchFamily="34" charset="0"/>
              </a:rPr>
              <a:t>Gas turbines are flexible, well-suited for frequent starts, and able to provide a fast response to grid demands, making them complementary to the variable RES.</a:t>
            </a:r>
          </a:p>
          <a:p>
            <a:pPr marL="285750" indent="-285750" algn="just">
              <a:buFont typeface="Arial" panose="020B0604020202020204" pitchFamily="34" charset="0"/>
              <a:buChar char="•"/>
            </a:pPr>
            <a:endParaRPr lang="en-US" b="1" dirty="0">
              <a:solidFill>
                <a:srgbClr val="00519E"/>
              </a:solidFill>
              <a:latin typeface="Arial" pitchFamily="34" charset="0"/>
              <a:cs typeface="Arial" pitchFamily="34" charset="0"/>
            </a:endParaRPr>
          </a:p>
          <a:p>
            <a:pPr algn="just"/>
            <a:endParaRPr lang="en-US" b="1" dirty="0">
              <a:solidFill>
                <a:srgbClr val="00519E"/>
              </a:solidFill>
              <a:latin typeface="Arial" pitchFamily="34" charset="0"/>
              <a:cs typeface="Arial" pitchFamily="34" charset="0"/>
            </a:endParaRPr>
          </a:p>
        </p:txBody>
      </p:sp>
    </p:spTree>
    <p:extLst>
      <p:ext uri="{BB962C8B-B14F-4D97-AF65-F5344CB8AC3E}">
        <p14:creationId xmlns:p14="http://schemas.microsoft.com/office/powerpoint/2010/main" val="246233606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a:spLocks noGrp="1"/>
          </p:cNvSpPr>
          <p:nvPr>
            <p:ph type="title"/>
          </p:nvPr>
        </p:nvSpPr>
        <p:spPr>
          <a:xfrm>
            <a:off x="468313" y="701005"/>
            <a:ext cx="8382000" cy="639763"/>
          </a:xfrm>
        </p:spPr>
        <p:txBody>
          <a:bodyPr/>
          <a:lstStyle/>
          <a:p>
            <a:r>
              <a:rPr lang="en-US" altLang="es-ES" sz="2800" b="1" dirty="0">
                <a:solidFill>
                  <a:srgbClr val="2F9E37"/>
                </a:solidFill>
                <a:latin typeface="Arial" pitchFamily="34" charset="0"/>
                <a:ea typeface="TitilliumText22L Regular"/>
                <a:cs typeface="Arial" pitchFamily="34" charset="0"/>
              </a:rPr>
              <a:t>ADVANTAGES OF HYDROGEN GAS TURBINES </a:t>
            </a:r>
          </a:p>
        </p:txBody>
      </p:sp>
      <p:sp>
        <p:nvSpPr>
          <p:cNvPr id="11" name="10 Rectángulo redondeado"/>
          <p:cNvSpPr/>
          <p:nvPr/>
        </p:nvSpPr>
        <p:spPr>
          <a:xfrm>
            <a:off x="242894" y="1268760"/>
            <a:ext cx="8712968" cy="72008"/>
          </a:xfrm>
          <a:prstGeom prst="roundRect">
            <a:avLst/>
          </a:prstGeom>
          <a:solidFill>
            <a:srgbClr val="41A6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200" b="1" dirty="0">
              <a:solidFill>
                <a:sysClr val="windowText" lastClr="000000"/>
              </a:solidFill>
            </a:endParaRPr>
          </a:p>
        </p:txBody>
      </p:sp>
      <p:sp>
        <p:nvSpPr>
          <p:cNvPr id="7" name="11 Rectángulo">
            <a:extLst>
              <a:ext uri="{FF2B5EF4-FFF2-40B4-BE49-F238E27FC236}">
                <a16:creationId xmlns:a16="http://schemas.microsoft.com/office/drawing/2014/main" id="{0106F4E9-4660-455D-8C74-B78FC096EB55}"/>
              </a:ext>
            </a:extLst>
          </p:cNvPr>
          <p:cNvSpPr/>
          <p:nvPr/>
        </p:nvSpPr>
        <p:spPr>
          <a:xfrm>
            <a:off x="0" y="6488668"/>
            <a:ext cx="9144000" cy="369332"/>
          </a:xfrm>
          <a:prstGeom prst="rect">
            <a:avLst/>
          </a:prstGeom>
        </p:spPr>
        <p:txBody>
          <a:bodyPr wrap="square">
            <a:spAutoFit/>
          </a:bodyPr>
          <a:lstStyle/>
          <a:p>
            <a:pPr lvl="0">
              <a:spcBef>
                <a:spcPct val="0"/>
              </a:spcBef>
              <a:defRPr/>
            </a:pPr>
            <a:r>
              <a:rPr lang="es-ES_tradnl" b="1" dirty="0">
                <a:solidFill>
                  <a:schemeClr val="bg1"/>
                </a:solidFill>
                <a:latin typeface="TitilliumText22L Regular"/>
                <a:cs typeface="TitilliumText22L Regular"/>
              </a:rPr>
              <a:t>Tema V				                                                              Turbina de hidrógeno</a:t>
            </a:r>
          </a:p>
        </p:txBody>
      </p:sp>
      <p:pic>
        <p:nvPicPr>
          <p:cNvPr id="2" name="Imagen 1">
            <a:extLst>
              <a:ext uri="{FF2B5EF4-FFF2-40B4-BE49-F238E27FC236}">
                <a16:creationId xmlns:a16="http://schemas.microsoft.com/office/drawing/2014/main" id="{69AE4769-4CE4-4930-A19D-55AC63223B8C}"/>
              </a:ext>
            </a:extLst>
          </p:cNvPr>
          <p:cNvPicPr>
            <a:picLocks noChangeAspect="1"/>
          </p:cNvPicPr>
          <p:nvPr/>
        </p:nvPicPr>
        <p:blipFill>
          <a:blip r:embed="rId3"/>
          <a:stretch>
            <a:fillRect/>
          </a:stretch>
        </p:blipFill>
        <p:spPr>
          <a:xfrm>
            <a:off x="0" y="1712241"/>
            <a:ext cx="9144000" cy="3433518"/>
          </a:xfrm>
          <a:prstGeom prst="rect">
            <a:avLst/>
          </a:prstGeom>
        </p:spPr>
      </p:pic>
    </p:spTree>
    <p:extLst>
      <p:ext uri="{BB962C8B-B14F-4D97-AF65-F5344CB8AC3E}">
        <p14:creationId xmlns:p14="http://schemas.microsoft.com/office/powerpoint/2010/main" val="111970718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a:spLocks noGrp="1"/>
          </p:cNvSpPr>
          <p:nvPr>
            <p:ph type="title"/>
          </p:nvPr>
        </p:nvSpPr>
        <p:spPr>
          <a:xfrm>
            <a:off x="468313" y="620688"/>
            <a:ext cx="8382000" cy="639763"/>
          </a:xfrm>
        </p:spPr>
        <p:txBody>
          <a:bodyPr/>
          <a:lstStyle/>
          <a:p>
            <a:r>
              <a:rPr lang="en-US" altLang="es-ES" sz="2800" b="1" dirty="0">
                <a:solidFill>
                  <a:srgbClr val="2F9E37"/>
                </a:solidFill>
                <a:latin typeface="Arial" pitchFamily="34" charset="0"/>
                <a:ea typeface="TitilliumText22L Regular"/>
                <a:cs typeface="Arial" pitchFamily="34" charset="0"/>
              </a:rPr>
              <a:t>ADVANTAGES OF HYDROGEN GAS TURBINES </a:t>
            </a:r>
          </a:p>
        </p:txBody>
      </p:sp>
      <p:sp>
        <p:nvSpPr>
          <p:cNvPr id="11" name="10 Rectángulo redondeado"/>
          <p:cNvSpPr/>
          <p:nvPr/>
        </p:nvSpPr>
        <p:spPr>
          <a:xfrm>
            <a:off x="242894" y="1196752"/>
            <a:ext cx="8712968" cy="72008"/>
          </a:xfrm>
          <a:prstGeom prst="roundRect">
            <a:avLst/>
          </a:prstGeom>
          <a:solidFill>
            <a:srgbClr val="41A6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200" b="1" dirty="0">
              <a:solidFill>
                <a:sysClr val="windowText" lastClr="000000"/>
              </a:solidFill>
            </a:endParaRPr>
          </a:p>
        </p:txBody>
      </p:sp>
      <p:sp>
        <p:nvSpPr>
          <p:cNvPr id="7" name="11 Rectángulo">
            <a:extLst>
              <a:ext uri="{FF2B5EF4-FFF2-40B4-BE49-F238E27FC236}">
                <a16:creationId xmlns:a16="http://schemas.microsoft.com/office/drawing/2014/main" id="{0106F4E9-4660-455D-8C74-B78FC096EB55}"/>
              </a:ext>
            </a:extLst>
          </p:cNvPr>
          <p:cNvSpPr/>
          <p:nvPr/>
        </p:nvSpPr>
        <p:spPr>
          <a:xfrm>
            <a:off x="0" y="6488668"/>
            <a:ext cx="9144000" cy="369332"/>
          </a:xfrm>
          <a:prstGeom prst="rect">
            <a:avLst/>
          </a:prstGeom>
        </p:spPr>
        <p:txBody>
          <a:bodyPr wrap="square">
            <a:spAutoFit/>
          </a:bodyPr>
          <a:lstStyle/>
          <a:p>
            <a:pPr lvl="0">
              <a:spcBef>
                <a:spcPct val="0"/>
              </a:spcBef>
              <a:defRPr/>
            </a:pPr>
            <a:r>
              <a:rPr lang="es-ES_tradnl" b="1" dirty="0">
                <a:solidFill>
                  <a:schemeClr val="bg1"/>
                </a:solidFill>
                <a:latin typeface="TitilliumText22L Regular"/>
                <a:cs typeface="TitilliumText22L Regular"/>
              </a:rPr>
              <a:t>Tema V				                                                              Turbina de hidrógeno</a:t>
            </a:r>
          </a:p>
        </p:txBody>
      </p:sp>
      <p:sp>
        <p:nvSpPr>
          <p:cNvPr id="3" name="CuadroTexto 2">
            <a:extLst>
              <a:ext uri="{FF2B5EF4-FFF2-40B4-BE49-F238E27FC236}">
                <a16:creationId xmlns:a16="http://schemas.microsoft.com/office/drawing/2014/main" id="{3742F80E-30CB-48D1-9E29-7E7556DFFCAE}"/>
              </a:ext>
            </a:extLst>
          </p:cNvPr>
          <p:cNvSpPr txBox="1"/>
          <p:nvPr/>
        </p:nvSpPr>
        <p:spPr>
          <a:xfrm>
            <a:off x="0" y="1196752"/>
            <a:ext cx="9144000" cy="5355312"/>
          </a:xfrm>
          <a:prstGeom prst="rect">
            <a:avLst/>
          </a:prstGeom>
          <a:noFill/>
        </p:spPr>
        <p:txBody>
          <a:bodyPr wrap="square">
            <a:spAutoFit/>
          </a:bodyPr>
          <a:lstStyle/>
          <a:p>
            <a:pPr algn="just"/>
            <a:r>
              <a:rPr lang="en-US" b="1" dirty="0">
                <a:solidFill>
                  <a:srgbClr val="00519E"/>
                </a:solidFill>
                <a:latin typeface="Arial" pitchFamily="34" charset="0"/>
                <a:cs typeface="Arial" pitchFamily="34" charset="0"/>
              </a:rPr>
              <a:t>Hydrogen gas turbines would, in essence, complement the intermittent nature of wind and solar power since they can be used as back-up power. Hydrogen can be</a:t>
            </a:r>
          </a:p>
          <a:p>
            <a:pPr algn="just"/>
            <a:r>
              <a:rPr lang="en-US" b="1" dirty="0">
                <a:solidFill>
                  <a:srgbClr val="00519E"/>
                </a:solidFill>
                <a:latin typeface="Arial" pitchFamily="34" charset="0"/>
                <a:cs typeface="Arial" pitchFamily="34" charset="0"/>
              </a:rPr>
              <a:t>produced via electrolysis, using excess renewable power during periods of abundant wind and daylight, or by natural gas reformation, which is also carbon neutral resource if carbon capture technology is </a:t>
            </a:r>
            <a:r>
              <a:rPr lang="en-US" b="1" dirty="0" err="1">
                <a:solidFill>
                  <a:srgbClr val="00519E"/>
                </a:solidFill>
                <a:latin typeface="Arial" pitchFamily="34" charset="0"/>
                <a:cs typeface="Arial" pitchFamily="34" charset="0"/>
              </a:rPr>
              <a:t>utilised</a:t>
            </a:r>
            <a:r>
              <a:rPr lang="en-US" b="1" dirty="0">
                <a:solidFill>
                  <a:srgbClr val="00519E"/>
                </a:solidFill>
                <a:latin typeface="Arial" pitchFamily="34" charset="0"/>
                <a:cs typeface="Arial" pitchFamily="34" charset="0"/>
              </a:rPr>
              <a:t>.</a:t>
            </a:r>
          </a:p>
          <a:p>
            <a:pPr algn="just"/>
            <a:endParaRPr lang="en-US" b="1" dirty="0">
              <a:solidFill>
                <a:srgbClr val="00519E"/>
              </a:solidFill>
              <a:latin typeface="Arial" pitchFamily="34" charset="0"/>
              <a:cs typeface="Arial" pitchFamily="34" charset="0"/>
            </a:endParaRPr>
          </a:p>
          <a:p>
            <a:pPr algn="just"/>
            <a:r>
              <a:rPr lang="en-US" b="1" dirty="0">
                <a:solidFill>
                  <a:srgbClr val="00519E"/>
                </a:solidFill>
                <a:latin typeface="Arial" pitchFamily="34" charset="0"/>
                <a:cs typeface="Arial" pitchFamily="34" charset="0"/>
              </a:rPr>
              <a:t>In this context hydrogen reforming can be seen as the kick-starter to create sufficient hydrogen supply on short notice and enable the creation of a hydrogen infrastructure, including storages. The scalability of gas turbines from small </a:t>
            </a:r>
            <a:r>
              <a:rPr lang="en-US" b="1" dirty="0" err="1">
                <a:solidFill>
                  <a:srgbClr val="00519E"/>
                </a:solidFill>
                <a:latin typeface="Arial" pitchFamily="34" charset="0"/>
                <a:cs typeface="Arial" pitchFamily="34" charset="0"/>
              </a:rPr>
              <a:t>decentralised</a:t>
            </a:r>
            <a:r>
              <a:rPr lang="en-US" b="1" dirty="0">
                <a:solidFill>
                  <a:srgbClr val="00519E"/>
                </a:solidFill>
                <a:latin typeface="Arial" pitchFamily="34" charset="0"/>
                <a:cs typeface="Arial" pitchFamily="34" charset="0"/>
              </a:rPr>
              <a:t> to large centralized systems allows for adaptation to the production capability and local storage. All in all, hydrogen gas turbines can be an enabler for long term energy storage with power to gas technologies.</a:t>
            </a:r>
          </a:p>
          <a:p>
            <a:pPr algn="just"/>
            <a:endParaRPr lang="en-US" b="1" dirty="0">
              <a:solidFill>
                <a:srgbClr val="00519E"/>
              </a:solidFill>
              <a:latin typeface="Arial" pitchFamily="34" charset="0"/>
              <a:cs typeface="Arial" pitchFamily="34" charset="0"/>
            </a:endParaRPr>
          </a:p>
          <a:p>
            <a:pPr algn="just"/>
            <a:r>
              <a:rPr lang="en-US" b="1" dirty="0">
                <a:solidFill>
                  <a:srgbClr val="00519E"/>
                </a:solidFill>
                <a:latin typeface="Arial" pitchFamily="34" charset="0"/>
                <a:cs typeface="Arial" pitchFamily="34" charset="0"/>
              </a:rPr>
              <a:t>The development of retrofit solutions for existing gas turbines will be a key enabler for the implementation of the hydrogen gas turbine technology. The first steps can initially be achieved with relatively small modifications to existing combustors, allowing co-firing of hydrogen to significant fractions (&gt;30 % vol., 11% of carbon reduction).</a:t>
            </a:r>
          </a:p>
          <a:p>
            <a:pPr algn="just"/>
            <a:endParaRPr lang="en-US" b="1" dirty="0">
              <a:solidFill>
                <a:srgbClr val="00519E"/>
              </a:solidFill>
              <a:latin typeface="Arial" pitchFamily="34" charset="0"/>
              <a:cs typeface="Arial" pitchFamily="34" charset="0"/>
            </a:endParaRPr>
          </a:p>
        </p:txBody>
      </p:sp>
    </p:spTree>
    <p:extLst>
      <p:ext uri="{BB962C8B-B14F-4D97-AF65-F5344CB8AC3E}">
        <p14:creationId xmlns:p14="http://schemas.microsoft.com/office/powerpoint/2010/main" val="290640181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7083</TotalTime>
  <Words>3837</Words>
  <Application>Microsoft Office PowerPoint</Application>
  <PresentationFormat>Presentación en pantalla (4:3)</PresentationFormat>
  <Paragraphs>363</Paragraphs>
  <Slides>34</Slides>
  <Notes>34</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34</vt:i4>
      </vt:variant>
    </vt:vector>
  </HeadingPairs>
  <TitlesOfParts>
    <vt:vector size="39" baseType="lpstr">
      <vt:lpstr>Arial</vt:lpstr>
      <vt:lpstr>Calibri</vt:lpstr>
      <vt:lpstr>Calibri Light</vt:lpstr>
      <vt:lpstr>TitilliumText22L Regular</vt:lpstr>
      <vt:lpstr>Tema de Office</vt:lpstr>
      <vt:lpstr>Presentación de PowerPoint</vt:lpstr>
      <vt:lpstr>AGENDA</vt:lpstr>
      <vt:lpstr>AGENDA</vt:lpstr>
      <vt:lpstr>Introduction</vt:lpstr>
      <vt:lpstr>Introduction</vt:lpstr>
      <vt:lpstr>AGENDA</vt:lpstr>
      <vt:lpstr>ADVANTAGES OF HYDROGEN GAS TURBINES </vt:lpstr>
      <vt:lpstr>ADVANTAGES OF HYDROGEN GAS TURBINES </vt:lpstr>
      <vt:lpstr>ADVANTAGES OF HYDROGEN GAS TURBINES </vt:lpstr>
      <vt:lpstr>ADVANTAGES OF HYDROGEN GAS TURBINES </vt:lpstr>
      <vt:lpstr>ADVANTAGES OF HYDROGEN GAS TURBINES </vt:lpstr>
      <vt:lpstr>ADVANTAGES OF HYDROGEN GAS TURBINES </vt:lpstr>
      <vt:lpstr>ADVANTAGES OF HYDROGEN GAS TURBINES </vt:lpstr>
      <vt:lpstr>ADVANTAGES OF HYDROGEN GAS TURBINES </vt:lpstr>
      <vt:lpstr>ADVANTAGES OF HYDROGEN GAS TURBINES </vt:lpstr>
      <vt:lpstr>AGENDA</vt:lpstr>
      <vt:lpstr>HYDROGEN COMBUSTION</vt:lpstr>
      <vt:lpstr>HYDROGEN COMBUSTION</vt:lpstr>
      <vt:lpstr>HYDROGEN COMBUSTION</vt:lpstr>
      <vt:lpstr>HYDROGEN COMBUSTION</vt:lpstr>
      <vt:lpstr>AGENDA</vt:lpstr>
      <vt:lpstr>RETROFIT OF EXISTING GT</vt:lpstr>
      <vt:lpstr>RETROFIT OF EXISTING GT</vt:lpstr>
      <vt:lpstr>RETROFIT OF EXISTING GT</vt:lpstr>
      <vt:lpstr>RETROFIT OF EXISTING GT</vt:lpstr>
      <vt:lpstr>RETROFIT OF EXISTING GT</vt:lpstr>
      <vt:lpstr>AGENDA</vt:lpstr>
      <vt:lpstr>CURERNT CAPABILITIES</vt:lpstr>
      <vt:lpstr>CURERNT CAPABILITIES</vt:lpstr>
      <vt:lpstr>CURERNT CAPABILITIES</vt:lpstr>
      <vt:lpstr>CURERNT CAPABILITIES</vt:lpstr>
      <vt:lpstr>CURERNT CAPABILITIES</vt:lpstr>
      <vt:lpstr>CURERNT CAPABILITIES</vt:lpstr>
      <vt:lpstr>¡¡MUCHAS GRACIAS POR SU ATENCIÓN!!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Curso de Tecnologías del Hidrógeno y Pilas de Combustible</dc:title>
  <dc:subject>Tema 1. Producción de Hidrógeno</dc:subject>
  <dc:creator>Ernesto Amores Vera</dc:creator>
  <cp:keywords>CNH2</cp:keywords>
  <cp:lastModifiedBy>FUNEZ GUERRA, CARLOS</cp:lastModifiedBy>
  <cp:revision>661</cp:revision>
  <dcterms:created xsi:type="dcterms:W3CDTF">2011-09-26T07:47:54Z</dcterms:created>
  <dcterms:modified xsi:type="dcterms:W3CDTF">2022-07-17T11:48:31Z</dcterms:modified>
  <cp:category>GEA PERONA</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624b1752-a977-4927-b9e6-e48a43684aee_Enabled">
    <vt:lpwstr>true</vt:lpwstr>
  </property>
  <property fmtid="{D5CDD505-2E9C-101B-9397-08002B2CF9AE}" pid="3" name="MSIP_Label_624b1752-a977-4927-b9e6-e48a43684aee_SetDate">
    <vt:lpwstr>2022-07-17T11:46:09Z</vt:lpwstr>
  </property>
  <property fmtid="{D5CDD505-2E9C-101B-9397-08002B2CF9AE}" pid="4" name="MSIP_Label_624b1752-a977-4927-b9e6-e48a43684aee_Method">
    <vt:lpwstr>Privileged</vt:lpwstr>
  </property>
  <property fmtid="{D5CDD505-2E9C-101B-9397-08002B2CF9AE}" pid="5" name="MSIP_Label_624b1752-a977-4927-b9e6-e48a43684aee_Name">
    <vt:lpwstr>Public</vt:lpwstr>
  </property>
  <property fmtid="{D5CDD505-2E9C-101B-9397-08002B2CF9AE}" pid="6" name="MSIP_Label_624b1752-a977-4927-b9e6-e48a43684aee_SiteId">
    <vt:lpwstr>031a09bc-a2bf-44df-888e-4e09355b7a24</vt:lpwstr>
  </property>
  <property fmtid="{D5CDD505-2E9C-101B-9397-08002B2CF9AE}" pid="7" name="MSIP_Label_624b1752-a977-4927-b9e6-e48a43684aee_ActionId">
    <vt:lpwstr>d50162df-40d6-48ec-933a-3d68abbe2cb1</vt:lpwstr>
  </property>
  <property fmtid="{D5CDD505-2E9C-101B-9397-08002B2CF9AE}" pid="8" name="MSIP_Label_624b1752-a977-4927-b9e6-e48a43684aee_ContentBits">
    <vt:lpwstr>0</vt:lpwstr>
  </property>
</Properties>
</file>