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  <p:sldMasterId id="2147483763" r:id="rId2"/>
  </p:sldMasterIdLst>
  <p:notesMasterIdLst>
    <p:notesMasterId r:id="rId46"/>
  </p:notesMasterIdLst>
  <p:sldIdLst>
    <p:sldId id="256" r:id="rId3"/>
    <p:sldId id="528" r:id="rId4"/>
    <p:sldId id="554" r:id="rId5"/>
    <p:sldId id="555" r:id="rId6"/>
    <p:sldId id="556" r:id="rId7"/>
    <p:sldId id="557" r:id="rId8"/>
    <p:sldId id="558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29" r:id="rId19"/>
    <p:sldId id="569" r:id="rId20"/>
    <p:sldId id="568" r:id="rId21"/>
    <p:sldId id="575" r:id="rId22"/>
    <p:sldId id="576" r:id="rId23"/>
    <p:sldId id="587" r:id="rId24"/>
    <p:sldId id="582" r:id="rId25"/>
    <p:sldId id="580" r:id="rId26"/>
    <p:sldId id="588" r:id="rId27"/>
    <p:sldId id="585" r:id="rId28"/>
    <p:sldId id="579" r:id="rId29"/>
    <p:sldId id="597" r:id="rId30"/>
    <p:sldId id="598" r:id="rId31"/>
    <p:sldId id="599" r:id="rId32"/>
    <p:sldId id="596" r:id="rId33"/>
    <p:sldId id="577" r:id="rId34"/>
    <p:sldId id="578" r:id="rId35"/>
    <p:sldId id="583" r:id="rId36"/>
    <p:sldId id="589" r:id="rId37"/>
    <p:sldId id="593" r:id="rId38"/>
    <p:sldId id="591" r:id="rId39"/>
    <p:sldId id="592" r:id="rId40"/>
    <p:sldId id="584" r:id="rId41"/>
    <p:sldId id="590" r:id="rId42"/>
    <p:sldId id="595" r:id="rId43"/>
    <p:sldId id="594" r:id="rId44"/>
    <p:sldId id="52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1E5A6AA-2897-4657-8C5D-EE0E53236714}">
          <p14:sldIdLst>
            <p14:sldId id="256"/>
          </p14:sldIdLst>
        </p14:section>
        <p14:section name="Tema 4" id="{4C6A2E45-AAD7-4944-AE3B-96934F81D760}">
          <p14:sldIdLst>
            <p14:sldId id="528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29"/>
            <p14:sldId id="569"/>
            <p14:sldId id="568"/>
            <p14:sldId id="575"/>
            <p14:sldId id="576"/>
          </p14:sldIdLst>
        </p14:section>
        <p14:section name="Fede" id="{0C463D0C-8C67-4EDA-98B3-E7F0B9D90063}">
          <p14:sldIdLst>
            <p14:sldId id="587"/>
            <p14:sldId id="582"/>
            <p14:sldId id="580"/>
            <p14:sldId id="588"/>
            <p14:sldId id="585"/>
            <p14:sldId id="579"/>
            <p14:sldId id="597"/>
            <p14:sldId id="598"/>
            <p14:sldId id="599"/>
            <p14:sldId id="596"/>
            <p14:sldId id="577"/>
            <p14:sldId id="578"/>
            <p14:sldId id="583"/>
            <p14:sldId id="589"/>
            <p14:sldId id="593"/>
            <p14:sldId id="591"/>
            <p14:sldId id="592"/>
            <p14:sldId id="584"/>
            <p14:sldId id="590"/>
            <p14:sldId id="595"/>
            <p14:sldId id="594"/>
            <p14:sldId id="5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8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ris\ownCloud%20-%20Federico%20Arismendi@www.fing.edu.uy\GTVE\Cursos%20posgrado\Almacenamiento%20de%20Energ&#237;a\Curso%202023\Presentaciones\FA\spotSancionado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ris\ownCloud%20-%20Federico%20Arismendi@www.fing.edu.uy\GTVE\Cursos%20posgrado\Almacenamiento%20de%20Energ&#237;a\Curso%202023\Presentaciones\FA\spotSancionado.csv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Resumen!$A$3</c:f>
              <c:strCache>
                <c:ptCount val="1"/>
                <c:pt idx="0">
                  <c:v>Enero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Resumen!$B$3:$Y$3</c:f>
              <c:numCache>
                <c:formatCode>General</c:formatCode>
                <c:ptCount val="24"/>
                <c:pt idx="0">
                  <c:v>152.73225806451615</c:v>
                </c:pt>
                <c:pt idx="1">
                  <c:v>132.45161290322579</c:v>
                </c:pt>
                <c:pt idx="2">
                  <c:v>128.51612903225808</c:v>
                </c:pt>
                <c:pt idx="3">
                  <c:v>126.50322580645162</c:v>
                </c:pt>
                <c:pt idx="4">
                  <c:v>119.64516129032258</c:v>
                </c:pt>
                <c:pt idx="5">
                  <c:v>116.1483870967742</c:v>
                </c:pt>
                <c:pt idx="6">
                  <c:v>127.00645161290323</c:v>
                </c:pt>
                <c:pt idx="7">
                  <c:v>179.59677419354838</c:v>
                </c:pt>
                <c:pt idx="8">
                  <c:v>186.87741935483871</c:v>
                </c:pt>
                <c:pt idx="9">
                  <c:v>198.12580645161293</c:v>
                </c:pt>
                <c:pt idx="10">
                  <c:v>211.94193548387099</c:v>
                </c:pt>
                <c:pt idx="11">
                  <c:v>214.42903225806455</c:v>
                </c:pt>
                <c:pt idx="12">
                  <c:v>220.21290322580646</c:v>
                </c:pt>
                <c:pt idx="13">
                  <c:v>227.0935483870968</c:v>
                </c:pt>
                <c:pt idx="14">
                  <c:v>226.78387096774196</c:v>
                </c:pt>
                <c:pt idx="15">
                  <c:v>227.65161290322581</c:v>
                </c:pt>
                <c:pt idx="16">
                  <c:v>222.20645161290324</c:v>
                </c:pt>
                <c:pt idx="17">
                  <c:v>215.88709677419354</c:v>
                </c:pt>
                <c:pt idx="18">
                  <c:v>212.8193548387097</c:v>
                </c:pt>
                <c:pt idx="19">
                  <c:v>209.03225806451613</c:v>
                </c:pt>
                <c:pt idx="20">
                  <c:v>222.60000000000002</c:v>
                </c:pt>
                <c:pt idx="21">
                  <c:v>217.5225806451613</c:v>
                </c:pt>
                <c:pt idx="22">
                  <c:v>209.81935483870967</c:v>
                </c:pt>
                <c:pt idx="23">
                  <c:v>192.44193548387096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C1-454E-8DE2-ED632666010A}"/>
            </c:ext>
          </c:extLst>
        </c:ser>
        <c:ser>
          <c:idx val="1"/>
          <c:order val="1"/>
          <c:tx>
            <c:strRef>
              <c:f>Resumen!$A$4</c:f>
              <c:strCache>
                <c:ptCount val="1"/>
                <c:pt idx="0">
                  <c:v>Febrero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Resumen!$B$4:$Y$4</c:f>
              <c:numCache>
                <c:formatCode>General</c:formatCode>
                <c:ptCount val="24"/>
                <c:pt idx="0">
                  <c:v>140.08214285714286</c:v>
                </c:pt>
                <c:pt idx="1">
                  <c:v>94.692857142857164</c:v>
                </c:pt>
                <c:pt idx="2">
                  <c:v>107.65</c:v>
                </c:pt>
                <c:pt idx="3">
                  <c:v>98.689285714285717</c:v>
                </c:pt>
                <c:pt idx="4">
                  <c:v>83.689285714285717</c:v>
                </c:pt>
                <c:pt idx="5">
                  <c:v>90.614285714285728</c:v>
                </c:pt>
                <c:pt idx="6">
                  <c:v>106.44285714285714</c:v>
                </c:pt>
                <c:pt idx="7">
                  <c:v>134.15714285714287</c:v>
                </c:pt>
                <c:pt idx="8">
                  <c:v>151.32500000000002</c:v>
                </c:pt>
                <c:pt idx="9">
                  <c:v>144.41071428571428</c:v>
                </c:pt>
                <c:pt idx="10">
                  <c:v>167.46071428571426</c:v>
                </c:pt>
                <c:pt idx="11">
                  <c:v>177.15714285714284</c:v>
                </c:pt>
                <c:pt idx="12">
                  <c:v>198.04642857142855</c:v>
                </c:pt>
                <c:pt idx="13">
                  <c:v>209.67142857142855</c:v>
                </c:pt>
                <c:pt idx="14">
                  <c:v>209.67142857142855</c:v>
                </c:pt>
                <c:pt idx="15">
                  <c:v>204.79999999999998</c:v>
                </c:pt>
                <c:pt idx="16">
                  <c:v>215.06071428571428</c:v>
                </c:pt>
                <c:pt idx="17">
                  <c:v>201.31785714285712</c:v>
                </c:pt>
                <c:pt idx="18">
                  <c:v>196.01071428571427</c:v>
                </c:pt>
                <c:pt idx="19">
                  <c:v>202.92499999999998</c:v>
                </c:pt>
                <c:pt idx="20">
                  <c:v>209.01071428571427</c:v>
                </c:pt>
                <c:pt idx="21">
                  <c:v>201.21428571428564</c:v>
                </c:pt>
                <c:pt idx="22">
                  <c:v>187.49642857142854</c:v>
                </c:pt>
                <c:pt idx="23">
                  <c:v>151.61428571428564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C1-454E-8DE2-ED632666010A}"/>
            </c:ext>
          </c:extLst>
        </c:ser>
        <c:ser>
          <c:idx val="2"/>
          <c:order val="2"/>
          <c:tx>
            <c:strRef>
              <c:f>Resumen!$A$5</c:f>
              <c:strCache>
                <c:ptCount val="1"/>
                <c:pt idx="0">
                  <c:v>Marzo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Resumen!$B$5:$Y$5</c:f>
              <c:numCache>
                <c:formatCode>General</c:formatCode>
                <c:ptCount val="24"/>
                <c:pt idx="0">
                  <c:v>121.01612903225802</c:v>
                </c:pt>
                <c:pt idx="1">
                  <c:v>110.37741935483866</c:v>
                </c:pt>
                <c:pt idx="2">
                  <c:v>116.83870967741933</c:v>
                </c:pt>
                <c:pt idx="3">
                  <c:v>106.71612903225802</c:v>
                </c:pt>
                <c:pt idx="4">
                  <c:v>109.16774193548383</c:v>
                </c:pt>
                <c:pt idx="5">
                  <c:v>114.53548387096771</c:v>
                </c:pt>
                <c:pt idx="6">
                  <c:v>126.21612903225802</c:v>
                </c:pt>
                <c:pt idx="7">
                  <c:v>135.63225806451609</c:v>
                </c:pt>
                <c:pt idx="8">
                  <c:v>161.04516129032251</c:v>
                </c:pt>
                <c:pt idx="9">
                  <c:v>181.12258064516118</c:v>
                </c:pt>
                <c:pt idx="10">
                  <c:v>193.41612903225794</c:v>
                </c:pt>
                <c:pt idx="11">
                  <c:v>195.23548387096761</c:v>
                </c:pt>
                <c:pt idx="12">
                  <c:v>195.99999999999989</c:v>
                </c:pt>
                <c:pt idx="13">
                  <c:v>195.16129032258056</c:v>
                </c:pt>
                <c:pt idx="14">
                  <c:v>200.56129032258053</c:v>
                </c:pt>
                <c:pt idx="15">
                  <c:v>202.6999999999999</c:v>
                </c:pt>
                <c:pt idx="16">
                  <c:v>205.64838709677409</c:v>
                </c:pt>
                <c:pt idx="17">
                  <c:v>193.49032258064503</c:v>
                </c:pt>
                <c:pt idx="18">
                  <c:v>182.80645161290312</c:v>
                </c:pt>
                <c:pt idx="19">
                  <c:v>180.16451612903217</c:v>
                </c:pt>
                <c:pt idx="20">
                  <c:v>176.97419354838698</c:v>
                </c:pt>
                <c:pt idx="21">
                  <c:v>164.67741935483863</c:v>
                </c:pt>
                <c:pt idx="22">
                  <c:v>141.39032258064509</c:v>
                </c:pt>
                <c:pt idx="23">
                  <c:v>133.40967741935478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C1-454E-8DE2-ED632666010A}"/>
            </c:ext>
          </c:extLst>
        </c:ser>
        <c:ser>
          <c:idx val="3"/>
          <c:order val="3"/>
          <c:tx>
            <c:strRef>
              <c:f>Resumen!$A$6</c:f>
              <c:strCache>
                <c:ptCount val="1"/>
                <c:pt idx="0">
                  <c:v>Abril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Resumen!$B$6:$Y$6</c:f>
              <c:numCache>
                <c:formatCode>General</c:formatCode>
                <c:ptCount val="24"/>
                <c:pt idx="0">
                  <c:v>149.71666666666667</c:v>
                </c:pt>
                <c:pt idx="1">
                  <c:v>129.00666666666669</c:v>
                </c:pt>
                <c:pt idx="2">
                  <c:v>113.87666666666668</c:v>
                </c:pt>
                <c:pt idx="3">
                  <c:v>110.33333333333333</c:v>
                </c:pt>
                <c:pt idx="4">
                  <c:v>117.4</c:v>
                </c:pt>
                <c:pt idx="5">
                  <c:v>142.15666666666669</c:v>
                </c:pt>
                <c:pt idx="6">
                  <c:v>151.91333333333336</c:v>
                </c:pt>
                <c:pt idx="7">
                  <c:v>162.2133333333334</c:v>
                </c:pt>
                <c:pt idx="8">
                  <c:v>179.44333333333336</c:v>
                </c:pt>
                <c:pt idx="9">
                  <c:v>186.37666666666672</c:v>
                </c:pt>
                <c:pt idx="10">
                  <c:v>190.50000000000006</c:v>
                </c:pt>
                <c:pt idx="11">
                  <c:v>194.22666666666674</c:v>
                </c:pt>
                <c:pt idx="12">
                  <c:v>192.3033333333334</c:v>
                </c:pt>
                <c:pt idx="13">
                  <c:v>197.34666666666675</c:v>
                </c:pt>
                <c:pt idx="14">
                  <c:v>201.35666666666674</c:v>
                </c:pt>
                <c:pt idx="15">
                  <c:v>202.57000000000008</c:v>
                </c:pt>
                <c:pt idx="16">
                  <c:v>204.95000000000007</c:v>
                </c:pt>
                <c:pt idx="17">
                  <c:v>209.80666666666673</c:v>
                </c:pt>
                <c:pt idx="18">
                  <c:v>223.46666666666673</c:v>
                </c:pt>
                <c:pt idx="19">
                  <c:v>223.38666666666674</c:v>
                </c:pt>
                <c:pt idx="20">
                  <c:v>219.62666666666672</c:v>
                </c:pt>
                <c:pt idx="21">
                  <c:v>212.61666666666673</c:v>
                </c:pt>
                <c:pt idx="22">
                  <c:v>185.50666666666672</c:v>
                </c:pt>
                <c:pt idx="23">
                  <c:v>171.89333333333335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C1-454E-8DE2-ED632666010A}"/>
            </c:ext>
          </c:extLst>
        </c:ser>
        <c:ser>
          <c:idx val="4"/>
          <c:order val="4"/>
          <c:tx>
            <c:strRef>
              <c:f>Resumen!$A$7</c:f>
              <c:strCache>
                <c:ptCount val="1"/>
                <c:pt idx="0">
                  <c:v>Mayo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Resumen!$B$7:$Y$7</c:f>
              <c:numCache>
                <c:formatCode>General</c:formatCode>
                <c:ptCount val="24"/>
                <c:pt idx="0">
                  <c:v>99.616129032258073</c:v>
                </c:pt>
                <c:pt idx="1">
                  <c:v>86.98709677419356</c:v>
                </c:pt>
                <c:pt idx="2">
                  <c:v>74.680645161290329</c:v>
                </c:pt>
                <c:pt idx="3">
                  <c:v>74.680645161290329</c:v>
                </c:pt>
                <c:pt idx="4">
                  <c:v>81.493548387096794</c:v>
                </c:pt>
                <c:pt idx="5">
                  <c:v>86.225806451612911</c:v>
                </c:pt>
                <c:pt idx="6">
                  <c:v>96.993548387096794</c:v>
                </c:pt>
                <c:pt idx="7">
                  <c:v>106.95806451612906</c:v>
                </c:pt>
                <c:pt idx="8">
                  <c:v>119.69032258064519</c:v>
                </c:pt>
                <c:pt idx="9">
                  <c:v>125.76451612903229</c:v>
                </c:pt>
                <c:pt idx="10">
                  <c:v>127.98064516129035</c:v>
                </c:pt>
                <c:pt idx="11">
                  <c:v>132.07096774193553</c:v>
                </c:pt>
                <c:pt idx="12">
                  <c:v>126.47419354838713</c:v>
                </c:pt>
                <c:pt idx="13">
                  <c:v>124.84193548387101</c:v>
                </c:pt>
                <c:pt idx="14">
                  <c:v>126.47419354838713</c:v>
                </c:pt>
                <c:pt idx="15">
                  <c:v>126.47419354838713</c:v>
                </c:pt>
                <c:pt idx="16">
                  <c:v>132.60000000000002</c:v>
                </c:pt>
                <c:pt idx="17">
                  <c:v>132.20000000000002</c:v>
                </c:pt>
                <c:pt idx="18">
                  <c:v>143.24838709677422</c:v>
                </c:pt>
                <c:pt idx="19">
                  <c:v>145.2967741935484</c:v>
                </c:pt>
                <c:pt idx="20">
                  <c:v>143.59354838709683</c:v>
                </c:pt>
                <c:pt idx="21">
                  <c:v>136.60000000000002</c:v>
                </c:pt>
                <c:pt idx="22">
                  <c:v>130.65806451612906</c:v>
                </c:pt>
                <c:pt idx="23">
                  <c:v>120.93225806451615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DC1-454E-8DE2-ED6326660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12656"/>
        <c:axId val="39309744"/>
      </c:lineChart>
      <c:catAx>
        <c:axId val="393126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39309744"/>
        <c:crosses val="autoZero"/>
        <c:auto val="1"/>
        <c:lblAlgn val="ctr"/>
        <c:lblOffset val="100"/>
        <c:noMultiLvlLbl val="0"/>
      </c:catAx>
      <c:valAx>
        <c:axId val="39309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3931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UY"/>
              <a:t>Valor hora promedio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Resumen!$A$10:$A$14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Resumen!$B$10:$B$14</c:f>
              <c:numCache>
                <c:formatCode>0.00</c:formatCode>
                <c:ptCount val="5"/>
                <c:pt idx="0">
                  <c:v>187.41854838709676</c:v>
                </c:pt>
                <c:pt idx="1">
                  <c:v>161.80044642857141</c:v>
                </c:pt>
                <c:pt idx="2">
                  <c:v>160.17930107526874</c:v>
                </c:pt>
                <c:pt idx="3">
                  <c:v>177.99972222222229</c:v>
                </c:pt>
                <c:pt idx="4">
                  <c:v>116.77231182795701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85-46C9-9B32-C358860C2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9655968"/>
        <c:axId val="1629651392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Resumen!$A$10:$A$14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Resumen!$C$10:$C$14</c:f>
              <c:numCache>
                <c:formatCode>0.00</c:formatCode>
                <c:ptCount val="5"/>
                <c:pt idx="0">
                  <c:v>7.49674193548387</c:v>
                </c:pt>
                <c:pt idx="1">
                  <c:v>6.4720178571428564</c:v>
                </c:pt>
                <c:pt idx="2">
                  <c:v>6.4071720430107497</c:v>
                </c:pt>
                <c:pt idx="3">
                  <c:v>7.1199888888888916</c:v>
                </c:pt>
                <c:pt idx="4">
                  <c:v>4.6708924731182808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85-46C9-9B32-C358860C2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516832"/>
        <c:axId val="388513088"/>
      </c:lineChart>
      <c:catAx>
        <c:axId val="162965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629651392"/>
        <c:crosses val="autoZero"/>
        <c:auto val="1"/>
        <c:lblAlgn val="ctr"/>
        <c:lblOffset val="100"/>
        <c:noMultiLvlLbl val="0"/>
      </c:catAx>
      <c:valAx>
        <c:axId val="162965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629655968"/>
        <c:crosses val="autoZero"/>
        <c:crossBetween val="between"/>
      </c:valAx>
      <c:valAx>
        <c:axId val="388513088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388516832"/>
        <c:crosses val="max"/>
        <c:crossBetween val="between"/>
      </c:valAx>
      <c:catAx>
        <c:axId val="388516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8513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0.06314</cdr:x>
      <cdr:y>0.41585</cdr:y>
    </cdr:from>
    <cdr:to>
      <cdr:x>0.2808</cdr:x>
      <cdr:y>0.58415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1B1A1E5-1311-4BCE-BF6A-37153359A6BA}"/>
            </a:ext>
          </a:extLst>
        </cdr:cNvPr>
        <cdr:cNvSpPr txBox="1"/>
      </cdr:nvSpPr>
      <cdr:spPr>
        <a:xfrm xmlns:a="http://schemas.openxmlformats.org/drawingml/2006/main">
          <a:off x="635122" y="1672858"/>
          <a:ext cx="2189285" cy="677008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rgbClr val="0070C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UY" sz="1100" dirty="0"/>
            <a:t>Valor horario promedio:</a:t>
          </a:r>
          <a:br>
            <a:rPr lang="es-UY" sz="1100" dirty="0"/>
          </a:br>
          <a:r>
            <a:rPr lang="es-UY" sz="1100" dirty="0"/>
            <a:t>- 160 </a:t>
          </a:r>
          <a:r>
            <a:rPr lang="es-UY" dirty="0"/>
            <a:t>USD/</a:t>
          </a:r>
          <a:r>
            <a:rPr lang="es-UY" dirty="0" err="1"/>
            <a:t>MWh</a:t>
          </a:r>
          <a:br>
            <a:rPr lang="es-UY" dirty="0"/>
          </a:br>
          <a:r>
            <a:rPr lang="es-UY" dirty="0"/>
            <a:t>- 6,43 $/kWh</a:t>
          </a:r>
          <a:endParaRPr lang="es-UY" sz="1100" dirty="0"/>
        </a:p>
      </cdr:txBody>
    </cdr:sp>
  </cdr:relSizeAnchor>
  <cdr:relSizeAnchor xmlns:cdr="http://schemas.openxmlformats.org/drawingml/2006/chartDrawing">
    <cdr:from>
      <cdr:x>0.29021</cdr:x>
      <cdr:y>0.39345</cdr:y>
    </cdr:from>
    <cdr:to>
      <cdr:x>0.80736</cdr:x>
      <cdr:y>0.88085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8DE5503A-8F55-41C8-AD1D-6816593F65D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919046" y="1582737"/>
          <a:ext cx="5201669" cy="196068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EF9D9-15B9-47FE-BAD5-47E80C10DAA5}" type="datetimeFigureOut">
              <a:rPr lang="es-UY" smtClean="0"/>
              <a:pPr/>
              <a:t>20/6/2023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721A2-BA56-4E4B-8267-CF665078303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3574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685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916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312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095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84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1037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7221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124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570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28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31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2031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165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049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63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981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760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156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225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445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293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844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4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32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mpo.com.uy/bases/decretos/173-2010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o.com.uy/bases/decretos/173-2010" TargetMode="External"/><Relationship Id="rId7" Type="http://schemas.openxmlformats.org/officeDocument/2006/relationships/hyperlink" Target="https://www.gub.uy/presidencia/institucional/normativa/decreto-147023-se-reglamenta-inyeccion-energia-red-interconexion" TargetMode="External"/><Relationship Id="rId2" Type="http://schemas.openxmlformats.org/officeDocument/2006/relationships/hyperlink" Target="https://www.impo.com.uy/bases/decretos/276-200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mpo.com.uy/bases/decretos/27-2020" TargetMode="External"/><Relationship Id="rId5" Type="http://schemas.openxmlformats.org/officeDocument/2006/relationships/hyperlink" Target="https://www.impo.com.uy/bases/decretos-originales/43-2015" TargetMode="External"/><Relationship Id="rId4" Type="http://schemas.openxmlformats.org/officeDocument/2006/relationships/hyperlink" Target="https://www.impo.com.uy/bases/decretos-reglamento/114-2014/1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po.com.uy/bases/decretos/27-2020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360429" cy="3566160"/>
          </a:xfrm>
        </p:spPr>
        <p:txBody>
          <a:bodyPr>
            <a:normAutofit/>
          </a:bodyPr>
          <a:lstStyle/>
          <a:p>
            <a:pPr algn="ctr"/>
            <a:r>
              <a:rPr lang="es-UY" sz="6000" dirty="0"/>
              <a:t>Regulación del Almacenamiento en Uruguay</a:t>
            </a:r>
            <a:r>
              <a:rPr lang="x-none" sz="7200" dirty="0"/>
              <a:t>	</a:t>
            </a:r>
            <a:endParaRPr lang="es-UY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7280" y="4568635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x-none" b="1" dirty="0"/>
              <a:t>Grupo de trabajo e</a:t>
            </a:r>
            <a:r>
              <a:rPr lang="es-419" b="1" dirty="0"/>
              <a:t>N</a:t>
            </a:r>
            <a:r>
              <a:rPr lang="x-none" b="1" dirty="0"/>
              <a:t> Vehículos Eléctricos (GTVE)</a:t>
            </a:r>
          </a:p>
          <a:p>
            <a:r>
              <a:rPr lang="es-MX" b="1" cap="none" dirty="0"/>
              <a:t>Dr. Ing. Mario Vignolo				Ing. Federico Arismendi</a:t>
            </a:r>
            <a:endParaRPr lang="x-none" b="1" cap="none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21119"/>
            <a:ext cx="6383437" cy="12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78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098" y="608769"/>
            <a:ext cx="8234501" cy="804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 Sector </a:t>
            </a:r>
            <a:r>
              <a:rPr lang="en-US" dirty="0" err="1">
                <a:solidFill>
                  <a:schemeClr val="tx1"/>
                </a:solidFill>
              </a:rPr>
              <a:t>Eléctrico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 err="1">
                <a:solidFill>
                  <a:schemeClr val="tx1"/>
                </a:solidFill>
              </a:rPr>
              <a:t>Dimensiones</a:t>
            </a:r>
            <a:r>
              <a:rPr lang="en-US" sz="3100" dirty="0">
                <a:solidFill>
                  <a:schemeClr val="tx1"/>
                </a:solidFill>
              </a:rPr>
              <a:t> de los </a:t>
            </a:r>
            <a:r>
              <a:rPr lang="en-US" sz="3100" dirty="0" err="1">
                <a:solidFill>
                  <a:schemeClr val="tx1"/>
                </a:solidFill>
              </a:rPr>
              <a:t>cambios</a:t>
            </a:r>
            <a:endParaRPr lang="es-UY" sz="31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837478-1B88-455A-91EE-29EA29C4433E}"/>
              </a:ext>
            </a:extLst>
          </p:cNvPr>
          <p:cNvSpPr txBox="1"/>
          <p:nvPr/>
        </p:nvSpPr>
        <p:spPr>
          <a:xfrm>
            <a:off x="1232453" y="2167116"/>
            <a:ext cx="100716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s-ES_tradnl" altLang="en-US" sz="2800" b="1" dirty="0"/>
              <a:t>PROPIEDAD</a:t>
            </a:r>
          </a:p>
          <a:p>
            <a:pPr eaLnBrk="1" hangingPunct="1"/>
            <a:endParaRPr lang="es-ES_tradnl" altLang="en-US" sz="2800" dirty="0"/>
          </a:p>
          <a:p>
            <a:pPr lvl="1" eaLnBrk="1" hangingPunct="1"/>
            <a:r>
              <a:rPr lang="es-ES_tradnl" altLang="en-US" sz="2800" dirty="0"/>
              <a:t>(I) DEL ESTADO CON GESTIÓN DEL EJECUTIVO</a:t>
            </a:r>
          </a:p>
          <a:p>
            <a:pPr lvl="1" eaLnBrk="1" hangingPunct="1"/>
            <a:r>
              <a:rPr lang="es-ES_tradnl" altLang="en-US" sz="2800" dirty="0"/>
              <a:t>(II) DEL ESTADO CON GESTIÓN INDEPENDIENTE (Empresa Pública)</a:t>
            </a:r>
          </a:p>
          <a:p>
            <a:pPr lvl="1" eaLnBrk="1" hangingPunct="1"/>
            <a:r>
              <a:rPr lang="es-ES_tradnl" altLang="en-US" sz="2800" dirty="0"/>
              <a:t>(III) PRIVADA</a:t>
            </a:r>
          </a:p>
        </p:txBody>
      </p:sp>
    </p:spTree>
    <p:extLst>
      <p:ext uri="{BB962C8B-B14F-4D97-AF65-F5344CB8AC3E}">
        <p14:creationId xmlns:p14="http://schemas.microsoft.com/office/powerpoint/2010/main" val="41498472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098" y="608769"/>
            <a:ext cx="8234501" cy="804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 Sector </a:t>
            </a:r>
            <a:r>
              <a:rPr lang="en-US" dirty="0" err="1">
                <a:solidFill>
                  <a:schemeClr val="tx1"/>
                </a:solidFill>
              </a:rPr>
              <a:t>Eléctrico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 err="1">
                <a:solidFill>
                  <a:schemeClr val="tx1"/>
                </a:solidFill>
              </a:rPr>
              <a:t>Dimensiones</a:t>
            </a:r>
            <a:r>
              <a:rPr lang="en-US" sz="3100" dirty="0">
                <a:solidFill>
                  <a:schemeClr val="tx1"/>
                </a:solidFill>
              </a:rPr>
              <a:t> de los </a:t>
            </a:r>
            <a:r>
              <a:rPr lang="en-US" sz="3100" dirty="0" err="1">
                <a:solidFill>
                  <a:schemeClr val="tx1"/>
                </a:solidFill>
              </a:rPr>
              <a:t>cambios</a:t>
            </a:r>
            <a:endParaRPr lang="es-UY" sz="31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837478-1B88-455A-91EE-29EA29C4433E}"/>
              </a:ext>
            </a:extLst>
          </p:cNvPr>
          <p:cNvSpPr txBox="1"/>
          <p:nvPr/>
        </p:nvSpPr>
        <p:spPr>
          <a:xfrm>
            <a:off x="1126435" y="1968333"/>
            <a:ext cx="990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s-ES_tradnl" altLang="en-US" sz="2800" b="1" dirty="0"/>
              <a:t>ESTRUCTURA</a:t>
            </a:r>
          </a:p>
          <a:p>
            <a:pPr eaLnBrk="1" hangingPunct="1"/>
            <a:endParaRPr lang="es-ES_tradnl" altLang="en-US" sz="2800" b="1" dirty="0"/>
          </a:p>
          <a:p>
            <a:pPr lvl="1" eaLnBrk="1" hangingPunct="1"/>
            <a:r>
              <a:rPr lang="es-ES_tradnl" altLang="en-US" sz="2800" dirty="0"/>
              <a:t>(I)  NO  EXISTE  COMPETENCIA</a:t>
            </a:r>
          </a:p>
          <a:p>
            <a:pPr lvl="1" eaLnBrk="1" hangingPunct="1"/>
            <a:r>
              <a:rPr lang="es-ES_tradnl" altLang="en-US" sz="2800" dirty="0"/>
              <a:t>(II) COMPETENCIA EN GENERACIÓN   SOLAMENTE</a:t>
            </a:r>
          </a:p>
          <a:p>
            <a:pPr lvl="1" eaLnBrk="1" hangingPunct="1"/>
            <a:r>
              <a:rPr lang="es-ES_tradnl" altLang="en-US" sz="2800" dirty="0"/>
              <a:t>(III)  COMPETENCIA EN GENERACIÓN Y MAS DE UN AGENTE DEMANDANTE  INDEPENDIENTE LIMITADO POR LA ESCALA DISPUESTA POR EL REGULADOR.</a:t>
            </a:r>
          </a:p>
          <a:p>
            <a:pPr lvl="1" eaLnBrk="1" hangingPunct="1"/>
            <a:r>
              <a:rPr lang="es-ES_tradnl" altLang="en-US" sz="2800" dirty="0"/>
              <a:t>(IV)  MULTIPLICIDAD DE AGENTES OFERENTES Y DEMAN</a:t>
            </a:r>
            <a:r>
              <a:rPr lang="es-ES_tradnl" altLang="en-US" sz="2800" b="1" dirty="0"/>
              <a:t>DANTES </a:t>
            </a:r>
            <a:r>
              <a:rPr lang="es-ES_tradnl" altLang="en-US" sz="2800" dirty="0"/>
              <a:t>SIN LÍMITES DE ESCALA. COMPETENCIA PLENA</a:t>
            </a:r>
          </a:p>
        </p:txBody>
      </p:sp>
    </p:spTree>
    <p:extLst>
      <p:ext uri="{BB962C8B-B14F-4D97-AF65-F5344CB8AC3E}">
        <p14:creationId xmlns:p14="http://schemas.microsoft.com/office/powerpoint/2010/main" val="2693018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098" y="608769"/>
            <a:ext cx="8234501" cy="804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 Sector </a:t>
            </a:r>
            <a:r>
              <a:rPr lang="en-US" dirty="0" err="1">
                <a:solidFill>
                  <a:schemeClr val="tx1"/>
                </a:solidFill>
              </a:rPr>
              <a:t>Eléctrico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La </a:t>
            </a:r>
            <a:r>
              <a:rPr lang="en-US" sz="3100" dirty="0" err="1">
                <a:solidFill>
                  <a:schemeClr val="tx1"/>
                </a:solidFill>
              </a:rPr>
              <a:t>matriz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estructura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propiedad</a:t>
            </a:r>
            <a:endParaRPr lang="es-UY" sz="31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CB552E89-3365-4379-9BB3-2D7CD214B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593" y="3286539"/>
            <a:ext cx="4649788" cy="2617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id="{D5741D24-DD82-4ECF-8D2E-31113C46F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5593" y="4131089"/>
            <a:ext cx="4649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10" name="Line 32">
            <a:extLst>
              <a:ext uri="{FF2B5EF4-FFF2-40B4-BE49-F238E27FC236}">
                <a16:creationId xmlns:a16="http://schemas.microsoft.com/office/drawing/2014/main" id="{20D3B44E-3BE8-44A1-9FE4-3B0860B80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5593" y="4977227"/>
            <a:ext cx="4649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11" name="Line 33">
            <a:extLst>
              <a:ext uri="{FF2B5EF4-FFF2-40B4-BE49-F238E27FC236}">
                <a16:creationId xmlns:a16="http://schemas.microsoft.com/office/drawing/2014/main" id="{790BF3A6-603A-4196-8050-291CE924E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9055" y="3286539"/>
            <a:ext cx="0" cy="261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12" name="Line 34">
            <a:extLst>
              <a:ext uri="{FF2B5EF4-FFF2-40B4-BE49-F238E27FC236}">
                <a16:creationId xmlns:a16="http://schemas.microsoft.com/office/drawing/2014/main" id="{853680FA-AFA1-4849-BBD1-8BF10DE97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2218" y="3286539"/>
            <a:ext cx="0" cy="261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13" name="Line 35">
            <a:extLst>
              <a:ext uri="{FF2B5EF4-FFF2-40B4-BE49-F238E27FC236}">
                <a16:creationId xmlns:a16="http://schemas.microsoft.com/office/drawing/2014/main" id="{C1AABDDD-36FF-4802-8CFE-90035FDF3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0343" y="3286539"/>
            <a:ext cx="0" cy="261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62E72488-ADC5-44D2-BA4B-4022D527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455" y="2440402"/>
            <a:ext cx="1038225" cy="690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i="1">
                <a:latin typeface="Times New Roman" panose="02020603050405020304" pitchFamily="18" charset="0"/>
              </a:rPr>
              <a:t>Modelo 1</a:t>
            </a:r>
          </a:p>
        </p:txBody>
      </p:sp>
      <p:sp>
        <p:nvSpPr>
          <p:cNvPr id="15" name="Text Box 37">
            <a:extLst>
              <a:ext uri="{FF2B5EF4-FFF2-40B4-BE49-F238E27FC236}">
                <a16:creationId xmlns:a16="http://schemas.microsoft.com/office/drawing/2014/main" id="{52E6E17D-0B43-4837-BC73-743D83471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793" y="2440402"/>
            <a:ext cx="1036638" cy="690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i="1">
                <a:latin typeface="Times New Roman" panose="02020603050405020304" pitchFamily="18" charset="0"/>
              </a:rPr>
              <a:t>Modelo 2</a:t>
            </a:r>
            <a:endParaRPr lang="es-ES_tradnl" altLang="en-US" sz="2000" i="1">
              <a:latin typeface="Times New Roman" panose="02020603050405020304" pitchFamily="18" charset="0"/>
            </a:endParaRPr>
          </a:p>
        </p:txBody>
      </p:sp>
      <p:sp>
        <p:nvSpPr>
          <p:cNvPr id="16" name="Text Box 38">
            <a:extLst>
              <a:ext uri="{FF2B5EF4-FFF2-40B4-BE49-F238E27FC236}">
                <a16:creationId xmlns:a16="http://schemas.microsoft.com/office/drawing/2014/main" id="{EC0FB1B2-25A4-48CB-A0E7-BE1D02282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505" y="2440402"/>
            <a:ext cx="1038225" cy="690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i="1">
                <a:latin typeface="Times New Roman" panose="02020603050405020304" pitchFamily="18" charset="0"/>
              </a:rPr>
              <a:t>Modelo 3</a:t>
            </a:r>
          </a:p>
        </p:txBody>
      </p:sp>
      <p:sp>
        <p:nvSpPr>
          <p:cNvPr id="17" name="Text Box 39">
            <a:extLst>
              <a:ext uri="{FF2B5EF4-FFF2-40B4-BE49-F238E27FC236}">
                <a16:creationId xmlns:a16="http://schemas.microsoft.com/office/drawing/2014/main" id="{96ECAF44-5761-4F9A-BABB-BB3918BE7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118" y="2440402"/>
            <a:ext cx="1039813" cy="690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i="1">
                <a:latin typeface="Times New Roman" panose="02020603050405020304" pitchFamily="18" charset="0"/>
              </a:rPr>
              <a:t>Modelo 4</a:t>
            </a:r>
            <a:endParaRPr lang="es-ES_tradnl" altLang="en-US" sz="2000" i="1">
              <a:latin typeface="Times New Roman" panose="02020603050405020304" pitchFamily="18" charset="0"/>
            </a:endParaRPr>
          </a:p>
        </p:txBody>
      </p:sp>
      <p:sp>
        <p:nvSpPr>
          <p:cNvPr id="18" name="Text Box 40">
            <a:extLst>
              <a:ext uri="{FF2B5EF4-FFF2-40B4-BE49-F238E27FC236}">
                <a16:creationId xmlns:a16="http://schemas.microsoft.com/office/drawing/2014/main" id="{70E30E31-0988-4928-8E94-E5F2AFD54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118" y="3286539"/>
            <a:ext cx="1506538" cy="844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b="1" i="1">
                <a:latin typeface="Times New Roman" panose="02020603050405020304" pitchFamily="18" charset="0"/>
              </a:rPr>
              <a:t>Repartición del Gobierno</a:t>
            </a:r>
            <a:endParaRPr lang="es-ES_tradnl" altLang="en-US" sz="1800">
              <a:latin typeface="Times New Roman" panose="02020603050405020304" pitchFamily="18" charset="0"/>
            </a:endParaRPr>
          </a:p>
        </p:txBody>
      </p:sp>
      <p:sp>
        <p:nvSpPr>
          <p:cNvPr id="19" name="Text Box 41">
            <a:extLst>
              <a:ext uri="{FF2B5EF4-FFF2-40B4-BE49-F238E27FC236}">
                <a16:creationId xmlns:a16="http://schemas.microsoft.com/office/drawing/2014/main" id="{7E76A8A8-159E-426C-9F45-D48DC6CF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118" y="4131089"/>
            <a:ext cx="1506538" cy="846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b="1" i="1">
                <a:latin typeface="Times New Roman" panose="02020603050405020304" pitchFamily="18" charset="0"/>
              </a:rPr>
              <a:t>Corporación Pública</a:t>
            </a:r>
            <a:endParaRPr lang="es-ES_tradnl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BA2DCD22-B494-44BC-823F-375C41C73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118" y="4977227"/>
            <a:ext cx="1506538" cy="847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b="1" i="1">
                <a:latin typeface="Times New Roman" panose="02020603050405020304" pitchFamily="18" charset="0"/>
              </a:rPr>
              <a:t>Corporación Privada</a:t>
            </a:r>
            <a:endParaRPr lang="es-ES_tradnl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21" name="Text Box 43">
            <a:extLst>
              <a:ext uri="{FF2B5EF4-FFF2-40B4-BE49-F238E27FC236}">
                <a16:creationId xmlns:a16="http://schemas.microsoft.com/office/drawing/2014/main" id="{FEE43364-8743-4965-B11C-9EC87F5DE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905" y="2035589"/>
            <a:ext cx="31638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</a:rPr>
              <a:t>ESTRUCTURA</a:t>
            </a: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DCF355C1-2024-4049-903E-126C6B7C6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305" y="2721389"/>
            <a:ext cx="7937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</a:rPr>
              <a:t>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</a:rPr>
              <a:t>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</a:rPr>
              <a:t>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</a:rPr>
              <a:t>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</a:rPr>
              <a:t>/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</a:rPr>
              <a:t>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</a:rPr>
              <a:t>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</a:rPr>
              <a:t>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</a:rPr>
              <a:t>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</a:rPr>
              <a:t>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</a:rPr>
              <a:t>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id="{B39B7856-6352-43DB-8C08-5D5810570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918" y="4061239"/>
            <a:ext cx="16224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b="1">
                <a:latin typeface="Times New Roman" panose="02020603050405020304" pitchFamily="18" charset="0"/>
              </a:rPr>
              <a:t>Reino Unido</a:t>
            </a:r>
            <a:endParaRPr lang="es-ES_tradnl" altLang="en-US" sz="2000">
              <a:latin typeface="Times New Roman" panose="02020603050405020304" pitchFamily="18" charset="0"/>
            </a:endParaRPr>
          </a:p>
        </p:txBody>
      </p:sp>
      <p:sp>
        <p:nvSpPr>
          <p:cNvPr id="24" name="Line 46">
            <a:extLst>
              <a:ext uri="{FF2B5EF4-FFF2-40B4-BE49-F238E27FC236}">
                <a16:creationId xmlns:a16="http://schemas.microsoft.com/office/drawing/2014/main" id="{CE9A474C-B0C1-4C9C-96E4-D8B39D6CD0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3980" y="4243802"/>
            <a:ext cx="3184525" cy="833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25" name="Text Box 47">
            <a:extLst>
              <a:ext uri="{FF2B5EF4-FFF2-40B4-BE49-F238E27FC236}">
                <a16:creationId xmlns:a16="http://schemas.microsoft.com/office/drawing/2014/main" id="{8D4E65AB-1FBC-4AE8-8E9D-1B6DC733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6643" y="5124864"/>
            <a:ext cx="14652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b="1">
                <a:latin typeface="Times New Roman" panose="02020603050405020304" pitchFamily="18" charset="0"/>
              </a:rPr>
              <a:t>Reino Unido</a:t>
            </a:r>
          </a:p>
        </p:txBody>
      </p:sp>
      <p:sp>
        <p:nvSpPr>
          <p:cNvPr id="26" name="Text Box 48">
            <a:extLst>
              <a:ext uri="{FF2B5EF4-FFF2-40B4-BE49-F238E27FC236}">
                <a16:creationId xmlns:a16="http://schemas.microsoft.com/office/drawing/2014/main" id="{6B12CDAF-8603-439F-8153-E0E932147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780" y="4315239"/>
            <a:ext cx="13319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b="1">
                <a:latin typeface="Times New Roman" panose="02020603050405020304" pitchFamily="18" charset="0"/>
              </a:rPr>
              <a:t>Argentina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b="1">
                <a:latin typeface="Times New Roman" panose="02020603050405020304" pitchFamily="18" charset="0"/>
              </a:rPr>
              <a:t>Chile</a:t>
            </a:r>
          </a:p>
        </p:txBody>
      </p:sp>
      <p:sp>
        <p:nvSpPr>
          <p:cNvPr id="27" name="Text Box 49">
            <a:extLst>
              <a:ext uri="{FF2B5EF4-FFF2-40B4-BE49-F238E27FC236}">
                <a16:creationId xmlns:a16="http://schemas.microsoft.com/office/drawing/2014/main" id="{6A1BEF16-CBF0-468F-A618-5E673921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505" y="5258214"/>
            <a:ext cx="12334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b="1">
                <a:latin typeface="Times New Roman" panose="02020603050405020304" pitchFamily="18" charset="0"/>
              </a:rPr>
              <a:t>Argentina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b="1">
                <a:latin typeface="Times New Roman" panose="02020603050405020304" pitchFamily="18" charset="0"/>
              </a:rPr>
              <a:t>Chile</a:t>
            </a:r>
          </a:p>
        </p:txBody>
      </p:sp>
      <p:sp>
        <p:nvSpPr>
          <p:cNvPr id="28" name="Line 50">
            <a:extLst>
              <a:ext uri="{FF2B5EF4-FFF2-40B4-BE49-F238E27FC236}">
                <a16:creationId xmlns:a16="http://schemas.microsoft.com/office/drawing/2014/main" id="{7B2281D3-778A-4831-B697-7DD842590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9605" y="4847052"/>
            <a:ext cx="2243138" cy="812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29" name="Text Box 51">
            <a:extLst>
              <a:ext uri="{FF2B5EF4-FFF2-40B4-BE49-F238E27FC236}">
                <a16:creationId xmlns:a16="http://schemas.microsoft.com/office/drawing/2014/main" id="{2FDBE02B-CC29-4598-8865-4E1791020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805" y="4550189"/>
            <a:ext cx="485775" cy="28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600" b="1">
                <a:latin typeface="Times New Roman" panose="02020603050405020304" pitchFamily="18" charset="0"/>
              </a:rPr>
              <a:t>URU</a:t>
            </a:r>
          </a:p>
        </p:txBody>
      </p:sp>
      <p:sp>
        <p:nvSpPr>
          <p:cNvPr id="30" name="Text Box 52">
            <a:extLst>
              <a:ext uri="{FF2B5EF4-FFF2-40B4-BE49-F238E27FC236}">
                <a16:creationId xmlns:a16="http://schemas.microsoft.com/office/drawing/2014/main" id="{D3C4CA76-0131-4419-9EB2-29FB37FB1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005" y="4823239"/>
            <a:ext cx="492125" cy="277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600" b="1" dirty="0">
                <a:latin typeface="Times New Roman" panose="02020603050405020304" pitchFamily="18" charset="0"/>
              </a:rPr>
              <a:t>URU</a:t>
            </a:r>
          </a:p>
        </p:txBody>
      </p:sp>
      <p:sp>
        <p:nvSpPr>
          <p:cNvPr id="31" name="Line 53">
            <a:extLst>
              <a:ext uri="{FF2B5EF4-FFF2-40B4-BE49-F238E27FC236}">
                <a16:creationId xmlns:a16="http://schemas.microsoft.com/office/drawing/2014/main" id="{1B8E91D5-AE87-4938-8BDC-FA54A55A3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6218" y="4661314"/>
            <a:ext cx="1225550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2556361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098" y="608769"/>
            <a:ext cx="8234501" cy="804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 Sector </a:t>
            </a:r>
            <a:r>
              <a:rPr lang="en-US" dirty="0" err="1">
                <a:solidFill>
                  <a:schemeClr val="tx1"/>
                </a:solidFill>
              </a:rPr>
              <a:t>Eléctrico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el Uruguay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El </a:t>
            </a:r>
            <a:r>
              <a:rPr lang="en-US" sz="3100" dirty="0" err="1">
                <a:solidFill>
                  <a:schemeClr val="tx1"/>
                </a:solidFill>
              </a:rPr>
              <a:t>Modelo</a:t>
            </a:r>
            <a:endParaRPr lang="es-UY" sz="31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A1E32DA-DFFF-4E84-A48B-F3F8D1B439BE}"/>
              </a:ext>
            </a:extLst>
          </p:cNvPr>
          <p:cNvSpPr txBox="1"/>
          <p:nvPr/>
        </p:nvSpPr>
        <p:spPr>
          <a:xfrm>
            <a:off x="1166190" y="2075032"/>
            <a:ext cx="9594575" cy="358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2800" dirty="0"/>
              <a:t>La ley N° 16832 de 1997 divide el Sector </a:t>
            </a:r>
            <a:r>
              <a:rPr lang="en-GB" altLang="en-US" sz="2800" dirty="0" err="1"/>
              <a:t>Eléctrico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tres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etapas</a:t>
            </a:r>
            <a:r>
              <a:rPr lang="en-GB" altLang="en-US" sz="2800" dirty="0"/>
              <a:t>:  </a:t>
            </a:r>
            <a:r>
              <a:rPr lang="en-GB" altLang="en-US" sz="2800" dirty="0" err="1"/>
              <a:t>generación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trasmisión</a:t>
            </a:r>
            <a:r>
              <a:rPr lang="en-GB" altLang="en-US" sz="2800" dirty="0"/>
              <a:t> y </a:t>
            </a:r>
            <a:r>
              <a:rPr lang="en-GB" altLang="en-US" sz="2800" dirty="0" err="1"/>
              <a:t>distribución</a:t>
            </a:r>
            <a:endParaRPr lang="en-GB" altLang="en-US" sz="2800" dirty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GB" altLang="en-US" sz="2800" dirty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2800" dirty="0"/>
              <a:t>Los </a:t>
            </a:r>
            <a:r>
              <a:rPr lang="en-GB" altLang="en-US" sz="2800" dirty="0" err="1"/>
              <a:t>Reglamentos</a:t>
            </a:r>
            <a:r>
              <a:rPr lang="en-GB" altLang="en-US" sz="2800" dirty="0"/>
              <a:t> General, de MMEE, de </a:t>
            </a:r>
            <a:r>
              <a:rPr lang="en-GB" altLang="en-US" sz="2800" dirty="0" err="1"/>
              <a:t>Trasmisión</a:t>
            </a:r>
            <a:r>
              <a:rPr lang="en-GB" altLang="en-US" sz="2800" dirty="0"/>
              <a:t> y de </a:t>
            </a:r>
            <a:r>
              <a:rPr lang="en-GB" altLang="en-US" sz="2800" dirty="0" err="1"/>
              <a:t>Distribución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reglamentan</a:t>
            </a:r>
            <a:r>
              <a:rPr lang="en-GB" altLang="en-US" sz="2800" dirty="0"/>
              <a:t> la Ley (</a:t>
            </a:r>
            <a:r>
              <a:rPr lang="en-GB" altLang="en-US" sz="2800" dirty="0" err="1"/>
              <a:t>Decretos</a:t>
            </a:r>
            <a:r>
              <a:rPr lang="en-GB" altLang="en-US" sz="2800" dirty="0"/>
              <a:t> del PE)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GB" altLang="en-US" sz="2800" dirty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2800" dirty="0" err="1"/>
              <a:t>Competencia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generación</a:t>
            </a:r>
            <a:r>
              <a:rPr lang="en-GB" altLang="en-US" sz="28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GB" altLang="en-US" sz="2800" dirty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2800" dirty="0" err="1"/>
              <a:t>Trasmisión</a:t>
            </a:r>
            <a:r>
              <a:rPr lang="en-GB" altLang="en-US" sz="2800" dirty="0"/>
              <a:t> y </a:t>
            </a:r>
            <a:r>
              <a:rPr lang="en-GB" altLang="en-US" sz="2800" dirty="0" err="1"/>
              <a:t>Distribución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reguladas</a:t>
            </a:r>
            <a:r>
              <a:rPr lang="en-GB" altLang="en-US" sz="2800" dirty="0"/>
              <a:t> (</a:t>
            </a:r>
            <a:r>
              <a:rPr lang="en-GB" altLang="en-US" sz="2800" dirty="0" err="1"/>
              <a:t>monopolios</a:t>
            </a:r>
            <a:r>
              <a:rPr lang="en-GB" altLang="en-US" sz="2800" dirty="0"/>
              <a:t> naturales)</a:t>
            </a:r>
            <a:r>
              <a:rPr lang="es-MX" altLang="en-US" sz="2800" dirty="0"/>
              <a:t>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5DB8C4A-42B7-7142-9FC2-8C8496F3D0E9}"/>
              </a:ext>
            </a:extLst>
          </p:cNvPr>
          <p:cNvGrpSpPr/>
          <p:nvPr/>
        </p:nvGrpSpPr>
        <p:grpSpPr>
          <a:xfrm>
            <a:off x="8110329" y="1"/>
            <a:ext cx="4081669" cy="1722843"/>
            <a:chOff x="2471305" y="3276910"/>
            <a:chExt cx="5882433" cy="2639134"/>
          </a:xfrm>
        </p:grpSpPr>
        <p:sp>
          <p:nvSpPr>
            <p:cNvPr id="7" name="Rectangle 30">
              <a:extLst>
                <a:ext uri="{FF2B5EF4-FFF2-40B4-BE49-F238E27FC236}">
                  <a16:creationId xmlns:a16="http://schemas.microsoft.com/office/drawing/2014/main" id="{88E76365-5016-6316-EAAB-5A434799C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111" y="3921575"/>
              <a:ext cx="4347627" cy="19944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8" name="Line 31">
              <a:extLst>
                <a:ext uri="{FF2B5EF4-FFF2-40B4-BE49-F238E27FC236}">
                  <a16:creationId xmlns:a16="http://schemas.microsoft.com/office/drawing/2014/main" id="{3AB10F32-863F-8739-25B9-F07FC282B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4565030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9" name="Line 32">
              <a:extLst>
                <a:ext uri="{FF2B5EF4-FFF2-40B4-BE49-F238E27FC236}">
                  <a16:creationId xmlns:a16="http://schemas.microsoft.com/office/drawing/2014/main" id="{664D4520-93DB-6893-E6DB-998980454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5209694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0" name="Line 33">
              <a:extLst>
                <a:ext uri="{FF2B5EF4-FFF2-40B4-BE49-F238E27FC236}">
                  <a16:creationId xmlns:a16="http://schemas.microsoft.com/office/drawing/2014/main" id="{C4458724-8E87-8CCF-9590-F6BAA6E7B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9886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1" name="Line 34">
              <a:extLst>
                <a:ext uri="{FF2B5EF4-FFF2-40B4-BE49-F238E27FC236}">
                  <a16:creationId xmlns:a16="http://schemas.microsoft.com/office/drawing/2014/main" id="{5E14AB3F-AFAE-399E-7F17-200D6468E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6812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2" name="Line 35">
              <a:extLst>
                <a:ext uri="{FF2B5EF4-FFF2-40B4-BE49-F238E27FC236}">
                  <a16:creationId xmlns:a16="http://schemas.microsoft.com/office/drawing/2014/main" id="{DE1E6771-CF49-E281-3D64-5A716F754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521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3" name="Text Box 36">
              <a:extLst>
                <a:ext uri="{FF2B5EF4-FFF2-40B4-BE49-F238E27FC236}">
                  <a16:creationId xmlns:a16="http://schemas.microsoft.com/office/drawing/2014/main" id="{D8D4B05C-B193-D899-50B4-152437863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188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1</a:t>
              </a:r>
            </a:p>
          </p:txBody>
        </p:sp>
        <p:sp>
          <p:nvSpPr>
            <p:cNvPr id="14" name="Text Box 37">
              <a:extLst>
                <a:ext uri="{FF2B5EF4-FFF2-40B4-BE49-F238E27FC236}">
                  <a16:creationId xmlns:a16="http://schemas.microsoft.com/office/drawing/2014/main" id="{0E511536-5695-3B65-7000-0A17D5341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6083" y="3276910"/>
              <a:ext cx="969273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2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Text Box 38">
              <a:extLst>
                <a:ext uri="{FF2B5EF4-FFF2-40B4-BE49-F238E27FC236}">
                  <a16:creationId xmlns:a16="http://schemas.microsoft.com/office/drawing/2014/main" id="{B5C90C87-59BB-92F9-9F8F-3E0AF23AB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1447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3</a:t>
              </a:r>
            </a:p>
          </p:txBody>
        </p:sp>
        <p:sp>
          <p:nvSpPr>
            <p:cNvPr id="16" name="Text Box 39">
              <a:extLst>
                <a:ext uri="{FF2B5EF4-FFF2-40B4-BE49-F238E27FC236}">
                  <a16:creationId xmlns:a16="http://schemas.microsoft.com/office/drawing/2014/main" id="{AA7664EA-5895-C635-1B54-B404FAF45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9935" y="3276910"/>
              <a:ext cx="972242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4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Text Box 40">
              <a:extLst>
                <a:ext uri="{FF2B5EF4-FFF2-40B4-BE49-F238E27FC236}">
                  <a16:creationId xmlns:a16="http://schemas.microsoft.com/office/drawing/2014/main" id="{F0513C21-A7AE-5A3D-BDE6-3A305170B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3921575"/>
              <a:ext cx="1408637" cy="6434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Repartición del </a:t>
              </a:r>
              <a:r>
                <a:rPr lang="es-ES_tradnl" altLang="en-US" sz="1800" b="1" i="1" dirty="0">
                  <a:latin typeface="Times New Roman" panose="02020603050405020304" pitchFamily="18" charset="0"/>
                </a:rPr>
                <a:t>Gobierno</a:t>
              </a:r>
              <a:endParaRPr lang="es-ES_tradnl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Text Box 41">
              <a:extLst>
                <a:ext uri="{FF2B5EF4-FFF2-40B4-BE49-F238E27FC236}">
                  <a16:creationId xmlns:a16="http://schemas.microsoft.com/office/drawing/2014/main" id="{68D01D97-8905-51BD-87FF-55CF98C4A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4565030"/>
              <a:ext cx="1408637" cy="644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Pública</a:t>
              </a:r>
              <a:endParaRPr lang="es-ES_tradnl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Text Box 42">
              <a:extLst>
                <a:ext uri="{FF2B5EF4-FFF2-40B4-BE49-F238E27FC236}">
                  <a16:creationId xmlns:a16="http://schemas.microsoft.com/office/drawing/2014/main" id="{1D4FE35F-5EEC-B46E-D9CD-AD3D70239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5209694"/>
              <a:ext cx="1408637" cy="6458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Privada</a:t>
              </a:r>
              <a:endParaRPr lang="es-ES_tradnl" altLang="en-US" sz="1100" b="1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347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098" y="608769"/>
            <a:ext cx="8234501" cy="804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 Sector </a:t>
            </a:r>
            <a:r>
              <a:rPr lang="en-US" dirty="0" err="1">
                <a:solidFill>
                  <a:schemeClr val="tx1"/>
                </a:solidFill>
              </a:rPr>
              <a:t>Eléctrico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el Uruguay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El </a:t>
            </a:r>
            <a:r>
              <a:rPr lang="en-US" sz="3100" dirty="0" err="1">
                <a:solidFill>
                  <a:schemeClr val="tx1"/>
                </a:solidFill>
              </a:rPr>
              <a:t>Modelo</a:t>
            </a:r>
            <a:endParaRPr lang="es-UY" sz="31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A1E32DA-DFFF-4E84-A48B-F3F8D1B439BE}"/>
              </a:ext>
            </a:extLst>
          </p:cNvPr>
          <p:cNvSpPr txBox="1"/>
          <p:nvPr/>
        </p:nvSpPr>
        <p:spPr>
          <a:xfrm>
            <a:off x="1166190" y="2075032"/>
            <a:ext cx="9594575" cy="4142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2800" dirty="0" err="1"/>
              <a:t>Distribuidoras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operan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como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monopolios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geográficos</a:t>
            </a:r>
            <a:r>
              <a:rPr lang="es-MX" altLang="en-US" sz="2800" dirty="0"/>
              <a:t> 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MX" altLang="en-US" sz="2800" dirty="0"/>
              <a:t>Acceso abierto a las redes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2800" dirty="0" err="1"/>
              <a:t>Participante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predominante</a:t>
            </a:r>
            <a:r>
              <a:rPr lang="en-GB" altLang="en-US" sz="2800" dirty="0"/>
              <a:t>:  </a:t>
            </a:r>
            <a:r>
              <a:rPr lang="en-GB" altLang="en-US" sz="2800" dirty="0" err="1"/>
              <a:t>empresa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pública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verticalmente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integrada</a:t>
            </a:r>
            <a:r>
              <a:rPr lang="en-GB" altLang="en-US" sz="2800" dirty="0"/>
              <a:t> (UTE) 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GB" altLang="en-US" sz="2800" dirty="0"/>
          </a:p>
          <a:p>
            <a:pPr marL="457200" indent="-457200" algn="just" eaLnBrk="1" hangingPunct="1">
              <a:buFont typeface="Wingdings" panose="05000000000000000000" pitchFamily="2" charset="2"/>
              <a:buChar char="Ø"/>
            </a:pPr>
            <a:r>
              <a:rPr lang="es-UY" altLang="en-US" sz="2800" dirty="0"/>
              <a:t>Separación en el Estado entre:</a:t>
            </a:r>
          </a:p>
          <a:p>
            <a:pPr marL="1371600" lvl="2" indent="-457200" algn="just" eaLnBrk="1" hangingPunct="1">
              <a:buFont typeface="Wingdings" panose="05000000000000000000" pitchFamily="2" charset="2"/>
              <a:buChar char="§"/>
            </a:pPr>
            <a:r>
              <a:rPr lang="es-UY" altLang="en-US" sz="2800" dirty="0"/>
              <a:t>Política energética: MIEM</a:t>
            </a:r>
          </a:p>
          <a:p>
            <a:pPr marL="1371600" lvl="2" indent="-457200" algn="just" eaLnBrk="1" hangingPunct="1">
              <a:buFont typeface="Arial" panose="020B0604020202020204" pitchFamily="34" charset="0"/>
              <a:buChar char="•"/>
            </a:pPr>
            <a:r>
              <a:rPr lang="es-UY" altLang="en-US" sz="2800" dirty="0"/>
              <a:t>Regulación: URSEA</a:t>
            </a:r>
          </a:p>
          <a:p>
            <a:pPr marL="1371600" lvl="2" indent="-457200" algn="just" eaLnBrk="1" hangingPunct="1">
              <a:buFont typeface="Arial" panose="020B0604020202020204" pitchFamily="34" charset="0"/>
              <a:buChar char="•"/>
            </a:pPr>
            <a:r>
              <a:rPr lang="es-UY" altLang="en-US" sz="2800" dirty="0"/>
              <a:t>Actividad empresarial: UTE</a:t>
            </a:r>
            <a:endParaRPr lang="es-MX" altLang="en-US" sz="2800" dirty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s-MX" altLang="en-US" sz="280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FCF200D-C5BF-B4DD-BFFA-5305A5DF432E}"/>
              </a:ext>
            </a:extLst>
          </p:cNvPr>
          <p:cNvGrpSpPr/>
          <p:nvPr/>
        </p:nvGrpSpPr>
        <p:grpSpPr>
          <a:xfrm>
            <a:off x="8110329" y="1"/>
            <a:ext cx="4081669" cy="1722843"/>
            <a:chOff x="2471305" y="3276910"/>
            <a:chExt cx="5882433" cy="2639134"/>
          </a:xfrm>
        </p:grpSpPr>
        <p:sp>
          <p:nvSpPr>
            <p:cNvPr id="7" name="Rectangle 30">
              <a:extLst>
                <a:ext uri="{FF2B5EF4-FFF2-40B4-BE49-F238E27FC236}">
                  <a16:creationId xmlns:a16="http://schemas.microsoft.com/office/drawing/2014/main" id="{7566CC9A-3AFA-75F9-8A8F-981B3C918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111" y="3921575"/>
              <a:ext cx="4347627" cy="19944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8" name="Line 31">
              <a:extLst>
                <a:ext uri="{FF2B5EF4-FFF2-40B4-BE49-F238E27FC236}">
                  <a16:creationId xmlns:a16="http://schemas.microsoft.com/office/drawing/2014/main" id="{9962E597-77B0-EE21-CC13-9C141F6A9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4565030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9" name="Line 32">
              <a:extLst>
                <a:ext uri="{FF2B5EF4-FFF2-40B4-BE49-F238E27FC236}">
                  <a16:creationId xmlns:a16="http://schemas.microsoft.com/office/drawing/2014/main" id="{52F8C1A5-7D23-555D-6660-1415ECD81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5209694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0" name="Line 33">
              <a:extLst>
                <a:ext uri="{FF2B5EF4-FFF2-40B4-BE49-F238E27FC236}">
                  <a16:creationId xmlns:a16="http://schemas.microsoft.com/office/drawing/2014/main" id="{1438AB0F-A7C0-0CFF-D511-D4009D2FA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9886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1" name="Line 34">
              <a:extLst>
                <a:ext uri="{FF2B5EF4-FFF2-40B4-BE49-F238E27FC236}">
                  <a16:creationId xmlns:a16="http://schemas.microsoft.com/office/drawing/2014/main" id="{775701DE-6BCE-5CE9-D93F-F71C1F74F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6812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2" name="Line 35">
              <a:extLst>
                <a:ext uri="{FF2B5EF4-FFF2-40B4-BE49-F238E27FC236}">
                  <a16:creationId xmlns:a16="http://schemas.microsoft.com/office/drawing/2014/main" id="{095E4805-635C-CEF7-7736-7BD445EC3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521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3" name="Text Box 36">
              <a:extLst>
                <a:ext uri="{FF2B5EF4-FFF2-40B4-BE49-F238E27FC236}">
                  <a16:creationId xmlns:a16="http://schemas.microsoft.com/office/drawing/2014/main" id="{90BC6125-57AE-BB06-C211-599354BA5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188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1</a:t>
              </a:r>
            </a:p>
          </p:txBody>
        </p:sp>
        <p:sp>
          <p:nvSpPr>
            <p:cNvPr id="14" name="Text Box 37">
              <a:extLst>
                <a:ext uri="{FF2B5EF4-FFF2-40B4-BE49-F238E27FC236}">
                  <a16:creationId xmlns:a16="http://schemas.microsoft.com/office/drawing/2014/main" id="{5F052920-D9C6-A56D-7AEF-0C4D4AB70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6083" y="3276910"/>
              <a:ext cx="969273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2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Text Box 38">
              <a:extLst>
                <a:ext uri="{FF2B5EF4-FFF2-40B4-BE49-F238E27FC236}">
                  <a16:creationId xmlns:a16="http://schemas.microsoft.com/office/drawing/2014/main" id="{EFBDDD81-DAD7-CA21-F84E-C6B5A9B4E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1447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3</a:t>
              </a:r>
            </a:p>
          </p:txBody>
        </p:sp>
        <p:sp>
          <p:nvSpPr>
            <p:cNvPr id="16" name="Text Box 39">
              <a:extLst>
                <a:ext uri="{FF2B5EF4-FFF2-40B4-BE49-F238E27FC236}">
                  <a16:creationId xmlns:a16="http://schemas.microsoft.com/office/drawing/2014/main" id="{2F58795C-B489-17A2-6688-03FBA46CB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9935" y="3276910"/>
              <a:ext cx="972242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4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Text Box 40">
              <a:extLst>
                <a:ext uri="{FF2B5EF4-FFF2-40B4-BE49-F238E27FC236}">
                  <a16:creationId xmlns:a16="http://schemas.microsoft.com/office/drawing/2014/main" id="{E5511B9F-B512-9B0A-B6AF-D88A667D3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3921575"/>
              <a:ext cx="1408637" cy="6434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Repartición del </a:t>
              </a:r>
              <a:r>
                <a:rPr lang="es-ES_tradnl" altLang="en-US" sz="1800" b="1" i="1" dirty="0">
                  <a:latin typeface="Times New Roman" panose="02020603050405020304" pitchFamily="18" charset="0"/>
                </a:rPr>
                <a:t>Gobierno</a:t>
              </a:r>
              <a:endParaRPr lang="es-ES_tradnl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Text Box 41">
              <a:extLst>
                <a:ext uri="{FF2B5EF4-FFF2-40B4-BE49-F238E27FC236}">
                  <a16:creationId xmlns:a16="http://schemas.microsoft.com/office/drawing/2014/main" id="{5E7EE847-F652-8171-2E4B-015487CDA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4565030"/>
              <a:ext cx="1408637" cy="644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Pública</a:t>
              </a:r>
              <a:endParaRPr lang="es-ES_tradnl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Text Box 42">
              <a:extLst>
                <a:ext uri="{FF2B5EF4-FFF2-40B4-BE49-F238E27FC236}">
                  <a16:creationId xmlns:a16="http://schemas.microsoft.com/office/drawing/2014/main" id="{373AA9EF-0347-F28A-969E-6B5D611B8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5209694"/>
              <a:ext cx="1408637" cy="6458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Privada</a:t>
              </a:r>
              <a:endParaRPr lang="es-ES_tradnl" altLang="en-US" sz="1100" b="1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05566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098" y="608769"/>
            <a:ext cx="8234501" cy="804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 Sector </a:t>
            </a:r>
            <a:r>
              <a:rPr lang="en-US" dirty="0" err="1">
                <a:solidFill>
                  <a:schemeClr val="tx1"/>
                </a:solidFill>
              </a:rPr>
              <a:t>Eléctrico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el Uruguay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El </a:t>
            </a:r>
            <a:r>
              <a:rPr lang="en-US" sz="3100" dirty="0" err="1">
                <a:solidFill>
                  <a:schemeClr val="tx1"/>
                </a:solidFill>
              </a:rPr>
              <a:t>Modelo</a:t>
            </a:r>
            <a:endParaRPr lang="es-UY" sz="31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8EDF035F-397D-4CB8-A9FF-CDD061218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16722" y="1779726"/>
            <a:ext cx="6999287" cy="4243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055F69-2698-481C-A977-1DE3E218A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459" y="2370276"/>
            <a:ext cx="2141538" cy="2609850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2EEC490-2C72-42D4-B3E2-0A4C439C0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259" y="3283088"/>
            <a:ext cx="1785938" cy="6524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4805" tIns="47402" rIns="94805" bIns="47402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500" b="1">
                <a:latin typeface="Times New Roman" panose="02020603050405020304" pitchFamily="18" charset="0"/>
              </a:rPr>
              <a:t>TRASMISIÓN</a:t>
            </a:r>
            <a:endParaRPr lang="es-MX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5E07C97-5791-40E0-9219-A18837F8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259" y="2536963"/>
            <a:ext cx="1785938" cy="6953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4805" tIns="47402" rIns="94805" bIns="47402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500" b="1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s-MX" altLang="en-US" sz="1500" b="1">
                <a:latin typeface="Times New Roman" panose="02020603050405020304" pitchFamily="18" charset="0"/>
              </a:rPr>
              <a:t>GENERACIÓN</a:t>
            </a:r>
            <a:endParaRPr lang="es-MX" altLang="en-US" sz="2400">
              <a:latin typeface="Times New Roman" panose="02020603050405020304" pitchFamily="18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04B913F-70E5-44F8-8CB0-393C78232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259" y="4065726"/>
            <a:ext cx="1785938" cy="59055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4805" tIns="47402" rIns="94805" bIns="47402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MX" altLang="en-US" sz="1500" b="1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500" b="1">
                <a:latin typeface="Times New Roman" panose="02020603050405020304" pitchFamily="18" charset="0"/>
              </a:rPr>
              <a:t>DISTRIBUCIÓN</a:t>
            </a:r>
            <a:endParaRPr lang="es-MX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C02C45-037A-4B1A-8AB1-7EDCAF2A2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4097" y="5240476"/>
            <a:ext cx="142875" cy="3905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29F465EC-4288-4E9A-9C7B-F362350D5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6084" y="2536963"/>
            <a:ext cx="1428750" cy="522288"/>
          </a:xfrm>
          <a:prstGeom prst="curvedDownArrow">
            <a:avLst>
              <a:gd name="adj1" fmla="val 54711"/>
              <a:gd name="adj2" fmla="val 10942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2B01F3F5-B7D3-4A2B-9D99-09B23E099F92}"/>
              </a:ext>
            </a:extLst>
          </p:cNvPr>
          <p:cNvSpPr>
            <a:spLocks noChangeArrowheads="1"/>
          </p:cNvSpPr>
          <p:nvPr/>
        </p:nvSpPr>
        <p:spPr bwMode="auto">
          <a:xfrm rot="10541008">
            <a:off x="5379072" y="2535376"/>
            <a:ext cx="1428750" cy="487362"/>
          </a:xfrm>
          <a:prstGeom prst="curvedUpArrow">
            <a:avLst>
              <a:gd name="adj1" fmla="val 58632"/>
              <a:gd name="adj2" fmla="val 11726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79EE79E-A372-4241-A3F5-04304389B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384" y="3283088"/>
            <a:ext cx="1998663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2900">
                <a:latin typeface="Times New Roman" panose="02020603050405020304" pitchFamily="18" charset="0"/>
              </a:rPr>
              <a:t>UTE: </a:t>
            </a:r>
            <a:r>
              <a:rPr lang="es-MX" altLang="en-US" sz="1500">
                <a:latin typeface="Times New Roman" panose="02020603050405020304" pitchFamily="18" charset="0"/>
              </a:rPr>
              <a:t>EMPRESA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500">
                <a:latin typeface="Times New Roman" panose="02020603050405020304" pitchFamily="18" charset="0"/>
              </a:rPr>
              <a:t>VERTICALMENTE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500">
                <a:latin typeface="Times New Roman" panose="02020603050405020304" pitchFamily="18" charset="0"/>
              </a:rPr>
              <a:t>INTEGRADA</a:t>
            </a:r>
            <a:endParaRPr lang="es-MX" altLang="en-US" sz="2400">
              <a:latin typeface="Times New Roman" panose="02020603050405020304" pitchFamily="18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DB955212-8D08-4647-B009-1AAE15F2A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847" y="5240476"/>
            <a:ext cx="142875" cy="3905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B2E1DFE0-E40B-4248-B314-09FD6A6CB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347" y="5240476"/>
            <a:ext cx="142875" cy="3905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07C85204-F1B4-4A76-A50A-F9A1730F3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097" y="5240476"/>
            <a:ext cx="142875" cy="3905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265C977E-F8E3-48D9-A9F5-74348BAA2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847" y="5240476"/>
            <a:ext cx="142875" cy="3905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18E8DD65-5B88-427C-9C20-B539CE411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347" y="5240476"/>
            <a:ext cx="142875" cy="3905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0776A787-8DD3-4711-8BA7-1F83108D2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597" y="5240476"/>
            <a:ext cx="139700" cy="3905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26026605-FA21-435D-9D23-B4D4380B5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8509" y="5240476"/>
            <a:ext cx="142875" cy="3905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6A3C960E-4B69-402F-988E-1A9C3C897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759" y="5240476"/>
            <a:ext cx="144463" cy="39211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52BA35E2-1B92-4F51-8C4B-3AB4F1E48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009" y="5240476"/>
            <a:ext cx="142875" cy="39052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A49FF50D-84D9-4668-92EA-10A2AD94A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259" y="5240476"/>
            <a:ext cx="142875" cy="39211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41" name="Text Box 24">
            <a:extLst>
              <a:ext uri="{FF2B5EF4-FFF2-40B4-BE49-F238E27FC236}">
                <a16:creationId xmlns:a16="http://schemas.microsoft.com/office/drawing/2014/main" id="{0D758A97-17A0-4825-B4AF-DA3DCFAEA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897" y="5631001"/>
            <a:ext cx="14398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800" b="1">
                <a:latin typeface="Times New Roman" panose="02020603050405020304" pitchFamily="18" charset="0"/>
              </a:rPr>
              <a:t>USUARIOS</a:t>
            </a:r>
            <a:endParaRPr lang="es-MX" altLang="en-US" sz="2400">
              <a:latin typeface="Times New Roman" panose="02020603050405020304" pitchFamily="18" charset="0"/>
            </a:endParaRPr>
          </a:p>
        </p:txBody>
      </p:sp>
      <p:sp>
        <p:nvSpPr>
          <p:cNvPr id="43" name="Line 25">
            <a:extLst>
              <a:ext uri="{FF2B5EF4-FFF2-40B4-BE49-F238E27FC236}">
                <a16:creationId xmlns:a16="http://schemas.microsoft.com/office/drawing/2014/main" id="{50886D2B-ECEF-4089-8078-67650B864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4397" y="4967426"/>
            <a:ext cx="0" cy="261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45" name="Line 26">
            <a:extLst>
              <a:ext uri="{FF2B5EF4-FFF2-40B4-BE49-F238E27FC236}">
                <a16:creationId xmlns:a16="http://schemas.microsoft.com/office/drawing/2014/main" id="{47B42E18-53EA-4C59-A4EA-E945EE8EE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0147" y="4967426"/>
            <a:ext cx="0" cy="261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47" name="Line 27">
            <a:extLst>
              <a:ext uri="{FF2B5EF4-FFF2-40B4-BE49-F238E27FC236}">
                <a16:creationId xmlns:a16="http://schemas.microsoft.com/office/drawing/2014/main" id="{E7840AA7-67FF-47AD-BB8A-1BD04C444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1434" y="4967426"/>
            <a:ext cx="142875" cy="261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49" name="Line 28">
            <a:extLst>
              <a:ext uri="{FF2B5EF4-FFF2-40B4-BE49-F238E27FC236}">
                <a16:creationId xmlns:a16="http://schemas.microsoft.com/office/drawing/2014/main" id="{BF6C810F-F641-4993-AC28-14CCDBCDC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7184" y="4967426"/>
            <a:ext cx="142875" cy="261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51" name="Line 29">
            <a:extLst>
              <a:ext uri="{FF2B5EF4-FFF2-40B4-BE49-F238E27FC236}">
                <a16:creationId xmlns:a16="http://schemas.microsoft.com/office/drawing/2014/main" id="{F8AB1532-384F-4333-BE2B-FFDAAC631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0059" y="4967426"/>
            <a:ext cx="285750" cy="261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53" name="Line 30">
            <a:extLst>
              <a:ext uri="{FF2B5EF4-FFF2-40B4-BE49-F238E27FC236}">
                <a16:creationId xmlns:a16="http://schemas.microsoft.com/office/drawing/2014/main" id="{B51224E1-EE9F-40FB-A4CF-71659590C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2934" y="4967426"/>
            <a:ext cx="428625" cy="261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55" name="Line 31">
            <a:extLst>
              <a:ext uri="{FF2B5EF4-FFF2-40B4-BE49-F238E27FC236}">
                <a16:creationId xmlns:a16="http://schemas.microsoft.com/office/drawing/2014/main" id="{3FCD5BE0-4172-4B9B-8085-198B6DFFEE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8647" y="4967426"/>
            <a:ext cx="142875" cy="261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57" name="Line 32">
            <a:extLst>
              <a:ext uri="{FF2B5EF4-FFF2-40B4-BE49-F238E27FC236}">
                <a16:creationId xmlns:a16="http://schemas.microsoft.com/office/drawing/2014/main" id="{9359EB8B-25A1-4CCA-BD7A-111B12765A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32897" y="4967426"/>
            <a:ext cx="142875" cy="261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59" name="Line 33">
            <a:extLst>
              <a:ext uri="{FF2B5EF4-FFF2-40B4-BE49-F238E27FC236}">
                <a16:creationId xmlns:a16="http://schemas.microsoft.com/office/drawing/2014/main" id="{866B01B0-8976-45EE-96F1-DB4E5C4387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0022" y="4967426"/>
            <a:ext cx="142875" cy="261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61" name="Line 34">
            <a:extLst>
              <a:ext uri="{FF2B5EF4-FFF2-40B4-BE49-F238E27FC236}">
                <a16:creationId xmlns:a16="http://schemas.microsoft.com/office/drawing/2014/main" id="{317B35E3-F20D-4966-9C2B-753FEA9B89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4272" y="4967426"/>
            <a:ext cx="285750" cy="261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63" name="Line 35">
            <a:extLst>
              <a:ext uri="{FF2B5EF4-FFF2-40B4-BE49-F238E27FC236}">
                <a16:creationId xmlns:a16="http://schemas.microsoft.com/office/drawing/2014/main" id="{F3BCC351-8FA3-4BC5-BE47-AC50F748C0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8522" y="4967426"/>
            <a:ext cx="428625" cy="261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65" name="Oval 36">
            <a:extLst>
              <a:ext uri="{FF2B5EF4-FFF2-40B4-BE49-F238E27FC236}">
                <a16:creationId xmlns:a16="http://schemas.microsoft.com/office/drawing/2014/main" id="{66BBE4DE-6045-4F0A-9FCB-056A45F35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547" y="2375038"/>
            <a:ext cx="1482725" cy="9144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4805" tIns="47402" rIns="94805" bIns="47402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500" b="1">
                <a:latin typeface="Times New Roman" panose="02020603050405020304" pitchFamily="18" charset="0"/>
              </a:rPr>
              <a:t>SALTO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500" b="1">
                <a:latin typeface="Times New Roman" panose="02020603050405020304" pitchFamily="18" charset="0"/>
              </a:rPr>
              <a:t>GRANDE</a:t>
            </a:r>
            <a:endParaRPr lang="es-MX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7" name="Oval 37">
            <a:extLst>
              <a:ext uri="{FF2B5EF4-FFF2-40B4-BE49-F238E27FC236}">
                <a16:creationId xmlns:a16="http://schemas.microsoft.com/office/drawing/2014/main" id="{2AC217FA-E148-40B4-BC82-73047A280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984" y="2375038"/>
            <a:ext cx="2206625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4805" tIns="47402" rIns="94805" bIns="47402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500" b="1">
                <a:latin typeface="Times New Roman" panose="02020603050405020304" pitchFamily="18" charset="0"/>
              </a:rPr>
              <a:t>GENERACIÓN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500" b="1">
                <a:latin typeface="Times New Roman" panose="02020603050405020304" pitchFamily="18" charset="0"/>
              </a:rPr>
              <a:t>DE LA REGIÓN</a:t>
            </a:r>
            <a:endParaRPr lang="es-MX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72" name="Rectangle 3">
            <a:extLst>
              <a:ext uri="{FF2B5EF4-FFF2-40B4-BE49-F238E27FC236}">
                <a16:creationId xmlns:a16="http://schemas.microsoft.com/office/drawing/2014/main" id="{9077F419-D97F-4C15-BC0E-7D8D531B4833}"/>
              </a:ext>
            </a:extLst>
          </p:cNvPr>
          <p:cNvSpPr txBox="1">
            <a:spLocks noChangeArrowheads="1"/>
          </p:cNvSpPr>
          <p:nvPr/>
        </p:nvSpPr>
        <p:spPr>
          <a:xfrm>
            <a:off x="1157908" y="1786076"/>
            <a:ext cx="9642613" cy="43496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en-US" sz="2400"/>
              <a:t>LA INDUSTRIA ELÉCTRICA ANTES DE LA LEY 16.832</a:t>
            </a:r>
            <a:endParaRPr lang="es-ES_tradnl" altLang="en-US" sz="2400" dirty="0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3BACB093-41E2-2C14-E96A-E33F77BE95DD}"/>
              </a:ext>
            </a:extLst>
          </p:cNvPr>
          <p:cNvGrpSpPr/>
          <p:nvPr/>
        </p:nvGrpSpPr>
        <p:grpSpPr>
          <a:xfrm>
            <a:off x="8110329" y="1"/>
            <a:ext cx="4081669" cy="1722843"/>
            <a:chOff x="2471305" y="3276910"/>
            <a:chExt cx="5882433" cy="2639134"/>
          </a:xfrm>
        </p:grpSpPr>
        <p:sp>
          <p:nvSpPr>
            <p:cNvPr id="42" name="Rectangle 30">
              <a:extLst>
                <a:ext uri="{FF2B5EF4-FFF2-40B4-BE49-F238E27FC236}">
                  <a16:creationId xmlns:a16="http://schemas.microsoft.com/office/drawing/2014/main" id="{6BED7473-5548-1125-4526-7603967EB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111" y="3921575"/>
              <a:ext cx="4347627" cy="19944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44" name="Line 31">
              <a:extLst>
                <a:ext uri="{FF2B5EF4-FFF2-40B4-BE49-F238E27FC236}">
                  <a16:creationId xmlns:a16="http://schemas.microsoft.com/office/drawing/2014/main" id="{6824CE98-B1C3-36F0-E004-7616D35544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4565030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46" name="Line 32">
              <a:extLst>
                <a:ext uri="{FF2B5EF4-FFF2-40B4-BE49-F238E27FC236}">
                  <a16:creationId xmlns:a16="http://schemas.microsoft.com/office/drawing/2014/main" id="{6EDD2ECA-7C73-4720-9DFC-9FD9F8831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5209694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48" name="Line 33">
              <a:extLst>
                <a:ext uri="{FF2B5EF4-FFF2-40B4-BE49-F238E27FC236}">
                  <a16:creationId xmlns:a16="http://schemas.microsoft.com/office/drawing/2014/main" id="{A9F6FB54-C8BD-F316-1914-4A0578859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9886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50" name="Line 34">
              <a:extLst>
                <a:ext uri="{FF2B5EF4-FFF2-40B4-BE49-F238E27FC236}">
                  <a16:creationId xmlns:a16="http://schemas.microsoft.com/office/drawing/2014/main" id="{20609550-13F7-3485-51BC-D1C3B30BD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6812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52" name="Line 35">
              <a:extLst>
                <a:ext uri="{FF2B5EF4-FFF2-40B4-BE49-F238E27FC236}">
                  <a16:creationId xmlns:a16="http://schemas.microsoft.com/office/drawing/2014/main" id="{43526160-5984-E5EE-90B2-E75D21327A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521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54" name="Text Box 36">
              <a:extLst>
                <a:ext uri="{FF2B5EF4-FFF2-40B4-BE49-F238E27FC236}">
                  <a16:creationId xmlns:a16="http://schemas.microsoft.com/office/drawing/2014/main" id="{19BA70E5-3B88-AB03-1A07-F3210278B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188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1</a:t>
              </a:r>
            </a:p>
          </p:txBody>
        </p:sp>
        <p:sp>
          <p:nvSpPr>
            <p:cNvPr id="56" name="Text Box 37">
              <a:extLst>
                <a:ext uri="{FF2B5EF4-FFF2-40B4-BE49-F238E27FC236}">
                  <a16:creationId xmlns:a16="http://schemas.microsoft.com/office/drawing/2014/main" id="{4F64C380-6A07-1C69-46F1-550731A5A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6083" y="3276910"/>
              <a:ext cx="969273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2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8" name="Text Box 38">
              <a:extLst>
                <a:ext uri="{FF2B5EF4-FFF2-40B4-BE49-F238E27FC236}">
                  <a16:creationId xmlns:a16="http://schemas.microsoft.com/office/drawing/2014/main" id="{40ED6610-C32D-4221-880B-29A8C820F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1447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3</a:t>
              </a:r>
            </a:p>
          </p:txBody>
        </p:sp>
        <p:sp>
          <p:nvSpPr>
            <p:cNvPr id="60" name="Text Box 39">
              <a:extLst>
                <a:ext uri="{FF2B5EF4-FFF2-40B4-BE49-F238E27FC236}">
                  <a16:creationId xmlns:a16="http://schemas.microsoft.com/office/drawing/2014/main" id="{B096B7D0-68E9-5F9C-7FC4-C06621659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9935" y="3276910"/>
              <a:ext cx="972242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4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2" name="Text Box 40">
              <a:extLst>
                <a:ext uri="{FF2B5EF4-FFF2-40B4-BE49-F238E27FC236}">
                  <a16:creationId xmlns:a16="http://schemas.microsoft.com/office/drawing/2014/main" id="{1F04B67E-22BD-DB8E-782A-3AA98E02C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3921575"/>
              <a:ext cx="1408637" cy="6434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Repartición del </a:t>
              </a:r>
              <a:r>
                <a:rPr lang="es-ES_tradnl" altLang="en-US" sz="1800" b="1" i="1" dirty="0">
                  <a:latin typeface="Times New Roman" panose="02020603050405020304" pitchFamily="18" charset="0"/>
                </a:rPr>
                <a:t>Gobierno</a:t>
              </a:r>
              <a:endParaRPr lang="es-ES_tradnl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Text Box 41">
              <a:extLst>
                <a:ext uri="{FF2B5EF4-FFF2-40B4-BE49-F238E27FC236}">
                  <a16:creationId xmlns:a16="http://schemas.microsoft.com/office/drawing/2014/main" id="{310CB76E-A5B3-D6DC-27EE-F3878B6ED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4565030"/>
              <a:ext cx="1408637" cy="644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Pública</a:t>
              </a:r>
              <a:endParaRPr lang="es-ES_tradnl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6" name="Text Box 42">
              <a:extLst>
                <a:ext uri="{FF2B5EF4-FFF2-40B4-BE49-F238E27FC236}">
                  <a16:creationId xmlns:a16="http://schemas.microsoft.com/office/drawing/2014/main" id="{2B28FC3F-00C0-3EBB-0150-33AF33707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5209694"/>
              <a:ext cx="1408637" cy="6458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Privada</a:t>
              </a:r>
              <a:endParaRPr lang="es-ES_tradnl" altLang="en-US" sz="1100" b="1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37776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098" y="608769"/>
            <a:ext cx="8234501" cy="804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 Sector </a:t>
            </a:r>
            <a:r>
              <a:rPr lang="en-US" dirty="0" err="1">
                <a:solidFill>
                  <a:schemeClr val="tx1"/>
                </a:solidFill>
              </a:rPr>
              <a:t>Eléctrico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el Uruguay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El </a:t>
            </a:r>
            <a:r>
              <a:rPr lang="en-US" sz="3100" dirty="0" err="1">
                <a:solidFill>
                  <a:schemeClr val="tx1"/>
                </a:solidFill>
              </a:rPr>
              <a:t>Modelo</a:t>
            </a:r>
            <a:endParaRPr lang="es-UY" sz="31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64E663-20E3-41B9-94AD-847F8C0CDDB3}"/>
              </a:ext>
            </a:extLst>
          </p:cNvPr>
          <p:cNvSpPr txBox="1">
            <a:spLocks noChangeArrowheads="1"/>
          </p:cNvSpPr>
          <p:nvPr/>
        </p:nvSpPr>
        <p:spPr>
          <a:xfrm>
            <a:off x="1421296" y="1898374"/>
            <a:ext cx="8305800" cy="4495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en-US" sz="2400"/>
              <a:t>LA INDUSTRIA ELÉCTRICA  LUEGO DE LA LEY 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B243ED1-F884-46A5-A786-488D585E86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45096" y="2404787"/>
            <a:ext cx="7543800" cy="3989387"/>
            <a:chOff x="1211" y="1762"/>
            <a:chExt cx="7792" cy="5034"/>
          </a:xfrm>
        </p:grpSpPr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BB0A5CE4-4EED-4C50-9F73-C447C85A1A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11" y="1762"/>
              <a:ext cx="7792" cy="503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BFA9B0E8-57D8-4E88-A178-E3A6FEBC1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3847"/>
              <a:ext cx="2792" cy="4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92572" tIns="46287" rIns="92572" bIns="46287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n-US" sz="1500" b="1">
                  <a:latin typeface="Times New Roman" panose="02020603050405020304" pitchFamily="18" charset="0"/>
                </a:rPr>
                <a:t>MERCADO  MAYORISTA</a:t>
              </a:r>
              <a:endParaRPr lang="es-MX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429D13B3-F7CF-4555-8F87-86148E708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1762"/>
              <a:ext cx="1991" cy="119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92572" tIns="46287" rIns="92572" bIns="46287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n-US" sz="1400">
                  <a:latin typeface="Times New Roman" panose="02020603050405020304" pitchFamily="18" charset="0"/>
                </a:rPr>
                <a:t>GENERADOR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n-US" sz="1400">
                  <a:latin typeface="Times New Roman" panose="02020603050405020304" pitchFamily="18" charset="0"/>
                </a:rPr>
                <a:t>DE LA REGIÓN</a:t>
              </a:r>
              <a:endParaRPr lang="es-MX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1C6BBFB4-BCBD-4A93-AD0B-6EBE13185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1762"/>
              <a:ext cx="2020" cy="119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92572" tIns="46287" rIns="92572" bIns="46287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n-US" sz="1400">
                  <a:latin typeface="Times New Roman" panose="02020603050405020304" pitchFamily="18" charset="0"/>
                </a:rPr>
                <a:t>OTRA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n-US" sz="1400">
                  <a:latin typeface="Times New Roman" panose="02020603050405020304" pitchFamily="18" charset="0"/>
                </a:rPr>
                <a:t>GENERACIÓN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n-US" sz="1400">
                  <a:latin typeface="Times New Roman" panose="02020603050405020304" pitchFamily="18" charset="0"/>
                </a:rPr>
                <a:t>URUGUAYA</a:t>
              </a:r>
              <a:endParaRPr lang="es-MX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CCAA0E7E-EF1C-4B18-AEE5-17CB7C289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" y="1762"/>
              <a:ext cx="1438" cy="119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92572" tIns="46287" rIns="92572" bIns="46287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n-US" sz="1400">
                  <a:latin typeface="Times New Roman" panose="02020603050405020304" pitchFamily="18" charset="0"/>
                </a:rPr>
                <a:t>SALTO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n-US" sz="1400">
                  <a:latin typeface="Times New Roman" panose="02020603050405020304" pitchFamily="18" charset="0"/>
                </a:rPr>
                <a:t>GRANDE</a:t>
              </a:r>
              <a:endParaRPr lang="es-MX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C1A88E29-150E-4EDD-8A82-D8DA33D5F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0" y="1762"/>
              <a:ext cx="2043" cy="1044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92572" tIns="46287" rIns="92572" bIns="46287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n-US" sz="1500" b="1">
                  <a:latin typeface="Times New Roman" panose="02020603050405020304" pitchFamily="18" charset="0"/>
                </a:rPr>
                <a:t>UTE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n-US" sz="1400" b="1">
                  <a:latin typeface="Times New Roman" panose="02020603050405020304" pitchFamily="18" charset="0"/>
                </a:rPr>
                <a:t>GENERADOR</a:t>
              </a:r>
              <a:endParaRPr lang="es-MX" altLang="en-US" sz="2400">
                <a:latin typeface="Times New Roman" panose="02020603050405020304" pitchFamily="18" charset="0"/>
              </a:endParaRPr>
            </a:p>
          </p:txBody>
        </p:sp>
        <p:cxnSp>
          <p:nvCxnSpPr>
            <p:cNvPr id="14" name="AutoShape 11">
              <a:extLst>
                <a:ext uri="{FF2B5EF4-FFF2-40B4-BE49-F238E27FC236}">
                  <a16:creationId xmlns:a16="http://schemas.microsoft.com/office/drawing/2014/main" id="{754DF8E1-AA7E-4754-B5CE-CC0EF46AE21F}"/>
                </a:ext>
              </a:extLst>
            </p:cNvPr>
            <p:cNvCxnSpPr>
              <a:cxnSpLocks noChangeShapeType="1"/>
              <a:stCxn id="12" idx="4"/>
            </p:cNvCxnSpPr>
            <p:nvPr/>
          </p:nvCxnSpPr>
          <p:spPr bwMode="auto">
            <a:xfrm rot="5400000">
              <a:off x="5697" y="3328"/>
              <a:ext cx="884" cy="137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17AB0561-7EBC-47C5-B498-E7B07B060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" y="5039"/>
              <a:ext cx="2497" cy="44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92572" tIns="46287" rIns="92572" bIns="46287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n-US" sz="1900" b="1">
                  <a:latin typeface="Times New Roman" panose="02020603050405020304" pitchFamily="18" charset="0"/>
                </a:rPr>
                <a:t>UTE</a:t>
              </a:r>
              <a:r>
                <a:rPr lang="es-MX" altLang="en-US" sz="1500" b="1">
                  <a:latin typeface="Times New Roman" panose="02020603050405020304" pitchFamily="18" charset="0"/>
                </a:rPr>
                <a:t>  DISTRIBUIDOR</a:t>
              </a:r>
              <a:endParaRPr lang="es-MX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641E88A5-760F-4970-90EA-4D8780A8D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" y="5784"/>
              <a:ext cx="148" cy="298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A9264D09-318B-4D5F-BE82-088D756B4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" y="5784"/>
              <a:ext cx="149" cy="29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8DE3BE62-E061-4AD4-AC03-FF477C2B9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" y="5784"/>
              <a:ext cx="146" cy="298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F7059C6D-30E5-400E-8E8C-3E3157736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1" y="5784"/>
              <a:ext cx="148" cy="29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0CE7BE17-2379-4590-BDD5-E6F536D1C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" y="5784"/>
              <a:ext cx="148" cy="29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F43FD5C4-1A40-4A3C-AB13-F88F36A64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5" y="5784"/>
              <a:ext cx="148" cy="29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D7127D5E-A9F0-4F3E-8214-1DAE7AA53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" y="5784"/>
              <a:ext cx="146" cy="29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383A3662-DED6-48FF-A054-7BE7A90AE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3" y="5784"/>
              <a:ext cx="146" cy="298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42D1DA48-BFE8-41D8-B85D-114B40EAF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" y="5784"/>
              <a:ext cx="146" cy="29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05A9B975-D0E0-4F22-B89F-FF7328A98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338"/>
              <a:ext cx="294" cy="4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B67BBBE9-BAD0-444E-9E00-6C6F4BADB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5338"/>
              <a:ext cx="294" cy="44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453CAF3C-93B8-4608-93B7-3800F61FF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5338"/>
              <a:ext cx="295" cy="44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6AD8C1B9-07C2-41AC-A2F8-DDAFCC717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" y="5338"/>
              <a:ext cx="294" cy="4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cxnSp>
          <p:nvCxnSpPr>
            <p:cNvPr id="29" name="AutoShape 26">
              <a:extLst>
                <a:ext uri="{FF2B5EF4-FFF2-40B4-BE49-F238E27FC236}">
                  <a16:creationId xmlns:a16="http://schemas.microsoft.com/office/drawing/2014/main" id="{AA375D07-B603-4DE2-9D14-81BFB301DB91}"/>
                </a:ext>
              </a:extLst>
            </p:cNvPr>
            <p:cNvCxnSpPr>
              <a:cxnSpLocks noChangeShapeType="1"/>
              <a:stCxn id="9" idx="2"/>
              <a:endCxn id="25" idx="0"/>
            </p:cNvCxnSpPr>
            <p:nvPr/>
          </p:nvCxnSpPr>
          <p:spPr bwMode="auto">
            <a:xfrm rot="5400000">
              <a:off x="3242" y="3457"/>
              <a:ext cx="1042" cy="271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7">
              <a:extLst>
                <a:ext uri="{FF2B5EF4-FFF2-40B4-BE49-F238E27FC236}">
                  <a16:creationId xmlns:a16="http://schemas.microsoft.com/office/drawing/2014/main" id="{56EF3548-461A-40BD-BC73-CFDCDD0D8899}"/>
                </a:ext>
              </a:extLst>
            </p:cNvPr>
            <p:cNvCxnSpPr>
              <a:cxnSpLocks noChangeShapeType="1"/>
              <a:stCxn id="9" idx="2"/>
              <a:endCxn id="26" idx="0"/>
            </p:cNvCxnSpPr>
            <p:nvPr/>
          </p:nvCxnSpPr>
          <p:spPr bwMode="auto">
            <a:xfrm rot="5400000">
              <a:off x="3463" y="3677"/>
              <a:ext cx="1042" cy="227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8">
              <a:extLst>
                <a:ext uri="{FF2B5EF4-FFF2-40B4-BE49-F238E27FC236}">
                  <a16:creationId xmlns:a16="http://schemas.microsoft.com/office/drawing/2014/main" id="{B2C15AB8-FDC1-4B64-8F17-FC63272871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672" y="3921"/>
              <a:ext cx="1041" cy="1837"/>
            </a:xfrm>
            <a:prstGeom prst="curvedConnector3">
              <a:avLst>
                <a:gd name="adj1" fmla="val 5563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29">
              <a:extLst>
                <a:ext uri="{FF2B5EF4-FFF2-40B4-BE49-F238E27FC236}">
                  <a16:creationId xmlns:a16="http://schemas.microsoft.com/office/drawing/2014/main" id="{85B0CC1E-7083-49C3-94D6-A490E80026AD}"/>
                </a:ext>
              </a:extLst>
            </p:cNvPr>
            <p:cNvCxnSpPr>
              <a:cxnSpLocks noChangeShapeType="1"/>
              <a:stCxn id="9" idx="2"/>
              <a:endCxn id="27" idx="0"/>
            </p:cNvCxnSpPr>
            <p:nvPr/>
          </p:nvCxnSpPr>
          <p:spPr bwMode="auto">
            <a:xfrm rot="5400000">
              <a:off x="3904" y="4118"/>
              <a:ext cx="1042" cy="139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0">
              <a:extLst>
                <a:ext uri="{FF2B5EF4-FFF2-40B4-BE49-F238E27FC236}">
                  <a16:creationId xmlns:a16="http://schemas.microsoft.com/office/drawing/2014/main" id="{601C8B4A-AA14-4B9C-8022-14CF11AAA3C3}"/>
                </a:ext>
              </a:extLst>
            </p:cNvPr>
            <p:cNvCxnSpPr>
              <a:cxnSpLocks noChangeShapeType="1"/>
              <a:stCxn id="9" idx="2"/>
              <a:endCxn id="15" idx="0"/>
            </p:cNvCxnSpPr>
            <p:nvPr/>
          </p:nvCxnSpPr>
          <p:spPr bwMode="auto">
            <a:xfrm rot="16200000" flipH="1">
              <a:off x="5558" y="3859"/>
              <a:ext cx="744" cy="1616"/>
            </a:xfrm>
            <a:prstGeom prst="curvedConnector3">
              <a:avLst>
                <a:gd name="adj1" fmla="val 4994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Line 31">
              <a:extLst>
                <a:ext uri="{FF2B5EF4-FFF2-40B4-BE49-F238E27FC236}">
                  <a16:creationId xmlns:a16="http://schemas.microsoft.com/office/drawing/2014/main" id="{2DD10EB6-2213-4FCC-A832-503F1C5794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36" y="5486"/>
              <a:ext cx="294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6" name="Line 32">
              <a:extLst>
                <a:ext uri="{FF2B5EF4-FFF2-40B4-BE49-F238E27FC236}">
                  <a16:creationId xmlns:a16="http://schemas.microsoft.com/office/drawing/2014/main" id="{3471EEA3-0F72-49C5-AAB1-5529E552B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2" y="5486"/>
              <a:ext cx="0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7" name="Line 33">
              <a:extLst>
                <a:ext uri="{FF2B5EF4-FFF2-40B4-BE49-F238E27FC236}">
                  <a16:creationId xmlns:a16="http://schemas.microsoft.com/office/drawing/2014/main" id="{F58596AC-B203-4FCA-927B-8F54CEAC4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71" y="5486"/>
              <a:ext cx="147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8" name="Line 34">
              <a:extLst>
                <a:ext uri="{FF2B5EF4-FFF2-40B4-BE49-F238E27FC236}">
                  <a16:creationId xmlns:a16="http://schemas.microsoft.com/office/drawing/2014/main" id="{C6163067-735D-4A75-AEB4-07261B8432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77" y="5486"/>
              <a:ext cx="147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9" name="Line 35">
              <a:extLst>
                <a:ext uri="{FF2B5EF4-FFF2-40B4-BE49-F238E27FC236}">
                  <a16:creationId xmlns:a16="http://schemas.microsoft.com/office/drawing/2014/main" id="{F54BEB43-4D7B-4797-9AB7-893EDA550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0" y="5486"/>
              <a:ext cx="147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40" name="Line 36">
              <a:extLst>
                <a:ext uri="{FF2B5EF4-FFF2-40B4-BE49-F238E27FC236}">
                  <a16:creationId xmlns:a16="http://schemas.microsoft.com/office/drawing/2014/main" id="{120DF047-9E9A-4E1D-881D-A155A3058C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9" y="5486"/>
              <a:ext cx="0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41" name="Line 37">
              <a:extLst>
                <a:ext uri="{FF2B5EF4-FFF2-40B4-BE49-F238E27FC236}">
                  <a16:creationId xmlns:a16="http://schemas.microsoft.com/office/drawing/2014/main" id="{0780D82A-A6B3-4A92-BE99-838F924EB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6" y="5486"/>
              <a:ext cx="147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42" name="Line 38">
              <a:extLst>
                <a:ext uri="{FF2B5EF4-FFF2-40B4-BE49-F238E27FC236}">
                  <a16:creationId xmlns:a16="http://schemas.microsoft.com/office/drawing/2014/main" id="{BB73CF61-E21A-46BE-9F3C-ED77C3698A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0" y="5486"/>
              <a:ext cx="147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43" name="Line 39">
              <a:extLst>
                <a:ext uri="{FF2B5EF4-FFF2-40B4-BE49-F238E27FC236}">
                  <a16:creationId xmlns:a16="http://schemas.microsoft.com/office/drawing/2014/main" id="{EF8802A7-8CAF-4D3F-A68B-4509E4111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3" y="5486"/>
              <a:ext cx="147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44" name="Text Box 40">
              <a:extLst>
                <a:ext uri="{FF2B5EF4-FFF2-40B4-BE49-F238E27FC236}">
                  <a16:creationId xmlns:a16="http://schemas.microsoft.com/office/drawing/2014/main" id="{5AF2B0F6-142E-491E-9033-200B8634A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" y="5933"/>
              <a:ext cx="235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572" tIns="46287" rIns="92572" bIns="46287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n-US" sz="1400" b="1">
                  <a:latin typeface="Times New Roman" panose="02020603050405020304" pitchFamily="18" charset="0"/>
                </a:rPr>
                <a:t>GRANDES CONSUMIDORES</a:t>
              </a:r>
              <a:endParaRPr lang="es-MX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" name="Line 41">
              <a:extLst>
                <a:ext uri="{FF2B5EF4-FFF2-40B4-BE49-F238E27FC236}">
                  <a16:creationId xmlns:a16="http://schemas.microsoft.com/office/drawing/2014/main" id="{EDEEDCA0-3D88-469D-A585-EE57522BA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7" y="3848"/>
              <a:ext cx="29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cxnSp>
          <p:nvCxnSpPr>
            <p:cNvPr id="46" name="AutoShape 42">
              <a:extLst>
                <a:ext uri="{FF2B5EF4-FFF2-40B4-BE49-F238E27FC236}">
                  <a16:creationId xmlns:a16="http://schemas.microsoft.com/office/drawing/2014/main" id="{F9D2379F-CB1E-420A-9FE0-E884D6D9D27B}"/>
                </a:ext>
              </a:extLst>
            </p:cNvPr>
            <p:cNvCxnSpPr>
              <a:cxnSpLocks noChangeShapeType="1"/>
              <a:stCxn id="10" idx="5"/>
            </p:cNvCxnSpPr>
            <p:nvPr/>
          </p:nvCxnSpPr>
          <p:spPr bwMode="auto">
            <a:xfrm rot="16200000" flipH="1">
              <a:off x="2917" y="3002"/>
              <a:ext cx="1090" cy="644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Line 43">
              <a:extLst>
                <a:ext uri="{FF2B5EF4-FFF2-40B4-BE49-F238E27FC236}">
                  <a16:creationId xmlns:a16="http://schemas.microsoft.com/office/drawing/2014/main" id="{3CDF28AA-0E23-4A02-B7A1-02FE18F7C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6" y="3848"/>
              <a:ext cx="29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48" name="Line 44">
              <a:extLst>
                <a:ext uri="{FF2B5EF4-FFF2-40B4-BE49-F238E27FC236}">
                  <a16:creationId xmlns:a16="http://schemas.microsoft.com/office/drawing/2014/main" id="{88395CF8-A282-463E-A533-3CB69B5B2C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4" y="3848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cxnSp>
          <p:nvCxnSpPr>
            <p:cNvPr id="49" name="AutoShape 45">
              <a:extLst>
                <a:ext uri="{FF2B5EF4-FFF2-40B4-BE49-F238E27FC236}">
                  <a16:creationId xmlns:a16="http://schemas.microsoft.com/office/drawing/2014/main" id="{F0B6C74B-9134-4021-9B2F-E4023D32879D}"/>
                </a:ext>
              </a:extLst>
            </p:cNvPr>
            <p:cNvCxnSpPr>
              <a:cxnSpLocks noChangeShapeType="1"/>
              <a:stCxn id="11" idx="4"/>
            </p:cNvCxnSpPr>
            <p:nvPr/>
          </p:nvCxnSpPr>
          <p:spPr bwMode="auto">
            <a:xfrm rot="16200000" flipH="1">
              <a:off x="4287" y="3180"/>
              <a:ext cx="881" cy="429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 Box 46">
              <a:extLst>
                <a:ext uri="{FF2B5EF4-FFF2-40B4-BE49-F238E27FC236}">
                  <a16:creationId xmlns:a16="http://schemas.microsoft.com/office/drawing/2014/main" id="{2C87FBAC-4D52-4DD0-95B7-E9B4CEC95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6" y="3294"/>
              <a:ext cx="2204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572" tIns="46287" rIns="92572" bIns="46287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n-US" sz="1400" b="1">
                  <a:latin typeface="Times New Roman" panose="02020603050405020304" pitchFamily="18" charset="0"/>
                </a:rPr>
                <a:t>RED DE TRASMISIÓN</a:t>
              </a:r>
              <a:endParaRPr lang="es-MX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" name="Text Box 47">
              <a:extLst>
                <a:ext uri="{FF2B5EF4-FFF2-40B4-BE49-F238E27FC236}">
                  <a16:creationId xmlns:a16="http://schemas.microsoft.com/office/drawing/2014/main" id="{D0F7927D-576A-491D-A014-CC111B1A7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2" y="6305"/>
              <a:ext cx="2349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720" tIns="46361" rIns="92720" bIns="46361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n-US" sz="1000" b="1">
                  <a:latin typeface="Times New Roman" panose="02020603050405020304" pitchFamily="18" charset="0"/>
                </a:rPr>
                <a:t>CONSUMIDORES REGULADOS</a:t>
              </a:r>
              <a:endParaRPr lang="es-MX" altLang="en-US" sz="2400">
                <a:latin typeface="Times New Roman" panose="02020603050405020304" pitchFamily="18" charset="0"/>
              </a:endParaRPr>
            </a:p>
          </p:txBody>
        </p:sp>
        <p:cxnSp>
          <p:nvCxnSpPr>
            <p:cNvPr id="52" name="AutoShape 48">
              <a:extLst>
                <a:ext uri="{FF2B5EF4-FFF2-40B4-BE49-F238E27FC236}">
                  <a16:creationId xmlns:a16="http://schemas.microsoft.com/office/drawing/2014/main" id="{1188F71B-612B-44CB-A878-8EB9F20F47C8}"/>
                </a:ext>
              </a:extLst>
            </p:cNvPr>
            <p:cNvCxnSpPr>
              <a:cxnSpLocks noChangeShapeType="1"/>
              <a:stCxn id="13" idx="3"/>
            </p:cNvCxnSpPr>
            <p:nvPr/>
          </p:nvCxnSpPr>
          <p:spPr bwMode="auto">
            <a:xfrm rot="5400000">
              <a:off x="6238" y="2838"/>
              <a:ext cx="1206" cy="836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Elipse 52">
            <a:extLst>
              <a:ext uri="{FF2B5EF4-FFF2-40B4-BE49-F238E27FC236}">
                <a16:creationId xmlns:a16="http://schemas.microsoft.com/office/drawing/2014/main" id="{B8D7AD5C-C9B8-4BDF-A689-542BE21C27D3}"/>
              </a:ext>
            </a:extLst>
          </p:cNvPr>
          <p:cNvSpPr/>
          <p:nvPr/>
        </p:nvSpPr>
        <p:spPr>
          <a:xfrm>
            <a:off x="3283434" y="3541437"/>
            <a:ext cx="3667125" cy="1120775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/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2EC9A937-44F7-8F30-E41E-7CF9E7E3CBBC}"/>
              </a:ext>
            </a:extLst>
          </p:cNvPr>
          <p:cNvGrpSpPr/>
          <p:nvPr/>
        </p:nvGrpSpPr>
        <p:grpSpPr>
          <a:xfrm>
            <a:off x="8110329" y="1"/>
            <a:ext cx="4081669" cy="1722843"/>
            <a:chOff x="2471305" y="3276910"/>
            <a:chExt cx="5882433" cy="2639134"/>
          </a:xfrm>
        </p:grpSpPr>
        <p:sp>
          <p:nvSpPr>
            <p:cNvPr id="55" name="Rectangle 30">
              <a:extLst>
                <a:ext uri="{FF2B5EF4-FFF2-40B4-BE49-F238E27FC236}">
                  <a16:creationId xmlns:a16="http://schemas.microsoft.com/office/drawing/2014/main" id="{47EA84FE-48B3-5B9E-A717-6D695F970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111" y="3921575"/>
              <a:ext cx="4347627" cy="19944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56" name="Line 31">
              <a:extLst>
                <a:ext uri="{FF2B5EF4-FFF2-40B4-BE49-F238E27FC236}">
                  <a16:creationId xmlns:a16="http://schemas.microsoft.com/office/drawing/2014/main" id="{62073184-D879-FB76-3021-91034E54D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4565030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57" name="Line 32">
              <a:extLst>
                <a:ext uri="{FF2B5EF4-FFF2-40B4-BE49-F238E27FC236}">
                  <a16:creationId xmlns:a16="http://schemas.microsoft.com/office/drawing/2014/main" id="{A5E303CC-95ED-345D-DB13-26BC741F6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5209694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58" name="Line 33">
              <a:extLst>
                <a:ext uri="{FF2B5EF4-FFF2-40B4-BE49-F238E27FC236}">
                  <a16:creationId xmlns:a16="http://schemas.microsoft.com/office/drawing/2014/main" id="{822AE621-F52A-E1FC-95BD-ED97E72F9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9886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59" name="Line 34">
              <a:extLst>
                <a:ext uri="{FF2B5EF4-FFF2-40B4-BE49-F238E27FC236}">
                  <a16:creationId xmlns:a16="http://schemas.microsoft.com/office/drawing/2014/main" id="{07AF4A93-BACD-8514-8A09-143F7255E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6812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44974BA5-D48E-8B98-1F76-951F9D5F1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521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61" name="Text Box 36">
              <a:extLst>
                <a:ext uri="{FF2B5EF4-FFF2-40B4-BE49-F238E27FC236}">
                  <a16:creationId xmlns:a16="http://schemas.microsoft.com/office/drawing/2014/main" id="{A24A2568-75BE-B5E2-3E14-668C846B1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188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1</a:t>
              </a:r>
            </a:p>
          </p:txBody>
        </p:sp>
        <p:sp>
          <p:nvSpPr>
            <p:cNvPr id="62" name="Text Box 37">
              <a:extLst>
                <a:ext uri="{FF2B5EF4-FFF2-40B4-BE49-F238E27FC236}">
                  <a16:creationId xmlns:a16="http://schemas.microsoft.com/office/drawing/2014/main" id="{E668BDC2-81DA-B879-D58E-FF0648BD1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6083" y="3276910"/>
              <a:ext cx="969273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2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3" name="Text Box 38">
              <a:extLst>
                <a:ext uri="{FF2B5EF4-FFF2-40B4-BE49-F238E27FC236}">
                  <a16:creationId xmlns:a16="http://schemas.microsoft.com/office/drawing/2014/main" id="{A4885C45-B459-E649-C338-7479135E1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1447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3</a:t>
              </a:r>
            </a:p>
          </p:txBody>
        </p:sp>
        <p:sp>
          <p:nvSpPr>
            <p:cNvPr id="64" name="Text Box 39">
              <a:extLst>
                <a:ext uri="{FF2B5EF4-FFF2-40B4-BE49-F238E27FC236}">
                  <a16:creationId xmlns:a16="http://schemas.microsoft.com/office/drawing/2014/main" id="{412D0DE2-62FA-3325-F3D1-887881AB0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9935" y="3276910"/>
              <a:ext cx="972242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4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5" name="Text Box 40">
              <a:extLst>
                <a:ext uri="{FF2B5EF4-FFF2-40B4-BE49-F238E27FC236}">
                  <a16:creationId xmlns:a16="http://schemas.microsoft.com/office/drawing/2014/main" id="{A38410A0-40BF-2C85-697B-F072B7861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3921575"/>
              <a:ext cx="1408637" cy="6434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Repartición del </a:t>
              </a:r>
              <a:r>
                <a:rPr lang="es-ES_tradnl" altLang="en-US" sz="1800" b="1" i="1" dirty="0">
                  <a:latin typeface="Times New Roman" panose="02020603050405020304" pitchFamily="18" charset="0"/>
                </a:rPr>
                <a:t>Gobierno</a:t>
              </a:r>
              <a:endParaRPr lang="es-ES_tradnl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66" name="Text Box 41">
              <a:extLst>
                <a:ext uri="{FF2B5EF4-FFF2-40B4-BE49-F238E27FC236}">
                  <a16:creationId xmlns:a16="http://schemas.microsoft.com/office/drawing/2014/main" id="{E615F9BD-0519-A48C-A1B4-42A985BFB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4565030"/>
              <a:ext cx="1408637" cy="644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Pública</a:t>
              </a:r>
              <a:endParaRPr lang="es-ES_tradnl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7" name="Text Box 42">
              <a:extLst>
                <a:ext uri="{FF2B5EF4-FFF2-40B4-BE49-F238E27FC236}">
                  <a16:creationId xmlns:a16="http://schemas.microsoft.com/office/drawing/2014/main" id="{88B4187F-4C63-5AD2-0204-0EE2655CC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5209694"/>
              <a:ext cx="1408637" cy="6458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Privada</a:t>
              </a:r>
              <a:endParaRPr lang="es-ES_tradnl" altLang="en-US" sz="1100" b="1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8383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1" y="16997"/>
            <a:ext cx="10553631" cy="150706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Estructura</a:t>
            </a:r>
            <a:r>
              <a:rPr lang="en-US" dirty="0">
                <a:solidFill>
                  <a:schemeClr val="tx1"/>
                </a:solidFill>
              </a:rPr>
              <a:t> de Sector</a:t>
            </a:r>
            <a:endParaRPr lang="es-UY" sz="28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DDC55-7A0B-4F54-825C-984554874F1F}"/>
              </a:ext>
            </a:extLst>
          </p:cNvPr>
          <p:cNvSpPr txBox="1"/>
          <p:nvPr/>
        </p:nvSpPr>
        <p:spPr>
          <a:xfrm>
            <a:off x="534262" y="1761397"/>
            <a:ext cx="11601472" cy="347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ES" altLang="en-US" sz="2400" dirty="0"/>
              <a:t>Agente: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2"/>
              </a:buClr>
              <a:buSzPct val="60000"/>
              <a:buFont typeface="Arial" panose="020B0604020202020204" pitchFamily="34" charset="0"/>
              <a:buChar char="•"/>
            </a:pPr>
            <a:r>
              <a:rPr lang="es-ES" altLang="en-US" sz="2400" dirty="0"/>
              <a:t>Empresa con activos en el  sector (generador, </a:t>
            </a:r>
            <a:r>
              <a:rPr lang="es-ES" altLang="en-US" sz="2400" dirty="0" err="1"/>
              <a:t>autoproductor</a:t>
            </a:r>
            <a:r>
              <a:rPr lang="es-ES" altLang="en-US" sz="2400" dirty="0"/>
              <a:t>, transportista y/o distribuidor)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2"/>
              </a:buClr>
              <a:buSzPct val="60000"/>
              <a:buFont typeface="Arial" panose="020B0604020202020204" pitchFamily="34" charset="0"/>
              <a:buChar char="•"/>
            </a:pPr>
            <a:r>
              <a:rPr lang="es-ES" altLang="en-US" sz="2400" dirty="0"/>
              <a:t>Gran Consumidor: </a:t>
            </a:r>
            <a:r>
              <a:rPr lang="es-MX" altLang="en-US" sz="2400" dirty="0"/>
              <a:t>consumidor de más de</a:t>
            </a:r>
            <a:r>
              <a:rPr lang="es-ES" altLang="en-US" sz="2400" dirty="0"/>
              <a:t> 250 kW que compra en el mercado mayorista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endParaRPr lang="es-ES" altLang="en-US" sz="2400" dirty="0"/>
          </a:p>
          <a:p>
            <a:pPr marL="342900" indent="-3429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ES" altLang="en-US" sz="2400" dirty="0"/>
              <a:t>Participante: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2"/>
              </a:buClr>
              <a:buSzPct val="60000"/>
              <a:buFont typeface="Arial" panose="020B0604020202020204" pitchFamily="34" charset="0"/>
              <a:buChar char="•"/>
            </a:pPr>
            <a:r>
              <a:rPr lang="es-ES" altLang="en-US" sz="2400" dirty="0"/>
              <a:t>El agente autorizado a comprar / vender en el Mercado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2"/>
              </a:buClr>
              <a:buSzPct val="60000"/>
              <a:buFont typeface="Arial" panose="020B0604020202020204" pitchFamily="34" charset="0"/>
              <a:buChar char="•"/>
            </a:pPr>
            <a:r>
              <a:rPr lang="es-ES" altLang="en-US" sz="2400" dirty="0"/>
              <a:t>El Comercializador autorizado en el Mercado, que representa</a:t>
            </a:r>
            <a:r>
              <a:rPr lang="es-MX" altLang="en-US" sz="2400" dirty="0"/>
              <a:t> a</a:t>
            </a:r>
            <a:r>
              <a:rPr lang="es-ES" altLang="en-US" sz="2400" dirty="0"/>
              <a:t> uno o más agentes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s-MX" altLang="en-US" sz="2800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B8D926C-E48C-CBC9-58B2-B86BED69DB40}"/>
              </a:ext>
            </a:extLst>
          </p:cNvPr>
          <p:cNvGrpSpPr/>
          <p:nvPr/>
        </p:nvGrpSpPr>
        <p:grpSpPr>
          <a:xfrm>
            <a:off x="8110329" y="1"/>
            <a:ext cx="4081669" cy="1722843"/>
            <a:chOff x="2471305" y="3276910"/>
            <a:chExt cx="5882433" cy="2639134"/>
          </a:xfrm>
        </p:grpSpPr>
        <p:sp>
          <p:nvSpPr>
            <p:cNvPr id="9" name="Rectangle 30">
              <a:extLst>
                <a:ext uri="{FF2B5EF4-FFF2-40B4-BE49-F238E27FC236}">
                  <a16:creationId xmlns:a16="http://schemas.microsoft.com/office/drawing/2014/main" id="{120DB1AB-8A10-CF4B-2C77-596CACBAB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111" y="3921575"/>
              <a:ext cx="4347627" cy="19944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10" name="Line 31">
              <a:extLst>
                <a:ext uri="{FF2B5EF4-FFF2-40B4-BE49-F238E27FC236}">
                  <a16:creationId xmlns:a16="http://schemas.microsoft.com/office/drawing/2014/main" id="{295B3C9E-603C-5CAA-E588-833076A22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4565030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1" name="Line 32">
              <a:extLst>
                <a:ext uri="{FF2B5EF4-FFF2-40B4-BE49-F238E27FC236}">
                  <a16:creationId xmlns:a16="http://schemas.microsoft.com/office/drawing/2014/main" id="{FADBFF1C-3151-8BC5-3E7B-D687F8D71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5209694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2" name="Line 33">
              <a:extLst>
                <a:ext uri="{FF2B5EF4-FFF2-40B4-BE49-F238E27FC236}">
                  <a16:creationId xmlns:a16="http://schemas.microsoft.com/office/drawing/2014/main" id="{915AFE6D-B46E-16F6-81F8-25CD8FD5F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9886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3" name="Line 34">
              <a:extLst>
                <a:ext uri="{FF2B5EF4-FFF2-40B4-BE49-F238E27FC236}">
                  <a16:creationId xmlns:a16="http://schemas.microsoft.com/office/drawing/2014/main" id="{CBA1C8CA-7D57-E706-BDA5-3C61D8EC5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6812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4" name="Line 35">
              <a:extLst>
                <a:ext uri="{FF2B5EF4-FFF2-40B4-BE49-F238E27FC236}">
                  <a16:creationId xmlns:a16="http://schemas.microsoft.com/office/drawing/2014/main" id="{F4E37082-FE4D-3088-CF3B-49AD58EF3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521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5" name="Text Box 36">
              <a:extLst>
                <a:ext uri="{FF2B5EF4-FFF2-40B4-BE49-F238E27FC236}">
                  <a16:creationId xmlns:a16="http://schemas.microsoft.com/office/drawing/2014/main" id="{F2D0D80D-79B6-9018-9519-223FE2E3A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188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1</a:t>
              </a:r>
            </a:p>
          </p:txBody>
        </p:sp>
        <p:sp>
          <p:nvSpPr>
            <p:cNvPr id="16" name="Text Box 37">
              <a:extLst>
                <a:ext uri="{FF2B5EF4-FFF2-40B4-BE49-F238E27FC236}">
                  <a16:creationId xmlns:a16="http://schemas.microsoft.com/office/drawing/2014/main" id="{3EF1069F-6F61-17C8-ABC5-A8BBFAF3A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6083" y="3276910"/>
              <a:ext cx="969273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2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Text Box 38">
              <a:extLst>
                <a:ext uri="{FF2B5EF4-FFF2-40B4-BE49-F238E27FC236}">
                  <a16:creationId xmlns:a16="http://schemas.microsoft.com/office/drawing/2014/main" id="{F99C5C25-EFA9-CB7E-12BD-44886AEFB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1447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3</a:t>
              </a:r>
            </a:p>
          </p:txBody>
        </p:sp>
        <p:sp>
          <p:nvSpPr>
            <p:cNvPr id="18" name="Text Box 39">
              <a:extLst>
                <a:ext uri="{FF2B5EF4-FFF2-40B4-BE49-F238E27FC236}">
                  <a16:creationId xmlns:a16="http://schemas.microsoft.com/office/drawing/2014/main" id="{23F64586-DC99-F709-8654-FDAFDCD2D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9935" y="3276910"/>
              <a:ext cx="972242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4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Text Box 40">
              <a:extLst>
                <a:ext uri="{FF2B5EF4-FFF2-40B4-BE49-F238E27FC236}">
                  <a16:creationId xmlns:a16="http://schemas.microsoft.com/office/drawing/2014/main" id="{EE46C718-5BD7-05C0-5C1E-DD1017754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3921575"/>
              <a:ext cx="1408637" cy="6434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Repartición del </a:t>
              </a:r>
              <a:r>
                <a:rPr lang="es-ES_tradnl" altLang="en-US" sz="1800" b="1" i="1" dirty="0">
                  <a:latin typeface="Times New Roman" panose="02020603050405020304" pitchFamily="18" charset="0"/>
                </a:rPr>
                <a:t>Gobierno</a:t>
              </a:r>
              <a:endParaRPr lang="es-ES_tradnl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Text Box 41">
              <a:extLst>
                <a:ext uri="{FF2B5EF4-FFF2-40B4-BE49-F238E27FC236}">
                  <a16:creationId xmlns:a16="http://schemas.microsoft.com/office/drawing/2014/main" id="{154D1DBD-D85A-DE2A-3B31-3CF4A0FBA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4565030"/>
              <a:ext cx="1408637" cy="644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Pública</a:t>
              </a:r>
              <a:endParaRPr lang="es-ES_tradnl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Text Box 42">
              <a:extLst>
                <a:ext uri="{FF2B5EF4-FFF2-40B4-BE49-F238E27FC236}">
                  <a16:creationId xmlns:a16="http://schemas.microsoft.com/office/drawing/2014/main" id="{7A213BA2-D745-3F2A-F881-406AFCC0D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5209694"/>
              <a:ext cx="1408637" cy="6458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Privada</a:t>
              </a:r>
              <a:endParaRPr lang="es-ES_tradnl" altLang="en-US" sz="1100" b="1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641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215777"/>
            <a:ext cx="7729952" cy="1507067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Quiénes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actúan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en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el</a:t>
            </a:r>
            <a:r>
              <a:rPr lang="en-US" sz="4400" dirty="0">
                <a:solidFill>
                  <a:schemeClr val="tx1"/>
                </a:solidFill>
              </a:rPr>
              <a:t> MMEE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s-UY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DDC55-7A0B-4F54-825C-984554874F1F}"/>
              </a:ext>
            </a:extLst>
          </p:cNvPr>
          <p:cNvSpPr txBox="1"/>
          <p:nvPr/>
        </p:nvSpPr>
        <p:spPr>
          <a:xfrm>
            <a:off x="924201" y="2154539"/>
            <a:ext cx="10506665" cy="3859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UY" altLang="en-US" sz="2400" b="1" dirty="0"/>
              <a:t>Generador: </a:t>
            </a:r>
            <a:r>
              <a:rPr lang="es-UY" altLang="en-US" sz="2400" dirty="0"/>
              <a:t>Vende energía al distribuidor o a grandes consumidores o la exporta.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</a:pPr>
            <a:r>
              <a:rPr lang="es-UY" altLang="en-US" sz="2400" dirty="0"/>
              <a:t> </a:t>
            </a:r>
          </a:p>
          <a:p>
            <a:pPr marL="342900" indent="-342900"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UY" altLang="en-US" sz="2400" b="1" dirty="0"/>
              <a:t>Distribuidor: </a:t>
            </a:r>
            <a:r>
              <a:rPr lang="es-UY" altLang="en-US" sz="2400" dirty="0"/>
              <a:t>Compra energía en el MMEE para abastecer a los “consumidores regulados”. Actúa en condiciones de monopolio natural y vende a tarifas reguladas, fijadas por el PE.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</a:pPr>
            <a:endParaRPr lang="es-UY" altLang="en-US" sz="2400" dirty="0"/>
          </a:p>
          <a:p>
            <a:pPr marL="342900" indent="-342900"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UY" altLang="en-US" sz="2400" b="1" dirty="0"/>
              <a:t>Gran consumidor: </a:t>
            </a:r>
            <a:r>
              <a:rPr lang="es-UY" altLang="en-US" sz="2400" dirty="0"/>
              <a:t>quien contrata potencia mayor o igual a 250 kW y opta por dejar de comprar al distribuidor para adquirir energía en el MMEE.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</a:pPr>
            <a:endParaRPr lang="es-UY" altLang="en-US" sz="2400" dirty="0"/>
          </a:p>
          <a:p>
            <a:pPr marL="342900" indent="-342900"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UY" altLang="en-US" sz="2400" b="1" dirty="0"/>
              <a:t>Comercializador: </a:t>
            </a:r>
            <a:r>
              <a:rPr lang="es-UY" altLang="en-US" sz="2400" dirty="0"/>
              <a:t>compra o vende energía para uno o más agentes.</a:t>
            </a:r>
            <a:endParaRPr lang="es-MX" altLang="en-US" sz="2400" b="1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6FF6BF5-DE9D-4B35-8D7D-B9ACDFB3B050}"/>
              </a:ext>
            </a:extLst>
          </p:cNvPr>
          <p:cNvGrpSpPr/>
          <p:nvPr/>
        </p:nvGrpSpPr>
        <p:grpSpPr>
          <a:xfrm>
            <a:off x="8110329" y="1"/>
            <a:ext cx="4081669" cy="1722843"/>
            <a:chOff x="2471305" y="3276910"/>
            <a:chExt cx="5882433" cy="2639134"/>
          </a:xfrm>
        </p:grpSpPr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B61DFC9F-184C-47AC-824D-1BD6148CA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111" y="3921575"/>
              <a:ext cx="4347627" cy="19944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B2AC5D46-1AF6-4FBA-B524-CAAFC38AE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4565030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5C2C070A-353E-4868-BFFF-B8F1ADC47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5209694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512541D5-B68A-4EEF-9068-305AD6059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9886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76D6E073-5D61-4FDD-B306-ABBF2DCEB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6812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7F8DE773-BD5C-4429-AB54-E2C1EE42D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521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9" name="Text Box 36">
              <a:extLst>
                <a:ext uri="{FF2B5EF4-FFF2-40B4-BE49-F238E27FC236}">
                  <a16:creationId xmlns:a16="http://schemas.microsoft.com/office/drawing/2014/main" id="{1C248A04-BD8B-48D4-A712-4B100D6C9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188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1</a:t>
              </a:r>
            </a:p>
          </p:txBody>
        </p:sp>
        <p:sp>
          <p:nvSpPr>
            <p:cNvPr id="40" name="Text Box 37">
              <a:extLst>
                <a:ext uri="{FF2B5EF4-FFF2-40B4-BE49-F238E27FC236}">
                  <a16:creationId xmlns:a16="http://schemas.microsoft.com/office/drawing/2014/main" id="{09EB584D-A9CA-4E65-A0CD-85B109F1C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6083" y="3276910"/>
              <a:ext cx="969273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2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1" name="Text Box 38">
              <a:extLst>
                <a:ext uri="{FF2B5EF4-FFF2-40B4-BE49-F238E27FC236}">
                  <a16:creationId xmlns:a16="http://schemas.microsoft.com/office/drawing/2014/main" id="{918FDEFC-B3E3-46F8-B229-8484FC3B2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1447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3</a:t>
              </a:r>
            </a:p>
          </p:txBody>
        </p:sp>
        <p:sp>
          <p:nvSpPr>
            <p:cNvPr id="42" name="Text Box 39">
              <a:extLst>
                <a:ext uri="{FF2B5EF4-FFF2-40B4-BE49-F238E27FC236}">
                  <a16:creationId xmlns:a16="http://schemas.microsoft.com/office/drawing/2014/main" id="{AB1E027D-E0D6-4101-BBC1-0D580AF64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9935" y="3276910"/>
              <a:ext cx="972242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4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3" name="Text Box 40">
              <a:extLst>
                <a:ext uri="{FF2B5EF4-FFF2-40B4-BE49-F238E27FC236}">
                  <a16:creationId xmlns:a16="http://schemas.microsoft.com/office/drawing/2014/main" id="{06080680-D244-4E3A-BCC6-F890FC46B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3921575"/>
              <a:ext cx="1408637" cy="6434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Repartición del </a:t>
              </a:r>
              <a:r>
                <a:rPr lang="es-ES_tradnl" altLang="en-US" sz="1800" b="1" i="1" dirty="0">
                  <a:latin typeface="Times New Roman" panose="02020603050405020304" pitchFamily="18" charset="0"/>
                </a:rPr>
                <a:t>Gobierno</a:t>
              </a:r>
              <a:endParaRPr lang="es-ES_tradnl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44" name="Text Box 41">
              <a:extLst>
                <a:ext uri="{FF2B5EF4-FFF2-40B4-BE49-F238E27FC236}">
                  <a16:creationId xmlns:a16="http://schemas.microsoft.com/office/drawing/2014/main" id="{97819C6A-2E48-44A3-9E1A-0178596F2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4565030"/>
              <a:ext cx="1408637" cy="644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Pública</a:t>
              </a:r>
              <a:endParaRPr lang="es-ES_tradnl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Text Box 42">
              <a:extLst>
                <a:ext uri="{FF2B5EF4-FFF2-40B4-BE49-F238E27FC236}">
                  <a16:creationId xmlns:a16="http://schemas.microsoft.com/office/drawing/2014/main" id="{D69B31CD-DAA8-4064-9690-F09801355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5209694"/>
              <a:ext cx="1408637" cy="6458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Privada</a:t>
              </a:r>
              <a:endParaRPr lang="es-ES_tradnl" altLang="en-US" sz="1100" b="1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7970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2807" y="622671"/>
            <a:ext cx="10918975" cy="804640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Quiénes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actúan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en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el</a:t>
            </a:r>
            <a:r>
              <a:rPr lang="en-US" sz="4400" dirty="0">
                <a:solidFill>
                  <a:schemeClr val="tx1"/>
                </a:solidFill>
              </a:rPr>
              <a:t> MMEE…..</a:t>
            </a:r>
            <a:r>
              <a:rPr lang="en-US" sz="2700" dirty="0" err="1">
                <a:solidFill>
                  <a:schemeClr val="tx1"/>
                </a:solidFill>
              </a:rPr>
              <a:t>en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el</a:t>
            </a:r>
            <a:r>
              <a:rPr lang="en-US" sz="2700" dirty="0">
                <a:solidFill>
                  <a:schemeClr val="tx1"/>
                </a:solidFill>
              </a:rPr>
              <a:t> Sector </a:t>
            </a:r>
            <a:r>
              <a:rPr lang="en-US" sz="2700" dirty="0" err="1">
                <a:solidFill>
                  <a:schemeClr val="tx1"/>
                </a:solidFill>
              </a:rPr>
              <a:t>Eléctrico</a:t>
            </a:r>
            <a:r>
              <a:rPr lang="en-US" sz="2700" dirty="0">
                <a:solidFill>
                  <a:schemeClr val="tx1"/>
                </a:solidFill>
              </a:rPr>
              <a:t> del </a:t>
            </a:r>
            <a:r>
              <a:rPr lang="en-US" sz="2700" dirty="0" err="1">
                <a:solidFill>
                  <a:schemeClr val="tx1"/>
                </a:solidFill>
              </a:rPr>
              <a:t>Siglo</a:t>
            </a:r>
            <a:r>
              <a:rPr lang="en-US" sz="2700" dirty="0">
                <a:solidFill>
                  <a:schemeClr val="tx1"/>
                </a:solidFill>
              </a:rPr>
              <a:t> XXI</a:t>
            </a:r>
            <a:br>
              <a:rPr lang="en-US" sz="2700" dirty="0">
                <a:solidFill>
                  <a:schemeClr val="tx1"/>
                </a:solidFill>
              </a:rPr>
            </a:br>
            <a:endParaRPr lang="es-UY" sz="27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1E1F1335-A46A-416D-9BA1-C9BB2653A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181239"/>
            <a:ext cx="8234501" cy="510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9B2086B-24D1-4440-AA21-45052E27E39B}"/>
              </a:ext>
            </a:extLst>
          </p:cNvPr>
          <p:cNvSpPr txBox="1"/>
          <p:nvPr/>
        </p:nvSpPr>
        <p:spPr>
          <a:xfrm>
            <a:off x="9119599" y="1862671"/>
            <a:ext cx="2376488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UY" sz="1400" dirty="0"/>
              <a:t>Adaptación a generación variable, distribuida y “</a:t>
            </a:r>
            <a:r>
              <a:rPr lang="es-UY" sz="1400" dirty="0" err="1"/>
              <a:t>prosumers</a:t>
            </a:r>
            <a:r>
              <a:rPr lang="es-UY" sz="1400" dirty="0"/>
              <a:t>”.</a:t>
            </a:r>
          </a:p>
          <a:p>
            <a:pPr eaLnBrk="1" hangingPunct="1">
              <a:defRPr/>
            </a:pPr>
            <a:endParaRPr lang="es-UY" sz="1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UY" sz="1400" dirty="0"/>
              <a:t>Seguridad de suministro con las ventajas de la generación renovable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UY" sz="1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UY" sz="1400" dirty="0"/>
              <a:t>Gestión demanda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UY" sz="1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UY" sz="1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UY" sz="1400" dirty="0"/>
              <a:t>Diferenciación de Productos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UY" sz="1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UY" sz="1400" dirty="0"/>
              <a:t>Almacenamiento y </a:t>
            </a:r>
          </a:p>
          <a:p>
            <a:pPr eaLnBrk="1" hangingPunct="1">
              <a:defRPr/>
            </a:pPr>
            <a:r>
              <a:rPr lang="es-UY" sz="1400" dirty="0" err="1"/>
              <a:t>TICs</a:t>
            </a:r>
            <a:r>
              <a:rPr lang="es-UY" sz="1400" dirty="0"/>
              <a:t> como habilitadores</a:t>
            </a:r>
          </a:p>
        </p:txBody>
      </p:sp>
    </p:spTree>
    <p:extLst>
      <p:ext uri="{BB962C8B-B14F-4D97-AF65-F5344CB8AC3E}">
        <p14:creationId xmlns:p14="http://schemas.microsoft.com/office/powerpoint/2010/main" val="14168874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726" y="667610"/>
            <a:ext cx="8234501" cy="804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 Sector </a:t>
            </a:r>
            <a:r>
              <a:rPr lang="en-US" dirty="0" err="1">
                <a:solidFill>
                  <a:schemeClr val="tx1"/>
                </a:solidFill>
              </a:rPr>
              <a:t>Eléctrico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s-ES" sz="3100" dirty="0">
                <a:solidFill>
                  <a:schemeClr val="tx1"/>
                </a:solidFill>
              </a:rPr>
              <a:t>Los comienzos….</a:t>
            </a:r>
            <a:endParaRPr lang="es-UY" sz="31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02C9FACA-DD7D-4415-AC0E-C362AE84D9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3727" y="1895790"/>
            <a:ext cx="11096970" cy="17220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s-ES" altLang="en-US" sz="2600" dirty="0"/>
              <a:t>1879:  Edison y Tesla muestran el uso de la electricidad.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" altLang="en-US" sz="2600" dirty="0"/>
              <a:t>Rápidamente se implementa el uso de la electricidad en varias ciudades a través de la instalación de generadores y redes eléctricas locales (</a:t>
            </a:r>
            <a:r>
              <a:rPr lang="es-ES" altLang="en-US" sz="2600" b="1" dirty="0"/>
              <a:t>generación distribuida</a:t>
            </a:r>
            <a:r>
              <a:rPr lang="es-ES" altLang="en-US" sz="2600" dirty="0"/>
              <a:t>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s-ES" altLang="en-US" sz="3800" dirty="0"/>
          </a:p>
          <a:p>
            <a:pPr eaLnBrk="1" hangingPunct="1">
              <a:defRPr/>
            </a:pPr>
            <a:endParaRPr lang="es-ES" altLang="en-US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s-ES" altLang="en-US" dirty="0"/>
          </a:p>
          <a:p>
            <a:pPr eaLnBrk="1" hangingPunct="1">
              <a:defRPr/>
            </a:pPr>
            <a:endParaRPr lang="es-ES" altLang="en-US" dirty="0"/>
          </a:p>
        </p:txBody>
      </p:sp>
      <p:pic>
        <p:nvPicPr>
          <p:cNvPr id="3" name="Imagen 1">
            <a:extLst>
              <a:ext uri="{FF2B5EF4-FFF2-40B4-BE49-F238E27FC236}">
                <a16:creationId xmlns:a16="http://schemas.microsoft.com/office/drawing/2014/main" id="{5F40B3E5-85E6-4248-9B2F-2F7F6393C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03" y="3238529"/>
            <a:ext cx="5442193" cy="295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641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215777"/>
            <a:ext cx="7729952" cy="1507067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Quiénes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actúan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en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el</a:t>
            </a:r>
            <a:r>
              <a:rPr lang="en-US" sz="4400" dirty="0">
                <a:solidFill>
                  <a:schemeClr val="tx1"/>
                </a:solidFill>
              </a:rPr>
              <a:t> MMEE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s-UY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DDC55-7A0B-4F54-825C-984554874F1F}"/>
              </a:ext>
            </a:extLst>
          </p:cNvPr>
          <p:cNvSpPr txBox="1"/>
          <p:nvPr/>
        </p:nvSpPr>
        <p:spPr>
          <a:xfrm>
            <a:off x="307975" y="3133534"/>
            <a:ext cx="1050666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</a:pPr>
            <a:r>
              <a:rPr lang="es-MX" altLang="en-US" sz="3600" b="1" dirty="0"/>
              <a:t>ALMACENAMIENTO ???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6FF6BF5-DE9D-4B35-8D7D-B9ACDFB3B050}"/>
              </a:ext>
            </a:extLst>
          </p:cNvPr>
          <p:cNvGrpSpPr/>
          <p:nvPr/>
        </p:nvGrpSpPr>
        <p:grpSpPr>
          <a:xfrm>
            <a:off x="8110329" y="1"/>
            <a:ext cx="4081669" cy="1722843"/>
            <a:chOff x="2471305" y="3276910"/>
            <a:chExt cx="5882433" cy="2639134"/>
          </a:xfrm>
        </p:grpSpPr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B61DFC9F-184C-47AC-824D-1BD6148CA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111" y="3921575"/>
              <a:ext cx="4347627" cy="19944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B2AC5D46-1AF6-4FBA-B524-CAAFC38AE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4565030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5C2C070A-353E-4868-BFFF-B8F1ADC47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5209694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512541D5-B68A-4EEF-9068-305AD6059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9886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76D6E073-5D61-4FDD-B306-ABBF2DCEB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6812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7F8DE773-BD5C-4429-AB54-E2C1EE42D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521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9" name="Text Box 36">
              <a:extLst>
                <a:ext uri="{FF2B5EF4-FFF2-40B4-BE49-F238E27FC236}">
                  <a16:creationId xmlns:a16="http://schemas.microsoft.com/office/drawing/2014/main" id="{1C248A04-BD8B-48D4-A712-4B100D6C9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188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1</a:t>
              </a:r>
            </a:p>
          </p:txBody>
        </p:sp>
        <p:sp>
          <p:nvSpPr>
            <p:cNvPr id="40" name="Text Box 37">
              <a:extLst>
                <a:ext uri="{FF2B5EF4-FFF2-40B4-BE49-F238E27FC236}">
                  <a16:creationId xmlns:a16="http://schemas.microsoft.com/office/drawing/2014/main" id="{09EB584D-A9CA-4E65-A0CD-85B109F1C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6083" y="3276910"/>
              <a:ext cx="969273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2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1" name="Text Box 38">
              <a:extLst>
                <a:ext uri="{FF2B5EF4-FFF2-40B4-BE49-F238E27FC236}">
                  <a16:creationId xmlns:a16="http://schemas.microsoft.com/office/drawing/2014/main" id="{918FDEFC-B3E3-46F8-B229-8484FC3B2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1447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3</a:t>
              </a:r>
            </a:p>
          </p:txBody>
        </p:sp>
        <p:sp>
          <p:nvSpPr>
            <p:cNvPr id="42" name="Text Box 39">
              <a:extLst>
                <a:ext uri="{FF2B5EF4-FFF2-40B4-BE49-F238E27FC236}">
                  <a16:creationId xmlns:a16="http://schemas.microsoft.com/office/drawing/2014/main" id="{AB1E027D-E0D6-4101-BBC1-0D580AF64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9935" y="3276910"/>
              <a:ext cx="972242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4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3" name="Text Box 40">
              <a:extLst>
                <a:ext uri="{FF2B5EF4-FFF2-40B4-BE49-F238E27FC236}">
                  <a16:creationId xmlns:a16="http://schemas.microsoft.com/office/drawing/2014/main" id="{06080680-D244-4E3A-BCC6-F890FC46B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3921575"/>
              <a:ext cx="1408637" cy="6434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Repartición del </a:t>
              </a:r>
              <a:r>
                <a:rPr lang="es-ES_tradnl" altLang="en-US" sz="1800" b="1" i="1" dirty="0">
                  <a:latin typeface="Times New Roman" panose="02020603050405020304" pitchFamily="18" charset="0"/>
                </a:rPr>
                <a:t>Gobierno</a:t>
              </a:r>
              <a:endParaRPr lang="es-ES_tradnl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44" name="Text Box 41">
              <a:extLst>
                <a:ext uri="{FF2B5EF4-FFF2-40B4-BE49-F238E27FC236}">
                  <a16:creationId xmlns:a16="http://schemas.microsoft.com/office/drawing/2014/main" id="{97819C6A-2E48-44A3-9E1A-0178596F2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4565030"/>
              <a:ext cx="1408637" cy="644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Pública</a:t>
              </a:r>
              <a:endParaRPr lang="es-ES_tradnl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Text Box 42">
              <a:extLst>
                <a:ext uri="{FF2B5EF4-FFF2-40B4-BE49-F238E27FC236}">
                  <a16:creationId xmlns:a16="http://schemas.microsoft.com/office/drawing/2014/main" id="{D69B31CD-DAA8-4064-9690-F09801355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5209694"/>
              <a:ext cx="1408637" cy="6458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Privada</a:t>
              </a:r>
              <a:endParaRPr lang="es-ES_tradnl" altLang="en-US" sz="1100" b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0" name="Picture 26" descr="j0078711">
            <a:extLst>
              <a:ext uri="{FF2B5EF4-FFF2-40B4-BE49-F238E27FC236}">
                <a16:creationId xmlns:a16="http://schemas.microsoft.com/office/drawing/2014/main" id="{2EB7A1C3-FCDC-C5FA-9033-635ED84B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972" y="2349500"/>
            <a:ext cx="920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98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215777"/>
            <a:ext cx="7729952" cy="1507067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Almacenamiento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s-UY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DDC55-7A0B-4F54-825C-984554874F1F}"/>
              </a:ext>
            </a:extLst>
          </p:cNvPr>
          <p:cNvSpPr txBox="1"/>
          <p:nvPr/>
        </p:nvSpPr>
        <p:spPr>
          <a:xfrm>
            <a:off x="688666" y="2029844"/>
            <a:ext cx="105066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UY" altLang="en-US" sz="2400" b="1" dirty="0"/>
              <a:t>Generador ??</a:t>
            </a:r>
            <a:endParaRPr lang="es-UY" altLang="en-US" sz="2400" dirty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</a:pPr>
            <a:r>
              <a:rPr lang="es-UY" altLang="en-US" sz="2400" dirty="0"/>
              <a:t>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</a:pPr>
            <a:endParaRPr lang="es-UY" altLang="en-US" sz="2400" dirty="0"/>
          </a:p>
          <a:p>
            <a:pPr marL="342900" indent="-342900"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UY" altLang="en-US" sz="2400" b="1" dirty="0"/>
              <a:t>Gran consumidor??</a:t>
            </a:r>
          </a:p>
          <a:p>
            <a:pPr marL="342900" indent="-342900"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s-UY" altLang="en-US" sz="2400" b="1" dirty="0"/>
          </a:p>
          <a:p>
            <a:pPr marL="342900" indent="-342900"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s-UY" altLang="en-US" sz="2400" b="1" dirty="0"/>
          </a:p>
          <a:p>
            <a:pPr marL="342900" indent="-342900"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UY" altLang="en-US" sz="2400" b="1" dirty="0"/>
              <a:t>Servicio de red???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6FF6BF5-DE9D-4B35-8D7D-B9ACDFB3B050}"/>
              </a:ext>
            </a:extLst>
          </p:cNvPr>
          <p:cNvGrpSpPr/>
          <p:nvPr/>
        </p:nvGrpSpPr>
        <p:grpSpPr>
          <a:xfrm>
            <a:off x="8110329" y="1"/>
            <a:ext cx="4081669" cy="1722843"/>
            <a:chOff x="2471305" y="3276910"/>
            <a:chExt cx="5882433" cy="2639134"/>
          </a:xfrm>
        </p:grpSpPr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B61DFC9F-184C-47AC-824D-1BD6148CA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111" y="3921575"/>
              <a:ext cx="4347627" cy="19944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B2AC5D46-1AF6-4FBA-B524-CAAFC38AE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4565030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5C2C070A-353E-4868-BFFF-B8F1ADC47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111" y="5209694"/>
              <a:ext cx="4347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512541D5-B68A-4EEF-9068-305AD6059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9886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76D6E073-5D61-4FDD-B306-ABBF2DCEB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6812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7F8DE773-BD5C-4429-AB54-E2C1EE42D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521" y="3921575"/>
              <a:ext cx="0" cy="1994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39" name="Text Box 36">
              <a:extLst>
                <a:ext uri="{FF2B5EF4-FFF2-40B4-BE49-F238E27FC236}">
                  <a16:creationId xmlns:a16="http://schemas.microsoft.com/office/drawing/2014/main" id="{1C248A04-BD8B-48D4-A712-4B100D6C9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188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1</a:t>
              </a:r>
            </a:p>
          </p:txBody>
        </p:sp>
        <p:sp>
          <p:nvSpPr>
            <p:cNvPr id="40" name="Text Box 37">
              <a:extLst>
                <a:ext uri="{FF2B5EF4-FFF2-40B4-BE49-F238E27FC236}">
                  <a16:creationId xmlns:a16="http://schemas.microsoft.com/office/drawing/2014/main" id="{09EB584D-A9CA-4E65-A0CD-85B109F1C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6083" y="3276910"/>
              <a:ext cx="969273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2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1" name="Text Box 38">
              <a:extLst>
                <a:ext uri="{FF2B5EF4-FFF2-40B4-BE49-F238E27FC236}">
                  <a16:creationId xmlns:a16="http://schemas.microsoft.com/office/drawing/2014/main" id="{918FDEFC-B3E3-46F8-B229-8484FC3B2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1447" y="3276910"/>
              <a:ext cx="970757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3</a:t>
              </a:r>
            </a:p>
          </p:txBody>
        </p:sp>
        <p:sp>
          <p:nvSpPr>
            <p:cNvPr id="42" name="Text Box 39">
              <a:extLst>
                <a:ext uri="{FF2B5EF4-FFF2-40B4-BE49-F238E27FC236}">
                  <a16:creationId xmlns:a16="http://schemas.microsoft.com/office/drawing/2014/main" id="{AB1E027D-E0D6-4101-BBC1-0D580AF64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9935" y="3276910"/>
              <a:ext cx="972242" cy="526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Modelo 4</a:t>
              </a:r>
              <a:endParaRPr lang="es-ES_tradnl" altLang="en-US" sz="11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3" name="Text Box 40">
              <a:extLst>
                <a:ext uri="{FF2B5EF4-FFF2-40B4-BE49-F238E27FC236}">
                  <a16:creationId xmlns:a16="http://schemas.microsoft.com/office/drawing/2014/main" id="{06080680-D244-4E3A-BCC6-F890FC46B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3921575"/>
              <a:ext cx="1408637" cy="6434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Repartición del </a:t>
              </a:r>
              <a:r>
                <a:rPr lang="es-ES_tradnl" altLang="en-US" sz="1800" b="1" i="1" dirty="0">
                  <a:latin typeface="Times New Roman" panose="02020603050405020304" pitchFamily="18" charset="0"/>
                </a:rPr>
                <a:t>Gobierno</a:t>
              </a:r>
              <a:endParaRPr lang="es-ES_tradnl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44" name="Text Box 41">
              <a:extLst>
                <a:ext uri="{FF2B5EF4-FFF2-40B4-BE49-F238E27FC236}">
                  <a16:creationId xmlns:a16="http://schemas.microsoft.com/office/drawing/2014/main" id="{97819C6A-2E48-44A3-9E1A-0178596F2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4565030"/>
              <a:ext cx="1408637" cy="644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Pública</a:t>
              </a:r>
              <a:endParaRPr lang="es-ES_tradnl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Text Box 42">
              <a:extLst>
                <a:ext uri="{FF2B5EF4-FFF2-40B4-BE49-F238E27FC236}">
                  <a16:creationId xmlns:a16="http://schemas.microsoft.com/office/drawing/2014/main" id="{D69B31CD-DAA8-4064-9690-F09801355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305" y="5209694"/>
              <a:ext cx="1408637" cy="6458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n-US" sz="1100" b="1" i="1" dirty="0">
                  <a:latin typeface="Times New Roman" panose="02020603050405020304" pitchFamily="18" charset="0"/>
                </a:rPr>
                <a:t>Corporación Privada</a:t>
              </a:r>
              <a:endParaRPr lang="es-ES_tradnl" altLang="en-US" sz="1100" b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0" name="Picture 26" descr="j0078711">
            <a:extLst>
              <a:ext uri="{FF2B5EF4-FFF2-40B4-BE49-F238E27FC236}">
                <a16:creationId xmlns:a16="http://schemas.microsoft.com/office/drawing/2014/main" id="{A2C0FE47-B6C2-875C-6ED7-96757139B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89" y="2374131"/>
            <a:ext cx="920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A48C7E8-0FCF-DC11-EA67-6062171B399C}"/>
              </a:ext>
            </a:extLst>
          </p:cNvPr>
          <p:cNvSpPr txBox="1"/>
          <p:nvPr/>
        </p:nvSpPr>
        <p:spPr>
          <a:xfrm>
            <a:off x="4558147" y="4996081"/>
            <a:ext cx="71815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</a:pPr>
            <a:r>
              <a:rPr lang="es-MX" altLang="en-US" sz="3200" b="1" dirty="0"/>
              <a:t>EXISTE UN VACÍO REGULATORIO…. a nivel del MMEE….¿Y a nivel Distribución?</a:t>
            </a:r>
          </a:p>
        </p:txBody>
      </p:sp>
    </p:spTree>
    <p:extLst>
      <p:ext uri="{BB962C8B-B14F-4D97-AF65-F5344CB8AC3E}">
        <p14:creationId xmlns:p14="http://schemas.microsoft.com/office/powerpoint/2010/main" val="4103004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Almacenamiento de Energía en la Red Eléctrica Uruguaya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/>
              <a:t>Antecedentes y actualidad</a:t>
            </a:r>
          </a:p>
        </p:txBody>
      </p:sp>
    </p:spTree>
    <p:extLst>
      <p:ext uri="{BB962C8B-B14F-4D97-AF65-F5344CB8AC3E}">
        <p14:creationId xmlns:p14="http://schemas.microsoft.com/office/powerpoint/2010/main" val="352578157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/>
              <a:t>Conexión a la Red sin Almacenamiento</a:t>
            </a:r>
            <a:endParaRPr lang="es-UY" dirty="0">
              <a:highlight>
                <a:srgbClr val="FFFF00"/>
              </a:highligh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3230" y="1848372"/>
            <a:ext cx="10591137" cy="40233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UY" sz="2400" dirty="0"/>
              <a:t>Antecedentes</a:t>
            </a:r>
          </a:p>
          <a:p>
            <a:pPr marL="0" indent="0" algn="just">
              <a:buNone/>
            </a:pPr>
            <a:r>
              <a:rPr lang="es-UY" sz="2400" dirty="0"/>
              <a:t>En el año 2010 el Poder Ejecutivo aprobó el decreto 173/2010, el cual en su Articulo 1 expresa lo siguiente:</a:t>
            </a:r>
          </a:p>
          <a:p>
            <a:pPr marL="0" indent="0" algn="just">
              <a:buNone/>
            </a:pPr>
            <a:endParaRPr lang="es-UY" sz="2400" dirty="0"/>
          </a:p>
          <a:p>
            <a:pPr marL="0" indent="0" algn="just">
              <a:buNone/>
            </a:pPr>
            <a:endParaRPr lang="es-UY" sz="2400" dirty="0"/>
          </a:p>
          <a:p>
            <a:pPr marL="0" indent="0" algn="just">
              <a:buNone/>
            </a:pPr>
            <a:r>
              <a:rPr lang="es-UY" sz="2400" dirty="0"/>
              <a:t>- Alcance de la reglamentación.</a:t>
            </a:r>
          </a:p>
          <a:p>
            <a:pPr marL="0" indent="0" algn="just">
              <a:buNone/>
            </a:pPr>
            <a:r>
              <a:rPr lang="es-UY" sz="2400" dirty="0"/>
              <a:t>El reglamento de baja tensión de UTE (capítulo 28) limita </a:t>
            </a:r>
          </a:p>
          <a:p>
            <a:pPr marL="0" indent="0" algn="just">
              <a:buNone/>
            </a:pPr>
            <a:r>
              <a:rPr lang="es-UY" sz="2400" dirty="0"/>
              <a:t>la potencia a inyectar por la IMG a 100 kW en 230 V  </a:t>
            </a:r>
          </a:p>
          <a:p>
            <a:pPr marL="0" indent="0" algn="just">
              <a:buNone/>
            </a:pPr>
            <a:r>
              <a:rPr lang="es-UY" sz="2400" dirty="0"/>
              <a:t>y 150 kW en 400 V.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7280" y="3163801"/>
            <a:ext cx="5008098" cy="5975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 autoriza a los suscritores conectados a la red de distribución de baja tensión a instalar generación de origen renovable eólica, solar, biomasa o mini hidráulica…</a:t>
            </a:r>
            <a:r>
              <a:rPr kumimoji="0" lang="es-419" altLang="es-419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419" altLang="es-419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3026" y="6415376"/>
            <a:ext cx="5170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hlinkClick r:id="rId2"/>
              </a:rPr>
              <a:t>https://www.impo.com.uy/bases/decretos/173-2010</a:t>
            </a:r>
            <a:endParaRPr lang="es-UY" dirty="0"/>
          </a:p>
          <a:p>
            <a:endParaRPr lang="es-419" dirty="0"/>
          </a:p>
        </p:txBody>
      </p:sp>
      <p:sp>
        <p:nvSpPr>
          <p:cNvPr id="9" name="Rectángulo 8"/>
          <p:cNvSpPr/>
          <p:nvPr/>
        </p:nvSpPr>
        <p:spPr>
          <a:xfrm>
            <a:off x="5383993" y="6299857"/>
            <a:ext cx="680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https://portal.ute.com.uy/sites/default/files/generico/Cap%C3%ADtulo%20XXVIII%202020.pdf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428" y="2593611"/>
            <a:ext cx="3280939" cy="370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173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419" dirty="0"/>
              <a:t>Almacenamiento para Suscritores</a:t>
            </a:r>
            <a:br>
              <a:rPr lang="es-419" dirty="0"/>
            </a:br>
            <a:r>
              <a:rPr lang="es-419" dirty="0"/>
              <a:t>Reglamento de UTE Baja Tensión (Capítulo 28)</a:t>
            </a:r>
            <a:br>
              <a:rPr lang="es-419" dirty="0"/>
            </a:br>
            <a:endParaRPr lang="es-UY" dirty="0">
              <a:highlight>
                <a:srgbClr val="FFFF00"/>
              </a:highligh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4909" y="1743184"/>
            <a:ext cx="10591137" cy="40233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UY" sz="2400" dirty="0"/>
              <a:t>Antecedentes</a:t>
            </a:r>
          </a:p>
          <a:p>
            <a:pPr marL="0" indent="0" algn="just">
              <a:buNone/>
            </a:pPr>
            <a:r>
              <a:rPr lang="es-UY" sz="2400" dirty="0"/>
              <a:t>Condiciones para la operación:</a:t>
            </a:r>
          </a:p>
          <a:p>
            <a:pPr marL="0" indent="0" algn="just">
              <a:buNone/>
            </a:pPr>
            <a:r>
              <a:rPr lang="es-UY" sz="2400" dirty="0"/>
              <a:t>1- Potencia inyectada por la IMG debe ser menor o igual que la Potencia contratada del suministro (en cualquier caso deben ser menores que los valores anteriores).</a:t>
            </a:r>
          </a:p>
          <a:p>
            <a:pPr marL="0" indent="0" algn="just">
              <a:buNone/>
            </a:pPr>
            <a:r>
              <a:rPr lang="es-UY" sz="2400" dirty="0"/>
              <a:t>2- El precio de la energía será igual al precio asociado a la tarifa contratada.</a:t>
            </a:r>
          </a:p>
          <a:p>
            <a:pPr marL="0" indent="0" algn="just">
              <a:buNone/>
            </a:pPr>
            <a:r>
              <a:rPr lang="es-UY" sz="2400" dirty="0"/>
              <a:t>3- El contrato tendrá una vigencia de 10 años.</a:t>
            </a:r>
          </a:p>
          <a:p>
            <a:pPr marL="0" indent="0" algn="just">
              <a:buNone/>
            </a:pPr>
            <a:r>
              <a:rPr lang="es-UY" sz="2400" dirty="0"/>
              <a:t>4- A partir de mayo del 2017 se exige que la generación de energía anual del suscritor, sea igual o menor a la energía consumida por el mismo.</a:t>
            </a:r>
          </a:p>
          <a:p>
            <a:pPr marL="0" indent="0" algn="just">
              <a:buNone/>
            </a:pPr>
            <a:r>
              <a:rPr lang="es-UY" sz="2400" dirty="0"/>
              <a:t>5- A su vez, se le encomienda a UTE la verificación de la potencia contratada en relación al consumo de energía.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31285" y="5646747"/>
            <a:ext cx="1225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https://www.gub.uy/ministerio-industria-energia-mineria/institucional/normativa/resolucion-n-42017-incorporacion-condiciones-para-intercambio-bidireccional</a:t>
            </a:r>
          </a:p>
        </p:txBody>
      </p:sp>
    </p:spTree>
    <p:extLst>
      <p:ext uri="{BB962C8B-B14F-4D97-AF65-F5344CB8AC3E}">
        <p14:creationId xmlns:p14="http://schemas.microsoft.com/office/powerpoint/2010/main" val="66191749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Definición de Suscritor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7623" y="1917805"/>
            <a:ext cx="10058400" cy="4023360"/>
          </a:xfrm>
        </p:spPr>
        <p:txBody>
          <a:bodyPr/>
          <a:lstStyle/>
          <a:p>
            <a:r>
              <a:rPr lang="es-419" dirty="0"/>
              <a:t>El decreto 114/2014, del año 2014 busca aclarar la interpretación del suscritor.</a:t>
            </a:r>
          </a:p>
          <a:p>
            <a:r>
              <a:rPr lang="es-419" dirty="0"/>
              <a:t>En el caso que los consumidores ya sea en MT o BT, incorporen algún sistema de generación, el mismo no pierde carácter de Suscritor pero como contrapartida no puede inyectar energía a la red.</a:t>
            </a:r>
          </a:p>
          <a:p>
            <a:endParaRPr lang="es-419" dirty="0"/>
          </a:p>
          <a:p>
            <a:endParaRPr lang="es-419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7281" y="3293260"/>
            <a:ext cx="7849772" cy="15978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Suscritor: Es el cliente final titular de un suministro efectuado y medido por el Distribuidor. Se distinguen dos tipos de suscritores: los Grandes Consumidores Potenciales y los consumidores cautivos (aquellos que solo pueden comprar su suministro a ese Distribuidor). Queda comprendido en la calidad de suscritor el titular de un suministro en las condiciones referidas que genere energía eléctrica para su propio consumo, sin entregar energía a la red.</a:t>
            </a:r>
            <a:r>
              <a:rPr kumimoji="0" lang="es-419" altLang="es-419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419" altLang="es-419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7781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/>
              <a:t>Almacenamiento para Suscritores</a:t>
            </a:r>
            <a:br>
              <a:rPr lang="es-419" dirty="0"/>
            </a:br>
            <a:endParaRPr lang="es-UY" dirty="0">
              <a:highlight>
                <a:srgbClr val="FFFF00"/>
              </a:highligh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3230" y="1848372"/>
            <a:ext cx="10591137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sz="2400" dirty="0"/>
              <a:t>Antecedentes</a:t>
            </a:r>
          </a:p>
          <a:p>
            <a:pPr marL="0" indent="0" algn="just">
              <a:buNone/>
            </a:pPr>
            <a:r>
              <a:rPr lang="es-UY" sz="2400" dirty="0"/>
              <a:t>En el año 2015 el Poder Ejecutivo aprobó el decreto 43/2015, el cual establece los requerimientos que debe cumplir el Suscritor para generar su propia energía sin permitir la inyección de energía eléctrica a la red si que lo anterior genere perturbaciones en la red eléctrica.</a:t>
            </a:r>
          </a:p>
          <a:p>
            <a:pPr marL="0" indent="0" algn="just">
              <a:buNone/>
            </a:pPr>
            <a:endParaRPr lang="es-UY" sz="2400" dirty="0"/>
          </a:p>
        </p:txBody>
      </p:sp>
      <p:sp>
        <p:nvSpPr>
          <p:cNvPr id="4" name="Rectángulo 3"/>
          <p:cNvSpPr/>
          <p:nvPr/>
        </p:nvSpPr>
        <p:spPr>
          <a:xfrm>
            <a:off x="434564" y="6488668"/>
            <a:ext cx="6031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/>
              <a:t>https://www.impo.com.uy/bases/decretos-originales/43-2015</a:t>
            </a:r>
          </a:p>
        </p:txBody>
      </p:sp>
    </p:spTree>
    <p:extLst>
      <p:ext uri="{BB962C8B-B14F-4D97-AF65-F5344CB8AC3E}">
        <p14:creationId xmlns:p14="http://schemas.microsoft.com/office/powerpoint/2010/main" val="182740977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419" dirty="0"/>
              <a:t>Almacenamiento para Suscritores</a:t>
            </a:r>
            <a:br>
              <a:rPr lang="es-419" dirty="0"/>
            </a:br>
            <a:r>
              <a:rPr lang="es-419" dirty="0"/>
              <a:t>Reglamento de UTE Baja Tensión (Capitulo 29)</a:t>
            </a:r>
            <a:endParaRPr lang="es-UY" dirty="0">
              <a:highlight>
                <a:srgbClr val="FFFF00"/>
              </a:highligh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6968" y="1761291"/>
            <a:ext cx="10591137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sz="2400" dirty="0"/>
              <a:t>Antecedentes</a:t>
            </a:r>
          </a:p>
          <a:p>
            <a:pPr marL="0" indent="0" algn="just">
              <a:buNone/>
            </a:pPr>
            <a:r>
              <a:rPr lang="es-UY" sz="2400" dirty="0"/>
              <a:t>En el año 2020 el Poder ejecutivo aprobó el decreto 27/2020, el cual permite a los suscritores incorporar Instalaciones de Acumulación de Energía. </a:t>
            </a:r>
          </a:p>
          <a:p>
            <a:pPr marL="0" indent="0" algn="just">
              <a:buNone/>
            </a:pPr>
            <a:endParaRPr lang="es-UY" sz="2400" dirty="0"/>
          </a:p>
          <a:p>
            <a:pPr marL="0" indent="0" algn="just">
              <a:buNone/>
            </a:pPr>
            <a:endParaRPr lang="es-UY" sz="2400" dirty="0"/>
          </a:p>
          <a:p>
            <a:pPr marL="0" indent="0" algn="just">
              <a:buNone/>
            </a:pPr>
            <a:endParaRPr lang="es-UY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86" y="3203070"/>
            <a:ext cx="5093160" cy="2653029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4813" y="3275920"/>
            <a:ext cx="5330583" cy="11669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Autorízase</a:t>
            </a:r>
            <a:r>
              <a:rPr kumimoji="0" lang="es-419" altLang="es-419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los Suscritores conectados a la Red de Distribución de Baja Tensión, a generar energía eléctrica a partir de una instalación de baterías que opere en paralelo y que no inyecten energía a la red del Distribuidor.</a:t>
            </a:r>
            <a:r>
              <a:rPr kumimoji="0" lang="es-419" altLang="es-419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419" altLang="es-419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37555" y="6469144"/>
            <a:ext cx="505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/>
              <a:t>https://www.impo.com.uy/bases/decretos/27-2020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7111015" y="4065972"/>
            <a:ext cx="914400" cy="72797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Rectángulo redondeado 11"/>
          <p:cNvSpPr/>
          <p:nvPr/>
        </p:nvSpPr>
        <p:spPr>
          <a:xfrm>
            <a:off x="8612905" y="4065972"/>
            <a:ext cx="733122" cy="5964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CuadroTexto 12"/>
          <p:cNvSpPr txBox="1"/>
          <p:nvPr/>
        </p:nvSpPr>
        <p:spPr>
          <a:xfrm>
            <a:off x="316420" y="4495682"/>
            <a:ext cx="5777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/>
              <a:t>El capítulo 29 del RBT define las condiciones que debe cumplir el suscritor para la instalación tanto de la IG como de la IA para BT y para MT existe la Resolución UTE R21.-42 del 28 de enero de 2021 que establece los requisitos de conexión en ese caso.</a:t>
            </a:r>
          </a:p>
        </p:txBody>
      </p:sp>
    </p:spTree>
    <p:extLst>
      <p:ext uri="{BB962C8B-B14F-4D97-AF65-F5344CB8AC3E}">
        <p14:creationId xmlns:p14="http://schemas.microsoft.com/office/powerpoint/2010/main" val="2264053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B0C10-1B1F-4644-AD56-6165FEC3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Nueva Modificación… Decreto 147/023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C134F7-7CC9-4E07-AB49-D3172162A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/>
              <a:t>El 17 de mayo se publico el decreto 147/023, que reglamenta la inyección de energía eléctrica a los suscritores que dispongan de una central generadora, incluso aquellos que dispongan de un banco de baterías. </a:t>
            </a:r>
          </a:p>
          <a:p>
            <a:r>
              <a:rPr lang="es-UY" dirty="0"/>
              <a:t>Con las siguientes condiciones:</a:t>
            </a:r>
            <a:br>
              <a:rPr lang="es-UY" dirty="0"/>
            </a:br>
            <a:br>
              <a:rPr lang="es-UY" dirty="0"/>
            </a:br>
            <a:r>
              <a:rPr lang="es-UY" dirty="0"/>
              <a:t>1. Aquellos que dispongan de una planta de generación de energía para autoconsumo, podrán inyectar la misma cantidad de energía que consuman de la red de forma anual. </a:t>
            </a:r>
          </a:p>
          <a:p>
            <a:pPr marL="0" indent="0">
              <a:buNone/>
            </a:pPr>
            <a:r>
              <a:rPr lang="es-UY" b="1" i="1" dirty="0">
                <a:solidFill>
                  <a:schemeClr val="tx2"/>
                </a:solidFill>
              </a:rPr>
              <a:t>2. Aquellos suscritores que dispongan de una instalación de baterías, no podrán inyectar más del 30% de su consumo anual de energía.</a:t>
            </a:r>
          </a:p>
          <a:p>
            <a:pPr marL="0" indent="0">
              <a:buNone/>
            </a:pPr>
            <a:r>
              <a:rPr lang="es-UY" b="1" i="1" dirty="0">
                <a:solidFill>
                  <a:schemeClr val="tx2"/>
                </a:solidFill>
              </a:rPr>
              <a:t>La tarifa que se considerará por parte de UTE para la compra de la energía inyectada será la sancionada por el Mercado Spot sancionado por ADME.</a:t>
            </a:r>
          </a:p>
        </p:txBody>
      </p:sp>
    </p:spTree>
    <p:extLst>
      <p:ext uri="{BB962C8B-B14F-4D97-AF65-F5344CB8AC3E}">
        <p14:creationId xmlns:p14="http://schemas.microsoft.com/office/powerpoint/2010/main" val="60072201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09DFE-307D-4303-B967-3590F885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Precio Spot sancionado en 2023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107513D-1959-4585-9AAD-1A91A42F80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41202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65746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098" y="608769"/>
            <a:ext cx="8234501" cy="804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 Sector </a:t>
            </a:r>
            <a:r>
              <a:rPr lang="en-US" dirty="0" err="1">
                <a:solidFill>
                  <a:schemeClr val="tx1"/>
                </a:solidFill>
              </a:rPr>
              <a:t>Eléctrico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s-ES" sz="3100" dirty="0">
                <a:solidFill>
                  <a:schemeClr val="tx1"/>
                </a:solidFill>
              </a:rPr>
              <a:t>Desarrollo en e</a:t>
            </a:r>
            <a:r>
              <a:rPr lang="es-ES" altLang="en-US" sz="3100" dirty="0"/>
              <a:t>l Siglo XX</a:t>
            </a:r>
            <a:endParaRPr lang="es-UY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02C9FACA-DD7D-4415-AC0E-C362AE84D9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9033" y="2033455"/>
            <a:ext cx="4513493" cy="332482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ES" altLang="en-US" sz="3400" dirty="0"/>
              <a:t>Los sistemas eléctricos crecen, se desarrollan proyectos de generación, trasmisión y distribución. 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ES" altLang="en-US" sz="3400" dirty="0"/>
              <a:t>Se interconectan los sistemas</a:t>
            </a:r>
          </a:p>
          <a:p>
            <a:pPr eaLnBrk="1" hangingPunct="1">
              <a:defRPr/>
            </a:pPr>
            <a:endParaRPr lang="es-ES" altLang="en-US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s-ES" altLang="en-US" dirty="0"/>
          </a:p>
          <a:p>
            <a:pPr eaLnBrk="1" hangingPunct="1">
              <a:defRPr/>
            </a:pPr>
            <a:endParaRPr lang="es-ES" altLang="en-US" dirty="0"/>
          </a:p>
        </p:txBody>
      </p:sp>
      <p:grpSp>
        <p:nvGrpSpPr>
          <p:cNvPr id="7" name="Group 22">
            <a:extLst>
              <a:ext uri="{FF2B5EF4-FFF2-40B4-BE49-F238E27FC236}">
                <a16:creationId xmlns:a16="http://schemas.microsoft.com/office/drawing/2014/main" id="{5EBB736B-6D7C-4F8C-A1F5-115686AE147F}"/>
              </a:ext>
            </a:extLst>
          </p:cNvPr>
          <p:cNvGrpSpPr>
            <a:grpSpLocks/>
          </p:cNvGrpSpPr>
          <p:nvPr/>
        </p:nvGrpSpPr>
        <p:grpSpPr bwMode="auto">
          <a:xfrm>
            <a:off x="4903303" y="2093843"/>
            <a:ext cx="7237544" cy="3799503"/>
            <a:chOff x="703" y="981"/>
            <a:chExt cx="4581" cy="3157"/>
          </a:xfrm>
        </p:grpSpPr>
        <p:pic>
          <p:nvPicPr>
            <p:cNvPr id="8" name="Picture 23" descr="dibujito marito">
              <a:extLst>
                <a:ext uri="{FF2B5EF4-FFF2-40B4-BE49-F238E27FC236}">
                  <a16:creationId xmlns:a16="http://schemas.microsoft.com/office/drawing/2014/main" id="{5DD696A7-4BC8-4471-9977-EE4911EDB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014"/>
              <a:ext cx="4536" cy="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24">
              <a:extLst>
                <a:ext uri="{FF2B5EF4-FFF2-40B4-BE49-F238E27FC236}">
                  <a16:creationId xmlns:a16="http://schemas.microsoft.com/office/drawing/2014/main" id="{40DCA3AD-9551-40E0-9637-77CD076EA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5" y="1480"/>
              <a:ext cx="545" cy="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UY" altLang="en-US" sz="1400" b="1"/>
                <a:t>500 kV</a:t>
              </a:r>
              <a:endParaRPr lang="es-MX" altLang="en-US" sz="1400" b="1"/>
            </a:p>
          </p:txBody>
        </p:sp>
        <p:sp>
          <p:nvSpPr>
            <p:cNvPr id="11" name="Text Box 25">
              <a:extLst>
                <a:ext uri="{FF2B5EF4-FFF2-40B4-BE49-F238E27FC236}">
                  <a16:creationId xmlns:a16="http://schemas.microsoft.com/office/drawing/2014/main" id="{1E951822-0F2C-4B06-98B9-D7C3C2045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" y="2694"/>
              <a:ext cx="545" cy="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UY" altLang="en-US" sz="1400" b="1"/>
                <a:t>500 kV</a:t>
              </a:r>
              <a:endParaRPr lang="es-MX" altLang="en-US" sz="1400" b="1"/>
            </a:p>
          </p:txBody>
        </p:sp>
        <p:sp>
          <p:nvSpPr>
            <p:cNvPr id="12" name="Text Box 26">
              <a:extLst>
                <a:ext uri="{FF2B5EF4-FFF2-40B4-BE49-F238E27FC236}">
                  <a16:creationId xmlns:a16="http://schemas.microsoft.com/office/drawing/2014/main" id="{EC899E01-AC9C-490B-BC56-D4333405B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5" y="1670"/>
              <a:ext cx="663" cy="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UY" altLang="en-US" sz="1400" b="1"/>
                <a:t>500/150kV</a:t>
              </a:r>
              <a:endParaRPr lang="es-MX" altLang="en-US" sz="1400" b="1"/>
            </a:p>
          </p:txBody>
        </p:sp>
        <p:sp>
          <p:nvSpPr>
            <p:cNvPr id="13" name="Text Box 27">
              <a:extLst>
                <a:ext uri="{FF2B5EF4-FFF2-40B4-BE49-F238E27FC236}">
                  <a16:creationId xmlns:a16="http://schemas.microsoft.com/office/drawing/2014/main" id="{0C997BFA-BC3B-4883-A869-904DDF2A0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068"/>
              <a:ext cx="635" cy="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UY" altLang="en-US" sz="1400" b="1"/>
                <a:t>150/30kV</a:t>
              </a:r>
              <a:endParaRPr lang="es-MX" altLang="en-US" sz="1400" b="1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1336894D-8C85-4E62-8385-DB446303E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981"/>
              <a:ext cx="4581" cy="312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7397906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09DFE-307D-4303-B967-3590F885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Precio Spot sancionado en 2023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9DD237DB-C5F1-4B9D-A19D-A5B2898BD7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55634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16937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D392D-5468-45DB-9A71-7ECEFCA2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En resumen: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483F07-825C-49C7-86AB-89ED789F1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UY" dirty="0">
                <a:hlinkClick r:id="rId2"/>
              </a:rPr>
              <a:t>Decreto 276/002 </a:t>
            </a:r>
            <a:r>
              <a:rPr lang="es-UY" dirty="0"/>
              <a:t>: Aprobación del Reglamento General del Marco Regulatorio del Sistema Eléctrico Nacional. </a:t>
            </a:r>
            <a:br>
              <a:rPr lang="es-UY" dirty="0"/>
            </a:br>
            <a:r>
              <a:rPr lang="es-UY" b="1" dirty="0">
                <a:solidFill>
                  <a:schemeClr val="tx2"/>
                </a:solidFill>
              </a:rPr>
              <a:t>Reglamenta el RGMR</a:t>
            </a:r>
            <a:br>
              <a:rPr lang="es-UY" b="1" dirty="0">
                <a:solidFill>
                  <a:schemeClr val="tx2"/>
                </a:solidFill>
              </a:rPr>
            </a:br>
            <a:br>
              <a:rPr lang="es-UY" dirty="0"/>
            </a:br>
            <a:r>
              <a:rPr lang="es-UY" dirty="0">
                <a:hlinkClick r:id="rId3"/>
              </a:rPr>
              <a:t>Decreto 173/010</a:t>
            </a:r>
            <a:r>
              <a:rPr lang="es-UY" dirty="0"/>
              <a:t>: Autorización a Suscritores Conectados a la Red de Distribución de Baja Tensión a Instalar Generaciones de Fuentes Renovables.</a:t>
            </a:r>
            <a:br>
              <a:rPr lang="es-UY" dirty="0"/>
            </a:br>
            <a:r>
              <a:rPr lang="es-UY" b="1" dirty="0">
                <a:solidFill>
                  <a:schemeClr val="tx2"/>
                </a:solidFill>
              </a:rPr>
              <a:t>Permite a los suscritores instalar generación renovable con inyección a la red (Micro y mini)</a:t>
            </a:r>
          </a:p>
          <a:p>
            <a:r>
              <a:rPr lang="es-UY" dirty="0">
                <a:hlinkClick r:id="rId4"/>
              </a:rPr>
              <a:t>Decreto </a:t>
            </a:r>
            <a:r>
              <a:rPr lang="es-419" dirty="0">
                <a:hlinkClick r:id="rId4"/>
              </a:rPr>
              <a:t>114/2014</a:t>
            </a:r>
            <a:r>
              <a:rPr lang="es-419" dirty="0"/>
              <a:t>: Modificación del RGMR del Sistema Eléctrico Nacional.   </a:t>
            </a:r>
            <a:br>
              <a:rPr lang="es-419" dirty="0"/>
            </a:br>
            <a:r>
              <a:rPr lang="es-419" b="1" dirty="0">
                <a:solidFill>
                  <a:schemeClr val="tx2"/>
                </a:solidFill>
              </a:rPr>
              <a:t>Modifica la definición de Suscritor, incluyendo aquellos que generan Energía para Autoconsumo sin inyectar a la Red.</a:t>
            </a:r>
            <a:br>
              <a:rPr lang="es-419" b="1" dirty="0">
                <a:solidFill>
                  <a:schemeClr val="tx2"/>
                </a:solidFill>
              </a:rPr>
            </a:br>
            <a:br>
              <a:rPr lang="es-419" b="1" dirty="0">
                <a:solidFill>
                  <a:schemeClr val="tx2"/>
                </a:solidFill>
              </a:rPr>
            </a:br>
            <a:r>
              <a:rPr lang="es-419" dirty="0">
                <a:hlinkClick r:id="rId5"/>
              </a:rPr>
              <a:t>Decreto 043/015</a:t>
            </a:r>
            <a:r>
              <a:rPr lang="es-419" dirty="0"/>
              <a:t>: Modificación del RGMR del Sistema Eléctrico Nacional.</a:t>
            </a:r>
            <a:br>
              <a:rPr lang="es-419" dirty="0"/>
            </a:br>
            <a:r>
              <a:rPr lang="es-419" b="1" dirty="0">
                <a:solidFill>
                  <a:schemeClr val="tx2"/>
                </a:solidFill>
              </a:rPr>
              <a:t>Se reglamenta el procedimiento para que los suscritores instalen plantas generadoras para autoconsumo en paralelo con la red pero sin inyección a la misma. </a:t>
            </a:r>
            <a:br>
              <a:rPr lang="es-419" b="1" dirty="0">
                <a:solidFill>
                  <a:schemeClr val="tx2"/>
                </a:solidFill>
              </a:rPr>
            </a:br>
            <a:br>
              <a:rPr lang="es-419" b="1" dirty="0">
                <a:solidFill>
                  <a:schemeClr val="tx2"/>
                </a:solidFill>
              </a:rPr>
            </a:br>
            <a:r>
              <a:rPr lang="es-419" dirty="0">
                <a:hlinkClick r:id="rId6"/>
              </a:rPr>
              <a:t>Decreto 027/020</a:t>
            </a:r>
            <a:r>
              <a:rPr lang="es-419" dirty="0"/>
              <a:t>: Autorización a los Suscritores Conectados a la Red de Distribución de Baja Tensión a Generar Energía Eléctrica a partir de la Instalación de Baterías.</a:t>
            </a:r>
            <a:br>
              <a:rPr lang="es-419" dirty="0"/>
            </a:br>
            <a:r>
              <a:rPr lang="es-419" b="1" dirty="0">
                <a:solidFill>
                  <a:schemeClr val="tx2"/>
                </a:solidFill>
              </a:rPr>
              <a:t>Establece las condiciones para que los suscritores puedan instalar bancos de baterías operando en paralelo con la red pero sin inyectar energía a la misma. Contempla los casos de conexión tanto en baja como en media tensión.</a:t>
            </a:r>
            <a:br>
              <a:rPr lang="es-419" b="1" dirty="0">
                <a:solidFill>
                  <a:schemeClr val="tx2"/>
                </a:solidFill>
              </a:rPr>
            </a:br>
            <a:endParaRPr lang="es-419" b="1" dirty="0">
              <a:solidFill>
                <a:schemeClr val="tx2"/>
              </a:solidFill>
            </a:endParaRPr>
          </a:p>
          <a:p>
            <a:r>
              <a:rPr lang="es-419" dirty="0">
                <a:hlinkClick r:id="rId7"/>
              </a:rPr>
              <a:t>Decreto 147/023</a:t>
            </a:r>
            <a:r>
              <a:rPr lang="es-419" dirty="0"/>
              <a:t>; </a:t>
            </a:r>
            <a:r>
              <a:rPr lang="es-ES" dirty="0"/>
              <a:t>Se Reglamenta la Inyección de Energía a la Red de Interconexión por suscriptores que instalen Generación para su Autoconsumo. </a:t>
            </a:r>
            <a:br>
              <a:rPr lang="es-ES" dirty="0"/>
            </a:br>
            <a:r>
              <a:rPr lang="es-ES" b="1" dirty="0">
                <a:solidFill>
                  <a:schemeClr val="tx2"/>
                </a:solidFill>
              </a:rPr>
              <a:t>Permite a los suscritores que tengan instalada una central generadora para autoconsumo, inyectar energía a la red incluso aquellos que tengan baterías.</a:t>
            </a:r>
            <a:br>
              <a:rPr lang="es-ES" dirty="0"/>
            </a:br>
            <a:endParaRPr lang="es-UY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64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46" y="286603"/>
            <a:ext cx="6967508" cy="1450757"/>
          </a:xfrm>
        </p:spPr>
        <p:txBody>
          <a:bodyPr>
            <a:normAutofit fontScale="90000"/>
          </a:bodyPr>
          <a:lstStyle/>
          <a:p>
            <a:r>
              <a:rPr lang="es-419" dirty="0"/>
              <a:t>Presente del Almacenamiento en Uruguay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745" y="1845734"/>
            <a:ext cx="7178089" cy="430184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419" sz="2400" dirty="0"/>
              <a:t>El capítulo 29 del reglamento de baja tensión, separa a la IG (Instalación Generadora) de la IA (instalación Acumuladora).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419" sz="2400" dirty="0"/>
              <a:t>En el diagrama unifilar del reglamento puede verse como se incorporan al esquema de conexión los sistemas de inyección cero. </a:t>
            </a:r>
            <a:r>
              <a:rPr lang="es-UY" sz="2400" dirty="0"/>
              <a:t>Dichos sistemas son los encargados de evitar que tanto la IG como la IA inyecten energía a la red eléctrica.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UY" sz="2400" dirty="0"/>
              <a:t>Cada instalación es independiente, para instalar una IG no se requiere de una IA y viceversa.</a:t>
            </a:r>
          </a:p>
          <a:p>
            <a:pPr marL="0" indent="0" algn="just">
              <a:buNone/>
            </a:pPr>
            <a:endParaRPr lang="es-419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834" y="145051"/>
            <a:ext cx="4632418" cy="6542614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8657439" y="5368954"/>
            <a:ext cx="595618" cy="50014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Rectángulo redondeado 5"/>
          <p:cNvSpPr/>
          <p:nvPr/>
        </p:nvSpPr>
        <p:spPr>
          <a:xfrm>
            <a:off x="10084965" y="5368954"/>
            <a:ext cx="595618" cy="50014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42830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419" dirty="0"/>
              <a:t>Almacenamiento para Suscritores</a:t>
            </a:r>
            <a:br>
              <a:rPr lang="es-419" dirty="0"/>
            </a:br>
            <a:r>
              <a:rPr lang="es-419" dirty="0"/>
              <a:t>Reglamento de Baja Tensión (capítulo 29)</a:t>
            </a:r>
            <a:br>
              <a:rPr lang="es-419" dirty="0"/>
            </a:br>
            <a:endParaRPr lang="es-UY" dirty="0">
              <a:highlight>
                <a:srgbClr val="FFFF00"/>
              </a:highligh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7150" y="1743183"/>
            <a:ext cx="11567603" cy="44179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sz="2400" dirty="0"/>
              <a:t>La instalación Acumuladora que utilice baterías deberá disponer de:</a:t>
            </a:r>
          </a:p>
          <a:p>
            <a:pPr marL="0" indent="0" algn="just">
              <a:buNone/>
            </a:pPr>
            <a:r>
              <a:rPr lang="es-UY" sz="2400" dirty="0"/>
              <a:t>1- Conversor (inversor/cargador)</a:t>
            </a:r>
          </a:p>
          <a:p>
            <a:pPr marL="0" indent="0" algn="just">
              <a:buNone/>
            </a:pPr>
            <a:r>
              <a:rPr lang="es-UY" sz="2400" dirty="0"/>
              <a:t>2- BMS (</a:t>
            </a:r>
            <a:r>
              <a:rPr lang="es-UY" sz="2400" dirty="0" err="1"/>
              <a:t>Battery</a:t>
            </a:r>
            <a:r>
              <a:rPr lang="es-UY" sz="2400" dirty="0"/>
              <a:t> Management </a:t>
            </a:r>
            <a:r>
              <a:rPr lang="es-UY" sz="2400" dirty="0" err="1"/>
              <a:t>System</a:t>
            </a:r>
            <a:r>
              <a:rPr lang="es-UY" sz="2400" dirty="0"/>
              <a:t>)</a:t>
            </a:r>
          </a:p>
          <a:p>
            <a:pPr marL="0" indent="0" algn="just">
              <a:buNone/>
            </a:pPr>
            <a:r>
              <a:rPr lang="es-UY" sz="2400" dirty="0"/>
              <a:t>3- Batería o Banco de baterías. A las mismas se les pide que sean compatibles a la norma IEC 62619.</a:t>
            </a:r>
          </a:p>
          <a:p>
            <a:pPr marL="0" indent="0" algn="just">
              <a:buNone/>
            </a:pPr>
            <a:r>
              <a:rPr lang="es-UY" sz="2400" dirty="0"/>
              <a:t>Dicha norma, incorpora aspectos de seguridad para aplicaciones industriales, estacionarias entre otras. </a:t>
            </a:r>
          </a:p>
          <a:p>
            <a:pPr marL="0" indent="0" algn="just">
              <a:buNone/>
            </a:pPr>
            <a:r>
              <a:rPr lang="es-UY" sz="2400" dirty="0"/>
              <a:t>No se hace una distinción para baterías en vehículos eléctricos, en ese caso la misma norma hace referencia a la IEC 62660. </a:t>
            </a:r>
          </a:p>
          <a:p>
            <a:pPr marL="0" indent="0" algn="just">
              <a:buNone/>
            </a:pPr>
            <a:endParaRPr lang="es-UY" sz="2400" dirty="0"/>
          </a:p>
          <a:p>
            <a:pPr marL="0" indent="0" algn="just">
              <a:buNone/>
            </a:pPr>
            <a:endParaRPr lang="es-UY" sz="2400" dirty="0"/>
          </a:p>
          <a:p>
            <a:pPr marL="0" indent="0" algn="just">
              <a:buNone/>
            </a:pPr>
            <a:endParaRPr lang="es-UY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71535" y="6415376"/>
            <a:ext cx="5053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UY" dirty="0">
                <a:hlinkClick r:id="rId2"/>
              </a:rPr>
              <a:t>https://www.impo.com.uy/bases/decretos/27-2020</a:t>
            </a:r>
            <a:endParaRPr lang="es-UY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45868700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Almacenamiento de energía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744394"/>
            <a:ext cx="10058400" cy="4023360"/>
          </a:xfrm>
        </p:spPr>
        <p:txBody>
          <a:bodyPr/>
          <a:lstStyle/>
          <a:p>
            <a:r>
              <a:rPr lang="es-419" dirty="0"/>
              <a:t>Condiciones principales de operación de la IAC</a:t>
            </a:r>
          </a:p>
          <a:p>
            <a:endParaRPr lang="es-419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78" y="2391700"/>
            <a:ext cx="5451702" cy="33760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800" y="2212986"/>
            <a:ext cx="5875873" cy="25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0797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419" dirty="0"/>
              <a:t>Situación actual del almacenamiento de energía bajo otros esquemas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55900545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Acumulación de Energía Distribuida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Función V2G</a:t>
            </a:r>
          </a:p>
          <a:p>
            <a:endParaRPr lang="es-419" dirty="0"/>
          </a:p>
          <a:p>
            <a:endParaRPr lang="es-419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8" y="2730890"/>
            <a:ext cx="9959552" cy="2852378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5303520" y="2504049"/>
            <a:ext cx="1730326" cy="336504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ángulo redondeado 6"/>
          <p:cNvSpPr/>
          <p:nvPr/>
        </p:nvSpPr>
        <p:spPr>
          <a:xfrm>
            <a:off x="7441809" y="3277772"/>
            <a:ext cx="3446211" cy="230549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7" y="2624073"/>
            <a:ext cx="4895557" cy="29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75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El reglamento actual permite V2G?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El capítulo 29 del RBT expresa lo siguiente en el punto 8.1 </a:t>
            </a:r>
          </a:p>
          <a:p>
            <a:r>
              <a:rPr lang="es-419" sz="2400" b="1" dirty="0"/>
              <a:t>“Requerimientos para la instalación de Conversores, paneles fotovoltaicos y baterías.” </a:t>
            </a:r>
          </a:p>
          <a:p>
            <a:endParaRPr lang="es-419" sz="2400" b="1" dirty="0"/>
          </a:p>
          <a:p>
            <a:endParaRPr lang="es-419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150" y="3186184"/>
            <a:ext cx="8127824" cy="29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0724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El RBT actual permite V2G?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Por otro lado, en el texto siguiente deja abierta la posibilidad de incorporación de otras tecnologías:</a:t>
            </a:r>
          </a:p>
          <a:p>
            <a:endParaRPr lang="es-419" dirty="0"/>
          </a:p>
          <a:p>
            <a:r>
              <a:rPr lang="es-419" sz="2400" b="1" dirty="0"/>
              <a:t>“Se podrá permitir por parte de UTE el uso de tecnologías diferentes a las establecidas en el presente Capítulo, siempre que se mantenga el nivel de seguridad que el texto normativo contempla.” </a:t>
            </a:r>
          </a:p>
        </p:txBody>
      </p:sp>
    </p:spTree>
    <p:extLst>
      <p:ext uri="{BB962C8B-B14F-4D97-AF65-F5344CB8AC3E}">
        <p14:creationId xmlns:p14="http://schemas.microsoft.com/office/powerpoint/2010/main" val="48204648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El RBT actual permite V2G?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419" dirty="0"/>
              <a:t>En el 2022, se publicó el capítulo 30 del RBT, el cual hace referencia a las condiciones que deben cumplir los Sistemas de Alimentación para Vehículos Eléctricos (SAVE), pero en el mismo no se hace referencia a esta funcionalidad. </a:t>
            </a:r>
          </a:p>
          <a:p>
            <a:pPr marL="0" indent="0">
              <a:buNone/>
            </a:pPr>
            <a:r>
              <a:rPr lang="es-419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90" y="3054255"/>
            <a:ext cx="5171838" cy="29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24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098" y="608769"/>
            <a:ext cx="8234501" cy="804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 Sector </a:t>
            </a:r>
            <a:r>
              <a:rPr lang="en-US" dirty="0" err="1">
                <a:solidFill>
                  <a:schemeClr val="tx1"/>
                </a:solidFill>
              </a:rPr>
              <a:t>Eléctrico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s-ES" sz="3100" dirty="0">
                <a:solidFill>
                  <a:schemeClr val="tx1"/>
                </a:solidFill>
              </a:rPr>
              <a:t>Desarrollo en el</a:t>
            </a:r>
            <a:r>
              <a:rPr lang="es-ES" altLang="en-US" sz="3100" dirty="0"/>
              <a:t> Siglo XX</a:t>
            </a:r>
            <a:endParaRPr lang="es-UY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15" name="Picture 3" descr="j0281768[1]">
            <a:extLst>
              <a:ext uri="{FF2B5EF4-FFF2-40B4-BE49-F238E27FC236}">
                <a16:creationId xmlns:a16="http://schemas.microsoft.com/office/drawing/2014/main" id="{9F46B787-40E2-47CD-80AF-3DCB25BC48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4041" y="2963860"/>
            <a:ext cx="1798637" cy="1565275"/>
          </a:xfrm>
          <a:noFill/>
        </p:spPr>
      </p:pic>
      <p:pic>
        <p:nvPicPr>
          <p:cNvPr id="16" name="Picture 4" descr="j0281772[1]">
            <a:extLst>
              <a:ext uri="{FF2B5EF4-FFF2-40B4-BE49-F238E27FC236}">
                <a16:creationId xmlns:a16="http://schemas.microsoft.com/office/drawing/2014/main" id="{11DBBFD6-8113-4E3F-A501-23276BA10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5003" y="2060572"/>
            <a:ext cx="1798638" cy="850900"/>
          </a:xfrm>
          <a:prstGeom prst="rect">
            <a:avLst/>
          </a:prstGeom>
          <a:noFill/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A6387217-3F07-4F95-BCD7-304543B8B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653" y="2209797"/>
            <a:ext cx="3124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US"/>
              <a:t>GENERACIÓN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559F0059-931A-4AC3-B486-30CB14EE9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653" y="3124197"/>
            <a:ext cx="3124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US"/>
              <a:t>TRASMISIÓN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16B50529-95D0-433F-9510-8910CED29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653" y="4119560"/>
            <a:ext cx="31242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US"/>
              <a:t>DISTRIBUCIÓN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52FBC579-016C-47BD-BC02-C8F759C1A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653" y="5029197"/>
            <a:ext cx="38100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US"/>
              <a:t>COMERCIALIZACIÓN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EB637F0B-6DCE-42D2-83BD-C24B008F6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253" y="1904997"/>
            <a:ext cx="190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US" sz="2400"/>
              <a:t>Producción electricidad</a:t>
            </a:r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F39D4C65-9D8A-4363-9EF4-A5C733181ED4}"/>
              </a:ext>
            </a:extLst>
          </p:cNvPr>
          <p:cNvSpPr>
            <a:spLocks/>
          </p:cNvSpPr>
          <p:nvPr/>
        </p:nvSpPr>
        <p:spPr bwMode="auto">
          <a:xfrm>
            <a:off x="7252253" y="3124197"/>
            <a:ext cx="381000" cy="1447800"/>
          </a:xfrm>
          <a:prstGeom prst="rightBrace">
            <a:avLst>
              <a:gd name="adj1" fmla="val 3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E60E9EAF-AEE1-4925-9F32-0C5ED538A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253" y="3581397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US" sz="2400"/>
              <a:t>Transporte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561B24D8-2903-4A15-BF8C-090671241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253" y="4800597"/>
            <a:ext cx="190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US" sz="2400"/>
              <a:t>Consumo electricidad</a:t>
            </a: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2144AB19-5FCC-44A7-A91B-7A41F4C16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3" y="1981197"/>
            <a:ext cx="41148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pic>
        <p:nvPicPr>
          <p:cNvPr id="26" name="Picture 14" descr="j0331119[1]">
            <a:extLst>
              <a:ext uri="{FF2B5EF4-FFF2-40B4-BE49-F238E27FC236}">
                <a16:creationId xmlns:a16="http://schemas.microsoft.com/office/drawing/2014/main" id="{B956F7F9-E473-4160-80F7-D5675620D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7066" y="4548185"/>
            <a:ext cx="1817687" cy="1389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891188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Vehículos Eléctricos: Carga Ultra-Rápida en DC	</a:t>
            </a:r>
          </a:p>
        </p:txBody>
      </p:sp>
      <p:pic>
        <p:nvPicPr>
          <p:cNvPr id="10242" name="Picture 2" descr="Communication System Enables Grid Integration of E-Mobility | SpringerLi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31" y="1837878"/>
            <a:ext cx="6836898" cy="44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6162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Vehículos Eléctricos: Carga Ultra-Rápida en DC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79871D-60FB-4C6A-9847-50DE0C57A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58104216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Almacenamiento para Generadores</a:t>
            </a:r>
          </a:p>
        </p:txBody>
      </p:sp>
      <p:pic>
        <p:nvPicPr>
          <p:cNvPr id="8" name="Picture 4" descr="La energía eólica y solar ya pueden cubrir las necesidades energéticas del  mundo, la mayor parte del tiempo | forococheselectric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4" y="1857009"/>
            <a:ext cx="7329268" cy="415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30592" y="2025748"/>
            <a:ext cx="3896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Discusión:</a:t>
            </a:r>
          </a:p>
          <a:p>
            <a:endParaRPr lang="es-419" dirty="0"/>
          </a:p>
          <a:p>
            <a:endParaRPr lang="es-419" dirty="0"/>
          </a:p>
        </p:txBody>
      </p:sp>
      <p:sp>
        <p:nvSpPr>
          <p:cNvPr id="9" name="CuadroTexto 8"/>
          <p:cNvSpPr txBox="1"/>
          <p:nvPr/>
        </p:nvSpPr>
        <p:spPr>
          <a:xfrm>
            <a:off x="239151" y="3935274"/>
            <a:ext cx="3854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Caso donde únicamente se tiene un BESS como generador.</a:t>
            </a:r>
          </a:p>
          <a:p>
            <a:endParaRPr lang="es-419" dirty="0"/>
          </a:p>
        </p:txBody>
      </p:sp>
      <p:sp>
        <p:nvSpPr>
          <p:cNvPr id="10" name="Rectángulo 9"/>
          <p:cNvSpPr/>
          <p:nvPr/>
        </p:nvSpPr>
        <p:spPr>
          <a:xfrm>
            <a:off x="196948" y="2711458"/>
            <a:ext cx="389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Caso de almacenamiento de energía en generadores existentes</a:t>
            </a:r>
          </a:p>
        </p:txBody>
      </p:sp>
    </p:spTree>
    <p:extLst>
      <p:ext uri="{BB962C8B-B14F-4D97-AF65-F5344CB8AC3E}">
        <p14:creationId xmlns:p14="http://schemas.microsoft.com/office/powerpoint/2010/main" val="4063268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0694" y="894805"/>
            <a:ext cx="10058400" cy="3566160"/>
          </a:xfrm>
        </p:spPr>
        <p:txBody>
          <a:bodyPr/>
          <a:lstStyle/>
          <a:p>
            <a:r>
              <a:rPr lang="x-none" dirty="0"/>
              <a:t>Preguntas…	</a:t>
            </a:r>
            <a:endParaRPr lang="es-UY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94" y="1411330"/>
            <a:ext cx="6383437" cy="12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51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098" y="608769"/>
            <a:ext cx="8234501" cy="804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La </a:t>
            </a:r>
            <a:r>
              <a:rPr lang="en-US" dirty="0" err="1">
                <a:solidFill>
                  <a:schemeClr val="tx1"/>
                </a:solidFill>
              </a:rPr>
              <a:t>reforma</a:t>
            </a:r>
            <a:r>
              <a:rPr lang="en-US" dirty="0">
                <a:solidFill>
                  <a:schemeClr val="tx1"/>
                </a:solidFill>
              </a:rPr>
              <a:t> del Sector </a:t>
            </a:r>
            <a:r>
              <a:rPr lang="en-US" dirty="0" err="1">
                <a:solidFill>
                  <a:schemeClr val="tx1"/>
                </a:solidFill>
              </a:rPr>
              <a:t>Eléctrico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La </a:t>
            </a:r>
            <a:r>
              <a:rPr lang="en-US" sz="3100" dirty="0" err="1">
                <a:solidFill>
                  <a:schemeClr val="tx1"/>
                </a:solidFill>
              </a:rPr>
              <a:t>década</a:t>
            </a:r>
            <a:r>
              <a:rPr lang="en-US" sz="3100" dirty="0">
                <a:solidFill>
                  <a:schemeClr val="tx1"/>
                </a:solidFill>
              </a:rPr>
              <a:t> de 1990´</a:t>
            </a:r>
            <a:endParaRPr lang="es-UY" sz="31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0ED59D08-A278-4B52-9403-89709488A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678" y="2302565"/>
            <a:ext cx="3124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US"/>
              <a:t>GENERACIÓN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FCF4CBA6-6D51-4EE2-BA18-DC8363D7B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678" y="3216965"/>
            <a:ext cx="3124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US"/>
              <a:t>TRASMISIÓN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151BE539-FBA9-4C5C-B43A-AC46D5E91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678" y="4212328"/>
            <a:ext cx="31242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US"/>
              <a:t>DISTRIBUCIÓN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0E9D5180-0FAB-4FF4-8EF2-1736321E4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678" y="5121965"/>
            <a:ext cx="38100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US"/>
              <a:t>COMERCIALIZACIÓN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A2288FD0-66FD-435B-B437-4BBF8D550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278" y="2073965"/>
            <a:ext cx="4114800" cy="3810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1D68970-BF02-466E-A2DB-FE6B2E3D0F3D}"/>
              </a:ext>
            </a:extLst>
          </p:cNvPr>
          <p:cNvSpPr txBox="1"/>
          <p:nvPr/>
        </p:nvSpPr>
        <p:spPr>
          <a:xfrm>
            <a:off x="6096000" y="3288995"/>
            <a:ext cx="58044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s-ES_tradnl" altLang="en-US" sz="2400" b="1" dirty="0"/>
              <a:t>LA ENERGÍA ELÉCTRICA COMO  PRODUCTO PUEDE SEPARASE COMERCIALMENTE DE SU  TRANSPORTE COMO SERVICIO</a:t>
            </a:r>
            <a:endParaRPr lang="es-UY" sz="2400" dirty="0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893E2544-86D0-4C94-8B69-20CA5F80B1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441841"/>
              </p:ext>
            </p:extLst>
          </p:nvPr>
        </p:nvGraphicFramePr>
        <p:xfrm>
          <a:off x="144117" y="2012052"/>
          <a:ext cx="1295400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Imagen" r:id="rId3" imgW="1296063" imgH="3934305" progId="MS_ClipArt_Gallery.2">
                  <p:embed/>
                </p:oleObj>
              </mc:Choice>
              <mc:Fallback>
                <p:oleObj name="Imagen" r:id="rId3" imgW="1296063" imgH="3934305" progId="MS_ClipArt_Gallery.2">
                  <p:embed/>
                  <p:pic>
                    <p:nvPicPr>
                      <p:cNvPr id="41988" name="Object 5">
                        <a:extLst>
                          <a:ext uri="{FF2B5EF4-FFF2-40B4-BE49-F238E27FC236}">
                            <a16:creationId xmlns:a16="http://schemas.microsoft.com/office/drawing/2014/main" id="{2C3EA200-3D23-48E3-9C63-07FE582C15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17" y="2012052"/>
                        <a:ext cx="1295400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4569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098" y="608769"/>
            <a:ext cx="8234501" cy="804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 Mercado </a:t>
            </a:r>
            <a:r>
              <a:rPr lang="en-US" dirty="0" err="1">
                <a:solidFill>
                  <a:schemeClr val="tx1"/>
                </a:solidFill>
              </a:rPr>
              <a:t>Eléctrico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Mercado </a:t>
            </a:r>
            <a:r>
              <a:rPr lang="en-US" sz="3100" dirty="0" err="1">
                <a:solidFill>
                  <a:schemeClr val="tx1"/>
                </a:solidFill>
              </a:rPr>
              <a:t>Mayorista</a:t>
            </a:r>
            <a:endParaRPr lang="es-UY" sz="31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grpSp>
        <p:nvGrpSpPr>
          <p:cNvPr id="12" name="Group 33">
            <a:extLst>
              <a:ext uri="{FF2B5EF4-FFF2-40B4-BE49-F238E27FC236}">
                <a16:creationId xmlns:a16="http://schemas.microsoft.com/office/drawing/2014/main" id="{684C950E-FD3D-4D1E-8B68-D3939364080C}"/>
              </a:ext>
            </a:extLst>
          </p:cNvPr>
          <p:cNvGrpSpPr>
            <a:grpSpLocks/>
          </p:cNvGrpSpPr>
          <p:nvPr/>
        </p:nvGrpSpPr>
        <p:grpSpPr bwMode="auto">
          <a:xfrm>
            <a:off x="1944756" y="2017648"/>
            <a:ext cx="1143000" cy="533400"/>
            <a:chOff x="816" y="1824"/>
            <a:chExt cx="720" cy="336"/>
          </a:xfrm>
        </p:grpSpPr>
        <p:sp>
          <p:nvSpPr>
            <p:cNvPr id="13" name="Oval 31">
              <a:extLst>
                <a:ext uri="{FF2B5EF4-FFF2-40B4-BE49-F238E27FC236}">
                  <a16:creationId xmlns:a16="http://schemas.microsoft.com/office/drawing/2014/main" id="{0C401EDE-A5CE-48A8-AE80-29283BEE6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720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14" name="Text Box 32">
              <a:extLst>
                <a:ext uri="{FF2B5EF4-FFF2-40B4-BE49-F238E27FC236}">
                  <a16:creationId xmlns:a16="http://schemas.microsoft.com/office/drawing/2014/main" id="{3BBDA8D4-5897-43EC-8E5F-18E4FE1FB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872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_tradnl" altLang="en-US" sz="1800" b="1" dirty="0">
                  <a:solidFill>
                    <a:schemeClr val="bg1"/>
                  </a:solidFill>
                </a:rPr>
                <a:t>Gen</a:t>
              </a:r>
            </a:p>
          </p:txBody>
        </p:sp>
      </p:grpSp>
      <p:grpSp>
        <p:nvGrpSpPr>
          <p:cNvPr id="15" name="Group 34">
            <a:extLst>
              <a:ext uri="{FF2B5EF4-FFF2-40B4-BE49-F238E27FC236}">
                <a16:creationId xmlns:a16="http://schemas.microsoft.com/office/drawing/2014/main" id="{B10F0C0D-7771-456F-9C1B-04E8629815BE}"/>
              </a:ext>
            </a:extLst>
          </p:cNvPr>
          <p:cNvGrpSpPr>
            <a:grpSpLocks/>
          </p:cNvGrpSpPr>
          <p:nvPr/>
        </p:nvGrpSpPr>
        <p:grpSpPr bwMode="auto">
          <a:xfrm>
            <a:off x="7050156" y="2017648"/>
            <a:ext cx="1143000" cy="533400"/>
            <a:chOff x="816" y="1824"/>
            <a:chExt cx="720" cy="336"/>
          </a:xfrm>
        </p:grpSpPr>
        <p:sp>
          <p:nvSpPr>
            <p:cNvPr id="16" name="Oval 35">
              <a:extLst>
                <a:ext uri="{FF2B5EF4-FFF2-40B4-BE49-F238E27FC236}">
                  <a16:creationId xmlns:a16="http://schemas.microsoft.com/office/drawing/2014/main" id="{FA9F12C5-F7FF-486B-BE87-F52D6208A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720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17" name="Text Box 36">
              <a:extLst>
                <a:ext uri="{FF2B5EF4-FFF2-40B4-BE49-F238E27FC236}">
                  <a16:creationId xmlns:a16="http://schemas.microsoft.com/office/drawing/2014/main" id="{12A40A4F-8F6B-4291-B31F-371567519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872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_tradnl" altLang="en-US" sz="1800" b="1" dirty="0">
                  <a:solidFill>
                    <a:schemeClr val="bg1"/>
                  </a:solidFill>
                </a:rPr>
                <a:t>Gen</a:t>
              </a:r>
            </a:p>
          </p:txBody>
        </p:sp>
      </p:grpSp>
      <p:grpSp>
        <p:nvGrpSpPr>
          <p:cNvPr id="18" name="Group 37">
            <a:extLst>
              <a:ext uri="{FF2B5EF4-FFF2-40B4-BE49-F238E27FC236}">
                <a16:creationId xmlns:a16="http://schemas.microsoft.com/office/drawing/2014/main" id="{5739733D-E2F7-4C9F-8061-A5BA46189AAC}"/>
              </a:ext>
            </a:extLst>
          </p:cNvPr>
          <p:cNvGrpSpPr>
            <a:grpSpLocks/>
          </p:cNvGrpSpPr>
          <p:nvPr/>
        </p:nvGrpSpPr>
        <p:grpSpPr bwMode="auto">
          <a:xfrm>
            <a:off x="5373756" y="2017648"/>
            <a:ext cx="1143000" cy="533400"/>
            <a:chOff x="816" y="1824"/>
            <a:chExt cx="720" cy="336"/>
          </a:xfrm>
        </p:grpSpPr>
        <p:sp>
          <p:nvSpPr>
            <p:cNvPr id="19" name="Oval 38">
              <a:extLst>
                <a:ext uri="{FF2B5EF4-FFF2-40B4-BE49-F238E27FC236}">
                  <a16:creationId xmlns:a16="http://schemas.microsoft.com/office/drawing/2014/main" id="{E6CEDDCD-EB76-419A-BEDA-E20A43B7C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720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20" name="Text Box 39">
              <a:extLst>
                <a:ext uri="{FF2B5EF4-FFF2-40B4-BE49-F238E27FC236}">
                  <a16:creationId xmlns:a16="http://schemas.microsoft.com/office/drawing/2014/main" id="{0B1A15AF-9A42-464D-B53D-9AE5BC0BA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872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_tradnl" altLang="en-US" sz="1800" b="1" dirty="0">
                  <a:solidFill>
                    <a:schemeClr val="bg1"/>
                  </a:solidFill>
                </a:rPr>
                <a:t>Gen</a:t>
              </a:r>
            </a:p>
          </p:txBody>
        </p:sp>
      </p:grpSp>
      <p:grpSp>
        <p:nvGrpSpPr>
          <p:cNvPr id="21" name="Group 40">
            <a:extLst>
              <a:ext uri="{FF2B5EF4-FFF2-40B4-BE49-F238E27FC236}">
                <a16:creationId xmlns:a16="http://schemas.microsoft.com/office/drawing/2014/main" id="{C2EA948C-4F8E-476C-AB6F-5A87A5F2ADFF}"/>
              </a:ext>
            </a:extLst>
          </p:cNvPr>
          <p:cNvGrpSpPr>
            <a:grpSpLocks/>
          </p:cNvGrpSpPr>
          <p:nvPr/>
        </p:nvGrpSpPr>
        <p:grpSpPr bwMode="auto">
          <a:xfrm>
            <a:off x="3697356" y="2017648"/>
            <a:ext cx="1143000" cy="533400"/>
            <a:chOff x="816" y="1824"/>
            <a:chExt cx="720" cy="336"/>
          </a:xfrm>
        </p:grpSpPr>
        <p:sp>
          <p:nvSpPr>
            <p:cNvPr id="22" name="Oval 41">
              <a:extLst>
                <a:ext uri="{FF2B5EF4-FFF2-40B4-BE49-F238E27FC236}">
                  <a16:creationId xmlns:a16="http://schemas.microsoft.com/office/drawing/2014/main" id="{3DD4C832-DF7A-4D0E-B64B-4FF351F57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720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23" name="Text Box 42">
              <a:extLst>
                <a:ext uri="{FF2B5EF4-FFF2-40B4-BE49-F238E27FC236}">
                  <a16:creationId xmlns:a16="http://schemas.microsoft.com/office/drawing/2014/main" id="{C3970938-6D9A-47F8-B525-0E59A1298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872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_tradnl" altLang="en-US" sz="1800" b="1" dirty="0">
                  <a:solidFill>
                    <a:schemeClr val="bg1"/>
                  </a:solidFill>
                </a:rPr>
                <a:t>Gen</a:t>
              </a:r>
            </a:p>
          </p:txBody>
        </p:sp>
      </p:grpSp>
      <p:grpSp>
        <p:nvGrpSpPr>
          <p:cNvPr id="24" name="Group 45">
            <a:extLst>
              <a:ext uri="{FF2B5EF4-FFF2-40B4-BE49-F238E27FC236}">
                <a16:creationId xmlns:a16="http://schemas.microsoft.com/office/drawing/2014/main" id="{10E5E242-589A-476C-A50E-FF96FE90C8DE}"/>
              </a:ext>
            </a:extLst>
          </p:cNvPr>
          <p:cNvGrpSpPr>
            <a:grpSpLocks/>
          </p:cNvGrpSpPr>
          <p:nvPr/>
        </p:nvGrpSpPr>
        <p:grpSpPr bwMode="auto">
          <a:xfrm>
            <a:off x="1792356" y="2855848"/>
            <a:ext cx="6400800" cy="838200"/>
            <a:chOff x="912" y="2496"/>
            <a:chExt cx="4032" cy="528"/>
          </a:xfrm>
        </p:grpSpPr>
        <p:sp>
          <p:nvSpPr>
            <p:cNvPr id="25" name="Oval 43">
              <a:extLst>
                <a:ext uri="{FF2B5EF4-FFF2-40B4-BE49-F238E27FC236}">
                  <a16:creationId xmlns:a16="http://schemas.microsoft.com/office/drawing/2014/main" id="{EEA642D9-9990-403C-A867-0D8BD57C2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496"/>
              <a:ext cx="4032" cy="52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26" name="Text Box 44">
              <a:extLst>
                <a:ext uri="{FF2B5EF4-FFF2-40B4-BE49-F238E27FC236}">
                  <a16:creationId xmlns:a16="http://schemas.microsoft.com/office/drawing/2014/main" id="{A039A6AA-97E5-44CC-B217-4A55614E6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1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_tradnl" altLang="en-US" sz="1800"/>
                <a:t>Red de trasmisión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_tradnl" altLang="en-US" sz="1800"/>
                <a:t>Mercado Mayorista</a:t>
              </a:r>
            </a:p>
          </p:txBody>
        </p:sp>
      </p:grpSp>
      <p:grpSp>
        <p:nvGrpSpPr>
          <p:cNvPr id="33" name="Group 46">
            <a:extLst>
              <a:ext uri="{FF2B5EF4-FFF2-40B4-BE49-F238E27FC236}">
                <a16:creationId xmlns:a16="http://schemas.microsoft.com/office/drawing/2014/main" id="{A9737A69-4CC5-4388-8522-E8D2AAD68C34}"/>
              </a:ext>
            </a:extLst>
          </p:cNvPr>
          <p:cNvGrpSpPr>
            <a:grpSpLocks/>
          </p:cNvGrpSpPr>
          <p:nvPr/>
        </p:nvGrpSpPr>
        <p:grpSpPr bwMode="auto">
          <a:xfrm>
            <a:off x="1792356" y="4456048"/>
            <a:ext cx="6400800" cy="838200"/>
            <a:chOff x="912" y="2496"/>
            <a:chExt cx="4032" cy="528"/>
          </a:xfrm>
        </p:grpSpPr>
        <p:sp>
          <p:nvSpPr>
            <p:cNvPr id="34" name="Oval 47">
              <a:extLst>
                <a:ext uri="{FF2B5EF4-FFF2-40B4-BE49-F238E27FC236}">
                  <a16:creationId xmlns:a16="http://schemas.microsoft.com/office/drawing/2014/main" id="{7F439280-FFF6-4BD2-A8B5-F174A46FE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496"/>
              <a:ext cx="4032" cy="52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35" name="Text Box 48">
              <a:extLst>
                <a:ext uri="{FF2B5EF4-FFF2-40B4-BE49-F238E27FC236}">
                  <a16:creationId xmlns:a16="http://schemas.microsoft.com/office/drawing/2014/main" id="{FCBBC7BC-ACE9-436B-ADB3-C68175DB7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1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_tradnl" altLang="en-US" sz="1800"/>
                <a:t>Red de distribución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_tradnl" altLang="en-US" sz="1800"/>
                <a:t>Mercado Minorista</a:t>
              </a:r>
            </a:p>
          </p:txBody>
        </p:sp>
      </p:grpSp>
      <p:grpSp>
        <p:nvGrpSpPr>
          <p:cNvPr id="36" name="Group 52">
            <a:extLst>
              <a:ext uri="{FF2B5EF4-FFF2-40B4-BE49-F238E27FC236}">
                <a16:creationId xmlns:a16="http://schemas.microsoft.com/office/drawing/2014/main" id="{48FDE479-9392-446F-8BD3-7C352854540B}"/>
              </a:ext>
            </a:extLst>
          </p:cNvPr>
          <p:cNvGrpSpPr>
            <a:grpSpLocks/>
          </p:cNvGrpSpPr>
          <p:nvPr/>
        </p:nvGrpSpPr>
        <p:grpSpPr bwMode="auto">
          <a:xfrm>
            <a:off x="2097156" y="3770248"/>
            <a:ext cx="1371600" cy="533400"/>
            <a:chOff x="816" y="2544"/>
            <a:chExt cx="864" cy="336"/>
          </a:xfrm>
        </p:grpSpPr>
        <p:sp>
          <p:nvSpPr>
            <p:cNvPr id="37" name="Oval 50">
              <a:extLst>
                <a:ext uri="{FF2B5EF4-FFF2-40B4-BE49-F238E27FC236}">
                  <a16:creationId xmlns:a16="http://schemas.microsoft.com/office/drawing/2014/main" id="{693985D4-31D0-415F-9782-06A2547E5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544"/>
              <a:ext cx="864" cy="33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38" name="Text Box 51">
              <a:extLst>
                <a:ext uri="{FF2B5EF4-FFF2-40B4-BE49-F238E27FC236}">
                  <a16:creationId xmlns:a16="http://schemas.microsoft.com/office/drawing/2014/main" id="{8D06E110-54C5-44C7-BA8B-8E3B96FE2E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592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_tradnl" altLang="en-US" sz="1800" b="1"/>
                <a:t>Comer</a:t>
              </a:r>
            </a:p>
          </p:txBody>
        </p:sp>
      </p:grpSp>
      <p:grpSp>
        <p:nvGrpSpPr>
          <p:cNvPr id="39" name="Group 53">
            <a:extLst>
              <a:ext uri="{FF2B5EF4-FFF2-40B4-BE49-F238E27FC236}">
                <a16:creationId xmlns:a16="http://schemas.microsoft.com/office/drawing/2014/main" id="{C9FC9B28-07DC-41DE-89DC-BDCB3AD88506}"/>
              </a:ext>
            </a:extLst>
          </p:cNvPr>
          <p:cNvGrpSpPr>
            <a:grpSpLocks/>
          </p:cNvGrpSpPr>
          <p:nvPr/>
        </p:nvGrpSpPr>
        <p:grpSpPr bwMode="auto">
          <a:xfrm>
            <a:off x="4230756" y="3808348"/>
            <a:ext cx="1371600" cy="533400"/>
            <a:chOff x="816" y="2544"/>
            <a:chExt cx="864" cy="336"/>
          </a:xfrm>
        </p:grpSpPr>
        <p:sp>
          <p:nvSpPr>
            <p:cNvPr id="40" name="Oval 54">
              <a:extLst>
                <a:ext uri="{FF2B5EF4-FFF2-40B4-BE49-F238E27FC236}">
                  <a16:creationId xmlns:a16="http://schemas.microsoft.com/office/drawing/2014/main" id="{B91A650C-FCA2-4922-B371-1978E59C3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544"/>
              <a:ext cx="864" cy="33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41" name="Text Box 55">
              <a:extLst>
                <a:ext uri="{FF2B5EF4-FFF2-40B4-BE49-F238E27FC236}">
                  <a16:creationId xmlns:a16="http://schemas.microsoft.com/office/drawing/2014/main" id="{8233F1BB-62BD-43E5-BC0A-16C839028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592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_tradnl" altLang="en-US" sz="1800" b="1"/>
                <a:t>Comer</a:t>
              </a:r>
            </a:p>
          </p:txBody>
        </p:sp>
      </p:grpSp>
      <p:grpSp>
        <p:nvGrpSpPr>
          <p:cNvPr id="42" name="Group 56">
            <a:extLst>
              <a:ext uri="{FF2B5EF4-FFF2-40B4-BE49-F238E27FC236}">
                <a16:creationId xmlns:a16="http://schemas.microsoft.com/office/drawing/2014/main" id="{24C8A039-2ED7-4F35-9CF5-0AB6D87CB2E4}"/>
              </a:ext>
            </a:extLst>
          </p:cNvPr>
          <p:cNvGrpSpPr>
            <a:grpSpLocks/>
          </p:cNvGrpSpPr>
          <p:nvPr/>
        </p:nvGrpSpPr>
        <p:grpSpPr bwMode="auto">
          <a:xfrm>
            <a:off x="6897756" y="3770248"/>
            <a:ext cx="1371600" cy="533400"/>
            <a:chOff x="816" y="2544"/>
            <a:chExt cx="864" cy="336"/>
          </a:xfrm>
        </p:grpSpPr>
        <p:sp>
          <p:nvSpPr>
            <p:cNvPr id="43" name="Oval 57">
              <a:extLst>
                <a:ext uri="{FF2B5EF4-FFF2-40B4-BE49-F238E27FC236}">
                  <a16:creationId xmlns:a16="http://schemas.microsoft.com/office/drawing/2014/main" id="{528C1BD0-BFA9-408D-9B83-B60654420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544"/>
              <a:ext cx="864" cy="33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44" name="Text Box 58">
              <a:extLst>
                <a:ext uri="{FF2B5EF4-FFF2-40B4-BE49-F238E27FC236}">
                  <a16:creationId xmlns:a16="http://schemas.microsoft.com/office/drawing/2014/main" id="{B956BCCF-4739-460D-ADA8-898C3EC16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592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_tradnl" altLang="en-US" sz="1800" b="1"/>
                <a:t>Comer</a:t>
              </a:r>
            </a:p>
          </p:txBody>
        </p:sp>
      </p:grpSp>
      <p:sp>
        <p:nvSpPr>
          <p:cNvPr id="45" name="Text Box 62">
            <a:extLst>
              <a:ext uri="{FF2B5EF4-FFF2-40B4-BE49-F238E27FC236}">
                <a16:creationId xmlns:a16="http://schemas.microsoft.com/office/drawing/2014/main" id="{133979D1-92BB-448F-AF49-9865143CF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956" y="5675248"/>
            <a:ext cx="1676400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US" sz="1800"/>
              <a:t>Consumidor</a:t>
            </a:r>
          </a:p>
        </p:txBody>
      </p:sp>
      <p:sp>
        <p:nvSpPr>
          <p:cNvPr id="46" name="Text Box 63">
            <a:extLst>
              <a:ext uri="{FF2B5EF4-FFF2-40B4-BE49-F238E27FC236}">
                <a16:creationId xmlns:a16="http://schemas.microsoft.com/office/drawing/2014/main" id="{BC062B71-C3EB-4187-AEA5-E875030D5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556" y="5675248"/>
            <a:ext cx="1676400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US" sz="1800"/>
              <a:t>Consumidor</a:t>
            </a:r>
          </a:p>
        </p:txBody>
      </p:sp>
      <p:sp>
        <p:nvSpPr>
          <p:cNvPr id="47" name="Text Box 64">
            <a:extLst>
              <a:ext uri="{FF2B5EF4-FFF2-40B4-BE49-F238E27FC236}">
                <a16:creationId xmlns:a16="http://schemas.microsoft.com/office/drawing/2014/main" id="{1CC0E80B-1AA6-4B2A-89F8-854264265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756" y="5675248"/>
            <a:ext cx="1676400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US" sz="1800"/>
              <a:t>Consumidor</a:t>
            </a:r>
          </a:p>
        </p:txBody>
      </p:sp>
      <p:sp>
        <p:nvSpPr>
          <p:cNvPr id="48" name="Text Box 65">
            <a:extLst>
              <a:ext uri="{FF2B5EF4-FFF2-40B4-BE49-F238E27FC236}">
                <a16:creationId xmlns:a16="http://schemas.microsoft.com/office/drawing/2014/main" id="{49828E88-96D3-4D0A-821B-98545DD59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356" y="5218048"/>
            <a:ext cx="1676400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n-US" sz="1800"/>
              <a:t>Consumidor</a:t>
            </a:r>
          </a:p>
        </p:txBody>
      </p:sp>
      <p:sp>
        <p:nvSpPr>
          <p:cNvPr id="49" name="Line 67">
            <a:extLst>
              <a:ext uri="{FF2B5EF4-FFF2-40B4-BE49-F238E27FC236}">
                <a16:creationId xmlns:a16="http://schemas.microsoft.com/office/drawing/2014/main" id="{222E2CE6-19F0-4D4A-BD82-1B412FD9B6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4756" y="2551048"/>
            <a:ext cx="1524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50" name="Line 68">
            <a:extLst>
              <a:ext uri="{FF2B5EF4-FFF2-40B4-BE49-F238E27FC236}">
                <a16:creationId xmlns:a16="http://schemas.microsoft.com/office/drawing/2014/main" id="{BA5C4B38-8A2E-4742-BDED-FD090CC6C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4356" y="2551048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51" name="Line 69">
            <a:extLst>
              <a:ext uri="{FF2B5EF4-FFF2-40B4-BE49-F238E27FC236}">
                <a16:creationId xmlns:a16="http://schemas.microsoft.com/office/drawing/2014/main" id="{AC249318-9088-43C9-8323-C846EC593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5356" y="2474848"/>
            <a:ext cx="16002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52" name="Line 70">
            <a:extLst>
              <a:ext uri="{FF2B5EF4-FFF2-40B4-BE49-F238E27FC236}">
                <a16:creationId xmlns:a16="http://schemas.microsoft.com/office/drawing/2014/main" id="{16F6159B-2370-4154-9A41-FA1A2E693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7756" y="2398648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53" name="Line 71">
            <a:extLst>
              <a:ext uri="{FF2B5EF4-FFF2-40B4-BE49-F238E27FC236}">
                <a16:creationId xmlns:a16="http://schemas.microsoft.com/office/drawing/2014/main" id="{F0702098-B363-49C1-A203-6865D4F05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1756" y="2551048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54" name="Line 72">
            <a:extLst>
              <a:ext uri="{FF2B5EF4-FFF2-40B4-BE49-F238E27FC236}">
                <a16:creationId xmlns:a16="http://schemas.microsoft.com/office/drawing/2014/main" id="{A819B137-4EEB-4743-8ACD-F499B2C70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956" y="2627248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55" name="Line 73">
            <a:extLst>
              <a:ext uri="{FF2B5EF4-FFF2-40B4-BE49-F238E27FC236}">
                <a16:creationId xmlns:a16="http://schemas.microsoft.com/office/drawing/2014/main" id="{141A8CAE-42BA-4AC1-8C5C-9B1AF457B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5956" y="262724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56" name="Line 74">
            <a:extLst>
              <a:ext uri="{FF2B5EF4-FFF2-40B4-BE49-F238E27FC236}">
                <a16:creationId xmlns:a16="http://schemas.microsoft.com/office/drawing/2014/main" id="{ABA42781-8A3C-48F9-99C2-5CD7AA38C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4556" y="4379848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57" name="Line 75">
            <a:extLst>
              <a:ext uri="{FF2B5EF4-FFF2-40B4-BE49-F238E27FC236}">
                <a16:creationId xmlns:a16="http://schemas.microsoft.com/office/drawing/2014/main" id="{AE5389E7-226E-4749-BF34-5A47776590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8756" y="4379848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58" name="Line 76">
            <a:extLst>
              <a:ext uri="{FF2B5EF4-FFF2-40B4-BE49-F238E27FC236}">
                <a16:creationId xmlns:a16="http://schemas.microsoft.com/office/drawing/2014/main" id="{2A8AF748-E8F1-436A-947C-C237A17AD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3356" y="2703448"/>
            <a:ext cx="4572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59" name="Line 77">
            <a:extLst>
              <a:ext uri="{FF2B5EF4-FFF2-40B4-BE49-F238E27FC236}">
                <a16:creationId xmlns:a16="http://schemas.microsoft.com/office/drawing/2014/main" id="{D1A60C16-DBDA-41ED-A53E-A1483E841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2956" y="437984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60" name="Line 78">
            <a:extLst>
              <a:ext uri="{FF2B5EF4-FFF2-40B4-BE49-F238E27FC236}">
                <a16:creationId xmlns:a16="http://schemas.microsoft.com/office/drawing/2014/main" id="{EADED2FE-B960-4593-A92C-6FD73431F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2756" y="4379848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117275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B8045D4D-715E-4F6D-AF68-5AF40B3A7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662" y="1889536"/>
            <a:ext cx="5256212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UY" altLang="en-US" sz="1800"/>
              <a:t>  Sistema de Trasmisión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UY" altLang="en-US" sz="1800"/>
              <a:t>  Sistema de Distribución</a:t>
            </a:r>
            <a:endParaRPr lang="es-MX" altLang="en-US" sz="1800"/>
          </a:p>
        </p:txBody>
      </p:sp>
      <p:sp>
        <p:nvSpPr>
          <p:cNvPr id="62" name="Text Box 6">
            <a:extLst>
              <a:ext uri="{FF2B5EF4-FFF2-40B4-BE49-F238E27FC236}">
                <a16:creationId xmlns:a16="http://schemas.microsoft.com/office/drawing/2014/main" id="{99D0118B-99EF-4B65-ACB2-99F18C9B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474" y="3037299"/>
            <a:ext cx="33829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UY" altLang="en-US" sz="1800"/>
              <a:t>Operador del Mercado</a:t>
            </a:r>
            <a:endParaRPr lang="es-MX" altLang="en-US" sz="1800"/>
          </a:p>
        </p:txBody>
      </p:sp>
      <p:sp>
        <p:nvSpPr>
          <p:cNvPr id="63" name="Text Box 7">
            <a:extLst>
              <a:ext uri="{FF2B5EF4-FFF2-40B4-BE49-F238E27FC236}">
                <a16:creationId xmlns:a16="http://schemas.microsoft.com/office/drawing/2014/main" id="{9B765F77-0160-4A4D-8B64-613953E5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987" y="4307299"/>
            <a:ext cx="2303462" cy="1614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UY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UY" altLang="en-US" sz="1800"/>
              <a:t>GENERADORES</a:t>
            </a:r>
            <a:endParaRPr lang="es-MX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UY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MX" altLang="en-US" sz="1800"/>
          </a:p>
        </p:txBody>
      </p:sp>
      <p:sp>
        <p:nvSpPr>
          <p:cNvPr id="64" name="Text Box 8">
            <a:extLst>
              <a:ext uri="{FF2B5EF4-FFF2-40B4-BE49-F238E27FC236}">
                <a16:creationId xmlns:a16="http://schemas.microsoft.com/office/drawing/2014/main" id="{37DFE68D-CF56-44DD-89A8-7532F655D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087" y="4234274"/>
            <a:ext cx="2376487" cy="1614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UY" altLang="en-US" sz="180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UY" altLang="en-US" sz="1800"/>
              <a:t>CONSUMIDORES</a:t>
            </a:r>
            <a:endParaRPr lang="es-MX" altLang="en-US" sz="180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UY" altLang="en-US" sz="180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MX" altLang="en-US" sz="1800"/>
          </a:p>
        </p:txBody>
      </p:sp>
      <p:sp>
        <p:nvSpPr>
          <p:cNvPr id="65" name="Line 9">
            <a:extLst>
              <a:ext uri="{FF2B5EF4-FFF2-40B4-BE49-F238E27FC236}">
                <a16:creationId xmlns:a16="http://schemas.microsoft.com/office/drawing/2014/main" id="{2E63DB4B-47CB-4ED1-9EE2-6117D9516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137" y="3761199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66" name="Text Box 10">
            <a:extLst>
              <a:ext uri="{FF2B5EF4-FFF2-40B4-BE49-F238E27FC236}">
                <a16:creationId xmlns:a16="http://schemas.microsoft.com/office/drawing/2014/main" id="{9A1A8015-B1B9-4AC3-85D9-F12648FEE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524" y="4624799"/>
            <a:ext cx="22320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UY" altLang="en-US" sz="1800"/>
              <a:t>Comercializadores</a:t>
            </a:r>
            <a:endParaRPr lang="es-MX" altLang="en-US" sz="1800"/>
          </a:p>
        </p:txBody>
      </p:sp>
      <p:sp>
        <p:nvSpPr>
          <p:cNvPr id="67" name="Text Box 11">
            <a:extLst>
              <a:ext uri="{FF2B5EF4-FFF2-40B4-BE49-F238E27FC236}">
                <a16:creationId xmlns:a16="http://schemas.microsoft.com/office/drawing/2014/main" id="{CD4EF119-95CE-43AD-B2B5-1AF24F5C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237" y="2753136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UY" altLang="en-US" sz="1800" b="1"/>
              <a:t>Regulado</a:t>
            </a:r>
            <a:endParaRPr lang="es-MX" altLang="en-US" sz="1800" b="1"/>
          </a:p>
        </p:txBody>
      </p:sp>
      <p:sp>
        <p:nvSpPr>
          <p:cNvPr id="68" name="Text Box 12">
            <a:extLst>
              <a:ext uri="{FF2B5EF4-FFF2-40B4-BE49-F238E27FC236}">
                <a16:creationId xmlns:a16="http://schemas.microsoft.com/office/drawing/2014/main" id="{653105F0-F615-4994-BD54-32A49A0C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237" y="3761199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UY" altLang="en-US" sz="1800" b="1"/>
              <a:t>Desregulado</a:t>
            </a:r>
            <a:endParaRPr lang="es-MX" altLang="en-US" sz="1800" b="1"/>
          </a:p>
        </p:txBody>
      </p:sp>
      <p:sp>
        <p:nvSpPr>
          <p:cNvPr id="69" name="Line 13">
            <a:extLst>
              <a:ext uri="{FF2B5EF4-FFF2-40B4-BE49-F238E27FC236}">
                <a16:creationId xmlns:a16="http://schemas.microsoft.com/office/drawing/2014/main" id="{9BE7C374-3024-450F-A45E-53D01B9553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0024" y="3545299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70" name="Line 14">
            <a:extLst>
              <a:ext uri="{FF2B5EF4-FFF2-40B4-BE49-F238E27FC236}">
                <a16:creationId xmlns:a16="http://schemas.microsoft.com/office/drawing/2014/main" id="{0AB850AC-3F50-473E-8D06-C0165A60D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9799" y="2824574"/>
            <a:ext cx="0" cy="137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71" name="Line 15">
            <a:extLst>
              <a:ext uri="{FF2B5EF4-FFF2-40B4-BE49-F238E27FC236}">
                <a16:creationId xmlns:a16="http://schemas.microsoft.com/office/drawing/2014/main" id="{74BCA8BF-B4A9-4BEF-8C0F-93D0841CB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7949" y="2753136"/>
            <a:ext cx="0" cy="137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72" name="Line 16">
            <a:extLst>
              <a:ext uri="{FF2B5EF4-FFF2-40B4-BE49-F238E27FC236}">
                <a16:creationId xmlns:a16="http://schemas.microsoft.com/office/drawing/2014/main" id="{629EE02C-B01A-409B-AA1C-DBFE2B9D8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5699" y="3545299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73" name="Line 17">
            <a:extLst>
              <a:ext uri="{FF2B5EF4-FFF2-40B4-BE49-F238E27FC236}">
                <a16:creationId xmlns:a16="http://schemas.microsoft.com/office/drawing/2014/main" id="{190B9C95-6981-4647-B158-B264A2924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0249" y="3473861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74" name="Line 18">
            <a:extLst>
              <a:ext uri="{FF2B5EF4-FFF2-40B4-BE49-F238E27FC236}">
                <a16:creationId xmlns:a16="http://schemas.microsoft.com/office/drawing/2014/main" id="{D542F2DE-4FA9-4D3C-AB5F-3696736D6DA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70343" y="466051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75" name="Line 19">
            <a:extLst>
              <a:ext uri="{FF2B5EF4-FFF2-40B4-BE49-F238E27FC236}">
                <a16:creationId xmlns:a16="http://schemas.microsoft.com/office/drawing/2014/main" id="{4C7FDDB1-306D-40D9-A303-B221EA0B0B7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827806" y="4660517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Y"/>
          </a:p>
        </p:txBody>
      </p:sp>
      <p:grpSp>
        <p:nvGrpSpPr>
          <p:cNvPr id="76" name="Group 20">
            <a:extLst>
              <a:ext uri="{FF2B5EF4-FFF2-40B4-BE49-F238E27FC236}">
                <a16:creationId xmlns:a16="http://schemas.microsoft.com/office/drawing/2014/main" id="{5D029619-74FF-4591-AB87-C0B4C9D113F9}"/>
              </a:ext>
            </a:extLst>
          </p:cNvPr>
          <p:cNvGrpSpPr>
            <a:grpSpLocks/>
          </p:cNvGrpSpPr>
          <p:nvPr/>
        </p:nvGrpSpPr>
        <p:grpSpPr bwMode="auto">
          <a:xfrm>
            <a:off x="4594987" y="5201061"/>
            <a:ext cx="2447925" cy="623888"/>
            <a:chOff x="2245" y="3702"/>
            <a:chExt cx="1542" cy="393"/>
          </a:xfrm>
        </p:grpSpPr>
        <p:sp>
          <p:nvSpPr>
            <p:cNvPr id="77" name="Line 21">
              <a:extLst>
                <a:ext uri="{FF2B5EF4-FFF2-40B4-BE49-F238E27FC236}">
                  <a16:creationId xmlns:a16="http://schemas.microsoft.com/office/drawing/2014/main" id="{ED07B2ED-6688-40CC-835D-16A6ECB3ED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04" y="363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78" name="AutoShape 22">
              <a:extLst>
                <a:ext uri="{FF2B5EF4-FFF2-40B4-BE49-F238E27FC236}">
                  <a16:creationId xmlns:a16="http://schemas.microsoft.com/office/drawing/2014/main" id="{D5A7FB15-15C7-4DEA-A7C2-F410026C8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3929"/>
              <a:ext cx="272" cy="136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  <p:sp>
          <p:nvSpPr>
            <p:cNvPr id="79" name="Text Box 23">
              <a:extLst>
                <a:ext uri="{FF2B5EF4-FFF2-40B4-BE49-F238E27FC236}">
                  <a16:creationId xmlns:a16="http://schemas.microsoft.com/office/drawing/2014/main" id="{5A82CC88-8CCE-4A3E-8C5C-2291A2E96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3702"/>
              <a:ext cx="1134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UY" altLang="en-US" sz="1400"/>
                <a:t>Info + $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UY" altLang="en-US" sz="1400"/>
                <a:t>Potencia</a:t>
              </a:r>
              <a:endParaRPr lang="es-MX" altLang="en-US" sz="1400"/>
            </a:p>
          </p:txBody>
        </p:sp>
      </p:grpSp>
      <p:sp>
        <p:nvSpPr>
          <p:cNvPr id="80" name="AutoShape 24">
            <a:extLst>
              <a:ext uri="{FF2B5EF4-FFF2-40B4-BE49-F238E27FC236}">
                <a16:creationId xmlns:a16="http://schemas.microsoft.com/office/drawing/2014/main" id="{B4F85680-3393-487E-A25E-E96180817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524" y="2829336"/>
            <a:ext cx="381000" cy="1295400"/>
          </a:xfrm>
          <a:prstGeom prst="upArrow">
            <a:avLst>
              <a:gd name="adj1" fmla="val 50000"/>
              <a:gd name="adj2" fmla="val 8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sp>
        <p:nvSpPr>
          <p:cNvPr id="81" name="AutoShape 25">
            <a:extLst>
              <a:ext uri="{FF2B5EF4-FFF2-40B4-BE49-F238E27FC236}">
                <a16:creationId xmlns:a16="http://schemas.microsoft.com/office/drawing/2014/main" id="{6D453E56-F38C-4222-A3A2-06368FCFDF2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47724" y="2829336"/>
            <a:ext cx="381000" cy="1295400"/>
          </a:xfrm>
          <a:prstGeom prst="upArrow">
            <a:avLst>
              <a:gd name="adj1" fmla="val 50000"/>
              <a:gd name="adj2" fmla="val 8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/>
          </a:p>
        </p:txBody>
      </p:sp>
      <p:pic>
        <p:nvPicPr>
          <p:cNvPr id="82" name="Picture 26" descr="j0078711">
            <a:extLst>
              <a:ext uri="{FF2B5EF4-FFF2-40B4-BE49-F238E27FC236}">
                <a16:creationId xmlns:a16="http://schemas.microsoft.com/office/drawing/2014/main" id="{5FF59A09-D813-4097-AB5B-E9D4E949C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37" y="1673636"/>
            <a:ext cx="920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" name="Group 27">
            <a:extLst>
              <a:ext uri="{FF2B5EF4-FFF2-40B4-BE49-F238E27FC236}">
                <a16:creationId xmlns:a16="http://schemas.microsoft.com/office/drawing/2014/main" id="{6F626D02-B006-4A02-A2D8-9EA9EFDACFD2}"/>
              </a:ext>
            </a:extLst>
          </p:cNvPr>
          <p:cNvGrpSpPr>
            <a:grpSpLocks/>
          </p:cNvGrpSpPr>
          <p:nvPr/>
        </p:nvGrpSpPr>
        <p:grpSpPr bwMode="auto">
          <a:xfrm>
            <a:off x="3442462" y="2897599"/>
            <a:ext cx="4465637" cy="1916112"/>
            <a:chOff x="2290" y="-90"/>
            <a:chExt cx="2813" cy="1207"/>
          </a:xfrm>
        </p:grpSpPr>
        <p:sp>
          <p:nvSpPr>
            <p:cNvPr id="84" name="Text Box 28">
              <a:extLst>
                <a:ext uri="{FF2B5EF4-FFF2-40B4-BE49-F238E27FC236}">
                  <a16:creationId xmlns:a16="http://schemas.microsoft.com/office/drawing/2014/main" id="{4FD42AFB-8968-4EDB-BFD7-CF340B9EE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64"/>
              <a:ext cx="208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UY" altLang="en-US" sz="3200"/>
                <a:t>OPERADOR DEL SISTEMA</a:t>
              </a:r>
              <a:endParaRPr lang="es-MX" altLang="en-US" sz="3200"/>
            </a:p>
          </p:txBody>
        </p:sp>
        <p:sp>
          <p:nvSpPr>
            <p:cNvPr id="85" name="Oval 29">
              <a:extLst>
                <a:ext uri="{FF2B5EF4-FFF2-40B4-BE49-F238E27FC236}">
                  <a16:creationId xmlns:a16="http://schemas.microsoft.com/office/drawing/2014/main" id="{3CCBAA6C-8A12-49BD-8EB8-9A2F2A5BC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-90"/>
              <a:ext cx="2813" cy="1207"/>
            </a:xfrm>
            <a:prstGeom prst="ellipse">
              <a:avLst/>
            </a:prstGeom>
            <a:solidFill>
              <a:schemeClr val="accent1">
                <a:alpha val="4901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n-US" sz="1800"/>
            </a:p>
          </p:txBody>
        </p:sp>
      </p:grpSp>
      <p:sp>
        <p:nvSpPr>
          <p:cNvPr id="86" name="Título 1">
            <a:extLst>
              <a:ext uri="{FF2B5EF4-FFF2-40B4-BE49-F238E27FC236}">
                <a16:creationId xmlns:a16="http://schemas.microsoft.com/office/drawing/2014/main" id="{34622337-8257-4375-84B3-5ED87A22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98" y="608769"/>
            <a:ext cx="8234501" cy="804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 Mercado </a:t>
            </a:r>
            <a:r>
              <a:rPr lang="en-US" dirty="0" err="1">
                <a:solidFill>
                  <a:schemeClr val="tx1"/>
                </a:solidFill>
              </a:rPr>
              <a:t>Eléctrico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 err="1">
                <a:solidFill>
                  <a:schemeClr val="tx1"/>
                </a:solidFill>
              </a:rPr>
              <a:t>Actividades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reguladas</a:t>
            </a:r>
            <a:r>
              <a:rPr lang="en-US" sz="3100" dirty="0">
                <a:solidFill>
                  <a:schemeClr val="tx1"/>
                </a:solidFill>
              </a:rPr>
              <a:t> y </a:t>
            </a:r>
            <a:r>
              <a:rPr lang="en-US" sz="3100" dirty="0" err="1">
                <a:solidFill>
                  <a:schemeClr val="tx1"/>
                </a:solidFill>
              </a:rPr>
              <a:t>desreguladas</a:t>
            </a:r>
            <a:endParaRPr lang="es-UY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2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098" y="608769"/>
            <a:ext cx="8234501" cy="804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 Mercado </a:t>
            </a:r>
            <a:r>
              <a:rPr lang="en-US" dirty="0" err="1">
                <a:solidFill>
                  <a:schemeClr val="tx1"/>
                </a:solidFill>
              </a:rPr>
              <a:t>Eléctrico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 err="1">
                <a:solidFill>
                  <a:schemeClr val="tx1"/>
                </a:solidFill>
              </a:rPr>
              <a:t>Precio</a:t>
            </a:r>
            <a:r>
              <a:rPr lang="en-US" sz="3100" dirty="0">
                <a:solidFill>
                  <a:schemeClr val="tx1"/>
                </a:solidFill>
              </a:rPr>
              <a:t> de la </a:t>
            </a:r>
            <a:r>
              <a:rPr lang="en-US" sz="3100" dirty="0" err="1">
                <a:solidFill>
                  <a:schemeClr val="tx1"/>
                </a:solidFill>
              </a:rPr>
              <a:t>energía</a:t>
            </a:r>
            <a:endParaRPr lang="es-UY" sz="31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EE52E543-DEB3-466C-9F35-72E50EC6C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069743"/>
              </p:ext>
            </p:extLst>
          </p:nvPr>
        </p:nvGraphicFramePr>
        <p:xfrm>
          <a:off x="3148219" y="2082799"/>
          <a:ext cx="51625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cuación" r:id="rId3" imgW="1282700" imgH="190500" progId="Equation.3">
                  <p:embed/>
                </p:oleObj>
              </mc:Choice>
              <mc:Fallback>
                <p:oleObj name="Ecuación" r:id="rId3" imgW="1282700" imgH="190500" progId="Equation.3">
                  <p:embed/>
                  <p:pic>
                    <p:nvPicPr>
                      <p:cNvPr id="60419" name="Object 4">
                        <a:extLst>
                          <a:ext uri="{FF2B5EF4-FFF2-40B4-BE49-F238E27FC236}">
                            <a16:creationId xmlns:a16="http://schemas.microsoft.com/office/drawing/2014/main" id="{9F983C97-8CA8-4772-BFC7-7E11001622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219" y="2082799"/>
                        <a:ext cx="51625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>
            <a:extLst>
              <a:ext uri="{FF2B5EF4-FFF2-40B4-BE49-F238E27FC236}">
                <a16:creationId xmlns:a16="http://schemas.microsoft.com/office/drawing/2014/main" id="{8325528E-0666-4BBD-AD48-8E8115741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463" y="3422076"/>
            <a:ext cx="112015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UY" altLang="en-US" dirty="0"/>
              <a:t>  </a:t>
            </a:r>
            <a:r>
              <a:rPr lang="es-UY" altLang="en-US" i="1" dirty="0" err="1"/>
              <a:t>CTras</a:t>
            </a:r>
            <a:r>
              <a:rPr lang="es-UY" altLang="en-US" i="1" dirty="0"/>
              <a:t> y </a:t>
            </a:r>
            <a:r>
              <a:rPr lang="es-UY" altLang="en-US" i="1" dirty="0" err="1"/>
              <a:t>CDist</a:t>
            </a:r>
            <a:r>
              <a:rPr lang="es-UY" altLang="en-US" i="1" dirty="0"/>
              <a:t>: </a:t>
            </a:r>
            <a:r>
              <a:rPr lang="es-UY" altLang="en-US" dirty="0"/>
              <a:t> tarifas reguladas (trasmisión y distribución)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UY" altLang="en-US" dirty="0"/>
              <a:t> </a:t>
            </a:r>
            <a:r>
              <a:rPr lang="es-UY" altLang="en-US" i="1" dirty="0"/>
              <a:t>Pm</a:t>
            </a:r>
            <a:r>
              <a:rPr lang="es-UY" altLang="en-US" dirty="0"/>
              <a:t> :</a:t>
            </a:r>
            <a:r>
              <a:rPr lang="es-UY" altLang="en-US" sz="1800" dirty="0"/>
              <a:t> </a:t>
            </a:r>
            <a:r>
              <a:rPr lang="es-UY" altLang="en-US" dirty="0"/>
              <a:t>Precio de compra de la energía en el mercado mayorista</a:t>
            </a:r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16437590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098" y="608769"/>
            <a:ext cx="8234501" cy="804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 Sector </a:t>
            </a:r>
            <a:r>
              <a:rPr lang="en-US" dirty="0" err="1">
                <a:solidFill>
                  <a:schemeClr val="tx1"/>
                </a:solidFill>
              </a:rPr>
              <a:t>Eléctrico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 err="1">
                <a:solidFill>
                  <a:schemeClr val="tx1"/>
                </a:solidFill>
              </a:rPr>
              <a:t>Dimensiones</a:t>
            </a:r>
            <a:r>
              <a:rPr lang="en-US" sz="3100" dirty="0">
                <a:solidFill>
                  <a:schemeClr val="tx1"/>
                </a:solidFill>
              </a:rPr>
              <a:t> de los </a:t>
            </a:r>
            <a:r>
              <a:rPr lang="en-US" sz="3100" dirty="0" err="1">
                <a:solidFill>
                  <a:schemeClr val="tx1"/>
                </a:solidFill>
              </a:rPr>
              <a:t>cambios</a:t>
            </a:r>
            <a:endParaRPr lang="es-UY" sz="3100" dirty="0">
              <a:solidFill>
                <a:schemeClr val="tx1"/>
              </a:solidFill>
            </a:endParaRPr>
          </a:p>
        </p:txBody>
      </p:sp>
      <p:sp>
        <p:nvSpPr>
          <p:cNvPr id="1026" name="AutoShape 2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8" name="AutoShape 4" descr="Resultado de imagen de capacidad bateria tesla model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837478-1B88-455A-91EE-29EA29C4433E}"/>
              </a:ext>
            </a:extLst>
          </p:cNvPr>
          <p:cNvSpPr txBox="1"/>
          <p:nvPr/>
        </p:nvSpPr>
        <p:spPr>
          <a:xfrm>
            <a:off x="1338469" y="2167116"/>
            <a:ext cx="9064487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s-ES_tradnl" altLang="en-US" sz="2800" dirty="0"/>
              <a:t>DOS DIMENSIONES DIFERENTES QUE DEBEN SER TRATADAS EN FORMA INDEPENDIENTE: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_tradnl" altLang="en-US" dirty="0"/>
          </a:p>
          <a:p>
            <a:pPr marL="914400" lvl="1" indent="-457200" eaLnBrk="1" hangingPunct="1">
              <a:buFont typeface="Wingdings" panose="05000000000000000000" pitchFamily="2" charset="2"/>
              <a:buChar char="Ø"/>
            </a:pPr>
            <a:r>
              <a:rPr lang="es-ES_tradnl" altLang="en-US" sz="2800" dirty="0"/>
              <a:t>REESTRUCTURA PROPIAMENTE DICHA (Introducción de competencia donde es posible)</a:t>
            </a:r>
          </a:p>
          <a:p>
            <a:pPr lvl="1" eaLnBrk="1" hangingPunct="1">
              <a:buFontTx/>
              <a:buNone/>
            </a:pPr>
            <a:r>
              <a:rPr lang="es-ES_tradnl" altLang="en-US" sz="2800" dirty="0"/>
              <a:t> 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</a:pPr>
            <a:r>
              <a:rPr lang="es-ES_tradnl" altLang="en-US" sz="2800" dirty="0"/>
              <a:t>CAMBIOS EN LA PROPIEDAD DE LOS ACTIVOS</a:t>
            </a:r>
          </a:p>
        </p:txBody>
      </p:sp>
    </p:spTree>
    <p:extLst>
      <p:ext uri="{BB962C8B-B14F-4D97-AF65-F5344CB8AC3E}">
        <p14:creationId xmlns:p14="http://schemas.microsoft.com/office/powerpoint/2010/main" val="35161596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ción">
  <a:themeElements>
    <a:clrScheme name="Effiza">
      <a:dk1>
        <a:srgbClr val="3A8FE1"/>
      </a:dk1>
      <a:lt1>
        <a:sysClr val="window" lastClr="FFFFFF"/>
      </a:lt1>
      <a:dk2>
        <a:srgbClr val="01354B"/>
      </a:dk2>
      <a:lt2>
        <a:srgbClr val="E7E6E6"/>
      </a:lt2>
      <a:accent1>
        <a:srgbClr val="3A8FE1"/>
      </a:accent1>
      <a:accent2>
        <a:srgbClr val="2BEB9F"/>
      </a:accent2>
      <a:accent3>
        <a:srgbClr val="A5A5A5"/>
      </a:accent3>
      <a:accent4>
        <a:srgbClr val="A3CBED"/>
      </a:accent4>
      <a:accent5>
        <a:srgbClr val="4472C4"/>
      </a:accent5>
      <a:accent6>
        <a:srgbClr val="14D285"/>
      </a:accent6>
      <a:hlink>
        <a:srgbClr val="3A8FE1"/>
      </a:hlink>
      <a:folHlink>
        <a:srgbClr val="A3CBED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6457</TotalTime>
  <Words>2418</Words>
  <Application>Microsoft Office PowerPoint</Application>
  <PresentationFormat>Panorámica</PresentationFormat>
  <Paragraphs>339</Paragraphs>
  <Slides>43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Times New Roman</vt:lpstr>
      <vt:lpstr>Wingdings</vt:lpstr>
      <vt:lpstr>Wingdings 2</vt:lpstr>
      <vt:lpstr>HDOfficeLightV0</vt:lpstr>
      <vt:lpstr>Retrospección</vt:lpstr>
      <vt:lpstr>Imagen</vt:lpstr>
      <vt:lpstr>Ecuación</vt:lpstr>
      <vt:lpstr>Regulación del Almacenamiento en Uruguay </vt:lpstr>
      <vt:lpstr>El Sector Eléctrico Los comienzos….</vt:lpstr>
      <vt:lpstr>El Sector Eléctrico Desarrollo en el Siglo XX</vt:lpstr>
      <vt:lpstr>El Sector Eléctrico Desarrollo en el Siglo XX</vt:lpstr>
      <vt:lpstr>La reforma del Sector Eléctrico La década de 1990´</vt:lpstr>
      <vt:lpstr>El Mercado Eléctrico Mercado Mayorista</vt:lpstr>
      <vt:lpstr>El Mercado Eléctrico Actividades reguladas y desreguladas</vt:lpstr>
      <vt:lpstr>El Mercado Eléctrico Precio de la energía</vt:lpstr>
      <vt:lpstr>El Sector Eléctrico Dimensiones de los cambios</vt:lpstr>
      <vt:lpstr>El Sector Eléctrico Dimensiones de los cambios</vt:lpstr>
      <vt:lpstr>El Sector Eléctrico Dimensiones de los cambios</vt:lpstr>
      <vt:lpstr>El Sector Eléctrico La matriz estructura propiedad</vt:lpstr>
      <vt:lpstr>El Sector Eléctrico en el Uruguay El Modelo</vt:lpstr>
      <vt:lpstr>El Sector Eléctrico en el Uruguay El Modelo</vt:lpstr>
      <vt:lpstr>El Sector Eléctrico en el Uruguay El Modelo</vt:lpstr>
      <vt:lpstr>El Sector Eléctrico en el Uruguay El Modelo</vt:lpstr>
      <vt:lpstr>Estructura de Sector</vt:lpstr>
      <vt:lpstr>Quiénes actúan en el MMEE </vt:lpstr>
      <vt:lpstr>Quiénes actúan en el MMEE…..en el Sector Eléctrico del Siglo XXI </vt:lpstr>
      <vt:lpstr>Quiénes actúan en el MMEE </vt:lpstr>
      <vt:lpstr>Almacenamiento </vt:lpstr>
      <vt:lpstr>Almacenamiento de Energía en la Red Eléctrica Uruguaya</vt:lpstr>
      <vt:lpstr>Conexión a la Red sin Almacenamiento</vt:lpstr>
      <vt:lpstr>Almacenamiento para Suscritores Reglamento de UTE Baja Tensión (Capítulo 28) </vt:lpstr>
      <vt:lpstr>Definición de Suscritor</vt:lpstr>
      <vt:lpstr>Almacenamiento para Suscritores </vt:lpstr>
      <vt:lpstr>Almacenamiento para Suscritores Reglamento de UTE Baja Tensión (Capitulo 29)</vt:lpstr>
      <vt:lpstr>Nueva Modificación… Decreto 147/023</vt:lpstr>
      <vt:lpstr>Precio Spot sancionado en 2023</vt:lpstr>
      <vt:lpstr>Precio Spot sancionado en 2023</vt:lpstr>
      <vt:lpstr>En resumen:</vt:lpstr>
      <vt:lpstr>Presente del Almacenamiento en Uruguay</vt:lpstr>
      <vt:lpstr>Almacenamiento para Suscritores Reglamento de Baja Tensión (capítulo 29) </vt:lpstr>
      <vt:lpstr>Almacenamiento de energía </vt:lpstr>
      <vt:lpstr>Situación actual del almacenamiento de energía bajo otros esquemas</vt:lpstr>
      <vt:lpstr>Acumulación de Energía Distribuida</vt:lpstr>
      <vt:lpstr>El reglamento actual permite V2G?</vt:lpstr>
      <vt:lpstr>El RBT actual permite V2G?</vt:lpstr>
      <vt:lpstr>El RBT actual permite V2G?</vt:lpstr>
      <vt:lpstr>Vehículos Eléctricos: Carga Ultra-Rápida en DC </vt:lpstr>
      <vt:lpstr>Vehículos Eléctricos: Carga Ultra-Rápida en DC </vt:lpstr>
      <vt:lpstr>Almacenamiento para Generadores</vt:lpstr>
      <vt:lpstr>Preguntas…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Movilidad Eléctrica</dc:title>
  <dc:creator>Federico Arismendi</dc:creator>
  <cp:lastModifiedBy>Federico Arismendi</cp:lastModifiedBy>
  <cp:revision>458</cp:revision>
  <dcterms:created xsi:type="dcterms:W3CDTF">2019-06-10T13:47:43Z</dcterms:created>
  <dcterms:modified xsi:type="dcterms:W3CDTF">2023-06-21T10:47:08Z</dcterms:modified>
</cp:coreProperties>
</file>