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432"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D48284-57B1-48C7-AA15-E80A45233131}" type="doc">
      <dgm:prSet loTypeId="urn:microsoft.com/office/officeart/2005/8/layout/hierarchy3" loCatId="list" qsTypeId="urn:microsoft.com/office/officeart/2005/8/quickstyle/3d9" qsCatId="3D" csTypeId="urn:microsoft.com/office/officeart/2005/8/colors/accent1_2" csCatId="accent1" phldr="1"/>
      <dgm:spPr/>
      <dgm:t>
        <a:bodyPr/>
        <a:lstStyle/>
        <a:p>
          <a:endParaRPr lang="en-US"/>
        </a:p>
      </dgm:t>
    </dgm:pt>
    <dgm:pt modelId="{AB53B881-46B3-45FE-9A7C-519FFC5FD5C2}">
      <dgm:prSet phldrT="[Texto]"/>
      <dgm:spPr/>
      <dgm:t>
        <a:bodyPr/>
        <a:lstStyle/>
        <a:p>
          <a:r>
            <a:rPr lang="en-US" dirty="0" err="1" smtClean="0"/>
            <a:t>Lenguajes</a:t>
          </a:r>
          <a:endParaRPr lang="en-US" dirty="0"/>
        </a:p>
      </dgm:t>
    </dgm:pt>
    <dgm:pt modelId="{A2354FA3-9857-42C8-85A4-1E3E7DB492A3}" type="parTrans" cxnId="{E8BC2BDC-D712-4154-A138-60990BA83531}">
      <dgm:prSet/>
      <dgm:spPr/>
      <dgm:t>
        <a:bodyPr/>
        <a:lstStyle/>
        <a:p>
          <a:endParaRPr lang="en-US"/>
        </a:p>
      </dgm:t>
    </dgm:pt>
    <dgm:pt modelId="{7A6C0991-B97A-47AD-897F-12C86AED094C}" type="sibTrans" cxnId="{E8BC2BDC-D712-4154-A138-60990BA83531}">
      <dgm:prSet/>
      <dgm:spPr/>
      <dgm:t>
        <a:bodyPr/>
        <a:lstStyle/>
        <a:p>
          <a:endParaRPr lang="en-US"/>
        </a:p>
      </dgm:t>
    </dgm:pt>
    <dgm:pt modelId="{11229319-29F6-4F34-99F4-713A99941C27}">
      <dgm:prSet phldrT="[Texto]"/>
      <dgm:spPr/>
      <dgm:t>
        <a:bodyPr/>
        <a:lstStyle/>
        <a:p>
          <a:r>
            <a:rPr lang="es-ES" b="1" dirty="0" err="1" smtClean="0"/>
            <a:t>ActionScript</a:t>
          </a:r>
          <a:endParaRPr lang="en-US" dirty="0"/>
        </a:p>
      </dgm:t>
    </dgm:pt>
    <dgm:pt modelId="{58633EAD-042F-470D-8B14-27EA41C0910D}" type="parTrans" cxnId="{E21192A3-C2F7-4AEE-89D5-1932D5403157}">
      <dgm:prSet/>
      <dgm:spPr/>
      <dgm:t>
        <a:bodyPr/>
        <a:lstStyle/>
        <a:p>
          <a:endParaRPr lang="en-US"/>
        </a:p>
      </dgm:t>
    </dgm:pt>
    <dgm:pt modelId="{3A02ECA6-7114-4805-A055-C1E5EB05A4FC}" type="sibTrans" cxnId="{E21192A3-C2F7-4AEE-89D5-1932D5403157}">
      <dgm:prSet/>
      <dgm:spPr/>
      <dgm:t>
        <a:bodyPr/>
        <a:lstStyle/>
        <a:p>
          <a:endParaRPr lang="en-US"/>
        </a:p>
      </dgm:t>
    </dgm:pt>
    <dgm:pt modelId="{62CCB0B3-7D75-4FF8-9EEF-245467B48B44}">
      <dgm:prSet phldrT="[Texto]"/>
      <dgm:spPr/>
      <dgm:t>
        <a:bodyPr/>
        <a:lstStyle/>
        <a:p>
          <a:r>
            <a:rPr lang="es-ES" b="1" dirty="0" smtClean="0"/>
            <a:t>MXML</a:t>
          </a:r>
          <a:endParaRPr lang="en-US" dirty="0"/>
        </a:p>
      </dgm:t>
    </dgm:pt>
    <dgm:pt modelId="{C35655D3-4B8A-485A-91F4-71C68A447BB1}" type="parTrans" cxnId="{CF86EE8F-5AEE-4DA7-8AF7-8592AACFE1A1}">
      <dgm:prSet/>
      <dgm:spPr/>
      <dgm:t>
        <a:bodyPr/>
        <a:lstStyle/>
        <a:p>
          <a:endParaRPr lang="en-US"/>
        </a:p>
      </dgm:t>
    </dgm:pt>
    <dgm:pt modelId="{6BD1F8F0-6DD4-4B0C-8BBF-E2616CE5EBF8}" type="sibTrans" cxnId="{CF86EE8F-5AEE-4DA7-8AF7-8592AACFE1A1}">
      <dgm:prSet/>
      <dgm:spPr/>
      <dgm:t>
        <a:bodyPr/>
        <a:lstStyle/>
        <a:p>
          <a:endParaRPr lang="en-US"/>
        </a:p>
      </dgm:t>
    </dgm:pt>
    <dgm:pt modelId="{45EFCB69-9C23-49FA-9D25-7C044284D680}">
      <dgm:prSet phldrT="[Texto]"/>
      <dgm:spPr/>
      <dgm:t>
        <a:bodyPr/>
        <a:lstStyle/>
        <a:p>
          <a:r>
            <a:rPr lang="es-ES" b="1" smtClean="0"/>
            <a:t>FXG</a:t>
          </a:r>
          <a:endParaRPr lang="en-US" dirty="0"/>
        </a:p>
      </dgm:t>
    </dgm:pt>
    <dgm:pt modelId="{80D89E44-E4CF-4EAA-9D5B-837261B12FE5}" type="parTrans" cxnId="{C1241D44-0821-45D6-A989-B48A6175B9C1}">
      <dgm:prSet/>
      <dgm:spPr/>
      <dgm:t>
        <a:bodyPr/>
        <a:lstStyle/>
        <a:p>
          <a:endParaRPr lang="en-US"/>
        </a:p>
      </dgm:t>
    </dgm:pt>
    <dgm:pt modelId="{1ED4834C-A52D-4F67-8316-351D47ABED79}" type="sibTrans" cxnId="{C1241D44-0821-45D6-A989-B48A6175B9C1}">
      <dgm:prSet/>
      <dgm:spPr/>
      <dgm:t>
        <a:bodyPr/>
        <a:lstStyle/>
        <a:p>
          <a:endParaRPr lang="en-US"/>
        </a:p>
      </dgm:t>
    </dgm:pt>
    <dgm:pt modelId="{AFD242EF-8674-4CF1-A8FE-69522A3AB4F6}" type="pres">
      <dgm:prSet presAssocID="{DED48284-57B1-48C7-AA15-E80A45233131}" presName="diagram" presStyleCnt="0">
        <dgm:presLayoutVars>
          <dgm:chPref val="1"/>
          <dgm:dir/>
          <dgm:animOne val="branch"/>
          <dgm:animLvl val="lvl"/>
          <dgm:resizeHandles/>
        </dgm:presLayoutVars>
      </dgm:prSet>
      <dgm:spPr/>
      <dgm:t>
        <a:bodyPr/>
        <a:lstStyle/>
        <a:p>
          <a:endParaRPr lang="es-UY"/>
        </a:p>
      </dgm:t>
    </dgm:pt>
    <dgm:pt modelId="{6B1E0F47-7526-4F12-B642-63DBD33AF46C}" type="pres">
      <dgm:prSet presAssocID="{AB53B881-46B3-45FE-9A7C-519FFC5FD5C2}" presName="root" presStyleCnt="0"/>
      <dgm:spPr/>
    </dgm:pt>
    <dgm:pt modelId="{8C21E906-B7D9-42EA-A95C-043288132D46}" type="pres">
      <dgm:prSet presAssocID="{AB53B881-46B3-45FE-9A7C-519FFC5FD5C2}" presName="rootComposite" presStyleCnt="0"/>
      <dgm:spPr/>
    </dgm:pt>
    <dgm:pt modelId="{46B2E5DE-60B4-4FC8-BA54-840ACEA59A56}" type="pres">
      <dgm:prSet presAssocID="{AB53B881-46B3-45FE-9A7C-519FFC5FD5C2}" presName="rootText" presStyleLbl="node1" presStyleIdx="0" presStyleCnt="1" custScaleY="30582" custLinFactNeighborX="12055" custLinFactNeighborY="-30447"/>
      <dgm:spPr/>
      <dgm:t>
        <a:bodyPr/>
        <a:lstStyle/>
        <a:p>
          <a:endParaRPr lang="es-UY"/>
        </a:p>
      </dgm:t>
    </dgm:pt>
    <dgm:pt modelId="{67128C4A-4518-412A-B09B-8B9697212173}" type="pres">
      <dgm:prSet presAssocID="{AB53B881-46B3-45FE-9A7C-519FFC5FD5C2}" presName="rootConnector" presStyleLbl="node1" presStyleIdx="0" presStyleCnt="1"/>
      <dgm:spPr/>
      <dgm:t>
        <a:bodyPr/>
        <a:lstStyle/>
        <a:p>
          <a:endParaRPr lang="es-UY"/>
        </a:p>
      </dgm:t>
    </dgm:pt>
    <dgm:pt modelId="{BEC50AAD-6781-4F69-8642-A84D27AAA6B0}" type="pres">
      <dgm:prSet presAssocID="{AB53B881-46B3-45FE-9A7C-519FFC5FD5C2}" presName="childShape" presStyleCnt="0"/>
      <dgm:spPr/>
    </dgm:pt>
    <dgm:pt modelId="{35286EAA-AA30-42A1-A3F5-47E00DCD96E6}" type="pres">
      <dgm:prSet presAssocID="{58633EAD-042F-470D-8B14-27EA41C0910D}" presName="Name13" presStyleLbl="parChTrans1D2" presStyleIdx="0" presStyleCnt="3"/>
      <dgm:spPr/>
      <dgm:t>
        <a:bodyPr/>
        <a:lstStyle/>
        <a:p>
          <a:endParaRPr lang="es-UY"/>
        </a:p>
      </dgm:t>
    </dgm:pt>
    <dgm:pt modelId="{360E413E-C0EC-4668-ABE9-5926C4CE627E}" type="pres">
      <dgm:prSet presAssocID="{11229319-29F6-4F34-99F4-713A99941C27}" presName="childText" presStyleLbl="bgAcc1" presStyleIdx="0" presStyleCnt="3" custScaleY="45815">
        <dgm:presLayoutVars>
          <dgm:bulletEnabled val="1"/>
        </dgm:presLayoutVars>
      </dgm:prSet>
      <dgm:spPr/>
      <dgm:t>
        <a:bodyPr/>
        <a:lstStyle/>
        <a:p>
          <a:endParaRPr lang="en-US"/>
        </a:p>
      </dgm:t>
    </dgm:pt>
    <dgm:pt modelId="{AB1CCA05-AF9A-4E89-B4B8-67F4E4ECCADD}" type="pres">
      <dgm:prSet presAssocID="{C35655D3-4B8A-485A-91F4-71C68A447BB1}" presName="Name13" presStyleLbl="parChTrans1D2" presStyleIdx="1" presStyleCnt="3"/>
      <dgm:spPr/>
      <dgm:t>
        <a:bodyPr/>
        <a:lstStyle/>
        <a:p>
          <a:endParaRPr lang="es-UY"/>
        </a:p>
      </dgm:t>
    </dgm:pt>
    <dgm:pt modelId="{15F9EEE0-8736-45F2-8AB1-004930288582}" type="pres">
      <dgm:prSet presAssocID="{62CCB0B3-7D75-4FF8-9EEF-245467B48B44}" presName="childText" presStyleLbl="bgAcc1" presStyleIdx="1" presStyleCnt="3" custScaleY="23583">
        <dgm:presLayoutVars>
          <dgm:bulletEnabled val="1"/>
        </dgm:presLayoutVars>
      </dgm:prSet>
      <dgm:spPr/>
      <dgm:t>
        <a:bodyPr/>
        <a:lstStyle/>
        <a:p>
          <a:endParaRPr lang="en-US"/>
        </a:p>
      </dgm:t>
    </dgm:pt>
    <dgm:pt modelId="{A94F7859-A432-4DBF-AA3A-81CFC8CDBAC3}" type="pres">
      <dgm:prSet presAssocID="{80D89E44-E4CF-4EAA-9D5B-837261B12FE5}" presName="Name13" presStyleLbl="parChTrans1D2" presStyleIdx="2" presStyleCnt="3"/>
      <dgm:spPr/>
      <dgm:t>
        <a:bodyPr/>
        <a:lstStyle/>
        <a:p>
          <a:endParaRPr lang="es-UY"/>
        </a:p>
      </dgm:t>
    </dgm:pt>
    <dgm:pt modelId="{15BC9F14-0151-48C9-8522-DABEE3BEC9FA}" type="pres">
      <dgm:prSet presAssocID="{45EFCB69-9C23-49FA-9D25-7C044284D680}" presName="childText" presStyleLbl="bgAcc1" presStyleIdx="2" presStyleCnt="3" custScaleY="23696">
        <dgm:presLayoutVars>
          <dgm:bulletEnabled val="1"/>
        </dgm:presLayoutVars>
      </dgm:prSet>
      <dgm:spPr/>
      <dgm:t>
        <a:bodyPr/>
        <a:lstStyle/>
        <a:p>
          <a:endParaRPr lang="en-US"/>
        </a:p>
      </dgm:t>
    </dgm:pt>
  </dgm:ptLst>
  <dgm:cxnLst>
    <dgm:cxn modelId="{E8BC2BDC-D712-4154-A138-60990BA83531}" srcId="{DED48284-57B1-48C7-AA15-E80A45233131}" destId="{AB53B881-46B3-45FE-9A7C-519FFC5FD5C2}" srcOrd="0" destOrd="0" parTransId="{A2354FA3-9857-42C8-85A4-1E3E7DB492A3}" sibTransId="{7A6C0991-B97A-47AD-897F-12C86AED094C}"/>
    <dgm:cxn modelId="{E21192A3-C2F7-4AEE-89D5-1932D5403157}" srcId="{AB53B881-46B3-45FE-9A7C-519FFC5FD5C2}" destId="{11229319-29F6-4F34-99F4-713A99941C27}" srcOrd="0" destOrd="0" parTransId="{58633EAD-042F-470D-8B14-27EA41C0910D}" sibTransId="{3A02ECA6-7114-4805-A055-C1E5EB05A4FC}"/>
    <dgm:cxn modelId="{D474EA24-A6BB-41E0-A3B3-0D9DD87F4884}" type="presOf" srcId="{DED48284-57B1-48C7-AA15-E80A45233131}" destId="{AFD242EF-8674-4CF1-A8FE-69522A3AB4F6}" srcOrd="0" destOrd="0" presId="urn:microsoft.com/office/officeart/2005/8/layout/hierarchy3"/>
    <dgm:cxn modelId="{47EC7496-DD3F-4D35-972D-D099D54119EB}" type="presOf" srcId="{58633EAD-042F-470D-8B14-27EA41C0910D}" destId="{35286EAA-AA30-42A1-A3F5-47E00DCD96E6}" srcOrd="0" destOrd="0" presId="urn:microsoft.com/office/officeart/2005/8/layout/hierarchy3"/>
    <dgm:cxn modelId="{C1241D44-0821-45D6-A989-B48A6175B9C1}" srcId="{AB53B881-46B3-45FE-9A7C-519FFC5FD5C2}" destId="{45EFCB69-9C23-49FA-9D25-7C044284D680}" srcOrd="2" destOrd="0" parTransId="{80D89E44-E4CF-4EAA-9D5B-837261B12FE5}" sibTransId="{1ED4834C-A52D-4F67-8316-351D47ABED79}"/>
    <dgm:cxn modelId="{DB8A74BF-460E-4353-8477-07CB92FEE9D9}" type="presOf" srcId="{11229319-29F6-4F34-99F4-713A99941C27}" destId="{360E413E-C0EC-4668-ABE9-5926C4CE627E}" srcOrd="0" destOrd="0" presId="urn:microsoft.com/office/officeart/2005/8/layout/hierarchy3"/>
    <dgm:cxn modelId="{50D0B3E4-5F33-47C6-B5D6-3BE18DFC5D49}" type="presOf" srcId="{62CCB0B3-7D75-4FF8-9EEF-245467B48B44}" destId="{15F9EEE0-8736-45F2-8AB1-004930288582}" srcOrd="0" destOrd="0" presId="urn:microsoft.com/office/officeart/2005/8/layout/hierarchy3"/>
    <dgm:cxn modelId="{BA4380EE-D7CA-4F12-A0BD-1959435BEE2F}" type="presOf" srcId="{80D89E44-E4CF-4EAA-9D5B-837261B12FE5}" destId="{A94F7859-A432-4DBF-AA3A-81CFC8CDBAC3}" srcOrd="0" destOrd="0" presId="urn:microsoft.com/office/officeart/2005/8/layout/hierarchy3"/>
    <dgm:cxn modelId="{CF86EE8F-5AEE-4DA7-8AF7-8592AACFE1A1}" srcId="{AB53B881-46B3-45FE-9A7C-519FFC5FD5C2}" destId="{62CCB0B3-7D75-4FF8-9EEF-245467B48B44}" srcOrd="1" destOrd="0" parTransId="{C35655D3-4B8A-485A-91F4-71C68A447BB1}" sibTransId="{6BD1F8F0-6DD4-4B0C-8BBF-E2616CE5EBF8}"/>
    <dgm:cxn modelId="{B02B9B49-9673-472A-8553-C5D31A5F0A61}" type="presOf" srcId="{C35655D3-4B8A-485A-91F4-71C68A447BB1}" destId="{AB1CCA05-AF9A-4E89-B4B8-67F4E4ECCADD}" srcOrd="0" destOrd="0" presId="urn:microsoft.com/office/officeart/2005/8/layout/hierarchy3"/>
    <dgm:cxn modelId="{6C2FA926-073C-4210-8F38-15C64E3AAAE5}" type="presOf" srcId="{AB53B881-46B3-45FE-9A7C-519FFC5FD5C2}" destId="{67128C4A-4518-412A-B09B-8B9697212173}" srcOrd="1" destOrd="0" presId="urn:microsoft.com/office/officeart/2005/8/layout/hierarchy3"/>
    <dgm:cxn modelId="{FF277EE3-816C-49AE-9FA6-451A16FCF14A}" type="presOf" srcId="{45EFCB69-9C23-49FA-9D25-7C044284D680}" destId="{15BC9F14-0151-48C9-8522-DABEE3BEC9FA}" srcOrd="0" destOrd="0" presId="urn:microsoft.com/office/officeart/2005/8/layout/hierarchy3"/>
    <dgm:cxn modelId="{4E3376B9-C395-4BA4-A41D-0EE0872CAE8C}" type="presOf" srcId="{AB53B881-46B3-45FE-9A7C-519FFC5FD5C2}" destId="{46B2E5DE-60B4-4FC8-BA54-840ACEA59A56}" srcOrd="0" destOrd="0" presId="urn:microsoft.com/office/officeart/2005/8/layout/hierarchy3"/>
    <dgm:cxn modelId="{89E01515-251A-474C-B80F-C92556F4ADC3}" type="presParOf" srcId="{AFD242EF-8674-4CF1-A8FE-69522A3AB4F6}" destId="{6B1E0F47-7526-4F12-B642-63DBD33AF46C}" srcOrd="0" destOrd="0" presId="urn:microsoft.com/office/officeart/2005/8/layout/hierarchy3"/>
    <dgm:cxn modelId="{D6DF03DE-D6A1-4280-AD4E-4033DC4E5190}" type="presParOf" srcId="{6B1E0F47-7526-4F12-B642-63DBD33AF46C}" destId="{8C21E906-B7D9-42EA-A95C-043288132D46}" srcOrd="0" destOrd="0" presId="urn:microsoft.com/office/officeart/2005/8/layout/hierarchy3"/>
    <dgm:cxn modelId="{4872C41F-8D03-4574-A4C3-D1A02881F78E}" type="presParOf" srcId="{8C21E906-B7D9-42EA-A95C-043288132D46}" destId="{46B2E5DE-60B4-4FC8-BA54-840ACEA59A56}" srcOrd="0" destOrd="0" presId="urn:microsoft.com/office/officeart/2005/8/layout/hierarchy3"/>
    <dgm:cxn modelId="{CDF8B78D-0B72-4419-A970-3E42815E8E4B}" type="presParOf" srcId="{8C21E906-B7D9-42EA-A95C-043288132D46}" destId="{67128C4A-4518-412A-B09B-8B9697212173}" srcOrd="1" destOrd="0" presId="urn:microsoft.com/office/officeart/2005/8/layout/hierarchy3"/>
    <dgm:cxn modelId="{93C83671-1649-4982-9A9F-116F90C50E66}" type="presParOf" srcId="{6B1E0F47-7526-4F12-B642-63DBD33AF46C}" destId="{BEC50AAD-6781-4F69-8642-A84D27AAA6B0}" srcOrd="1" destOrd="0" presId="urn:microsoft.com/office/officeart/2005/8/layout/hierarchy3"/>
    <dgm:cxn modelId="{E7E580D0-7D8E-4DEF-A41D-D4633D631066}" type="presParOf" srcId="{BEC50AAD-6781-4F69-8642-A84D27AAA6B0}" destId="{35286EAA-AA30-42A1-A3F5-47E00DCD96E6}" srcOrd="0" destOrd="0" presId="urn:microsoft.com/office/officeart/2005/8/layout/hierarchy3"/>
    <dgm:cxn modelId="{17AA55CD-4A60-449F-9E3E-529DA3C4B46A}" type="presParOf" srcId="{BEC50AAD-6781-4F69-8642-A84D27AAA6B0}" destId="{360E413E-C0EC-4668-ABE9-5926C4CE627E}" srcOrd="1" destOrd="0" presId="urn:microsoft.com/office/officeart/2005/8/layout/hierarchy3"/>
    <dgm:cxn modelId="{5C169BA1-058D-41C8-8107-BACB8D4B585D}" type="presParOf" srcId="{BEC50AAD-6781-4F69-8642-A84D27AAA6B0}" destId="{AB1CCA05-AF9A-4E89-B4B8-67F4E4ECCADD}" srcOrd="2" destOrd="0" presId="urn:microsoft.com/office/officeart/2005/8/layout/hierarchy3"/>
    <dgm:cxn modelId="{F7CCA50D-7FF4-4EBE-9067-931709799274}" type="presParOf" srcId="{BEC50AAD-6781-4F69-8642-A84D27AAA6B0}" destId="{15F9EEE0-8736-45F2-8AB1-004930288582}" srcOrd="3" destOrd="0" presId="urn:microsoft.com/office/officeart/2005/8/layout/hierarchy3"/>
    <dgm:cxn modelId="{CDFCCC20-A39A-45B7-B9F8-69C3B3A9216F}" type="presParOf" srcId="{BEC50AAD-6781-4F69-8642-A84D27AAA6B0}" destId="{A94F7859-A432-4DBF-AA3A-81CFC8CDBAC3}" srcOrd="4" destOrd="0" presId="urn:microsoft.com/office/officeart/2005/8/layout/hierarchy3"/>
    <dgm:cxn modelId="{8313F6C6-51C9-4331-8B22-C811B6886302}" type="presParOf" srcId="{BEC50AAD-6781-4F69-8642-A84D27AAA6B0}" destId="{15BC9F14-0151-48C9-8522-DABEE3BEC9FA}" srcOrd="5"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68C3E9-43C7-456E-A1CC-568EE48728C9}" type="doc">
      <dgm:prSet loTypeId="urn:microsoft.com/office/officeart/2005/8/layout/hierarchy3" loCatId="list" qsTypeId="urn:microsoft.com/office/officeart/2005/8/quickstyle/3d9" qsCatId="3D" csTypeId="urn:microsoft.com/office/officeart/2005/8/colors/accent1_2" csCatId="accent1" phldr="1"/>
      <dgm:spPr/>
      <dgm:t>
        <a:bodyPr/>
        <a:lstStyle/>
        <a:p>
          <a:endParaRPr lang="en-US"/>
        </a:p>
      </dgm:t>
    </dgm:pt>
    <dgm:pt modelId="{CB48F5D0-6FED-49B3-AD48-96D892ED951C}">
      <dgm:prSet phldrT="[Texto]"/>
      <dgm:spPr/>
      <dgm:t>
        <a:bodyPr/>
        <a:lstStyle/>
        <a:p>
          <a:r>
            <a:rPr lang="en-US" dirty="0" smtClean="0"/>
            <a:t> </a:t>
          </a:r>
          <a:endParaRPr lang="en-US" dirty="0"/>
        </a:p>
      </dgm:t>
    </dgm:pt>
    <dgm:pt modelId="{AFD0E1DB-463C-47C6-8757-0408F7EE088D}" type="parTrans" cxnId="{4AE82D4D-BBD0-4970-8A92-A8F8AFC0038F}">
      <dgm:prSet/>
      <dgm:spPr/>
      <dgm:t>
        <a:bodyPr/>
        <a:lstStyle/>
        <a:p>
          <a:endParaRPr lang="en-US"/>
        </a:p>
      </dgm:t>
    </dgm:pt>
    <dgm:pt modelId="{756B2CF9-7636-4878-9CC9-91DE826EA4D2}" type="sibTrans" cxnId="{4AE82D4D-BBD0-4970-8A92-A8F8AFC0038F}">
      <dgm:prSet/>
      <dgm:spPr/>
      <dgm:t>
        <a:bodyPr/>
        <a:lstStyle/>
        <a:p>
          <a:endParaRPr lang="en-US"/>
        </a:p>
      </dgm:t>
    </dgm:pt>
    <dgm:pt modelId="{4A9BF967-42B0-4E4A-B346-DECABEFAE988}">
      <dgm:prSet phldrT="[Texto]"/>
      <dgm:spPr/>
      <dgm:t>
        <a:bodyPr/>
        <a:lstStyle/>
        <a:p>
          <a:r>
            <a:rPr lang="es-ES" dirty="0" smtClean="0"/>
            <a:t>Utilizar las componentes visuales incluidos en </a:t>
          </a:r>
          <a:r>
            <a:rPr lang="es-ES" dirty="0" err="1" smtClean="0"/>
            <a:t>flex</a:t>
          </a:r>
          <a:endParaRPr lang="en-US" dirty="0"/>
        </a:p>
      </dgm:t>
    </dgm:pt>
    <dgm:pt modelId="{257068E9-3043-4BAC-9448-2839E9E2C3E3}" type="parTrans" cxnId="{6592C8BB-1477-43F3-AD18-3B60E85DA4A2}">
      <dgm:prSet/>
      <dgm:spPr/>
      <dgm:t>
        <a:bodyPr/>
        <a:lstStyle/>
        <a:p>
          <a:endParaRPr lang="en-US"/>
        </a:p>
      </dgm:t>
    </dgm:pt>
    <dgm:pt modelId="{F12C18FF-BA0D-4BE1-93A4-6F5C31D5E74F}" type="sibTrans" cxnId="{6592C8BB-1477-43F3-AD18-3B60E85DA4A2}">
      <dgm:prSet/>
      <dgm:spPr/>
      <dgm:t>
        <a:bodyPr/>
        <a:lstStyle/>
        <a:p>
          <a:endParaRPr lang="en-US"/>
        </a:p>
      </dgm:t>
    </dgm:pt>
    <dgm:pt modelId="{C280F1F7-51B7-4881-AD8D-1D8BBD112C39}">
      <dgm:prSet phldrT="[Texto]"/>
      <dgm:spPr/>
      <dgm:t>
        <a:bodyPr/>
        <a:lstStyle/>
        <a:p>
          <a:r>
            <a:rPr lang="es-ES" dirty="0" smtClean="0"/>
            <a:t>extender los componentes para añadir nuevas propiedades y métodos</a:t>
          </a:r>
          <a:endParaRPr lang="en-US" dirty="0"/>
        </a:p>
      </dgm:t>
    </dgm:pt>
    <dgm:pt modelId="{7EBF8F71-DD49-4911-8DC4-CC1D6150D514}" type="parTrans" cxnId="{C15B123B-BD6E-4894-A56F-AE57E7A938EA}">
      <dgm:prSet/>
      <dgm:spPr/>
      <dgm:t>
        <a:bodyPr/>
        <a:lstStyle/>
        <a:p>
          <a:endParaRPr lang="en-US"/>
        </a:p>
      </dgm:t>
    </dgm:pt>
    <dgm:pt modelId="{7D87E67D-63F0-4F9A-82FD-06D6D2911179}" type="sibTrans" cxnId="{C15B123B-BD6E-4894-A56F-AE57E7A938EA}">
      <dgm:prSet/>
      <dgm:spPr/>
      <dgm:t>
        <a:bodyPr/>
        <a:lstStyle/>
        <a:p>
          <a:endParaRPr lang="en-US"/>
        </a:p>
      </dgm:t>
    </dgm:pt>
    <dgm:pt modelId="{ECB8FF10-BC78-45F9-9247-0E61071D9842}">
      <dgm:prSet/>
      <dgm:spPr/>
      <dgm:t>
        <a:bodyPr/>
        <a:lstStyle/>
        <a:p>
          <a:r>
            <a:rPr lang="es-ES" dirty="0" smtClean="0"/>
            <a:t>Crear nuestras propios componentes</a:t>
          </a:r>
          <a:endParaRPr lang="en-US" dirty="0"/>
        </a:p>
      </dgm:t>
    </dgm:pt>
    <dgm:pt modelId="{19FEB564-DA9D-4C15-BEC2-DDB8B99D3E88}" type="parTrans" cxnId="{8B08FF22-460B-43DB-AB71-CA213BF9822E}">
      <dgm:prSet/>
      <dgm:spPr/>
      <dgm:t>
        <a:bodyPr/>
        <a:lstStyle/>
        <a:p>
          <a:endParaRPr lang="en-US"/>
        </a:p>
      </dgm:t>
    </dgm:pt>
    <dgm:pt modelId="{5F5FB6BE-13EC-4D2B-8B88-05B91AB5FD00}" type="sibTrans" cxnId="{8B08FF22-460B-43DB-AB71-CA213BF9822E}">
      <dgm:prSet/>
      <dgm:spPr/>
      <dgm:t>
        <a:bodyPr/>
        <a:lstStyle/>
        <a:p>
          <a:endParaRPr lang="en-US"/>
        </a:p>
      </dgm:t>
    </dgm:pt>
    <dgm:pt modelId="{56239DCD-4E32-41AA-B605-058FADD5274C}" type="pres">
      <dgm:prSet presAssocID="{1668C3E9-43C7-456E-A1CC-568EE48728C9}" presName="diagram" presStyleCnt="0">
        <dgm:presLayoutVars>
          <dgm:chPref val="1"/>
          <dgm:dir/>
          <dgm:animOne val="branch"/>
          <dgm:animLvl val="lvl"/>
          <dgm:resizeHandles/>
        </dgm:presLayoutVars>
      </dgm:prSet>
      <dgm:spPr/>
      <dgm:t>
        <a:bodyPr/>
        <a:lstStyle/>
        <a:p>
          <a:endParaRPr lang="es-UY"/>
        </a:p>
      </dgm:t>
    </dgm:pt>
    <dgm:pt modelId="{E7A77E6B-A5CC-48BF-A7C0-D5112E47802E}" type="pres">
      <dgm:prSet presAssocID="{CB48F5D0-6FED-49B3-AD48-96D892ED951C}" presName="root" presStyleCnt="0"/>
      <dgm:spPr/>
    </dgm:pt>
    <dgm:pt modelId="{EB438FA6-2BCE-4D6E-BF55-88A194DC0B10}" type="pres">
      <dgm:prSet presAssocID="{CB48F5D0-6FED-49B3-AD48-96D892ED951C}" presName="rootComposite" presStyleCnt="0"/>
      <dgm:spPr/>
    </dgm:pt>
    <dgm:pt modelId="{48E9D9CC-28AB-48FF-B4F1-AEE935E80677}" type="pres">
      <dgm:prSet presAssocID="{CB48F5D0-6FED-49B3-AD48-96D892ED951C}" presName="rootText" presStyleLbl="node1" presStyleIdx="0" presStyleCnt="1" custScaleY="26307" custLinFactX="-39815" custLinFactNeighborX="-100000" custLinFactNeighborY="-45"/>
      <dgm:spPr/>
      <dgm:t>
        <a:bodyPr/>
        <a:lstStyle/>
        <a:p>
          <a:endParaRPr lang="es-UY"/>
        </a:p>
      </dgm:t>
    </dgm:pt>
    <dgm:pt modelId="{CE604407-E561-4FE7-9B1D-9657B9AE8D61}" type="pres">
      <dgm:prSet presAssocID="{CB48F5D0-6FED-49B3-AD48-96D892ED951C}" presName="rootConnector" presStyleLbl="node1" presStyleIdx="0" presStyleCnt="1"/>
      <dgm:spPr/>
      <dgm:t>
        <a:bodyPr/>
        <a:lstStyle/>
        <a:p>
          <a:endParaRPr lang="es-UY"/>
        </a:p>
      </dgm:t>
    </dgm:pt>
    <dgm:pt modelId="{AE4D11C5-4098-4BCD-8E54-01FEA01B62D2}" type="pres">
      <dgm:prSet presAssocID="{CB48F5D0-6FED-49B3-AD48-96D892ED951C}" presName="childShape" presStyleCnt="0"/>
      <dgm:spPr/>
    </dgm:pt>
    <dgm:pt modelId="{846B1BBD-1EBB-41CB-B253-238B785E0B5C}" type="pres">
      <dgm:prSet presAssocID="{257068E9-3043-4BAC-9448-2839E9E2C3E3}" presName="Name13" presStyleLbl="parChTrans1D2" presStyleIdx="0" presStyleCnt="3"/>
      <dgm:spPr/>
      <dgm:t>
        <a:bodyPr/>
        <a:lstStyle/>
        <a:p>
          <a:endParaRPr lang="es-UY"/>
        </a:p>
      </dgm:t>
    </dgm:pt>
    <dgm:pt modelId="{9110E396-7BBD-452E-A504-6DB720DBD06E}" type="pres">
      <dgm:prSet presAssocID="{4A9BF967-42B0-4E4A-B346-DECABEFAE988}" presName="childText" presStyleLbl="bgAcc1" presStyleIdx="0" presStyleCnt="3" custScaleX="374610" custScaleY="96750">
        <dgm:presLayoutVars>
          <dgm:bulletEnabled val="1"/>
        </dgm:presLayoutVars>
      </dgm:prSet>
      <dgm:spPr/>
      <dgm:t>
        <a:bodyPr/>
        <a:lstStyle/>
        <a:p>
          <a:endParaRPr lang="en-US"/>
        </a:p>
      </dgm:t>
    </dgm:pt>
    <dgm:pt modelId="{53C5147A-188D-4D9B-A72C-ADB55543E442}" type="pres">
      <dgm:prSet presAssocID="{7EBF8F71-DD49-4911-8DC4-CC1D6150D514}" presName="Name13" presStyleLbl="parChTrans1D2" presStyleIdx="1" presStyleCnt="3"/>
      <dgm:spPr/>
      <dgm:t>
        <a:bodyPr/>
        <a:lstStyle/>
        <a:p>
          <a:endParaRPr lang="es-UY"/>
        </a:p>
      </dgm:t>
    </dgm:pt>
    <dgm:pt modelId="{4FBE24B3-E44B-4357-B819-2AF992A9E8E9}" type="pres">
      <dgm:prSet presAssocID="{C280F1F7-51B7-4881-AD8D-1D8BBD112C39}" presName="childText" presStyleLbl="bgAcc1" presStyleIdx="1" presStyleCnt="3" custScaleX="505929">
        <dgm:presLayoutVars>
          <dgm:bulletEnabled val="1"/>
        </dgm:presLayoutVars>
      </dgm:prSet>
      <dgm:spPr/>
      <dgm:t>
        <a:bodyPr/>
        <a:lstStyle/>
        <a:p>
          <a:endParaRPr lang="en-US"/>
        </a:p>
      </dgm:t>
    </dgm:pt>
    <dgm:pt modelId="{9287BCBC-25FF-4884-91F6-B515F5524E19}" type="pres">
      <dgm:prSet presAssocID="{19FEB564-DA9D-4C15-BEC2-DDB8B99D3E88}" presName="Name13" presStyleLbl="parChTrans1D2" presStyleIdx="2" presStyleCnt="3"/>
      <dgm:spPr/>
      <dgm:t>
        <a:bodyPr/>
        <a:lstStyle/>
        <a:p>
          <a:endParaRPr lang="es-UY"/>
        </a:p>
      </dgm:t>
    </dgm:pt>
    <dgm:pt modelId="{59F044A7-E980-4AA9-A4CD-6AE5B3B873EB}" type="pres">
      <dgm:prSet presAssocID="{ECB8FF10-BC78-45F9-9247-0E61071D9842}" presName="childText" presStyleLbl="bgAcc1" presStyleIdx="2" presStyleCnt="3" custScaleX="514712">
        <dgm:presLayoutVars>
          <dgm:bulletEnabled val="1"/>
        </dgm:presLayoutVars>
      </dgm:prSet>
      <dgm:spPr/>
      <dgm:t>
        <a:bodyPr/>
        <a:lstStyle/>
        <a:p>
          <a:endParaRPr lang="en-US"/>
        </a:p>
      </dgm:t>
    </dgm:pt>
  </dgm:ptLst>
  <dgm:cxnLst>
    <dgm:cxn modelId="{3B9DABA2-FCBE-4162-A71C-22510B335BE1}" type="presOf" srcId="{19FEB564-DA9D-4C15-BEC2-DDB8B99D3E88}" destId="{9287BCBC-25FF-4884-91F6-B515F5524E19}" srcOrd="0" destOrd="0" presId="urn:microsoft.com/office/officeart/2005/8/layout/hierarchy3"/>
    <dgm:cxn modelId="{8B08FF22-460B-43DB-AB71-CA213BF9822E}" srcId="{CB48F5D0-6FED-49B3-AD48-96D892ED951C}" destId="{ECB8FF10-BC78-45F9-9247-0E61071D9842}" srcOrd="2" destOrd="0" parTransId="{19FEB564-DA9D-4C15-BEC2-DDB8B99D3E88}" sibTransId="{5F5FB6BE-13EC-4D2B-8B88-05B91AB5FD00}"/>
    <dgm:cxn modelId="{C15B123B-BD6E-4894-A56F-AE57E7A938EA}" srcId="{CB48F5D0-6FED-49B3-AD48-96D892ED951C}" destId="{C280F1F7-51B7-4881-AD8D-1D8BBD112C39}" srcOrd="1" destOrd="0" parTransId="{7EBF8F71-DD49-4911-8DC4-CC1D6150D514}" sibTransId="{7D87E67D-63F0-4F9A-82FD-06D6D2911179}"/>
    <dgm:cxn modelId="{5399B0CE-A8C1-4B35-9FC6-6CF759EA1948}" type="presOf" srcId="{CB48F5D0-6FED-49B3-AD48-96D892ED951C}" destId="{CE604407-E561-4FE7-9B1D-9657B9AE8D61}" srcOrd="1" destOrd="0" presId="urn:microsoft.com/office/officeart/2005/8/layout/hierarchy3"/>
    <dgm:cxn modelId="{FCB1AA00-D885-41D9-BFA9-8F2472F0FA1E}" type="presOf" srcId="{4A9BF967-42B0-4E4A-B346-DECABEFAE988}" destId="{9110E396-7BBD-452E-A504-6DB720DBD06E}" srcOrd="0" destOrd="0" presId="urn:microsoft.com/office/officeart/2005/8/layout/hierarchy3"/>
    <dgm:cxn modelId="{3A8EE038-1042-4A52-9DAB-C4E4D5DDB91C}" type="presOf" srcId="{CB48F5D0-6FED-49B3-AD48-96D892ED951C}" destId="{48E9D9CC-28AB-48FF-B4F1-AEE935E80677}" srcOrd="0" destOrd="0" presId="urn:microsoft.com/office/officeart/2005/8/layout/hierarchy3"/>
    <dgm:cxn modelId="{DE303547-4CAB-42AA-A87B-DB4578F931C8}" type="presOf" srcId="{ECB8FF10-BC78-45F9-9247-0E61071D9842}" destId="{59F044A7-E980-4AA9-A4CD-6AE5B3B873EB}" srcOrd="0" destOrd="0" presId="urn:microsoft.com/office/officeart/2005/8/layout/hierarchy3"/>
    <dgm:cxn modelId="{B74D90C8-ADB7-47D3-8452-536F96296A12}" type="presOf" srcId="{257068E9-3043-4BAC-9448-2839E9E2C3E3}" destId="{846B1BBD-1EBB-41CB-B253-238B785E0B5C}" srcOrd="0" destOrd="0" presId="urn:microsoft.com/office/officeart/2005/8/layout/hierarchy3"/>
    <dgm:cxn modelId="{256FF11B-071C-415F-8D15-B9D7743D78A6}" type="presOf" srcId="{7EBF8F71-DD49-4911-8DC4-CC1D6150D514}" destId="{53C5147A-188D-4D9B-A72C-ADB55543E442}" srcOrd="0" destOrd="0" presId="urn:microsoft.com/office/officeart/2005/8/layout/hierarchy3"/>
    <dgm:cxn modelId="{1892E144-BE73-447D-BA77-135F76450337}" type="presOf" srcId="{1668C3E9-43C7-456E-A1CC-568EE48728C9}" destId="{56239DCD-4E32-41AA-B605-058FADD5274C}" srcOrd="0" destOrd="0" presId="urn:microsoft.com/office/officeart/2005/8/layout/hierarchy3"/>
    <dgm:cxn modelId="{4AE82D4D-BBD0-4970-8A92-A8F8AFC0038F}" srcId="{1668C3E9-43C7-456E-A1CC-568EE48728C9}" destId="{CB48F5D0-6FED-49B3-AD48-96D892ED951C}" srcOrd="0" destOrd="0" parTransId="{AFD0E1DB-463C-47C6-8757-0408F7EE088D}" sibTransId="{756B2CF9-7636-4878-9CC9-91DE826EA4D2}"/>
    <dgm:cxn modelId="{6592C8BB-1477-43F3-AD18-3B60E85DA4A2}" srcId="{CB48F5D0-6FED-49B3-AD48-96D892ED951C}" destId="{4A9BF967-42B0-4E4A-B346-DECABEFAE988}" srcOrd="0" destOrd="0" parTransId="{257068E9-3043-4BAC-9448-2839E9E2C3E3}" sibTransId="{F12C18FF-BA0D-4BE1-93A4-6F5C31D5E74F}"/>
    <dgm:cxn modelId="{F3D03AF7-1061-455A-A013-ACDA6907B115}" type="presOf" srcId="{C280F1F7-51B7-4881-AD8D-1D8BBD112C39}" destId="{4FBE24B3-E44B-4357-B819-2AF992A9E8E9}" srcOrd="0" destOrd="0" presId="urn:microsoft.com/office/officeart/2005/8/layout/hierarchy3"/>
    <dgm:cxn modelId="{60587517-A79E-4919-A5B4-73D75E74587E}" type="presParOf" srcId="{56239DCD-4E32-41AA-B605-058FADD5274C}" destId="{E7A77E6B-A5CC-48BF-A7C0-D5112E47802E}" srcOrd="0" destOrd="0" presId="urn:microsoft.com/office/officeart/2005/8/layout/hierarchy3"/>
    <dgm:cxn modelId="{B672D1A9-342F-426C-9DE0-EE67396C1748}" type="presParOf" srcId="{E7A77E6B-A5CC-48BF-A7C0-D5112E47802E}" destId="{EB438FA6-2BCE-4D6E-BF55-88A194DC0B10}" srcOrd="0" destOrd="0" presId="urn:microsoft.com/office/officeart/2005/8/layout/hierarchy3"/>
    <dgm:cxn modelId="{0AB8AABA-95F1-4DF8-9296-4C5599EE8770}" type="presParOf" srcId="{EB438FA6-2BCE-4D6E-BF55-88A194DC0B10}" destId="{48E9D9CC-28AB-48FF-B4F1-AEE935E80677}" srcOrd="0" destOrd="0" presId="urn:microsoft.com/office/officeart/2005/8/layout/hierarchy3"/>
    <dgm:cxn modelId="{C5550CC0-A0D0-475D-87F0-F6418A3DD963}" type="presParOf" srcId="{EB438FA6-2BCE-4D6E-BF55-88A194DC0B10}" destId="{CE604407-E561-4FE7-9B1D-9657B9AE8D61}" srcOrd="1" destOrd="0" presId="urn:microsoft.com/office/officeart/2005/8/layout/hierarchy3"/>
    <dgm:cxn modelId="{6D9AE703-9EB8-4891-9347-27CDBCEE3B96}" type="presParOf" srcId="{E7A77E6B-A5CC-48BF-A7C0-D5112E47802E}" destId="{AE4D11C5-4098-4BCD-8E54-01FEA01B62D2}" srcOrd="1" destOrd="0" presId="urn:microsoft.com/office/officeart/2005/8/layout/hierarchy3"/>
    <dgm:cxn modelId="{DE3AB275-30B7-491E-80CD-80C63B894EF1}" type="presParOf" srcId="{AE4D11C5-4098-4BCD-8E54-01FEA01B62D2}" destId="{846B1BBD-1EBB-41CB-B253-238B785E0B5C}" srcOrd="0" destOrd="0" presId="urn:microsoft.com/office/officeart/2005/8/layout/hierarchy3"/>
    <dgm:cxn modelId="{73BDB944-021A-427A-8C3B-C71BE61039D9}" type="presParOf" srcId="{AE4D11C5-4098-4BCD-8E54-01FEA01B62D2}" destId="{9110E396-7BBD-452E-A504-6DB720DBD06E}" srcOrd="1" destOrd="0" presId="urn:microsoft.com/office/officeart/2005/8/layout/hierarchy3"/>
    <dgm:cxn modelId="{CB6B65E4-89E0-4844-B740-14089B94B465}" type="presParOf" srcId="{AE4D11C5-4098-4BCD-8E54-01FEA01B62D2}" destId="{53C5147A-188D-4D9B-A72C-ADB55543E442}" srcOrd="2" destOrd="0" presId="urn:microsoft.com/office/officeart/2005/8/layout/hierarchy3"/>
    <dgm:cxn modelId="{55BE048E-F0AF-4DD4-98A3-F03CDE0F9D22}" type="presParOf" srcId="{AE4D11C5-4098-4BCD-8E54-01FEA01B62D2}" destId="{4FBE24B3-E44B-4357-B819-2AF992A9E8E9}" srcOrd="3" destOrd="0" presId="urn:microsoft.com/office/officeart/2005/8/layout/hierarchy3"/>
    <dgm:cxn modelId="{1386AEDE-92B2-4D0D-A9C9-5A5DDFC1E22C}" type="presParOf" srcId="{AE4D11C5-4098-4BCD-8E54-01FEA01B62D2}" destId="{9287BCBC-25FF-4884-91F6-B515F5524E19}" srcOrd="4" destOrd="0" presId="urn:microsoft.com/office/officeart/2005/8/layout/hierarchy3"/>
    <dgm:cxn modelId="{63C10829-E2FD-41FA-91FE-75816F8DE6F4}" type="presParOf" srcId="{AE4D11C5-4098-4BCD-8E54-01FEA01B62D2}" destId="{59F044A7-E980-4AA9-A4CD-6AE5B3B873EB}" srcOrd="5"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B2E5DE-60B4-4FC8-BA54-840ACEA59A56}">
      <dsp:nvSpPr>
        <dsp:cNvPr id="0" name=""/>
        <dsp:cNvSpPr/>
      </dsp:nvSpPr>
      <dsp:spPr>
        <a:xfrm>
          <a:off x="882401" y="0"/>
          <a:ext cx="4984998" cy="762256"/>
        </a:xfrm>
        <a:prstGeom prst="roundRect">
          <a:avLst>
            <a:gd name="adj" fmla="val 10000"/>
          </a:avLst>
        </a:prstGeom>
        <a:solidFill>
          <a:schemeClr val="accent1">
            <a:hueOff val="0"/>
            <a:satOff val="0"/>
            <a:lumOff val="0"/>
            <a:alphaOff val="0"/>
          </a:schemeClr>
        </a:solidFill>
        <a:ln>
          <a:noFill/>
        </a:ln>
        <a:effectLst>
          <a:outerShdw blurRad="50800" dist="20000" dir="5400000" rotWithShape="0">
            <a:srgbClr val="000000">
              <a:alpha val="42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3820" tIns="55880" rIns="83820" bIns="55880" numCol="1" spcCol="1270" anchor="ctr" anchorCtr="0">
          <a:noAutofit/>
          <a:sp3d extrusionH="28000" prstMaterial="matte"/>
        </a:bodyPr>
        <a:lstStyle/>
        <a:p>
          <a:pPr lvl="0" algn="ctr" defTabSz="1955800">
            <a:lnSpc>
              <a:spcPct val="90000"/>
            </a:lnSpc>
            <a:spcBef>
              <a:spcPct val="0"/>
            </a:spcBef>
            <a:spcAft>
              <a:spcPct val="35000"/>
            </a:spcAft>
          </a:pPr>
          <a:r>
            <a:rPr lang="en-US" sz="4400" kern="1200" dirty="0" err="1" smtClean="0"/>
            <a:t>Lenguajes</a:t>
          </a:r>
          <a:endParaRPr lang="en-US" sz="4400" kern="1200" dirty="0"/>
        </a:p>
      </dsp:txBody>
      <dsp:txXfrm>
        <a:off x="882401" y="0"/>
        <a:ext cx="4984998" cy="762256"/>
      </dsp:txXfrm>
    </dsp:sp>
    <dsp:sp modelId="{35286EAA-AA30-42A1-A3F5-47E00DCD96E6}">
      <dsp:nvSpPr>
        <dsp:cNvPr id="0" name=""/>
        <dsp:cNvSpPr/>
      </dsp:nvSpPr>
      <dsp:spPr>
        <a:xfrm>
          <a:off x="1335181" y="762256"/>
          <a:ext cx="91440" cy="1194595"/>
        </a:xfrm>
        <a:custGeom>
          <a:avLst/>
          <a:gdLst/>
          <a:ahLst/>
          <a:cxnLst/>
          <a:rect l="0" t="0" r="0" b="0"/>
          <a:pathLst>
            <a:path>
              <a:moveTo>
                <a:pt x="45720" y="0"/>
              </a:moveTo>
              <a:lnTo>
                <a:pt x="45720" y="1194595"/>
              </a:lnTo>
              <a:lnTo>
                <a:pt x="103018" y="1194595"/>
              </a:lnTo>
            </a:path>
          </a:pathLst>
        </a:custGeom>
        <a:noFill/>
        <a:ln w="25400" cap="flat" cmpd="sng" algn="ctr">
          <a:solidFill>
            <a:schemeClr val="accent1">
              <a:shade val="60000"/>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sp>
    <dsp:sp modelId="{360E413E-C0EC-4668-ABE9-5926C4CE627E}">
      <dsp:nvSpPr>
        <dsp:cNvPr id="0" name=""/>
        <dsp:cNvSpPr/>
      </dsp:nvSpPr>
      <dsp:spPr>
        <a:xfrm>
          <a:off x="1438200" y="1385882"/>
          <a:ext cx="3987998" cy="114193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sp3d z="-227350" prstMaterial="matte"/>
      </dsp:spPr>
      <dsp:style>
        <a:lnRef idx="1">
          <a:scrgbClr r="0" g="0" b="0"/>
        </a:lnRef>
        <a:fillRef idx="1">
          <a:scrgbClr r="0" g="0" b="0"/>
        </a:fillRef>
        <a:effectRef idx="0">
          <a:scrgbClr r="0" g="0" b="0"/>
        </a:effectRef>
        <a:fontRef idx="minor"/>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es-ES" sz="3300" b="1" kern="1200" dirty="0" err="1" smtClean="0"/>
            <a:t>ActionScript</a:t>
          </a:r>
          <a:endParaRPr lang="en-US" sz="3300" kern="1200" dirty="0"/>
        </a:p>
      </dsp:txBody>
      <dsp:txXfrm>
        <a:off x="1438200" y="1385882"/>
        <a:ext cx="3987998" cy="1141938"/>
      </dsp:txXfrm>
    </dsp:sp>
    <dsp:sp modelId="{AB1CCA05-AF9A-4E89-B4B8-67F4E4ECCADD}">
      <dsp:nvSpPr>
        <dsp:cNvPr id="0" name=""/>
        <dsp:cNvSpPr/>
      </dsp:nvSpPr>
      <dsp:spPr>
        <a:xfrm>
          <a:off x="1335181" y="762256"/>
          <a:ext cx="91440" cy="2682592"/>
        </a:xfrm>
        <a:custGeom>
          <a:avLst/>
          <a:gdLst/>
          <a:ahLst/>
          <a:cxnLst/>
          <a:rect l="0" t="0" r="0" b="0"/>
          <a:pathLst>
            <a:path>
              <a:moveTo>
                <a:pt x="45720" y="0"/>
              </a:moveTo>
              <a:lnTo>
                <a:pt x="45720" y="2682592"/>
              </a:lnTo>
              <a:lnTo>
                <a:pt x="103018" y="2682592"/>
              </a:lnTo>
            </a:path>
          </a:pathLst>
        </a:custGeom>
        <a:noFill/>
        <a:ln w="25400" cap="flat" cmpd="sng" algn="ctr">
          <a:solidFill>
            <a:schemeClr val="accent1">
              <a:shade val="60000"/>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sp>
    <dsp:sp modelId="{15F9EEE0-8736-45F2-8AB1-004930288582}">
      <dsp:nvSpPr>
        <dsp:cNvPr id="0" name=""/>
        <dsp:cNvSpPr/>
      </dsp:nvSpPr>
      <dsp:spPr>
        <a:xfrm>
          <a:off x="1438200" y="3150945"/>
          <a:ext cx="3987998" cy="58780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sp3d z="-227350" prstMaterial="matte"/>
      </dsp:spPr>
      <dsp:style>
        <a:lnRef idx="1">
          <a:scrgbClr r="0" g="0" b="0"/>
        </a:lnRef>
        <a:fillRef idx="1">
          <a:scrgbClr r="0" g="0" b="0"/>
        </a:fillRef>
        <a:effectRef idx="0">
          <a:scrgbClr r="0" g="0" b="0"/>
        </a:effectRef>
        <a:fontRef idx="minor"/>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es-ES" sz="3300" b="1" kern="1200" dirty="0" smtClean="0"/>
            <a:t>MXML</a:t>
          </a:r>
          <a:endParaRPr lang="en-US" sz="3300" kern="1200" dirty="0"/>
        </a:p>
      </dsp:txBody>
      <dsp:txXfrm>
        <a:off x="1438200" y="3150945"/>
        <a:ext cx="3987998" cy="587806"/>
      </dsp:txXfrm>
    </dsp:sp>
    <dsp:sp modelId="{A94F7859-A432-4DBF-AA3A-81CFC8CDBAC3}">
      <dsp:nvSpPr>
        <dsp:cNvPr id="0" name=""/>
        <dsp:cNvSpPr/>
      </dsp:nvSpPr>
      <dsp:spPr>
        <a:xfrm>
          <a:off x="1335181" y="762256"/>
          <a:ext cx="91440" cy="3894931"/>
        </a:xfrm>
        <a:custGeom>
          <a:avLst/>
          <a:gdLst/>
          <a:ahLst/>
          <a:cxnLst/>
          <a:rect l="0" t="0" r="0" b="0"/>
          <a:pathLst>
            <a:path>
              <a:moveTo>
                <a:pt x="45720" y="0"/>
              </a:moveTo>
              <a:lnTo>
                <a:pt x="45720" y="3894931"/>
              </a:lnTo>
              <a:lnTo>
                <a:pt x="103018" y="3894931"/>
              </a:lnTo>
            </a:path>
          </a:pathLst>
        </a:custGeom>
        <a:noFill/>
        <a:ln w="25400" cap="flat" cmpd="sng" algn="ctr">
          <a:solidFill>
            <a:schemeClr val="accent1">
              <a:shade val="60000"/>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sp>
    <dsp:sp modelId="{15BC9F14-0151-48C9-8522-DABEE3BEC9FA}">
      <dsp:nvSpPr>
        <dsp:cNvPr id="0" name=""/>
        <dsp:cNvSpPr/>
      </dsp:nvSpPr>
      <dsp:spPr>
        <a:xfrm>
          <a:off x="1438200" y="4361876"/>
          <a:ext cx="3987998" cy="59062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sp3d z="-227350" prstMaterial="matte"/>
      </dsp:spPr>
      <dsp:style>
        <a:lnRef idx="1">
          <a:scrgbClr r="0" g="0" b="0"/>
        </a:lnRef>
        <a:fillRef idx="1">
          <a:scrgbClr r="0" g="0" b="0"/>
        </a:fillRef>
        <a:effectRef idx="0">
          <a:scrgbClr r="0" g="0" b="0"/>
        </a:effectRef>
        <a:fontRef idx="minor"/>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es-ES" sz="3300" b="1" kern="1200" smtClean="0"/>
            <a:t>FXG</a:t>
          </a:r>
          <a:endParaRPr lang="en-US" sz="3300" kern="1200" dirty="0"/>
        </a:p>
      </dsp:txBody>
      <dsp:txXfrm>
        <a:off x="1438200" y="4361876"/>
        <a:ext cx="3987998" cy="59062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E9D9CC-28AB-48FF-B4F1-AEE935E80677}">
      <dsp:nvSpPr>
        <dsp:cNvPr id="0" name=""/>
        <dsp:cNvSpPr/>
      </dsp:nvSpPr>
      <dsp:spPr>
        <a:xfrm>
          <a:off x="0" y="1166"/>
          <a:ext cx="1631993" cy="214664"/>
        </a:xfrm>
        <a:prstGeom prst="roundRect">
          <a:avLst>
            <a:gd name="adj" fmla="val 10000"/>
          </a:avLst>
        </a:prstGeom>
        <a:solidFill>
          <a:schemeClr val="accent1">
            <a:hueOff val="0"/>
            <a:satOff val="0"/>
            <a:lumOff val="0"/>
            <a:alphaOff val="0"/>
          </a:schemeClr>
        </a:solidFill>
        <a:ln>
          <a:noFill/>
        </a:ln>
        <a:effectLst>
          <a:outerShdw blurRad="50800" dist="20000" dir="5400000" rotWithShape="0">
            <a:srgbClr val="000000">
              <a:alpha val="42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2860" tIns="15240" rIns="22860" bIns="15240" numCol="1" spcCol="1270" anchor="ctr" anchorCtr="0">
          <a:noAutofit/>
          <a:sp3d extrusionH="28000" prstMaterial="matte"/>
        </a:bodyPr>
        <a:lstStyle/>
        <a:p>
          <a:pPr lvl="0" algn="ctr" defTabSz="533400">
            <a:lnSpc>
              <a:spcPct val="90000"/>
            </a:lnSpc>
            <a:spcBef>
              <a:spcPct val="0"/>
            </a:spcBef>
            <a:spcAft>
              <a:spcPct val="35000"/>
            </a:spcAft>
          </a:pPr>
          <a:r>
            <a:rPr lang="en-US" sz="1200" kern="1200" dirty="0" smtClean="0"/>
            <a:t> </a:t>
          </a:r>
          <a:endParaRPr lang="en-US" sz="1200" kern="1200" dirty="0"/>
        </a:p>
      </dsp:txBody>
      <dsp:txXfrm>
        <a:off x="0" y="1166"/>
        <a:ext cx="1631993" cy="214664"/>
      </dsp:txXfrm>
    </dsp:sp>
    <dsp:sp modelId="{846B1BBD-1EBB-41CB-B253-238B785E0B5C}">
      <dsp:nvSpPr>
        <dsp:cNvPr id="0" name=""/>
        <dsp:cNvSpPr/>
      </dsp:nvSpPr>
      <dsp:spPr>
        <a:xfrm>
          <a:off x="163199" y="215831"/>
          <a:ext cx="1250073" cy="599104"/>
        </a:xfrm>
        <a:custGeom>
          <a:avLst/>
          <a:gdLst/>
          <a:ahLst/>
          <a:cxnLst/>
          <a:rect l="0" t="0" r="0" b="0"/>
          <a:pathLst>
            <a:path>
              <a:moveTo>
                <a:pt x="0" y="0"/>
              </a:moveTo>
              <a:lnTo>
                <a:pt x="0" y="599104"/>
              </a:lnTo>
              <a:lnTo>
                <a:pt x="1250073" y="599104"/>
              </a:lnTo>
            </a:path>
          </a:pathLst>
        </a:custGeom>
        <a:noFill/>
        <a:ln w="25400" cap="flat" cmpd="sng" algn="ctr">
          <a:solidFill>
            <a:schemeClr val="accent1">
              <a:shade val="60000"/>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sp>
    <dsp:sp modelId="{9110E396-7BBD-452E-A504-6DB720DBD06E}">
      <dsp:nvSpPr>
        <dsp:cNvPr id="0" name=""/>
        <dsp:cNvSpPr/>
      </dsp:nvSpPr>
      <dsp:spPr>
        <a:xfrm>
          <a:off x="1413272" y="420197"/>
          <a:ext cx="4890888" cy="78947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sp3d z="-227350" prstMaterial="matte"/>
      </dsp:spPr>
      <dsp:style>
        <a:lnRef idx="1">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ES" sz="2400" kern="1200" dirty="0" smtClean="0"/>
            <a:t>Utilizar las componentes visuales incluidos en </a:t>
          </a:r>
          <a:r>
            <a:rPr lang="es-ES" sz="2400" kern="1200" dirty="0" err="1" smtClean="0"/>
            <a:t>flex</a:t>
          </a:r>
          <a:endParaRPr lang="en-US" sz="2400" kern="1200" dirty="0"/>
        </a:p>
      </dsp:txBody>
      <dsp:txXfrm>
        <a:off x="1413272" y="420197"/>
        <a:ext cx="4890888" cy="789476"/>
      </dsp:txXfrm>
    </dsp:sp>
    <dsp:sp modelId="{53C5147A-188D-4D9B-A72C-ADB55543E442}">
      <dsp:nvSpPr>
        <dsp:cNvPr id="0" name=""/>
        <dsp:cNvSpPr/>
      </dsp:nvSpPr>
      <dsp:spPr>
        <a:xfrm>
          <a:off x="163199" y="215831"/>
          <a:ext cx="1250073" cy="1605840"/>
        </a:xfrm>
        <a:custGeom>
          <a:avLst/>
          <a:gdLst/>
          <a:ahLst/>
          <a:cxnLst/>
          <a:rect l="0" t="0" r="0" b="0"/>
          <a:pathLst>
            <a:path>
              <a:moveTo>
                <a:pt x="0" y="0"/>
              </a:moveTo>
              <a:lnTo>
                <a:pt x="0" y="1605840"/>
              </a:lnTo>
              <a:lnTo>
                <a:pt x="1250073" y="1605840"/>
              </a:lnTo>
            </a:path>
          </a:pathLst>
        </a:custGeom>
        <a:noFill/>
        <a:ln w="25400" cap="flat" cmpd="sng" algn="ctr">
          <a:solidFill>
            <a:schemeClr val="accent1">
              <a:shade val="60000"/>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sp>
    <dsp:sp modelId="{4FBE24B3-E44B-4357-B819-2AF992A9E8E9}">
      <dsp:nvSpPr>
        <dsp:cNvPr id="0" name=""/>
        <dsp:cNvSpPr/>
      </dsp:nvSpPr>
      <dsp:spPr>
        <a:xfrm>
          <a:off x="1413272" y="1413673"/>
          <a:ext cx="6605382" cy="81599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sp3d z="-227350" prstMaterial="matte"/>
      </dsp:spPr>
      <dsp:style>
        <a:lnRef idx="1">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ES" sz="2400" kern="1200" dirty="0" smtClean="0"/>
            <a:t>extender los componentes para añadir nuevas propiedades y métodos</a:t>
          </a:r>
          <a:endParaRPr lang="en-US" sz="2400" kern="1200" dirty="0"/>
        </a:p>
      </dsp:txBody>
      <dsp:txXfrm>
        <a:off x="1413272" y="1413673"/>
        <a:ext cx="6605382" cy="815996"/>
      </dsp:txXfrm>
    </dsp:sp>
    <dsp:sp modelId="{9287BCBC-25FF-4884-91F6-B515F5524E19}">
      <dsp:nvSpPr>
        <dsp:cNvPr id="0" name=""/>
        <dsp:cNvSpPr/>
      </dsp:nvSpPr>
      <dsp:spPr>
        <a:xfrm>
          <a:off x="163199" y="215831"/>
          <a:ext cx="1250073" cy="2625836"/>
        </a:xfrm>
        <a:custGeom>
          <a:avLst/>
          <a:gdLst/>
          <a:ahLst/>
          <a:cxnLst/>
          <a:rect l="0" t="0" r="0" b="0"/>
          <a:pathLst>
            <a:path>
              <a:moveTo>
                <a:pt x="0" y="0"/>
              </a:moveTo>
              <a:lnTo>
                <a:pt x="0" y="2625836"/>
              </a:lnTo>
              <a:lnTo>
                <a:pt x="1250073" y="2625836"/>
              </a:lnTo>
            </a:path>
          </a:pathLst>
        </a:custGeom>
        <a:noFill/>
        <a:ln w="25400" cap="flat" cmpd="sng" algn="ctr">
          <a:solidFill>
            <a:schemeClr val="accent1">
              <a:shade val="60000"/>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sp>
    <dsp:sp modelId="{59F044A7-E980-4AA9-A4CD-6AE5B3B873EB}">
      <dsp:nvSpPr>
        <dsp:cNvPr id="0" name=""/>
        <dsp:cNvSpPr/>
      </dsp:nvSpPr>
      <dsp:spPr>
        <a:xfrm>
          <a:off x="1413272" y="2433669"/>
          <a:ext cx="6720052" cy="81599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sp3d z="-227350" prstMaterial="matte"/>
      </dsp:spPr>
      <dsp:style>
        <a:lnRef idx="1">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ES" sz="2400" kern="1200" dirty="0" smtClean="0"/>
            <a:t>Crear nuestras propios componentes</a:t>
          </a:r>
          <a:endParaRPr lang="en-US" sz="2400" kern="1200" dirty="0"/>
        </a:p>
      </dsp:txBody>
      <dsp:txXfrm>
        <a:off x="1413272" y="2433669"/>
        <a:ext cx="6720052" cy="81599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ABB5C7CD-AB7F-4D40-B0CB-6F558E114A7D}" type="datetimeFigureOut">
              <a:rPr lang="en-US" smtClean="0"/>
              <a:pPr/>
              <a:t>6/13/2013</a:t>
            </a:fld>
            <a:endParaRPr lang="en-U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n-U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AA64101F-AF0F-4070-9314-D6C3C5D25C9F}" type="slidenum">
              <a:rPr lang="en-US" smtClean="0"/>
              <a:pPr/>
              <a:t>‹Nº›</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BB5C7CD-AB7F-4D40-B0CB-6F558E114A7D}" type="datetimeFigureOut">
              <a:rPr lang="en-US" smtClean="0"/>
              <a:pPr/>
              <a:t>6/13/2013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AA64101F-AF0F-4070-9314-D6C3C5D25C9F}" type="slidenum">
              <a:rPr lang="en-US" smtClean="0"/>
              <a:pPr/>
              <a:t>‹Nº›</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BB5C7CD-AB7F-4D40-B0CB-6F558E114A7D}" type="datetimeFigureOut">
              <a:rPr lang="en-US" smtClean="0"/>
              <a:pPr/>
              <a:t>6/13/2013</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AA64101F-AF0F-4070-9314-D6C3C5D25C9F}" type="slidenum">
              <a:rPr lang="en-US" smtClean="0"/>
              <a:pPr/>
              <a:t>‹Nº›</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ABB5C7CD-AB7F-4D40-B0CB-6F558E114A7D}" type="datetimeFigureOut">
              <a:rPr lang="en-US" smtClean="0"/>
              <a:pPr/>
              <a:t>6/13/2013</a:t>
            </a:fld>
            <a:endParaRPr lang="en-US"/>
          </a:p>
        </p:txBody>
      </p:sp>
      <p:sp>
        <p:nvSpPr>
          <p:cNvPr id="9" name="8 Marcador de número de diapositiva"/>
          <p:cNvSpPr>
            <a:spLocks noGrp="1"/>
          </p:cNvSpPr>
          <p:nvPr>
            <p:ph type="sldNum" sz="quarter" idx="15"/>
          </p:nvPr>
        </p:nvSpPr>
        <p:spPr/>
        <p:txBody>
          <a:bodyPr rtlCol="0"/>
          <a:lstStyle/>
          <a:p>
            <a:fld id="{AA64101F-AF0F-4070-9314-D6C3C5D25C9F}" type="slidenum">
              <a:rPr lang="en-US" smtClean="0"/>
              <a:pPr/>
              <a:t>‹Nº›</a:t>
            </a:fld>
            <a:endParaRPr lang="en-US"/>
          </a:p>
        </p:txBody>
      </p:sp>
      <p:sp>
        <p:nvSpPr>
          <p:cNvPr id="10" name="9 Marcador de pie de página"/>
          <p:cNvSpPr>
            <a:spLocks noGrp="1"/>
          </p:cNvSpPr>
          <p:nvPr>
            <p:ph type="ftr" sz="quarter" idx="16"/>
          </p:nvPr>
        </p:nvSpPr>
        <p:spPr/>
        <p:txBody>
          <a:bodyPr rtlCol="0"/>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ABB5C7CD-AB7F-4D40-B0CB-6F558E114A7D}" type="datetimeFigureOut">
              <a:rPr lang="en-US" smtClean="0"/>
              <a:pPr/>
              <a:t>6/13/2013</a:t>
            </a:fld>
            <a:endParaRPr lang="en-U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n-U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AA64101F-AF0F-4070-9314-D6C3C5D25C9F}"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ABB5C7CD-AB7F-4D40-B0CB-6F558E114A7D}" type="datetimeFigureOut">
              <a:rPr lang="en-US" smtClean="0"/>
              <a:pPr/>
              <a:t>6/13/2013</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AA64101F-AF0F-4070-9314-D6C3C5D25C9F}" type="slidenum">
              <a:rPr lang="en-US" smtClean="0"/>
              <a:pPr/>
              <a:t>‹Nº›</a:t>
            </a:fld>
            <a:endParaRPr lang="en-U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ABB5C7CD-AB7F-4D40-B0CB-6F558E114A7D}" type="datetimeFigureOut">
              <a:rPr lang="en-US" smtClean="0"/>
              <a:pPr/>
              <a:t>6/13/2013</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AA64101F-AF0F-4070-9314-D6C3C5D25C9F}" type="slidenum">
              <a:rPr lang="en-US" smtClean="0"/>
              <a:pPr/>
              <a:t>‹Nº›</a:t>
            </a:fld>
            <a:endParaRPr lang="en-U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ABB5C7CD-AB7F-4D40-B0CB-6F558E114A7D}" type="datetimeFigureOut">
              <a:rPr lang="en-US" smtClean="0"/>
              <a:pPr/>
              <a:t>6/13/2013</a:t>
            </a:fld>
            <a:endParaRPr lang="en-US"/>
          </a:p>
        </p:txBody>
      </p:sp>
      <p:sp>
        <p:nvSpPr>
          <p:cNvPr id="7" name="6 Marcador de número de diapositiva"/>
          <p:cNvSpPr>
            <a:spLocks noGrp="1"/>
          </p:cNvSpPr>
          <p:nvPr>
            <p:ph type="sldNum" sz="quarter" idx="11"/>
          </p:nvPr>
        </p:nvSpPr>
        <p:spPr/>
        <p:txBody>
          <a:bodyPr rtlCol="0"/>
          <a:lstStyle/>
          <a:p>
            <a:fld id="{AA64101F-AF0F-4070-9314-D6C3C5D25C9F}" type="slidenum">
              <a:rPr lang="en-US" smtClean="0"/>
              <a:pPr/>
              <a:t>‹Nº›</a:t>
            </a:fld>
            <a:endParaRPr lang="en-US"/>
          </a:p>
        </p:txBody>
      </p:sp>
      <p:sp>
        <p:nvSpPr>
          <p:cNvPr id="8" name="7 Marcador de pie de página"/>
          <p:cNvSpPr>
            <a:spLocks noGrp="1"/>
          </p:cNvSpPr>
          <p:nvPr>
            <p:ph type="ftr" sz="quarter" idx="12"/>
          </p:nvPr>
        </p:nvSpPr>
        <p:spPr/>
        <p:txBody>
          <a:bodyPr rtlCol="0"/>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BB5C7CD-AB7F-4D40-B0CB-6F558E114A7D}" type="datetimeFigureOut">
              <a:rPr lang="en-US" smtClean="0"/>
              <a:pPr/>
              <a:t>6/13/2013</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AA64101F-AF0F-4070-9314-D6C3C5D25C9F}" type="slidenum">
              <a:rPr lang="en-US" smtClean="0"/>
              <a:pPr/>
              <a:t>‹Nº›</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ABB5C7CD-AB7F-4D40-B0CB-6F558E114A7D}" type="datetimeFigureOut">
              <a:rPr lang="en-US" smtClean="0"/>
              <a:pPr/>
              <a:t>6/13/2013</a:t>
            </a:fld>
            <a:endParaRPr lang="en-US"/>
          </a:p>
        </p:txBody>
      </p:sp>
      <p:sp>
        <p:nvSpPr>
          <p:cNvPr id="22" name="21 Marcador de número de diapositiva"/>
          <p:cNvSpPr>
            <a:spLocks noGrp="1"/>
          </p:cNvSpPr>
          <p:nvPr>
            <p:ph type="sldNum" sz="quarter" idx="15"/>
          </p:nvPr>
        </p:nvSpPr>
        <p:spPr/>
        <p:txBody>
          <a:bodyPr rtlCol="0"/>
          <a:lstStyle/>
          <a:p>
            <a:fld id="{AA64101F-AF0F-4070-9314-D6C3C5D25C9F}" type="slidenum">
              <a:rPr lang="en-US" smtClean="0"/>
              <a:pPr/>
              <a:t>‹Nº›</a:t>
            </a:fld>
            <a:endParaRPr lang="en-US"/>
          </a:p>
        </p:txBody>
      </p:sp>
      <p:sp>
        <p:nvSpPr>
          <p:cNvPr id="23" name="22 Marcador de pie de página"/>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ABB5C7CD-AB7F-4D40-B0CB-6F558E114A7D}" type="datetimeFigureOut">
              <a:rPr lang="en-US" smtClean="0"/>
              <a:pPr/>
              <a:t>6/13/2013</a:t>
            </a:fld>
            <a:endParaRPr lang="en-US"/>
          </a:p>
        </p:txBody>
      </p:sp>
      <p:sp>
        <p:nvSpPr>
          <p:cNvPr id="18" name="17 Marcador de número de diapositiva"/>
          <p:cNvSpPr>
            <a:spLocks noGrp="1"/>
          </p:cNvSpPr>
          <p:nvPr>
            <p:ph type="sldNum" sz="quarter" idx="11"/>
          </p:nvPr>
        </p:nvSpPr>
        <p:spPr/>
        <p:txBody>
          <a:bodyPr rtlCol="0"/>
          <a:lstStyle/>
          <a:p>
            <a:fld id="{AA64101F-AF0F-4070-9314-D6C3C5D25C9F}" type="slidenum">
              <a:rPr lang="en-US" smtClean="0"/>
              <a:pPr/>
              <a:t>‹Nº›</a:t>
            </a:fld>
            <a:endParaRPr lang="en-US"/>
          </a:p>
        </p:txBody>
      </p:sp>
      <p:sp>
        <p:nvSpPr>
          <p:cNvPr id="21" name="20 Marcador de pie de página"/>
          <p:cNvSpPr>
            <a:spLocks noGrp="1"/>
          </p:cNvSpPr>
          <p:nvPr>
            <p:ph type="ftr" sz="quarter" idx="12"/>
          </p:nvPr>
        </p:nvSpPr>
        <p:spPr/>
        <p:txBody>
          <a:bodyPr rtlCol="0"/>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BB5C7CD-AB7F-4D40-B0CB-6F558E114A7D}" type="datetimeFigureOut">
              <a:rPr lang="en-US" smtClean="0"/>
              <a:pPr/>
              <a:t>6/13/2013</a:t>
            </a:fld>
            <a:endParaRPr lang="en-U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A64101F-AF0F-4070-9314-D6C3C5D25C9F}"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828800" y="2667000"/>
            <a:ext cx="6477000" cy="1015663"/>
          </a:xfrm>
          <a:prstGeom prst="rect">
            <a:avLst/>
          </a:prstGeom>
          <a:noFill/>
        </p:spPr>
        <p:txBody>
          <a:bodyPr wrap="square" rtlCol="0">
            <a:spAutoFit/>
          </a:bodyPr>
          <a:lstStyle/>
          <a:p>
            <a:r>
              <a:rPr lang="en-US" sz="6000" dirty="0" err="1" smtClean="0">
                <a:solidFill>
                  <a:schemeClr val="accent1">
                    <a:lumMod val="75000"/>
                  </a:schemeClr>
                </a:solidFill>
              </a:rPr>
              <a:t>Que</a:t>
            </a:r>
            <a:r>
              <a:rPr lang="en-US" sz="6000" dirty="0" smtClean="0">
                <a:solidFill>
                  <a:schemeClr val="accent1">
                    <a:lumMod val="75000"/>
                  </a:schemeClr>
                </a:solidFill>
              </a:rPr>
              <a:t> </a:t>
            </a:r>
            <a:r>
              <a:rPr lang="en-US" sz="6000" dirty="0" err="1" smtClean="0">
                <a:solidFill>
                  <a:schemeClr val="accent1">
                    <a:lumMod val="75000"/>
                  </a:schemeClr>
                </a:solidFill>
              </a:rPr>
              <a:t>es</a:t>
            </a:r>
            <a:r>
              <a:rPr lang="en-US" sz="6000" dirty="0" smtClean="0">
                <a:solidFill>
                  <a:schemeClr val="accent1">
                    <a:lumMod val="75000"/>
                  </a:schemeClr>
                </a:solidFill>
              </a:rPr>
              <a:t> FLEX???</a:t>
            </a:r>
            <a:endParaRPr lang="en-US" sz="6000" dirty="0">
              <a:solidFill>
                <a:schemeClr val="accent1">
                  <a:lumMod val="75000"/>
                </a:schemeClr>
              </a:solidFill>
            </a:endParaRPr>
          </a:p>
        </p:txBody>
      </p:sp>
    </p:spTree>
    <p:extLst>
      <p:ext uri="{BB962C8B-B14F-4D97-AF65-F5344CB8AC3E}">
        <p14:creationId xmlns:p14="http://schemas.microsoft.com/office/powerpoint/2010/main" xmlns="" val="2781740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381000"/>
            <a:ext cx="7467600" cy="6092952"/>
          </a:xfrm>
        </p:spPr>
        <p:txBody>
          <a:bodyPr>
            <a:normAutofit lnSpcReduction="10000"/>
          </a:bodyPr>
          <a:lstStyle/>
          <a:p>
            <a:r>
              <a:rPr lang="es-ES" dirty="0"/>
              <a:t>Los componentes visuales son muy flexibles y nos ofrecen un gran control sobre su apariencia. </a:t>
            </a:r>
            <a:endParaRPr lang="es-ES" dirty="0" smtClean="0"/>
          </a:p>
          <a:p>
            <a:endParaRPr lang="es-ES" dirty="0"/>
          </a:p>
          <a:p>
            <a:r>
              <a:rPr lang="es-ES" dirty="0" smtClean="0"/>
              <a:t>Fácilmente </a:t>
            </a:r>
            <a:r>
              <a:rPr lang="es-ES" dirty="0"/>
              <a:t>le asignamos respuestas a interacciones del usuario, le personalizamos  las </a:t>
            </a:r>
            <a:r>
              <a:rPr lang="es-ES" dirty="0" smtClean="0"/>
              <a:t>características </a:t>
            </a:r>
            <a:r>
              <a:rPr lang="es-ES" dirty="0"/>
              <a:t>visuales como puede ser</a:t>
            </a:r>
            <a:r>
              <a:rPr lang="es-ES" dirty="0" smtClean="0"/>
              <a:t>:</a:t>
            </a:r>
          </a:p>
          <a:p>
            <a:endParaRPr lang="es-ES" dirty="0"/>
          </a:p>
          <a:p>
            <a:pPr lvl="1"/>
            <a:r>
              <a:rPr lang="es-ES" sz="1800" dirty="0"/>
              <a:t>Tamaño: tamaño que va a tener  la componente que utilicemos</a:t>
            </a:r>
            <a:r>
              <a:rPr lang="es-ES" sz="1800" dirty="0" smtClean="0"/>
              <a:t>.</a:t>
            </a:r>
          </a:p>
          <a:p>
            <a:pPr lvl="1"/>
            <a:endParaRPr lang="en-US" sz="1800" dirty="0"/>
          </a:p>
          <a:p>
            <a:pPr lvl="1"/>
            <a:r>
              <a:rPr lang="es-ES" sz="1800" dirty="0"/>
              <a:t>Estilo: Característica como fuente, tamaño, alineación del texto </a:t>
            </a:r>
            <a:r>
              <a:rPr lang="es-ES" sz="1800" dirty="0" err="1"/>
              <a:t>ect</a:t>
            </a:r>
            <a:r>
              <a:rPr lang="es-ES" sz="1800" dirty="0"/>
              <a:t>. Son las mismas características que definen con CSS</a:t>
            </a:r>
            <a:r>
              <a:rPr lang="es-ES" sz="1800" dirty="0" smtClean="0"/>
              <a:t>.</a:t>
            </a:r>
          </a:p>
          <a:p>
            <a:pPr lvl="1"/>
            <a:endParaRPr lang="en-US" sz="1800" dirty="0"/>
          </a:p>
          <a:p>
            <a:pPr lvl="1"/>
            <a:r>
              <a:rPr lang="es-ES" sz="1800" dirty="0"/>
              <a:t>Comportamiento: Cambiar estado visible o audible del componente por medio de la aplicación o por la acción del usuario. (Ejemplo, mover o redimensionar el componente en función de un </a:t>
            </a:r>
            <a:r>
              <a:rPr lang="es-ES" sz="1800" dirty="0" err="1"/>
              <a:t>click</a:t>
            </a:r>
            <a:r>
              <a:rPr lang="es-ES" sz="1800" dirty="0"/>
              <a:t> del ratón o si el usuario se posiciona sobre el componente)</a:t>
            </a:r>
            <a:endParaRPr lang="en-US" sz="1800" dirty="0"/>
          </a:p>
          <a:p>
            <a:pPr lvl="1"/>
            <a:endParaRPr lang="en-US" dirty="0"/>
          </a:p>
        </p:txBody>
      </p:sp>
    </p:spTree>
    <p:extLst>
      <p:ext uri="{BB962C8B-B14F-4D97-AF65-F5344CB8AC3E}">
        <p14:creationId xmlns:p14="http://schemas.microsoft.com/office/powerpoint/2010/main" xmlns="" val="42932479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0 Imagen"/>
          <p:cNvPicPr>
            <a:picLocks noGrp="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609600" y="762000"/>
            <a:ext cx="7619999" cy="4495800"/>
          </a:xfrm>
          <a:prstGeom prst="rect">
            <a:avLst/>
          </a:prstGeom>
        </p:spPr>
      </p:pic>
    </p:spTree>
    <p:extLst>
      <p:ext uri="{BB962C8B-B14F-4D97-AF65-F5344CB8AC3E}">
        <p14:creationId xmlns:p14="http://schemas.microsoft.com/office/powerpoint/2010/main" xmlns="" val="12300362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09600" y="2209800"/>
            <a:ext cx="7848600" cy="2286000"/>
          </a:xfrm>
        </p:spPr>
        <p:txBody>
          <a:bodyPr/>
          <a:lstStyle/>
          <a:p>
            <a:r>
              <a:rPr lang="en-US" sz="1600" dirty="0"/>
              <a:t>&lt;</a:t>
            </a:r>
            <a:r>
              <a:rPr lang="en-US" sz="1600" dirty="0" err="1"/>
              <a:t>mx:Button</a:t>
            </a:r>
            <a:r>
              <a:rPr lang="en-US" sz="1600" dirty="0"/>
              <a:t> id="</a:t>
            </a:r>
            <a:r>
              <a:rPr lang="en-US" sz="1600" dirty="0" smtClean="0"/>
              <a:t>button1“  label</a:t>
            </a:r>
            <a:r>
              <a:rPr lang="en-US" sz="1600" dirty="0"/>
              <a:t>="</a:t>
            </a:r>
            <a:r>
              <a:rPr lang="en-US" sz="1600" dirty="0" err="1"/>
              <a:t>Haceme</a:t>
            </a:r>
            <a:r>
              <a:rPr lang="en-US" sz="1600" dirty="0"/>
              <a:t> Click</a:t>
            </a:r>
            <a:r>
              <a:rPr lang="en-US" sz="1600" dirty="0" smtClean="0"/>
              <a:t>!“ width</a:t>
            </a:r>
            <a:r>
              <a:rPr lang="en-US" sz="1600" dirty="0"/>
              <a:t>="100"</a:t>
            </a:r>
          </a:p>
          <a:p>
            <a:pPr marL="0" indent="0">
              <a:buNone/>
            </a:pPr>
            <a:r>
              <a:rPr lang="en-US" sz="1600" dirty="0" smtClean="0"/>
              <a:t> 		</a:t>
            </a:r>
            <a:r>
              <a:rPr lang="en-US" sz="1600" dirty="0" err="1" smtClean="0"/>
              <a:t>fontSize</a:t>
            </a:r>
            <a:r>
              <a:rPr lang="en-US" sz="1600" dirty="0"/>
              <a:t>="</a:t>
            </a:r>
            <a:r>
              <a:rPr lang="en-US" sz="1600" dirty="0" smtClean="0"/>
              <a:t>12“ click</a:t>
            </a:r>
            <a:r>
              <a:rPr lang="en-US" sz="1600" dirty="0"/>
              <a:t>="</a:t>
            </a:r>
            <a:r>
              <a:rPr lang="en-US" sz="1600" dirty="0" err="1"/>
              <a:t>bottonClick</a:t>
            </a:r>
            <a:r>
              <a:rPr lang="en-US" sz="1600" dirty="0"/>
              <a:t>();"/&gt;</a:t>
            </a:r>
          </a:p>
          <a:p>
            <a:endParaRPr lang="en-US" dirty="0"/>
          </a:p>
        </p:txBody>
      </p:sp>
    </p:spTree>
    <p:extLst>
      <p:ext uri="{BB962C8B-B14F-4D97-AF65-F5344CB8AC3E}">
        <p14:creationId xmlns:p14="http://schemas.microsoft.com/office/powerpoint/2010/main" xmlns="" val="13455896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UY" sz="2800" b="1" u="sng" dirty="0" err="1" smtClean="0"/>
              <a:t>Flex</a:t>
            </a:r>
            <a:r>
              <a:rPr lang="es-UY" sz="2800" b="1" u="sng" dirty="0" smtClean="0"/>
              <a:t> 4 Componentes</a:t>
            </a:r>
            <a:br>
              <a:rPr lang="es-UY" sz="2800" b="1" u="sng" dirty="0" smtClean="0"/>
            </a:br>
            <a:endParaRPr lang="es-UY" dirty="0"/>
          </a:p>
        </p:txBody>
      </p:sp>
      <p:sp>
        <p:nvSpPr>
          <p:cNvPr id="3" name="2 Marcador de contenido"/>
          <p:cNvSpPr>
            <a:spLocks noGrp="1"/>
          </p:cNvSpPr>
          <p:nvPr>
            <p:ph sz="quarter" idx="1"/>
          </p:nvPr>
        </p:nvSpPr>
        <p:spPr>
          <a:xfrm>
            <a:off x="457200" y="1371600"/>
            <a:ext cx="7467600" cy="5102352"/>
          </a:xfrm>
        </p:spPr>
        <p:txBody>
          <a:bodyPr>
            <a:normAutofit fontScale="92500" lnSpcReduction="10000"/>
          </a:bodyPr>
          <a:lstStyle/>
          <a:p>
            <a:pPr>
              <a:buNone/>
            </a:pPr>
            <a:r>
              <a:rPr lang="es-UY" dirty="0" smtClean="0"/>
              <a:t>Los Componentes de </a:t>
            </a:r>
            <a:r>
              <a:rPr lang="es-UY" dirty="0" err="1" smtClean="0"/>
              <a:t>Flex</a:t>
            </a:r>
            <a:r>
              <a:rPr lang="es-UY" dirty="0" smtClean="0"/>
              <a:t> 4 se dividen en 5 grupos</a:t>
            </a:r>
            <a:r>
              <a:rPr lang="es-UY" dirty="0" smtClean="0"/>
              <a:t>:</a:t>
            </a:r>
          </a:p>
          <a:p>
            <a:pPr>
              <a:buNone/>
            </a:pPr>
            <a:endParaRPr lang="es-UY" dirty="0" smtClean="0"/>
          </a:p>
          <a:p>
            <a:r>
              <a:rPr lang="es-UY" dirty="0" smtClean="0"/>
              <a:t>1- </a:t>
            </a:r>
            <a:r>
              <a:rPr lang="es-UY" dirty="0" smtClean="0"/>
              <a:t>Controles  (</a:t>
            </a:r>
            <a:r>
              <a:rPr lang="es-UY" dirty="0" err="1" smtClean="0"/>
              <a:t>Spark</a:t>
            </a:r>
            <a:r>
              <a:rPr lang="es-UY" dirty="0" smtClean="0"/>
              <a:t> y Halo)</a:t>
            </a:r>
          </a:p>
          <a:p>
            <a:r>
              <a:rPr lang="es-UY" dirty="0" smtClean="0"/>
              <a:t>2- Navegadores (</a:t>
            </a:r>
            <a:r>
              <a:rPr lang="es-UY" dirty="0" err="1" smtClean="0"/>
              <a:t>Spark</a:t>
            </a:r>
            <a:r>
              <a:rPr lang="es-UY" dirty="0" smtClean="0"/>
              <a:t> y Halo)</a:t>
            </a:r>
          </a:p>
          <a:p>
            <a:r>
              <a:rPr lang="es-UY" dirty="0" smtClean="0"/>
              <a:t>3- Diseño (</a:t>
            </a:r>
            <a:r>
              <a:rPr lang="es-UY" dirty="0" err="1" smtClean="0"/>
              <a:t>Spark</a:t>
            </a:r>
            <a:r>
              <a:rPr lang="es-UY" dirty="0" smtClean="0"/>
              <a:t> y Halo)</a:t>
            </a:r>
          </a:p>
          <a:p>
            <a:r>
              <a:rPr lang="es-UY" dirty="0" smtClean="0"/>
              <a:t>4- Gráficos  (Halo)</a:t>
            </a:r>
          </a:p>
          <a:p>
            <a:r>
              <a:rPr lang="es-UY" dirty="0" smtClean="0"/>
              <a:t>5- AIR   (Halo</a:t>
            </a:r>
            <a:r>
              <a:rPr lang="es-UY" dirty="0" smtClean="0"/>
              <a:t>)</a:t>
            </a:r>
          </a:p>
          <a:p>
            <a:endParaRPr lang="es-UY" dirty="0" smtClean="0"/>
          </a:p>
          <a:p>
            <a:pPr>
              <a:buNone/>
            </a:pPr>
            <a:r>
              <a:rPr lang="en-US" sz="1400" dirty="0" smtClean="0"/>
              <a:t>		&lt;?</a:t>
            </a:r>
            <a:r>
              <a:rPr lang="en-US" sz="1400" dirty="0" smtClean="0"/>
              <a:t>xml version="1.0" encoding="utf-8"?&gt;</a:t>
            </a:r>
            <a:endParaRPr lang="es-UY" sz="1400" dirty="0" smtClean="0"/>
          </a:p>
          <a:p>
            <a:pPr>
              <a:buNone/>
            </a:pPr>
            <a:r>
              <a:rPr lang="en-US" sz="1400" dirty="0" smtClean="0"/>
              <a:t>		&lt;</a:t>
            </a:r>
            <a:r>
              <a:rPr lang="en-US" sz="1400" dirty="0" smtClean="0"/>
              <a:t>s:Application   </a:t>
            </a:r>
            <a:r>
              <a:rPr lang="en-US" sz="1400" dirty="0" err="1" smtClean="0"/>
              <a:t>xmlns:fx</a:t>
            </a:r>
            <a:r>
              <a:rPr lang="en-US" sz="1400" dirty="0" smtClean="0"/>
              <a:t>="http://ns.adobe.com/mxml/2009"</a:t>
            </a:r>
            <a:endParaRPr lang="es-UY" sz="1400" dirty="0" smtClean="0"/>
          </a:p>
          <a:p>
            <a:pPr>
              <a:buNone/>
            </a:pPr>
            <a:r>
              <a:rPr lang="en-US" sz="1400" dirty="0" smtClean="0"/>
              <a:t>			         </a:t>
            </a:r>
            <a:r>
              <a:rPr lang="en-US" sz="1400" dirty="0" err="1" smtClean="0"/>
              <a:t>xmlns:s</a:t>
            </a:r>
            <a:r>
              <a:rPr lang="en-US" sz="1400" dirty="0" smtClean="0"/>
              <a:t>="library://ns.adobe.com/flex/spark"</a:t>
            </a:r>
            <a:endParaRPr lang="es-UY" sz="1400" dirty="0" smtClean="0"/>
          </a:p>
          <a:p>
            <a:pPr>
              <a:buNone/>
            </a:pPr>
            <a:r>
              <a:rPr lang="en-US" sz="1400" dirty="0" smtClean="0"/>
              <a:t>		                            </a:t>
            </a:r>
            <a:r>
              <a:rPr lang="en-US" sz="1400" dirty="0" err="1" smtClean="0"/>
              <a:t>xmlns:mx</a:t>
            </a:r>
            <a:r>
              <a:rPr lang="en-US" sz="1400" dirty="0" smtClean="0"/>
              <a:t>="library://ns.adobe.com/flex/mx"&gt;</a:t>
            </a:r>
            <a:endParaRPr lang="es-UY" sz="1400" dirty="0" smtClean="0"/>
          </a:p>
          <a:p>
            <a:pPr>
              <a:buNone/>
            </a:pPr>
            <a:r>
              <a:rPr lang="en-US" sz="1400" dirty="0" smtClean="0"/>
              <a:t>                             &lt;</a:t>
            </a:r>
            <a:r>
              <a:rPr lang="en-US" sz="1400" dirty="0" err="1" smtClean="0"/>
              <a:t>mx:Button</a:t>
            </a:r>
            <a:r>
              <a:rPr lang="en-US" sz="1400" dirty="0" smtClean="0"/>
              <a:t> id="</a:t>
            </a:r>
            <a:r>
              <a:rPr lang="en-US" sz="1400" dirty="0" err="1" smtClean="0"/>
              <a:t>haloBtn</a:t>
            </a:r>
            <a:r>
              <a:rPr lang="en-US" sz="1400" dirty="0" smtClean="0"/>
              <a:t>" label="I’m a Halo Button" /&gt;</a:t>
            </a:r>
            <a:endParaRPr lang="es-UY" sz="1400" dirty="0" smtClean="0"/>
          </a:p>
          <a:p>
            <a:pPr>
              <a:buNone/>
            </a:pPr>
            <a:r>
              <a:rPr lang="en-US" sz="1400" dirty="0" smtClean="0"/>
              <a:t>                             &lt;</a:t>
            </a:r>
            <a:r>
              <a:rPr lang="en-US" sz="1400" dirty="0" smtClean="0"/>
              <a:t>s:Button id="</a:t>
            </a:r>
            <a:r>
              <a:rPr lang="en-US" sz="1400" dirty="0" err="1" smtClean="0"/>
              <a:t>sparkBtn</a:t>
            </a:r>
            <a:r>
              <a:rPr lang="en-US" sz="1400" dirty="0" smtClean="0"/>
              <a:t>" label="I’m a Spark Button" /&gt;</a:t>
            </a:r>
            <a:endParaRPr lang="es-UY" sz="1400" dirty="0" smtClean="0"/>
          </a:p>
          <a:p>
            <a:pPr>
              <a:buNone/>
            </a:pPr>
            <a:r>
              <a:rPr lang="es-UY" sz="1400" dirty="0" smtClean="0"/>
              <a:t>                    &lt;/</a:t>
            </a:r>
            <a:r>
              <a:rPr lang="es-UY" sz="1400" dirty="0" smtClean="0"/>
              <a:t>s:Application&gt;</a:t>
            </a:r>
          </a:p>
          <a:p>
            <a:endParaRPr lang="es-UY"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noGrp="1"/>
          </p:cNvSpPr>
          <p:nvPr>
            <p:ph type="title"/>
          </p:nvPr>
        </p:nvSpPr>
        <p:spPr>
          <a:xfrm>
            <a:off x="457200" y="274638"/>
            <a:ext cx="7467600" cy="563562"/>
          </a:xfrm>
          <a:prstGeom prst="rect">
            <a:avLst/>
          </a:prstGeom>
          <a:noFill/>
        </p:spPr>
        <p:txBody>
          <a:bodyPr wrap="square" rtlCol="0">
            <a:spAutoFit/>
          </a:bodyPr>
          <a:lstStyle/>
          <a:p>
            <a:r>
              <a:rPr lang="es-UY" b="1" dirty="0" smtClean="0"/>
              <a:t>1-Controles</a:t>
            </a:r>
          </a:p>
        </p:txBody>
      </p:sp>
      <p:sp>
        <p:nvSpPr>
          <p:cNvPr id="5" name="4 Marcador de contenido"/>
          <p:cNvSpPr>
            <a:spLocks noGrp="1"/>
          </p:cNvSpPr>
          <p:nvPr>
            <p:ph sz="quarter" idx="1"/>
          </p:nvPr>
        </p:nvSpPr>
        <p:spPr>
          <a:xfrm>
            <a:off x="457200" y="1143000"/>
            <a:ext cx="7467600" cy="5330825"/>
          </a:xfrm>
          <a:prstGeom prst="rect">
            <a:avLst/>
          </a:prstGeom>
        </p:spPr>
        <p:txBody>
          <a:bodyPr wrap="square">
            <a:spAutoFit/>
          </a:bodyPr>
          <a:lstStyle/>
          <a:p>
            <a:r>
              <a:rPr lang="es-UY" dirty="0" smtClean="0"/>
              <a:t>Aquí obtenemos todo </a:t>
            </a:r>
            <a:r>
              <a:rPr lang="es-UY" dirty="0"/>
              <a:t>lo que necesita para la captura y el suministro de interfaces de usuario.</a:t>
            </a:r>
          </a:p>
        </p:txBody>
      </p:sp>
      <p:pic>
        <p:nvPicPr>
          <p:cNvPr id="6" name="5 Imagen"/>
          <p:cNvPicPr/>
          <p:nvPr/>
        </p:nvPicPr>
        <p:blipFill>
          <a:blip r:embed="rId2" cstate="print"/>
          <a:srcRect/>
          <a:stretch>
            <a:fillRect/>
          </a:stretch>
        </p:blipFill>
        <p:spPr bwMode="auto">
          <a:xfrm>
            <a:off x="1066800" y="2133600"/>
            <a:ext cx="6889576" cy="44958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noGrp="1"/>
          </p:cNvSpPr>
          <p:nvPr>
            <p:ph type="title"/>
          </p:nvPr>
        </p:nvSpPr>
        <p:spPr>
          <a:xfrm>
            <a:off x="457200" y="274638"/>
            <a:ext cx="7467600" cy="563562"/>
          </a:xfrm>
          <a:prstGeom prst="rect">
            <a:avLst/>
          </a:prstGeom>
          <a:noFill/>
        </p:spPr>
        <p:txBody>
          <a:bodyPr wrap="square" rtlCol="0">
            <a:spAutoFit/>
          </a:bodyPr>
          <a:lstStyle/>
          <a:p>
            <a:r>
              <a:rPr lang="es-UY" b="1" dirty="0" smtClean="0"/>
              <a:t>1-Controles</a:t>
            </a:r>
          </a:p>
        </p:txBody>
      </p:sp>
      <p:sp>
        <p:nvSpPr>
          <p:cNvPr id="5" name="4 Marcador de contenido"/>
          <p:cNvSpPr txBox="1">
            <a:spLocks noGrp="1"/>
          </p:cNvSpPr>
          <p:nvPr>
            <p:ph sz="quarter" idx="1"/>
          </p:nvPr>
        </p:nvSpPr>
        <p:spPr>
          <a:xfrm>
            <a:off x="457200" y="1066800"/>
            <a:ext cx="7467600" cy="5407025"/>
          </a:xfrm>
          <a:prstGeom prst="rect">
            <a:avLst/>
          </a:prstGeom>
          <a:noFill/>
        </p:spPr>
        <p:txBody>
          <a:bodyPr wrap="square" rtlCol="0">
            <a:spAutoFit/>
          </a:bodyPr>
          <a:lstStyle/>
          <a:p>
            <a:r>
              <a:rPr lang="es-UY" sz="2800" u="sng" dirty="0" err="1" smtClean="0"/>
              <a:t>Loaders</a:t>
            </a:r>
            <a:r>
              <a:rPr lang="es-UY" sz="2800" u="sng" dirty="0" smtClean="0"/>
              <a:t> and </a:t>
            </a:r>
            <a:r>
              <a:rPr lang="es-UY" sz="2800" u="sng" dirty="0" err="1" smtClean="0"/>
              <a:t>Displays</a:t>
            </a:r>
            <a:endParaRPr lang="es-UY" sz="2800" u="sng" dirty="0" smtClean="0"/>
          </a:p>
        </p:txBody>
      </p:sp>
      <p:sp>
        <p:nvSpPr>
          <p:cNvPr id="6" name="5 CuadroTexto"/>
          <p:cNvSpPr txBox="1"/>
          <p:nvPr/>
        </p:nvSpPr>
        <p:spPr>
          <a:xfrm>
            <a:off x="1295400" y="4495800"/>
            <a:ext cx="1119217" cy="523220"/>
          </a:xfrm>
          <a:prstGeom prst="rect">
            <a:avLst/>
          </a:prstGeom>
          <a:noFill/>
        </p:spPr>
        <p:txBody>
          <a:bodyPr wrap="none" rtlCol="0">
            <a:spAutoFit/>
          </a:bodyPr>
          <a:lstStyle/>
          <a:p>
            <a:r>
              <a:rPr lang="es-UY" sz="2800" u="sng" dirty="0" err="1"/>
              <a:t>Image</a:t>
            </a:r>
            <a:endParaRPr lang="es-UY" sz="2800" u="sng" dirty="0"/>
          </a:p>
        </p:txBody>
      </p:sp>
      <p:sp>
        <p:nvSpPr>
          <p:cNvPr id="7" name="6 CuadroTexto"/>
          <p:cNvSpPr txBox="1"/>
          <p:nvPr/>
        </p:nvSpPr>
        <p:spPr>
          <a:xfrm>
            <a:off x="3200400" y="4572000"/>
            <a:ext cx="1910651" cy="523220"/>
          </a:xfrm>
          <a:prstGeom prst="rect">
            <a:avLst/>
          </a:prstGeom>
          <a:noFill/>
        </p:spPr>
        <p:txBody>
          <a:bodyPr wrap="none" rtlCol="0">
            <a:spAutoFit/>
          </a:bodyPr>
          <a:lstStyle/>
          <a:p>
            <a:r>
              <a:rPr lang="es-UY" sz="2800" u="sng" dirty="0" err="1"/>
              <a:t>SWFLoader</a:t>
            </a:r>
            <a:endParaRPr lang="es-UY" sz="2800" u="sng" dirty="0"/>
          </a:p>
        </p:txBody>
      </p:sp>
      <p:sp>
        <p:nvSpPr>
          <p:cNvPr id="10" name="9 CuadroTexto"/>
          <p:cNvSpPr txBox="1"/>
          <p:nvPr/>
        </p:nvSpPr>
        <p:spPr>
          <a:xfrm>
            <a:off x="5486400" y="4572000"/>
            <a:ext cx="2113207" cy="523220"/>
          </a:xfrm>
          <a:prstGeom prst="rect">
            <a:avLst/>
          </a:prstGeom>
          <a:noFill/>
        </p:spPr>
        <p:txBody>
          <a:bodyPr wrap="none" rtlCol="0">
            <a:spAutoFit/>
          </a:bodyPr>
          <a:lstStyle/>
          <a:p>
            <a:r>
              <a:rPr lang="es-UY" sz="2800" u="sng" dirty="0" err="1"/>
              <a:t>VideoDisplay</a:t>
            </a:r>
            <a:endParaRPr lang="es-UY" sz="2800" u="sng" dirty="0"/>
          </a:p>
        </p:txBody>
      </p:sp>
      <p:pic>
        <p:nvPicPr>
          <p:cNvPr id="11" name="10 Imagen"/>
          <p:cNvPicPr/>
          <p:nvPr/>
        </p:nvPicPr>
        <p:blipFill>
          <a:blip r:embed="rId2" cstate="print"/>
          <a:srcRect/>
          <a:stretch>
            <a:fillRect/>
          </a:stretch>
        </p:blipFill>
        <p:spPr bwMode="auto">
          <a:xfrm>
            <a:off x="762000" y="2209800"/>
            <a:ext cx="6912768" cy="2232248"/>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990600"/>
            <a:ext cx="7467600" cy="5483352"/>
          </a:xfrm>
        </p:spPr>
        <p:txBody>
          <a:bodyPr/>
          <a:lstStyle/>
          <a:p>
            <a:r>
              <a:rPr lang="es-UY" u="sng" dirty="0" smtClean="0"/>
              <a:t>Consumidores de Datos (Data </a:t>
            </a:r>
            <a:r>
              <a:rPr lang="es-UY" u="sng" dirty="0" err="1" smtClean="0"/>
              <a:t>Consumers</a:t>
            </a:r>
            <a:r>
              <a:rPr lang="es-UY" u="sng" dirty="0" smtClean="0"/>
              <a:t>)</a:t>
            </a:r>
          </a:p>
          <a:p>
            <a:endParaRPr lang="es-UY" u="sng" dirty="0" smtClean="0"/>
          </a:p>
          <a:p>
            <a:endParaRPr lang="es-UY" u="sng" dirty="0" smtClean="0"/>
          </a:p>
          <a:p>
            <a:endParaRPr lang="es-UY" u="sng" dirty="0" smtClean="0"/>
          </a:p>
          <a:p>
            <a:endParaRPr lang="es-UY" dirty="0" smtClean="0"/>
          </a:p>
          <a:p>
            <a:endParaRPr lang="es-UY" dirty="0"/>
          </a:p>
        </p:txBody>
      </p:sp>
      <p:sp>
        <p:nvSpPr>
          <p:cNvPr id="5" name="4 CuadroTexto"/>
          <p:cNvSpPr txBox="1"/>
          <p:nvPr/>
        </p:nvSpPr>
        <p:spPr>
          <a:xfrm>
            <a:off x="971600" y="1772816"/>
            <a:ext cx="1512168" cy="1661993"/>
          </a:xfrm>
          <a:prstGeom prst="rect">
            <a:avLst/>
          </a:prstGeom>
          <a:noFill/>
        </p:spPr>
        <p:txBody>
          <a:bodyPr wrap="square" rtlCol="0">
            <a:spAutoFit/>
          </a:bodyPr>
          <a:lstStyle/>
          <a:p>
            <a:r>
              <a:rPr lang="es-UY" sz="2800" dirty="0" smtClean="0"/>
              <a:t>1-List</a:t>
            </a:r>
            <a:endParaRPr lang="es-UY" sz="2800" dirty="0"/>
          </a:p>
          <a:p>
            <a:r>
              <a:rPr lang="es-UY" sz="2800" dirty="0" smtClean="0"/>
              <a:t>2- Grid</a:t>
            </a:r>
            <a:endParaRPr lang="es-UY" sz="2800" dirty="0"/>
          </a:p>
          <a:p>
            <a:r>
              <a:rPr lang="es-UY" sz="2800" dirty="0" smtClean="0"/>
              <a:t>3- Tree</a:t>
            </a:r>
          </a:p>
          <a:p>
            <a:endParaRPr lang="es-UY" dirty="0"/>
          </a:p>
        </p:txBody>
      </p:sp>
      <p:pic>
        <p:nvPicPr>
          <p:cNvPr id="6" name="5 Imagen"/>
          <p:cNvPicPr/>
          <p:nvPr/>
        </p:nvPicPr>
        <p:blipFill>
          <a:blip r:embed="rId2" cstate="print"/>
          <a:srcRect/>
          <a:stretch>
            <a:fillRect/>
          </a:stretch>
        </p:blipFill>
        <p:spPr bwMode="auto">
          <a:xfrm>
            <a:off x="609600" y="3429000"/>
            <a:ext cx="7315200" cy="2748136"/>
          </a:xfrm>
          <a:prstGeom prst="rect">
            <a:avLst/>
          </a:prstGeom>
          <a:noFill/>
          <a:ln w="9525">
            <a:noFill/>
            <a:miter lim="800000"/>
            <a:headEnd/>
            <a:tailEnd/>
          </a:ln>
        </p:spPr>
      </p:pic>
      <p:sp>
        <p:nvSpPr>
          <p:cNvPr id="7" name="6 Rectángulo"/>
          <p:cNvSpPr/>
          <p:nvPr/>
        </p:nvSpPr>
        <p:spPr>
          <a:xfrm>
            <a:off x="1259632" y="6165304"/>
            <a:ext cx="721672" cy="369332"/>
          </a:xfrm>
          <a:prstGeom prst="rect">
            <a:avLst/>
          </a:prstGeom>
        </p:spPr>
        <p:txBody>
          <a:bodyPr wrap="none">
            <a:spAutoFit/>
          </a:bodyPr>
          <a:lstStyle/>
          <a:p>
            <a:r>
              <a:rPr lang="es-UY" dirty="0" smtClean="0"/>
              <a:t>1-List</a:t>
            </a:r>
            <a:endParaRPr lang="es-UY" dirty="0"/>
          </a:p>
        </p:txBody>
      </p:sp>
      <p:sp>
        <p:nvSpPr>
          <p:cNvPr id="8" name="7 Rectángulo"/>
          <p:cNvSpPr/>
          <p:nvPr/>
        </p:nvSpPr>
        <p:spPr>
          <a:xfrm>
            <a:off x="3995936" y="6237312"/>
            <a:ext cx="837089" cy="369332"/>
          </a:xfrm>
          <a:prstGeom prst="rect">
            <a:avLst/>
          </a:prstGeom>
        </p:spPr>
        <p:txBody>
          <a:bodyPr wrap="none">
            <a:spAutoFit/>
          </a:bodyPr>
          <a:lstStyle/>
          <a:p>
            <a:r>
              <a:rPr lang="es-UY" dirty="0" smtClean="0"/>
              <a:t>2- Grid</a:t>
            </a:r>
            <a:endParaRPr lang="es-UY" dirty="0"/>
          </a:p>
        </p:txBody>
      </p:sp>
      <p:sp>
        <p:nvSpPr>
          <p:cNvPr id="9" name="8 Rectángulo"/>
          <p:cNvSpPr/>
          <p:nvPr/>
        </p:nvSpPr>
        <p:spPr>
          <a:xfrm>
            <a:off x="6804248" y="6165304"/>
            <a:ext cx="847283" cy="369332"/>
          </a:xfrm>
          <a:prstGeom prst="rect">
            <a:avLst/>
          </a:prstGeom>
        </p:spPr>
        <p:txBody>
          <a:bodyPr wrap="none">
            <a:spAutoFit/>
          </a:bodyPr>
          <a:lstStyle/>
          <a:p>
            <a:r>
              <a:rPr lang="es-UY" dirty="0" smtClean="0"/>
              <a:t>3- Tree</a:t>
            </a:r>
          </a:p>
        </p:txBody>
      </p:sp>
      <p:sp>
        <p:nvSpPr>
          <p:cNvPr id="10" name="9 CuadroTexto"/>
          <p:cNvSpPr txBox="1"/>
          <p:nvPr/>
        </p:nvSpPr>
        <p:spPr>
          <a:xfrm>
            <a:off x="2627784" y="1628800"/>
            <a:ext cx="410690" cy="1569660"/>
          </a:xfrm>
          <a:prstGeom prst="rect">
            <a:avLst/>
          </a:prstGeom>
          <a:noFill/>
        </p:spPr>
        <p:txBody>
          <a:bodyPr wrap="square" rtlCol="0">
            <a:spAutoFit/>
          </a:bodyPr>
          <a:lstStyle/>
          <a:p>
            <a:r>
              <a:rPr lang="es-UY" sz="9600" dirty="0"/>
              <a:t>}</a:t>
            </a:r>
          </a:p>
        </p:txBody>
      </p:sp>
      <p:sp>
        <p:nvSpPr>
          <p:cNvPr id="11" name="10 CuadroTexto"/>
          <p:cNvSpPr txBox="1"/>
          <p:nvPr/>
        </p:nvSpPr>
        <p:spPr>
          <a:xfrm>
            <a:off x="3491880" y="2276872"/>
            <a:ext cx="3094245" cy="523220"/>
          </a:xfrm>
          <a:prstGeom prst="rect">
            <a:avLst/>
          </a:prstGeom>
          <a:noFill/>
        </p:spPr>
        <p:txBody>
          <a:bodyPr wrap="none" rtlCol="0">
            <a:spAutoFit/>
          </a:bodyPr>
          <a:lstStyle/>
          <a:p>
            <a:r>
              <a:rPr lang="es-UY" sz="2800" dirty="0" err="1" smtClean="0"/>
              <a:t>Arrays</a:t>
            </a:r>
            <a:r>
              <a:rPr lang="es-UY" sz="2800" dirty="0" smtClean="0"/>
              <a:t> y </a:t>
            </a:r>
            <a:r>
              <a:rPr lang="es-UY" sz="2800" dirty="0" err="1" smtClean="0"/>
              <a:t>Collections</a:t>
            </a:r>
            <a:endParaRPr lang="es-UY" sz="2800" dirty="0"/>
          </a:p>
        </p:txBody>
      </p:sp>
      <p:sp>
        <p:nvSpPr>
          <p:cNvPr id="12" name="3 Título"/>
          <p:cNvSpPr txBox="1">
            <a:spLocks noGrp="1"/>
          </p:cNvSpPr>
          <p:nvPr>
            <p:ph type="title"/>
          </p:nvPr>
        </p:nvSpPr>
        <p:spPr>
          <a:xfrm>
            <a:off x="457200" y="131802"/>
            <a:ext cx="7467600" cy="553998"/>
          </a:xfrm>
          <a:prstGeom prst="rect">
            <a:avLst/>
          </a:prstGeom>
          <a:noFill/>
        </p:spPr>
        <p:txBody>
          <a:bodyPr wrap="square" rtlCol="0">
            <a:spAutoFit/>
          </a:bodyPr>
          <a:lstStyle/>
          <a:p>
            <a:r>
              <a:rPr lang="es-UY" b="1" dirty="0" smtClean="0"/>
              <a:t>1-Controles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sz="quarter" idx="1"/>
          </p:nvPr>
        </p:nvPicPr>
        <p:blipFill>
          <a:blip r:embed="rId2" cstate="print"/>
          <a:srcRect/>
          <a:stretch>
            <a:fillRect/>
          </a:stretch>
        </p:blipFill>
        <p:spPr bwMode="auto">
          <a:xfrm>
            <a:off x="1219200" y="2895600"/>
            <a:ext cx="6248400" cy="2027238"/>
          </a:xfrm>
          <a:prstGeom prst="rect">
            <a:avLst/>
          </a:prstGeom>
          <a:noFill/>
          <a:ln w="9525">
            <a:noFill/>
            <a:miter lim="800000"/>
            <a:headEnd/>
            <a:tailEnd/>
          </a:ln>
        </p:spPr>
      </p:pic>
      <p:sp>
        <p:nvSpPr>
          <p:cNvPr id="5" name="4 CuadroTexto"/>
          <p:cNvSpPr txBox="1"/>
          <p:nvPr/>
        </p:nvSpPr>
        <p:spPr>
          <a:xfrm>
            <a:off x="1143000" y="1905000"/>
            <a:ext cx="1368152" cy="523220"/>
          </a:xfrm>
          <a:prstGeom prst="rect">
            <a:avLst/>
          </a:prstGeom>
          <a:noFill/>
        </p:spPr>
        <p:txBody>
          <a:bodyPr wrap="square" rtlCol="0">
            <a:spAutoFit/>
          </a:bodyPr>
          <a:lstStyle/>
          <a:p>
            <a:r>
              <a:rPr lang="es-UY" sz="2800" u="sng" dirty="0" smtClean="0"/>
              <a:t>Button</a:t>
            </a:r>
            <a:endParaRPr lang="es-UY" sz="2800" u="sng" dirty="0"/>
          </a:p>
        </p:txBody>
      </p:sp>
      <p:sp>
        <p:nvSpPr>
          <p:cNvPr id="6" name="3 Título"/>
          <p:cNvSpPr txBox="1">
            <a:spLocks noGrp="1"/>
          </p:cNvSpPr>
          <p:nvPr>
            <p:ph type="title"/>
          </p:nvPr>
        </p:nvSpPr>
        <p:spPr>
          <a:xfrm>
            <a:off x="457200" y="274638"/>
            <a:ext cx="7467600" cy="563562"/>
          </a:xfrm>
          <a:prstGeom prst="rect">
            <a:avLst/>
          </a:prstGeom>
          <a:noFill/>
        </p:spPr>
        <p:txBody>
          <a:bodyPr wrap="square" rtlCol="0">
            <a:spAutoFit/>
          </a:bodyPr>
          <a:lstStyle/>
          <a:p>
            <a:r>
              <a:rPr lang="es-UY" b="1" dirty="0" smtClean="0"/>
              <a:t>1-Controles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219200"/>
            <a:ext cx="7467600" cy="5254752"/>
          </a:xfrm>
        </p:spPr>
        <p:txBody>
          <a:bodyPr/>
          <a:lstStyle/>
          <a:p>
            <a:r>
              <a:rPr lang="es-UY" u="sng" dirty="0" err="1" smtClean="0"/>
              <a:t>Steppers</a:t>
            </a:r>
            <a:r>
              <a:rPr lang="es-UY" u="sng" dirty="0" smtClean="0"/>
              <a:t>, Sliders, </a:t>
            </a:r>
            <a:r>
              <a:rPr lang="es-UY" u="sng" dirty="0" err="1" smtClean="0"/>
              <a:t>Pickers</a:t>
            </a:r>
            <a:r>
              <a:rPr lang="es-UY" u="sng" dirty="0" smtClean="0"/>
              <a:t>, </a:t>
            </a:r>
            <a:r>
              <a:rPr lang="es-UY" u="sng" dirty="0" err="1" smtClean="0"/>
              <a:t>Choosers</a:t>
            </a:r>
            <a:endParaRPr lang="es-UY" u="sng" dirty="0" smtClean="0"/>
          </a:p>
          <a:p>
            <a:endParaRPr lang="es-UY" dirty="0"/>
          </a:p>
        </p:txBody>
      </p:sp>
      <p:sp>
        <p:nvSpPr>
          <p:cNvPr id="4" name="3 Rectángulo"/>
          <p:cNvSpPr/>
          <p:nvPr/>
        </p:nvSpPr>
        <p:spPr>
          <a:xfrm>
            <a:off x="179512" y="2132856"/>
            <a:ext cx="1080120" cy="646331"/>
          </a:xfrm>
          <a:prstGeom prst="rect">
            <a:avLst/>
          </a:prstGeom>
        </p:spPr>
        <p:txBody>
          <a:bodyPr wrap="square">
            <a:spAutoFit/>
          </a:bodyPr>
          <a:lstStyle/>
          <a:p>
            <a:r>
              <a:rPr lang="en-US" dirty="0" err="1"/>
              <a:t>NumericStepper</a:t>
            </a:r>
            <a:endParaRPr lang="es-UY" dirty="0"/>
          </a:p>
        </p:txBody>
      </p:sp>
      <p:pic>
        <p:nvPicPr>
          <p:cNvPr id="5" name="4 Imagen"/>
          <p:cNvPicPr/>
          <p:nvPr/>
        </p:nvPicPr>
        <p:blipFill>
          <a:blip r:embed="rId2" cstate="print"/>
          <a:srcRect/>
          <a:stretch>
            <a:fillRect/>
          </a:stretch>
        </p:blipFill>
        <p:spPr bwMode="auto">
          <a:xfrm>
            <a:off x="179512" y="2708920"/>
            <a:ext cx="8507288" cy="2952328"/>
          </a:xfrm>
          <a:prstGeom prst="rect">
            <a:avLst/>
          </a:prstGeom>
          <a:noFill/>
          <a:ln w="9525">
            <a:noFill/>
            <a:miter lim="800000"/>
            <a:headEnd/>
            <a:tailEnd/>
          </a:ln>
        </p:spPr>
      </p:pic>
      <p:sp>
        <p:nvSpPr>
          <p:cNvPr id="6" name="5 Rectángulo"/>
          <p:cNvSpPr/>
          <p:nvPr/>
        </p:nvSpPr>
        <p:spPr>
          <a:xfrm>
            <a:off x="1187624" y="5733256"/>
            <a:ext cx="1443857" cy="369332"/>
          </a:xfrm>
          <a:prstGeom prst="rect">
            <a:avLst/>
          </a:prstGeom>
        </p:spPr>
        <p:txBody>
          <a:bodyPr wrap="none">
            <a:spAutoFit/>
          </a:bodyPr>
          <a:lstStyle/>
          <a:p>
            <a:r>
              <a:rPr lang="en-US" dirty="0" err="1"/>
              <a:t>DateChooser</a:t>
            </a:r>
            <a:endParaRPr lang="es-UY" dirty="0"/>
          </a:p>
        </p:txBody>
      </p:sp>
      <p:sp>
        <p:nvSpPr>
          <p:cNvPr id="7" name="6 Rectángulo"/>
          <p:cNvSpPr/>
          <p:nvPr/>
        </p:nvSpPr>
        <p:spPr>
          <a:xfrm>
            <a:off x="2627784" y="2276872"/>
            <a:ext cx="1110432" cy="369332"/>
          </a:xfrm>
          <a:prstGeom prst="rect">
            <a:avLst/>
          </a:prstGeom>
        </p:spPr>
        <p:txBody>
          <a:bodyPr wrap="none">
            <a:spAutoFit/>
          </a:bodyPr>
          <a:lstStyle/>
          <a:p>
            <a:r>
              <a:rPr lang="en-US" dirty="0" err="1"/>
              <a:t>DateField</a:t>
            </a:r>
            <a:endParaRPr lang="es-UY" dirty="0"/>
          </a:p>
        </p:txBody>
      </p:sp>
      <p:sp>
        <p:nvSpPr>
          <p:cNvPr id="8" name="7 Rectángulo"/>
          <p:cNvSpPr/>
          <p:nvPr/>
        </p:nvSpPr>
        <p:spPr>
          <a:xfrm>
            <a:off x="3851920" y="5733256"/>
            <a:ext cx="864789" cy="369332"/>
          </a:xfrm>
          <a:prstGeom prst="rect">
            <a:avLst/>
          </a:prstGeom>
        </p:spPr>
        <p:txBody>
          <a:bodyPr wrap="none">
            <a:spAutoFit/>
          </a:bodyPr>
          <a:lstStyle/>
          <a:p>
            <a:r>
              <a:rPr lang="en-US" dirty="0" err="1" smtClean="0"/>
              <a:t>VSlider</a:t>
            </a:r>
            <a:endParaRPr lang="es-UY" dirty="0"/>
          </a:p>
        </p:txBody>
      </p:sp>
      <p:sp>
        <p:nvSpPr>
          <p:cNvPr id="9" name="8 Rectángulo"/>
          <p:cNvSpPr/>
          <p:nvPr/>
        </p:nvSpPr>
        <p:spPr>
          <a:xfrm>
            <a:off x="3923928" y="6093296"/>
            <a:ext cx="891591" cy="369332"/>
          </a:xfrm>
          <a:prstGeom prst="rect">
            <a:avLst/>
          </a:prstGeom>
        </p:spPr>
        <p:txBody>
          <a:bodyPr wrap="none">
            <a:spAutoFit/>
          </a:bodyPr>
          <a:lstStyle/>
          <a:p>
            <a:r>
              <a:rPr lang="en-US" dirty="0" err="1"/>
              <a:t>HSlider</a:t>
            </a:r>
            <a:endParaRPr lang="es-UY" dirty="0"/>
          </a:p>
        </p:txBody>
      </p:sp>
      <p:sp>
        <p:nvSpPr>
          <p:cNvPr id="10" name="9 Rectángulo"/>
          <p:cNvSpPr/>
          <p:nvPr/>
        </p:nvSpPr>
        <p:spPr>
          <a:xfrm>
            <a:off x="5148064" y="5733256"/>
            <a:ext cx="1179618" cy="369332"/>
          </a:xfrm>
          <a:prstGeom prst="rect">
            <a:avLst/>
          </a:prstGeom>
        </p:spPr>
        <p:txBody>
          <a:bodyPr wrap="none">
            <a:spAutoFit/>
          </a:bodyPr>
          <a:lstStyle/>
          <a:p>
            <a:r>
              <a:rPr lang="en-US" dirty="0" err="1"/>
              <a:t>VScrollBar</a:t>
            </a:r>
            <a:endParaRPr lang="es-UY" dirty="0"/>
          </a:p>
        </p:txBody>
      </p:sp>
      <p:sp>
        <p:nvSpPr>
          <p:cNvPr id="11" name="10 Rectángulo"/>
          <p:cNvSpPr/>
          <p:nvPr/>
        </p:nvSpPr>
        <p:spPr>
          <a:xfrm>
            <a:off x="5148064" y="6093296"/>
            <a:ext cx="1206421" cy="369332"/>
          </a:xfrm>
          <a:prstGeom prst="rect">
            <a:avLst/>
          </a:prstGeom>
        </p:spPr>
        <p:txBody>
          <a:bodyPr wrap="none">
            <a:spAutoFit/>
          </a:bodyPr>
          <a:lstStyle/>
          <a:p>
            <a:r>
              <a:rPr lang="en-US" smtClean="0"/>
              <a:t>HScrollBar</a:t>
            </a:r>
            <a:endParaRPr lang="es-UY" dirty="0"/>
          </a:p>
        </p:txBody>
      </p:sp>
      <p:sp>
        <p:nvSpPr>
          <p:cNvPr id="12" name="11 Rectángulo"/>
          <p:cNvSpPr/>
          <p:nvPr/>
        </p:nvSpPr>
        <p:spPr>
          <a:xfrm>
            <a:off x="6804248" y="2276872"/>
            <a:ext cx="1340175" cy="369332"/>
          </a:xfrm>
          <a:prstGeom prst="rect">
            <a:avLst/>
          </a:prstGeom>
        </p:spPr>
        <p:txBody>
          <a:bodyPr wrap="none">
            <a:spAutoFit/>
          </a:bodyPr>
          <a:lstStyle/>
          <a:p>
            <a:r>
              <a:rPr lang="en-US" dirty="0" err="1"/>
              <a:t>ColorPicker</a:t>
            </a:r>
            <a:r>
              <a:rPr lang="en-US" dirty="0"/>
              <a:t> </a:t>
            </a:r>
            <a:endParaRPr lang="es-UY" dirty="0"/>
          </a:p>
        </p:txBody>
      </p:sp>
      <p:sp>
        <p:nvSpPr>
          <p:cNvPr id="13" name="3 Título"/>
          <p:cNvSpPr txBox="1">
            <a:spLocks noGrp="1"/>
          </p:cNvSpPr>
          <p:nvPr>
            <p:ph type="title"/>
          </p:nvPr>
        </p:nvSpPr>
        <p:spPr>
          <a:xfrm>
            <a:off x="457200" y="274638"/>
            <a:ext cx="7467600" cy="563562"/>
          </a:xfrm>
          <a:prstGeom prst="rect">
            <a:avLst/>
          </a:prstGeom>
          <a:noFill/>
        </p:spPr>
        <p:txBody>
          <a:bodyPr wrap="square" rtlCol="0">
            <a:spAutoFit/>
          </a:bodyPr>
          <a:lstStyle/>
          <a:p>
            <a:r>
              <a:rPr lang="es-UY" b="1" dirty="0" smtClean="0"/>
              <a:t>1-Controles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14400" y="1295400"/>
            <a:ext cx="2118785" cy="523220"/>
          </a:xfrm>
          <a:prstGeom prst="rect">
            <a:avLst/>
          </a:prstGeom>
        </p:spPr>
        <p:txBody>
          <a:bodyPr wrap="none">
            <a:spAutoFit/>
          </a:bodyPr>
          <a:lstStyle/>
          <a:p>
            <a:r>
              <a:rPr lang="es-UY" sz="2800" b="1" u="sng" dirty="0" err="1"/>
              <a:t>Text</a:t>
            </a:r>
            <a:r>
              <a:rPr lang="es-UY" sz="2800" b="1" u="sng" dirty="0"/>
              <a:t> </a:t>
            </a:r>
            <a:r>
              <a:rPr lang="es-UY" sz="2800" b="1" u="sng" dirty="0" err="1"/>
              <a:t>Controls</a:t>
            </a:r>
            <a:endParaRPr lang="es-UY" sz="2800" dirty="0"/>
          </a:p>
        </p:txBody>
      </p:sp>
      <p:sp>
        <p:nvSpPr>
          <p:cNvPr id="5" name="4 Rectángulo"/>
          <p:cNvSpPr/>
          <p:nvPr/>
        </p:nvSpPr>
        <p:spPr>
          <a:xfrm>
            <a:off x="914400" y="2667000"/>
            <a:ext cx="2880319" cy="369332"/>
          </a:xfrm>
          <a:prstGeom prst="rect">
            <a:avLst/>
          </a:prstGeom>
        </p:spPr>
        <p:txBody>
          <a:bodyPr wrap="square">
            <a:spAutoFit/>
          </a:bodyPr>
          <a:lstStyle/>
          <a:p>
            <a:r>
              <a:rPr lang="es-UY" dirty="0" err="1"/>
              <a:t>TextInput</a:t>
            </a:r>
            <a:r>
              <a:rPr lang="es-UY" dirty="0"/>
              <a:t> </a:t>
            </a:r>
            <a:r>
              <a:rPr lang="es-UY" dirty="0" smtClean="0"/>
              <a:t>y </a:t>
            </a:r>
            <a:r>
              <a:rPr lang="es-UY" dirty="0" err="1" smtClean="0"/>
              <a:t>TextArea</a:t>
            </a:r>
            <a:r>
              <a:rPr lang="es-UY" dirty="0" smtClean="0"/>
              <a:t> </a:t>
            </a:r>
            <a:endParaRPr lang="es-UY" dirty="0"/>
          </a:p>
        </p:txBody>
      </p:sp>
      <p:pic>
        <p:nvPicPr>
          <p:cNvPr id="6" name="5 Imagen"/>
          <p:cNvPicPr/>
          <p:nvPr/>
        </p:nvPicPr>
        <p:blipFill>
          <a:blip r:embed="rId2" cstate="print"/>
          <a:srcRect/>
          <a:stretch>
            <a:fillRect/>
          </a:stretch>
        </p:blipFill>
        <p:spPr bwMode="auto">
          <a:xfrm>
            <a:off x="4419600" y="2514600"/>
            <a:ext cx="3600400" cy="1800200"/>
          </a:xfrm>
          <a:prstGeom prst="rect">
            <a:avLst/>
          </a:prstGeom>
          <a:noFill/>
          <a:ln w="9525">
            <a:noFill/>
            <a:miter lim="800000"/>
            <a:headEnd/>
            <a:tailEnd/>
          </a:ln>
        </p:spPr>
      </p:pic>
      <p:pic>
        <p:nvPicPr>
          <p:cNvPr id="7" name="6 Imagen"/>
          <p:cNvPicPr/>
          <p:nvPr/>
        </p:nvPicPr>
        <p:blipFill>
          <a:blip r:embed="rId3" cstate="print"/>
          <a:srcRect/>
          <a:stretch>
            <a:fillRect/>
          </a:stretch>
        </p:blipFill>
        <p:spPr bwMode="auto">
          <a:xfrm>
            <a:off x="4343400" y="4419600"/>
            <a:ext cx="3672408" cy="2133600"/>
          </a:xfrm>
          <a:prstGeom prst="rect">
            <a:avLst/>
          </a:prstGeom>
          <a:noFill/>
          <a:ln w="9525">
            <a:noFill/>
            <a:miter lim="800000"/>
            <a:headEnd/>
            <a:tailEnd/>
          </a:ln>
        </p:spPr>
      </p:pic>
      <p:sp>
        <p:nvSpPr>
          <p:cNvPr id="8" name="7 Rectángulo"/>
          <p:cNvSpPr/>
          <p:nvPr/>
        </p:nvSpPr>
        <p:spPr>
          <a:xfrm>
            <a:off x="971600" y="4581128"/>
            <a:ext cx="2921505" cy="646331"/>
          </a:xfrm>
          <a:prstGeom prst="rect">
            <a:avLst/>
          </a:prstGeom>
        </p:spPr>
        <p:txBody>
          <a:bodyPr wrap="none">
            <a:spAutoFit/>
          </a:bodyPr>
          <a:lstStyle/>
          <a:p>
            <a:r>
              <a:rPr lang="es-UY" dirty="0" err="1"/>
              <a:t>RichText</a:t>
            </a:r>
            <a:r>
              <a:rPr lang="es-UY" dirty="0"/>
              <a:t> y </a:t>
            </a:r>
            <a:r>
              <a:rPr lang="es-UY" dirty="0" err="1"/>
              <a:t>RichEditableText</a:t>
            </a:r>
            <a:r>
              <a:rPr lang="es-UY" dirty="0"/>
              <a:t>. </a:t>
            </a:r>
          </a:p>
          <a:p>
            <a:r>
              <a:rPr lang="es-UY" dirty="0" smtClean="0"/>
              <a:t>(Nuevo en </a:t>
            </a:r>
            <a:r>
              <a:rPr lang="es-UY" dirty="0" err="1" smtClean="0"/>
              <a:t>Spark</a:t>
            </a:r>
            <a:r>
              <a:rPr lang="es-UY" dirty="0" smtClean="0"/>
              <a:t>)</a:t>
            </a:r>
            <a:endParaRPr lang="es-UY" dirty="0"/>
          </a:p>
        </p:txBody>
      </p:sp>
      <p:sp>
        <p:nvSpPr>
          <p:cNvPr id="9" name="3 Título"/>
          <p:cNvSpPr txBox="1">
            <a:spLocks noGrp="1"/>
          </p:cNvSpPr>
          <p:nvPr>
            <p:ph type="title"/>
          </p:nvPr>
        </p:nvSpPr>
        <p:spPr>
          <a:xfrm>
            <a:off x="457200" y="274638"/>
            <a:ext cx="7467600" cy="563562"/>
          </a:xfrm>
          <a:prstGeom prst="rect">
            <a:avLst/>
          </a:prstGeom>
          <a:noFill/>
        </p:spPr>
        <p:txBody>
          <a:bodyPr wrap="square" rtlCol="0">
            <a:spAutoFit/>
          </a:bodyPr>
          <a:lstStyle/>
          <a:p>
            <a:r>
              <a:rPr lang="es-UY" b="1" dirty="0" smtClean="0"/>
              <a:t>1-Controles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Que</a:t>
            </a:r>
            <a:r>
              <a:rPr lang="en-US" dirty="0" smtClean="0"/>
              <a:t> </a:t>
            </a:r>
            <a:r>
              <a:rPr lang="en-US" dirty="0" err="1" smtClean="0"/>
              <a:t>es</a:t>
            </a:r>
            <a:r>
              <a:rPr lang="en-US" dirty="0" smtClean="0"/>
              <a:t> Flex??</a:t>
            </a:r>
            <a:endParaRPr lang="en-US" dirty="0"/>
          </a:p>
        </p:txBody>
      </p:sp>
      <p:sp>
        <p:nvSpPr>
          <p:cNvPr id="3" name="2 Marcador de contenido"/>
          <p:cNvSpPr>
            <a:spLocks noGrp="1"/>
          </p:cNvSpPr>
          <p:nvPr>
            <p:ph sz="quarter" idx="1"/>
          </p:nvPr>
        </p:nvSpPr>
        <p:spPr/>
        <p:txBody>
          <a:bodyPr/>
          <a:lstStyle/>
          <a:p>
            <a:r>
              <a:rPr lang="es-ES" dirty="0"/>
              <a:t>Flex es un </a:t>
            </a:r>
            <a:r>
              <a:rPr lang="es-ES" dirty="0" err="1"/>
              <a:t>framework</a:t>
            </a:r>
            <a:r>
              <a:rPr lang="es-ES" dirty="0"/>
              <a:t> que se utiliza para crear aplicaciones RIA (</a:t>
            </a:r>
            <a:r>
              <a:rPr lang="es-ES" dirty="0" err="1"/>
              <a:t>Rich</a:t>
            </a:r>
            <a:r>
              <a:rPr lang="es-ES" dirty="0"/>
              <a:t> Internet </a:t>
            </a:r>
            <a:r>
              <a:rPr lang="es-ES" dirty="0" err="1"/>
              <a:t>Application</a:t>
            </a:r>
            <a:r>
              <a:rPr lang="es-ES" dirty="0"/>
              <a:t>). </a:t>
            </a:r>
            <a:r>
              <a:rPr lang="es-ES" dirty="0" smtClean="0"/>
              <a:t/>
            </a:r>
            <a:br>
              <a:rPr lang="es-ES" dirty="0" smtClean="0"/>
            </a:br>
            <a:endParaRPr lang="es-ES" dirty="0" smtClean="0"/>
          </a:p>
          <a:p>
            <a:r>
              <a:rPr lang="es-ES" dirty="0" smtClean="0"/>
              <a:t>Se crea una </a:t>
            </a:r>
            <a:r>
              <a:rPr lang="es-ES" dirty="0" err="1" smtClean="0"/>
              <a:t>app</a:t>
            </a:r>
            <a:r>
              <a:rPr lang="es-ES" dirty="0" smtClean="0"/>
              <a:t> completas </a:t>
            </a:r>
            <a:r>
              <a:rPr lang="es-ES" dirty="0"/>
              <a:t>que corren en </a:t>
            </a:r>
            <a:r>
              <a:rPr lang="es-ES" dirty="0" smtClean="0"/>
              <a:t>cualquier navegador </a:t>
            </a:r>
            <a:r>
              <a:rPr lang="es-ES" dirty="0"/>
              <a:t>de internet</a:t>
            </a:r>
            <a:r>
              <a:rPr lang="es-ES" dirty="0" smtClean="0"/>
              <a:t>.</a:t>
            </a:r>
          </a:p>
          <a:p>
            <a:endParaRPr lang="es-ES" dirty="0"/>
          </a:p>
          <a:p>
            <a:r>
              <a:rPr lang="es-ES" dirty="0" smtClean="0"/>
              <a:t>Nos brinda herramientas (componentes) que nos ayudan a la hora de programas.</a:t>
            </a:r>
          </a:p>
          <a:p>
            <a:pPr lvl="1"/>
            <a:r>
              <a:rPr lang="es-ES" dirty="0" smtClean="0"/>
              <a:t>Combo-Box    		</a:t>
            </a:r>
            <a:endParaRPr lang="es-ES" b="1" dirty="0" smtClean="0"/>
          </a:p>
          <a:p>
            <a:pPr lvl="1"/>
            <a:r>
              <a:rPr lang="es-ES" dirty="0" err="1" smtClean="0"/>
              <a:t>Label</a:t>
            </a:r>
            <a:endParaRPr lang="es-ES" dirty="0" smtClean="0"/>
          </a:p>
          <a:p>
            <a:pPr lvl="1"/>
            <a:r>
              <a:rPr lang="en-US" dirty="0" err="1"/>
              <a:t>DateChooser</a:t>
            </a:r>
            <a:r>
              <a:rPr lang="en-US" dirty="0"/>
              <a:t> 	</a:t>
            </a:r>
          </a:p>
          <a:p>
            <a:pPr lvl="1"/>
            <a:r>
              <a:rPr lang="en-US" dirty="0"/>
              <a:t>Grid </a:t>
            </a:r>
            <a:endParaRPr lang="es-ES" dirty="0" smtClean="0"/>
          </a:p>
          <a:p>
            <a:endParaRPr lang="en-US" dirty="0"/>
          </a:p>
        </p:txBody>
      </p:sp>
      <p:sp>
        <p:nvSpPr>
          <p:cNvPr id="4" name="3 CuadroTexto"/>
          <p:cNvSpPr txBox="1"/>
          <p:nvPr/>
        </p:nvSpPr>
        <p:spPr>
          <a:xfrm>
            <a:off x="3657600" y="4941054"/>
            <a:ext cx="3124200" cy="1323439"/>
          </a:xfrm>
          <a:prstGeom prst="rect">
            <a:avLst/>
          </a:prstGeom>
          <a:noFill/>
        </p:spPr>
        <p:txBody>
          <a:bodyPr wrap="square" rtlCol="0">
            <a:spAutoFit/>
          </a:bodyPr>
          <a:lstStyle/>
          <a:p>
            <a:pPr marL="285750" indent="-285750">
              <a:buFont typeface="Arial" pitchFamily="34" charset="0"/>
              <a:buChar char="•"/>
            </a:pPr>
            <a:r>
              <a:rPr lang="es-ES" sz="2000" dirty="0" smtClean="0"/>
              <a:t>Efectos </a:t>
            </a:r>
            <a:r>
              <a:rPr lang="es-ES" sz="2000" dirty="0"/>
              <a:t>de </a:t>
            </a:r>
            <a:r>
              <a:rPr lang="es-ES" sz="2000" dirty="0" smtClean="0"/>
              <a:t>animaciones</a:t>
            </a:r>
          </a:p>
          <a:p>
            <a:pPr marL="285750" indent="-285750">
              <a:buFont typeface="Arial" pitchFamily="34" charset="0"/>
              <a:buChar char="•"/>
            </a:pPr>
            <a:r>
              <a:rPr lang="es-ES" sz="2000" dirty="0" smtClean="0"/>
              <a:t>Arrastrar </a:t>
            </a:r>
            <a:r>
              <a:rPr lang="es-ES" sz="2000" dirty="0"/>
              <a:t>y </a:t>
            </a:r>
            <a:r>
              <a:rPr lang="es-ES" sz="2000" dirty="0" smtClean="0"/>
              <a:t>soltar</a:t>
            </a:r>
          </a:p>
          <a:p>
            <a:pPr marL="0" lvl="1"/>
            <a:endParaRPr lang="es-ES" sz="2000" dirty="0" smtClean="0"/>
          </a:p>
        </p:txBody>
      </p:sp>
    </p:spTree>
    <p:extLst>
      <p:ext uri="{BB962C8B-B14F-4D97-AF65-F5344CB8AC3E}">
        <p14:creationId xmlns:p14="http://schemas.microsoft.com/office/powerpoint/2010/main" xmlns="" val="35453020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3581400" y="1905000"/>
            <a:ext cx="4608512" cy="1728192"/>
          </a:xfrm>
          <a:prstGeom prst="rect">
            <a:avLst/>
          </a:prstGeom>
          <a:noFill/>
          <a:ln w="9525">
            <a:noFill/>
            <a:miter lim="800000"/>
            <a:headEnd/>
            <a:tailEnd/>
          </a:ln>
        </p:spPr>
      </p:pic>
      <p:pic>
        <p:nvPicPr>
          <p:cNvPr id="5" name="4 Imagen"/>
          <p:cNvPicPr/>
          <p:nvPr/>
        </p:nvPicPr>
        <p:blipFill>
          <a:blip r:embed="rId3" cstate="print"/>
          <a:srcRect l="27160" t="35593" r="47090" b="35028"/>
          <a:stretch>
            <a:fillRect/>
          </a:stretch>
        </p:blipFill>
        <p:spPr bwMode="auto">
          <a:xfrm>
            <a:off x="304800" y="1828800"/>
            <a:ext cx="2297807" cy="1863669"/>
          </a:xfrm>
          <a:prstGeom prst="rect">
            <a:avLst/>
          </a:prstGeom>
          <a:noFill/>
          <a:ln w="9525">
            <a:noFill/>
            <a:miter lim="800000"/>
            <a:headEnd/>
            <a:tailEnd/>
          </a:ln>
        </p:spPr>
      </p:pic>
      <p:sp>
        <p:nvSpPr>
          <p:cNvPr id="6" name="5 CuadroTexto"/>
          <p:cNvSpPr txBox="1"/>
          <p:nvPr/>
        </p:nvSpPr>
        <p:spPr>
          <a:xfrm>
            <a:off x="685800" y="3657600"/>
            <a:ext cx="1451103" cy="369332"/>
          </a:xfrm>
          <a:prstGeom prst="rect">
            <a:avLst/>
          </a:prstGeom>
          <a:noFill/>
        </p:spPr>
        <p:txBody>
          <a:bodyPr wrap="none" rtlCol="0">
            <a:spAutoFit/>
          </a:bodyPr>
          <a:lstStyle/>
          <a:p>
            <a:r>
              <a:rPr lang="es-UY" dirty="0" smtClean="0"/>
              <a:t>TabNavigator</a:t>
            </a:r>
            <a:endParaRPr lang="es-UY" dirty="0"/>
          </a:p>
        </p:txBody>
      </p:sp>
      <p:pic>
        <p:nvPicPr>
          <p:cNvPr id="7" name="6 Imagen"/>
          <p:cNvPicPr/>
          <p:nvPr/>
        </p:nvPicPr>
        <p:blipFill>
          <a:blip r:embed="rId4" cstate="print"/>
          <a:srcRect l="40212" t="37288" r="35097" b="38983"/>
          <a:stretch>
            <a:fillRect/>
          </a:stretch>
        </p:blipFill>
        <p:spPr bwMode="auto">
          <a:xfrm>
            <a:off x="2209800" y="4648200"/>
            <a:ext cx="2960166" cy="2006526"/>
          </a:xfrm>
          <a:prstGeom prst="rect">
            <a:avLst/>
          </a:prstGeom>
          <a:noFill/>
          <a:ln w="9525">
            <a:noFill/>
            <a:miter lim="800000"/>
            <a:headEnd/>
            <a:tailEnd/>
          </a:ln>
        </p:spPr>
      </p:pic>
      <p:sp>
        <p:nvSpPr>
          <p:cNvPr id="8" name="7 CuadroTexto"/>
          <p:cNvSpPr txBox="1"/>
          <p:nvPr/>
        </p:nvSpPr>
        <p:spPr>
          <a:xfrm>
            <a:off x="3124200" y="4114800"/>
            <a:ext cx="863570" cy="369332"/>
          </a:xfrm>
          <a:prstGeom prst="rect">
            <a:avLst/>
          </a:prstGeom>
          <a:noFill/>
        </p:spPr>
        <p:txBody>
          <a:bodyPr wrap="none" rtlCol="0">
            <a:spAutoFit/>
          </a:bodyPr>
          <a:lstStyle/>
          <a:p>
            <a:r>
              <a:rPr lang="es-UY" dirty="0" smtClean="0"/>
              <a:t>TabBar</a:t>
            </a:r>
            <a:endParaRPr lang="es-UY" dirty="0"/>
          </a:p>
        </p:txBody>
      </p:sp>
      <p:sp>
        <p:nvSpPr>
          <p:cNvPr id="9" name="3 Título"/>
          <p:cNvSpPr txBox="1">
            <a:spLocks noGrp="1"/>
          </p:cNvSpPr>
          <p:nvPr>
            <p:ph type="title"/>
          </p:nvPr>
        </p:nvSpPr>
        <p:spPr>
          <a:xfrm>
            <a:off x="381000" y="304800"/>
            <a:ext cx="7467600" cy="769441"/>
          </a:xfrm>
          <a:prstGeom prst="rect">
            <a:avLst/>
          </a:prstGeom>
          <a:noFill/>
        </p:spPr>
        <p:txBody>
          <a:bodyPr wrap="square" rtlCol="0">
            <a:spAutoFit/>
          </a:bodyPr>
          <a:lstStyle/>
          <a:p>
            <a:r>
              <a:rPr lang="es-UY" b="1" dirty="0" smtClean="0"/>
              <a:t>2-Navigator</a:t>
            </a:r>
            <a:r>
              <a:rPr lang="es-UY" sz="4400" b="1" dirty="0" smtClean="0"/>
              <a:t> </a:t>
            </a:r>
            <a:r>
              <a:rPr lang="es-UY" b="1" dirty="0" err="1" smtClean="0"/>
              <a:t>Components</a:t>
            </a:r>
            <a:endParaRPr lang="es-UY"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sz="quarter" idx="1"/>
          </p:nvPr>
        </p:nvPicPr>
        <p:blipFill>
          <a:blip r:embed="rId2" cstate="print"/>
          <a:srcRect/>
          <a:stretch>
            <a:fillRect/>
          </a:stretch>
        </p:blipFill>
        <p:spPr bwMode="auto">
          <a:xfrm>
            <a:off x="914400" y="1295400"/>
            <a:ext cx="6448426" cy="4953000"/>
          </a:xfrm>
          <a:prstGeom prst="rect">
            <a:avLst/>
          </a:prstGeom>
          <a:noFill/>
          <a:ln w="9525">
            <a:noFill/>
            <a:miter lim="800000"/>
            <a:headEnd/>
            <a:tailEnd/>
          </a:ln>
        </p:spPr>
      </p:pic>
      <p:sp>
        <p:nvSpPr>
          <p:cNvPr id="5" name="4 Título"/>
          <p:cNvSpPr>
            <a:spLocks noGrp="1"/>
          </p:cNvSpPr>
          <p:nvPr>
            <p:ph type="title"/>
          </p:nvPr>
        </p:nvSpPr>
        <p:spPr>
          <a:xfrm>
            <a:off x="457200" y="274638"/>
            <a:ext cx="7467600" cy="563562"/>
          </a:xfrm>
          <a:prstGeom prst="rect">
            <a:avLst/>
          </a:prstGeom>
        </p:spPr>
        <p:txBody>
          <a:bodyPr wrap="square">
            <a:spAutoFit/>
          </a:bodyPr>
          <a:lstStyle/>
          <a:p>
            <a:r>
              <a:rPr lang="es-UY" b="1" dirty="0" smtClean="0"/>
              <a:t>3-Layout </a:t>
            </a:r>
            <a:r>
              <a:rPr lang="es-UY" b="1" dirty="0"/>
              <a:t>Components</a:t>
            </a:r>
            <a:endParaRPr lang="es-UY"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2362200" y="762000"/>
            <a:ext cx="3520975" cy="2304256"/>
          </a:xfrm>
          <a:prstGeom prst="rect">
            <a:avLst/>
          </a:prstGeom>
          <a:noFill/>
          <a:ln w="9525">
            <a:noFill/>
            <a:miter lim="800000"/>
            <a:headEnd/>
            <a:tailEnd/>
          </a:ln>
        </p:spPr>
      </p:pic>
      <p:sp>
        <p:nvSpPr>
          <p:cNvPr id="5" name="4 Rectángulo"/>
          <p:cNvSpPr/>
          <p:nvPr/>
        </p:nvSpPr>
        <p:spPr>
          <a:xfrm>
            <a:off x="381000" y="0"/>
            <a:ext cx="5248553" cy="553998"/>
          </a:xfrm>
          <a:prstGeom prst="rect">
            <a:avLst/>
          </a:prstGeom>
        </p:spPr>
        <p:txBody>
          <a:bodyPr wrap="none">
            <a:spAutoFit/>
          </a:bodyPr>
          <a:lstStyle/>
          <a:p>
            <a:r>
              <a:rPr lang="es-UY" sz="3000" b="1" cap="small" dirty="0" smtClean="0">
                <a:solidFill>
                  <a:schemeClr val="tx2"/>
                </a:solidFill>
                <a:latin typeface="+mj-lt"/>
                <a:ea typeface="+mj-ea"/>
                <a:cs typeface="+mj-cs"/>
              </a:rPr>
              <a:t>4 Componentes </a:t>
            </a:r>
            <a:r>
              <a:rPr lang="es-UY" sz="3000" b="1" cap="small" dirty="0">
                <a:solidFill>
                  <a:schemeClr val="tx2"/>
                </a:solidFill>
                <a:latin typeface="+mj-lt"/>
                <a:ea typeface="+mj-ea"/>
                <a:cs typeface="+mj-cs"/>
              </a:rPr>
              <a:t>Gráficos</a:t>
            </a:r>
          </a:p>
        </p:txBody>
      </p:sp>
      <p:sp>
        <p:nvSpPr>
          <p:cNvPr id="6" name="5 Rectángulo"/>
          <p:cNvSpPr/>
          <p:nvPr/>
        </p:nvSpPr>
        <p:spPr>
          <a:xfrm>
            <a:off x="304800" y="3581400"/>
            <a:ext cx="5771132" cy="553998"/>
          </a:xfrm>
          <a:prstGeom prst="rect">
            <a:avLst/>
          </a:prstGeom>
        </p:spPr>
        <p:txBody>
          <a:bodyPr wrap="none">
            <a:spAutoFit/>
          </a:bodyPr>
          <a:lstStyle/>
          <a:p>
            <a:r>
              <a:rPr lang="es-UY" sz="3000" b="1" cap="small" dirty="0" smtClean="0">
                <a:solidFill>
                  <a:schemeClr val="tx2"/>
                </a:solidFill>
                <a:latin typeface="+mj-lt"/>
                <a:ea typeface="+mj-ea"/>
                <a:cs typeface="+mj-cs"/>
              </a:rPr>
              <a:t>5-AIR-Specific </a:t>
            </a:r>
            <a:r>
              <a:rPr lang="es-UY" sz="3000" b="1" cap="small" dirty="0">
                <a:solidFill>
                  <a:schemeClr val="tx2"/>
                </a:solidFill>
                <a:latin typeface="+mj-lt"/>
                <a:ea typeface="+mj-ea"/>
                <a:cs typeface="+mj-cs"/>
              </a:rPr>
              <a:t>Components</a:t>
            </a:r>
          </a:p>
        </p:txBody>
      </p:sp>
      <p:pic>
        <p:nvPicPr>
          <p:cNvPr id="7" name="6 Imagen"/>
          <p:cNvPicPr/>
          <p:nvPr/>
        </p:nvPicPr>
        <p:blipFill>
          <a:blip r:embed="rId3" cstate="print"/>
          <a:srcRect/>
          <a:stretch>
            <a:fillRect/>
          </a:stretch>
        </p:blipFill>
        <p:spPr bwMode="auto">
          <a:xfrm>
            <a:off x="2057400" y="4267200"/>
            <a:ext cx="4032448" cy="2304256"/>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563562"/>
          </a:xfrm>
        </p:spPr>
        <p:txBody>
          <a:bodyPr/>
          <a:lstStyle/>
          <a:p>
            <a:pPr algn="ctr"/>
            <a:r>
              <a:rPr lang="en-US" dirty="0" smtClean="0"/>
              <a:t>Creating Your First Component</a:t>
            </a:r>
            <a:endParaRPr lang="es-UY" dirty="0"/>
          </a:p>
        </p:txBody>
      </p:sp>
      <p:sp>
        <p:nvSpPr>
          <p:cNvPr id="3" name="2 Marcador de contenido"/>
          <p:cNvSpPr>
            <a:spLocks noGrp="1"/>
          </p:cNvSpPr>
          <p:nvPr>
            <p:ph sz="quarter" idx="1"/>
          </p:nvPr>
        </p:nvSpPr>
        <p:spPr>
          <a:xfrm>
            <a:off x="457200" y="1295400"/>
            <a:ext cx="7467600" cy="5178552"/>
          </a:xfrm>
        </p:spPr>
        <p:txBody>
          <a:bodyPr>
            <a:normAutofit/>
          </a:bodyPr>
          <a:lstStyle/>
          <a:p>
            <a:r>
              <a:rPr lang="es-UY" sz="1900" dirty="0" smtClean="0"/>
              <a:t>Para crear el componente necesitamos </a:t>
            </a:r>
            <a:r>
              <a:rPr lang="es-UY" sz="1900" dirty="0" err="1" smtClean="0"/>
              <a:t>setearle</a:t>
            </a:r>
            <a:r>
              <a:rPr lang="es-UY" sz="1900" dirty="0" smtClean="0"/>
              <a:t> la superclase y como lo estamos creando de </a:t>
            </a:r>
            <a:r>
              <a:rPr lang="es-UY" sz="1900" dirty="0" err="1" smtClean="0"/>
              <a:t>cero,Tambien</a:t>
            </a:r>
            <a:r>
              <a:rPr lang="es-UY" sz="1900" dirty="0" smtClean="0"/>
              <a:t> necesitamos indicarle que herede de </a:t>
            </a:r>
            <a:r>
              <a:rPr lang="es-UY" sz="1900" dirty="0" err="1" smtClean="0"/>
              <a:t>UIComponent</a:t>
            </a:r>
            <a:r>
              <a:rPr lang="es-UY" sz="1900" dirty="0" smtClean="0"/>
              <a:t>.</a:t>
            </a:r>
          </a:p>
          <a:p>
            <a:pPr>
              <a:buNone/>
            </a:pPr>
            <a:endParaRPr lang="es-UY" dirty="0" smtClean="0"/>
          </a:p>
          <a:p>
            <a:pPr>
              <a:buNone/>
            </a:pPr>
            <a:r>
              <a:rPr lang="es-UY" sz="1900" dirty="0" err="1" smtClean="0"/>
              <a:t>import</a:t>
            </a:r>
            <a:r>
              <a:rPr lang="es-UY" sz="1900" dirty="0" smtClean="0"/>
              <a:t> </a:t>
            </a:r>
            <a:r>
              <a:rPr lang="es-UY" sz="1900" dirty="0" err="1" smtClean="0"/>
              <a:t>mx.core.UIComponent</a:t>
            </a:r>
            <a:r>
              <a:rPr lang="es-UY" sz="1900" dirty="0" smtClean="0"/>
              <a:t>;</a:t>
            </a:r>
          </a:p>
          <a:p>
            <a:pPr>
              <a:buNone/>
            </a:pPr>
            <a:r>
              <a:rPr lang="es-UY" sz="1900" dirty="0" err="1" smtClean="0"/>
              <a:t>public</a:t>
            </a:r>
            <a:r>
              <a:rPr lang="es-UY" sz="1900" dirty="0" smtClean="0"/>
              <a:t> </a:t>
            </a:r>
            <a:r>
              <a:rPr lang="es-UY" sz="1900" dirty="0" err="1" smtClean="0"/>
              <a:t>class</a:t>
            </a:r>
            <a:r>
              <a:rPr lang="es-UY" sz="1900" dirty="0" smtClean="0"/>
              <a:t> </a:t>
            </a:r>
            <a:r>
              <a:rPr lang="es-UY" sz="1900" dirty="0" err="1" smtClean="0"/>
              <a:t>MyFirstComponent</a:t>
            </a:r>
            <a:r>
              <a:rPr lang="es-UY" sz="1900" dirty="0" smtClean="0"/>
              <a:t> </a:t>
            </a:r>
            <a:r>
              <a:rPr lang="es-UY" sz="1900" dirty="0" err="1" smtClean="0"/>
              <a:t>extends</a:t>
            </a:r>
            <a:r>
              <a:rPr lang="es-UY" sz="1900" dirty="0" smtClean="0"/>
              <a:t> </a:t>
            </a:r>
            <a:r>
              <a:rPr lang="es-UY" sz="1900" dirty="0" err="1" smtClean="0"/>
              <a:t>UIComponent</a:t>
            </a:r>
            <a:endParaRPr lang="es-UY" sz="1900" dirty="0" smtClean="0"/>
          </a:p>
          <a:p>
            <a:pPr>
              <a:buNone/>
            </a:pPr>
            <a:r>
              <a:rPr lang="es-UY" sz="1900" dirty="0" smtClean="0"/>
              <a:t>{</a:t>
            </a:r>
          </a:p>
          <a:p>
            <a:pPr>
              <a:buNone/>
            </a:pPr>
            <a:r>
              <a:rPr lang="es-UY" sz="1900" dirty="0" smtClean="0"/>
              <a:t>	</a:t>
            </a:r>
            <a:r>
              <a:rPr lang="es-UY" sz="1900" dirty="0" err="1" smtClean="0"/>
              <a:t>public</a:t>
            </a:r>
            <a:r>
              <a:rPr lang="es-UY" sz="1900" dirty="0" smtClean="0"/>
              <a:t> </a:t>
            </a:r>
            <a:r>
              <a:rPr lang="es-UY" sz="1900" dirty="0" err="1" smtClean="0"/>
              <a:t>function</a:t>
            </a:r>
            <a:r>
              <a:rPr lang="es-UY" sz="1900" dirty="0" smtClean="0"/>
              <a:t> </a:t>
            </a:r>
            <a:r>
              <a:rPr lang="es-UY" sz="1900" dirty="0" err="1" smtClean="0"/>
              <a:t>MyFirstComponent</a:t>
            </a:r>
            <a:r>
              <a:rPr lang="es-UY" sz="1900" dirty="0" smtClean="0"/>
              <a:t>()</a:t>
            </a:r>
          </a:p>
          <a:p>
            <a:pPr>
              <a:buNone/>
            </a:pPr>
            <a:r>
              <a:rPr lang="es-UY" sz="1900" dirty="0" smtClean="0"/>
              <a:t>	{</a:t>
            </a:r>
            <a:endParaRPr lang="es-UY" sz="1900" dirty="0" smtClean="0"/>
          </a:p>
          <a:p>
            <a:pPr>
              <a:buNone/>
            </a:pPr>
            <a:r>
              <a:rPr lang="es-UY" sz="1900" dirty="0" smtClean="0"/>
              <a:t>		</a:t>
            </a:r>
            <a:r>
              <a:rPr lang="es-UY" sz="1900" dirty="0" err="1" smtClean="0"/>
              <a:t>super</a:t>
            </a:r>
            <a:r>
              <a:rPr lang="es-UY" sz="1900" dirty="0" smtClean="0"/>
              <a:t>();</a:t>
            </a:r>
          </a:p>
          <a:p>
            <a:pPr>
              <a:buNone/>
            </a:pPr>
            <a:r>
              <a:rPr lang="es-UY" sz="1900" dirty="0" smtClean="0"/>
              <a:t>	}</a:t>
            </a:r>
            <a:endParaRPr lang="es-UY" sz="1900" dirty="0" smtClean="0"/>
          </a:p>
          <a:p>
            <a:pPr>
              <a:buNone/>
            </a:pPr>
            <a:r>
              <a:rPr lang="es-UY" sz="1900" dirty="0" smtClean="0"/>
              <a:t>}</a:t>
            </a:r>
          </a:p>
          <a:p>
            <a:endParaRPr lang="es-UY"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33400" y="609600"/>
            <a:ext cx="7467600" cy="5635752"/>
          </a:xfrm>
        </p:spPr>
        <p:txBody>
          <a:bodyPr/>
          <a:lstStyle/>
          <a:p>
            <a:r>
              <a:rPr lang="es-UY" sz="1900" dirty="0" smtClean="0"/>
              <a:t>Al hacer que el componente herede de </a:t>
            </a:r>
            <a:r>
              <a:rPr lang="es-UY" sz="1900" dirty="0" err="1" smtClean="0"/>
              <a:t>UIComponent</a:t>
            </a:r>
            <a:r>
              <a:rPr lang="es-UY" sz="1900" dirty="0" smtClean="0"/>
              <a:t> </a:t>
            </a:r>
            <a:r>
              <a:rPr lang="es-UY" sz="1900" dirty="0" err="1" smtClean="0"/>
              <a:t>automaticamente</a:t>
            </a:r>
            <a:r>
              <a:rPr lang="es-UY" sz="1900" dirty="0" smtClean="0"/>
              <a:t> le estamos proporcionando 5 </a:t>
            </a:r>
            <a:r>
              <a:rPr lang="es-UY" sz="1900" dirty="0" err="1" smtClean="0"/>
              <a:t>metodos</a:t>
            </a:r>
            <a:r>
              <a:rPr lang="es-UY" sz="1900" dirty="0" smtClean="0"/>
              <a:t> estos </a:t>
            </a:r>
            <a:r>
              <a:rPr lang="es-UY" sz="1900" dirty="0" err="1" smtClean="0"/>
              <a:t>metodos</a:t>
            </a:r>
            <a:r>
              <a:rPr lang="es-UY" sz="1900" dirty="0" smtClean="0"/>
              <a:t> son los que diferencian al </a:t>
            </a:r>
            <a:r>
              <a:rPr lang="es-UY" sz="1900" dirty="0" err="1" smtClean="0"/>
              <a:t>component</a:t>
            </a:r>
            <a:r>
              <a:rPr lang="es-UY" sz="1900" dirty="0" smtClean="0"/>
              <a:t> de una </a:t>
            </a:r>
            <a:r>
              <a:rPr lang="es-UY" sz="1900" dirty="0" err="1" smtClean="0"/>
              <a:t>actionScript</a:t>
            </a:r>
            <a:r>
              <a:rPr lang="es-UY" sz="1900" dirty="0" smtClean="0"/>
              <a:t> </a:t>
            </a:r>
            <a:r>
              <a:rPr lang="es-UY" sz="1900" dirty="0" err="1" smtClean="0"/>
              <a:t>Class</a:t>
            </a:r>
            <a:r>
              <a:rPr lang="es-UY" sz="1900" dirty="0" smtClean="0"/>
              <a:t> </a:t>
            </a:r>
            <a:r>
              <a:rPr lang="es-UY" sz="1900" dirty="0" err="1" smtClean="0"/>
              <a:t>comun</a:t>
            </a:r>
            <a:r>
              <a:rPr lang="es-UY" sz="1900" dirty="0" smtClean="0"/>
              <a:t>:</a:t>
            </a:r>
          </a:p>
          <a:p>
            <a:endParaRPr lang="es-UY" dirty="0" smtClean="0"/>
          </a:p>
          <a:p>
            <a:endParaRPr lang="es-UY" dirty="0"/>
          </a:p>
        </p:txBody>
      </p:sp>
      <p:pic>
        <p:nvPicPr>
          <p:cNvPr id="4" name="3 Imagen"/>
          <p:cNvPicPr/>
          <p:nvPr/>
        </p:nvPicPr>
        <p:blipFill>
          <a:blip r:embed="rId2" cstate="print"/>
          <a:srcRect/>
          <a:stretch>
            <a:fillRect/>
          </a:stretch>
        </p:blipFill>
        <p:spPr bwMode="auto">
          <a:xfrm>
            <a:off x="1066800" y="2362200"/>
            <a:ext cx="5791200" cy="39624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533400"/>
            <a:ext cx="7467600" cy="5940552"/>
          </a:xfrm>
        </p:spPr>
        <p:txBody>
          <a:bodyPr/>
          <a:lstStyle/>
          <a:p>
            <a:r>
              <a:rPr lang="es-UY" sz="1900" dirty="0" smtClean="0"/>
              <a:t>Es importante saber que estos tres últimos métodos mencionados no se pueden invocar directamente, si queremos llamarlos debemos utilizar unas funciones pensadas para eso:</a:t>
            </a:r>
          </a:p>
          <a:p>
            <a:endParaRPr lang="es-UY" dirty="0" smtClean="0"/>
          </a:p>
          <a:p>
            <a:endParaRPr lang="es-UY" dirty="0"/>
          </a:p>
        </p:txBody>
      </p:sp>
      <p:pic>
        <p:nvPicPr>
          <p:cNvPr id="4" name="3 Imagen"/>
          <p:cNvPicPr/>
          <p:nvPr/>
        </p:nvPicPr>
        <p:blipFill>
          <a:blip r:embed="rId2" cstate="print"/>
          <a:srcRect/>
          <a:stretch>
            <a:fillRect/>
          </a:stretch>
        </p:blipFill>
        <p:spPr bwMode="auto">
          <a:xfrm>
            <a:off x="1219201" y="2033587"/>
            <a:ext cx="5986462" cy="3757613"/>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304800"/>
            <a:ext cx="7467600" cy="6553200"/>
          </a:xfrm>
        </p:spPr>
        <p:txBody>
          <a:bodyPr>
            <a:normAutofit/>
          </a:bodyPr>
          <a:lstStyle/>
          <a:p>
            <a:r>
              <a:rPr lang="es-UY" sz="2000" dirty="0" smtClean="0"/>
              <a:t>La razón de no llamar a estos métodos directamente es porque el </a:t>
            </a:r>
            <a:r>
              <a:rPr lang="es-UY" sz="2000" dirty="0" err="1" smtClean="0"/>
              <a:t>framework</a:t>
            </a:r>
            <a:r>
              <a:rPr lang="es-UY" sz="2000" dirty="0" smtClean="0"/>
              <a:t> de </a:t>
            </a:r>
            <a:r>
              <a:rPr lang="es-UY" sz="2000" dirty="0" err="1" smtClean="0"/>
              <a:t>flex</a:t>
            </a:r>
            <a:r>
              <a:rPr lang="es-UY" sz="2000" dirty="0" smtClean="0"/>
              <a:t> debe llamarlos cuando lo considere pertinente, es decir, con los métodos </a:t>
            </a:r>
            <a:r>
              <a:rPr lang="es-UY" sz="2000" dirty="0" err="1" smtClean="0"/>
              <a:t>invalidateProperties</a:t>
            </a:r>
            <a:r>
              <a:rPr lang="es-UY" sz="2000" dirty="0" smtClean="0"/>
              <a:t>, </a:t>
            </a:r>
            <a:r>
              <a:rPr lang="es-UY" sz="2000" dirty="0" err="1" smtClean="0"/>
              <a:t>invalidateSize</a:t>
            </a:r>
            <a:r>
              <a:rPr lang="es-UY" sz="2000" dirty="0" smtClean="0"/>
              <a:t> e </a:t>
            </a:r>
            <a:r>
              <a:rPr lang="es-UY" sz="2000" dirty="0" err="1" smtClean="0"/>
              <a:t>invalidateDisplayList</a:t>
            </a:r>
            <a:r>
              <a:rPr lang="es-UY" sz="2000" dirty="0" smtClean="0"/>
              <a:t> nosotros le decimos a </a:t>
            </a:r>
            <a:r>
              <a:rPr lang="es-UY" sz="2000" dirty="0" err="1" smtClean="0"/>
              <a:t>flex</a:t>
            </a:r>
            <a:r>
              <a:rPr lang="es-UY" sz="2000" dirty="0" smtClean="0"/>
              <a:t> que </a:t>
            </a:r>
            <a:r>
              <a:rPr lang="es-UY" sz="2000" dirty="0" err="1" smtClean="0"/>
              <a:t>porfavor</a:t>
            </a:r>
            <a:r>
              <a:rPr lang="es-UY" sz="2000" dirty="0" smtClean="0"/>
              <a:t> los llame, a partir de ese momento </a:t>
            </a:r>
            <a:r>
              <a:rPr lang="es-UY" sz="2000" dirty="0" err="1" smtClean="0"/>
              <a:t>flex</a:t>
            </a:r>
            <a:r>
              <a:rPr lang="es-UY" sz="2000" dirty="0" smtClean="0"/>
              <a:t> esperará el momento adecuado para llamarlos</a:t>
            </a:r>
          </a:p>
          <a:p>
            <a:endParaRPr lang="es-UY" sz="1900" dirty="0" smtClean="0"/>
          </a:p>
          <a:p>
            <a:r>
              <a:rPr lang="es-UY" sz="2000" dirty="0" smtClean="0"/>
              <a:t>Para </a:t>
            </a:r>
            <a:r>
              <a:rPr lang="es-UY" sz="2000" dirty="0" smtClean="0"/>
              <a:t>mantener guardadas las propiedades de nuestro componente usamos variables privadas y para poder accederlas desde afuera vamos a necesitar </a:t>
            </a:r>
            <a:r>
              <a:rPr lang="es-UY" sz="2000" dirty="0" err="1" smtClean="0"/>
              <a:t>tambien</a:t>
            </a:r>
            <a:r>
              <a:rPr lang="es-UY" sz="2000" dirty="0" smtClean="0"/>
              <a:t> crear sus </a:t>
            </a:r>
            <a:r>
              <a:rPr lang="es-UY" sz="2000" dirty="0" err="1" smtClean="0"/>
              <a:t>Getters</a:t>
            </a:r>
            <a:r>
              <a:rPr lang="es-UY" sz="2000" dirty="0" smtClean="0"/>
              <a:t> y </a:t>
            </a:r>
            <a:r>
              <a:rPr lang="es-UY" sz="2000" dirty="0" err="1" smtClean="0"/>
              <a:t>Setters</a:t>
            </a:r>
            <a:r>
              <a:rPr lang="es-UY" sz="2000" dirty="0" smtClean="0"/>
              <a:t>.</a:t>
            </a:r>
            <a:br>
              <a:rPr lang="es-UY" sz="2000" dirty="0" smtClean="0"/>
            </a:br>
            <a:endParaRPr lang="es-UY" sz="2000" dirty="0" smtClean="0"/>
          </a:p>
          <a:p>
            <a:endParaRPr lang="es-UY" sz="1900"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57200"/>
            <a:ext cx="7467600" cy="6016752"/>
          </a:xfrm>
        </p:spPr>
        <p:txBody>
          <a:bodyPr/>
          <a:lstStyle/>
          <a:p>
            <a:pPr>
              <a:buNone/>
            </a:pPr>
            <a:r>
              <a:rPr lang="es-UY" sz="2000" dirty="0" err="1" smtClean="0"/>
              <a:t>private</a:t>
            </a:r>
            <a:r>
              <a:rPr lang="es-UY" sz="2000" dirty="0" smtClean="0"/>
              <a:t> </a:t>
            </a:r>
            <a:r>
              <a:rPr lang="es-UY" sz="2000" dirty="0" err="1" smtClean="0"/>
              <a:t>var</a:t>
            </a:r>
            <a:r>
              <a:rPr lang="es-UY" sz="2000" dirty="0" smtClean="0"/>
              <a:t> _</a:t>
            </a:r>
            <a:r>
              <a:rPr lang="es-UY" sz="2000" dirty="0" err="1" smtClean="0"/>
              <a:t>backgroundColor</a:t>
            </a:r>
            <a:r>
              <a:rPr lang="es-UY" sz="2000" dirty="0" smtClean="0"/>
              <a:t> :</a:t>
            </a:r>
            <a:r>
              <a:rPr lang="es-UY" sz="2000" dirty="0" err="1" smtClean="0"/>
              <a:t>uint</a:t>
            </a:r>
            <a:r>
              <a:rPr lang="es-UY" sz="2000" dirty="0" smtClean="0"/>
              <a:t> = 0xff0000;</a:t>
            </a:r>
          </a:p>
          <a:p>
            <a:pPr>
              <a:buNone/>
            </a:pPr>
            <a:r>
              <a:rPr lang="es-UY" sz="2000" dirty="0" smtClean="0"/>
              <a:t> </a:t>
            </a:r>
            <a:r>
              <a:rPr lang="es-UY" sz="2000" dirty="0" err="1" smtClean="0"/>
              <a:t>public</a:t>
            </a:r>
            <a:r>
              <a:rPr lang="es-UY" sz="2000" dirty="0" smtClean="0"/>
              <a:t> </a:t>
            </a:r>
            <a:r>
              <a:rPr lang="es-UY" sz="2000" dirty="0" err="1" smtClean="0"/>
              <a:t>function</a:t>
            </a:r>
            <a:r>
              <a:rPr lang="es-UY" sz="2000" dirty="0" smtClean="0"/>
              <a:t> set </a:t>
            </a:r>
            <a:r>
              <a:rPr lang="es-UY" sz="2000" dirty="0" err="1" smtClean="0"/>
              <a:t>backgroundColor</a:t>
            </a:r>
            <a:r>
              <a:rPr lang="es-UY" sz="2000" dirty="0" smtClean="0"/>
              <a:t>(</a:t>
            </a:r>
            <a:r>
              <a:rPr lang="es-UY" sz="2000" dirty="0" err="1" smtClean="0"/>
              <a:t>val:uint</a:t>
            </a:r>
            <a:r>
              <a:rPr lang="es-UY" sz="2000" dirty="0" smtClean="0"/>
              <a:t>):</a:t>
            </a:r>
            <a:r>
              <a:rPr lang="es-UY" sz="2000" dirty="0" err="1" smtClean="0"/>
              <a:t>void</a:t>
            </a:r>
            <a:endParaRPr lang="es-UY" sz="2000" dirty="0" smtClean="0"/>
          </a:p>
          <a:p>
            <a:pPr>
              <a:buNone/>
            </a:pPr>
            <a:r>
              <a:rPr lang="es-UY" sz="2000" dirty="0" smtClean="0"/>
              <a:t>{</a:t>
            </a:r>
          </a:p>
          <a:p>
            <a:pPr>
              <a:buNone/>
            </a:pPr>
            <a:r>
              <a:rPr lang="es-UY" sz="2000" dirty="0" smtClean="0"/>
              <a:t>	</a:t>
            </a:r>
            <a:r>
              <a:rPr lang="es-UY" sz="2000" dirty="0" err="1" smtClean="0"/>
              <a:t>backgroundColor</a:t>
            </a:r>
            <a:r>
              <a:rPr lang="es-UY" sz="2000" dirty="0" smtClean="0"/>
              <a:t> = val;</a:t>
            </a:r>
          </a:p>
          <a:p>
            <a:pPr>
              <a:buNone/>
            </a:pPr>
            <a:r>
              <a:rPr lang="es-UY" sz="2000" dirty="0" smtClean="0"/>
              <a:t>}</a:t>
            </a:r>
          </a:p>
          <a:p>
            <a:pPr>
              <a:buNone/>
            </a:pPr>
            <a:r>
              <a:rPr lang="es-UY" sz="2000" dirty="0" err="1" smtClean="0"/>
              <a:t>public</a:t>
            </a:r>
            <a:r>
              <a:rPr lang="es-UY" sz="2000" dirty="0" smtClean="0"/>
              <a:t> </a:t>
            </a:r>
            <a:r>
              <a:rPr lang="es-UY" sz="2000" dirty="0" err="1" smtClean="0"/>
              <a:t>function</a:t>
            </a:r>
            <a:r>
              <a:rPr lang="es-UY" sz="2000" dirty="0" smtClean="0"/>
              <a:t> </a:t>
            </a:r>
            <a:r>
              <a:rPr lang="es-UY" sz="2000" dirty="0" err="1" smtClean="0"/>
              <a:t>get</a:t>
            </a:r>
            <a:r>
              <a:rPr lang="es-UY" sz="2000" dirty="0" smtClean="0"/>
              <a:t> </a:t>
            </a:r>
            <a:r>
              <a:rPr lang="es-UY" sz="2000" dirty="0" err="1" smtClean="0"/>
              <a:t>backgroundColor</a:t>
            </a:r>
            <a:r>
              <a:rPr lang="es-UY" sz="2000" dirty="0" smtClean="0"/>
              <a:t>():</a:t>
            </a:r>
            <a:r>
              <a:rPr lang="es-UY" sz="2000" dirty="0" err="1" smtClean="0"/>
              <a:t>uint</a:t>
            </a:r>
            <a:endParaRPr lang="es-UY" sz="2000" dirty="0" smtClean="0"/>
          </a:p>
          <a:p>
            <a:pPr>
              <a:buNone/>
            </a:pPr>
            <a:r>
              <a:rPr lang="es-UY" sz="2000" dirty="0" smtClean="0"/>
              <a:t>{</a:t>
            </a:r>
          </a:p>
          <a:p>
            <a:pPr>
              <a:buNone/>
            </a:pPr>
            <a:r>
              <a:rPr lang="es-UY" sz="2000" dirty="0" smtClean="0"/>
              <a:t>	</a:t>
            </a:r>
            <a:r>
              <a:rPr lang="es-UY" sz="2000" dirty="0" err="1" smtClean="0"/>
              <a:t>return</a:t>
            </a:r>
            <a:r>
              <a:rPr lang="es-UY" sz="2000" dirty="0" smtClean="0"/>
              <a:t> _</a:t>
            </a:r>
            <a:r>
              <a:rPr lang="es-UY" sz="2000" dirty="0" err="1" smtClean="0"/>
              <a:t>backgroundColor</a:t>
            </a:r>
            <a:r>
              <a:rPr lang="es-UY" sz="2000" dirty="0" smtClean="0"/>
              <a:t>;</a:t>
            </a:r>
          </a:p>
          <a:p>
            <a:pPr>
              <a:buNone/>
            </a:pPr>
            <a:r>
              <a:rPr lang="es-UY" sz="2000" dirty="0" smtClean="0"/>
              <a:t>}</a:t>
            </a:r>
          </a:p>
          <a:p>
            <a:endParaRPr lang="es-UY" dirty="0" smtClean="0"/>
          </a:p>
          <a:p>
            <a:r>
              <a:rPr lang="es-UY" sz="2000" dirty="0" smtClean="0"/>
              <a:t>Para poder ver los resultados debemos introducir nuestro </a:t>
            </a:r>
            <a:r>
              <a:rPr lang="es-UY" sz="2000" dirty="0" err="1" smtClean="0"/>
              <a:t>component</a:t>
            </a:r>
            <a:r>
              <a:rPr lang="es-UY" sz="2000" dirty="0" smtClean="0"/>
              <a:t> en un archivo MXML.</a:t>
            </a:r>
          </a:p>
          <a:p>
            <a:endParaRPr lang="es-UY"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563562"/>
          </a:xfrm>
        </p:spPr>
        <p:txBody>
          <a:bodyPr/>
          <a:lstStyle/>
          <a:p>
            <a:pPr algn="ctr"/>
            <a:r>
              <a:rPr lang="es-UY" dirty="0" smtClean="0"/>
              <a:t>View </a:t>
            </a:r>
            <a:r>
              <a:rPr lang="es-UY" dirty="0" err="1" smtClean="0"/>
              <a:t>States</a:t>
            </a:r>
            <a:endParaRPr lang="es-UY" dirty="0"/>
          </a:p>
        </p:txBody>
      </p:sp>
      <p:sp>
        <p:nvSpPr>
          <p:cNvPr id="3" name="2 Marcador de contenido"/>
          <p:cNvSpPr>
            <a:spLocks noGrp="1"/>
          </p:cNvSpPr>
          <p:nvPr>
            <p:ph sz="quarter" idx="1"/>
          </p:nvPr>
        </p:nvSpPr>
        <p:spPr/>
        <p:txBody>
          <a:bodyPr/>
          <a:lstStyle/>
          <a:p>
            <a:r>
              <a:rPr lang="es-UY" dirty="0" smtClean="0"/>
              <a:t>Los estados visuales permiten variar el contenido y la apariencia de un componente o aplicación, por lo general en respuesta a una acción del usuario. Por ejemplo, </a:t>
            </a:r>
            <a:r>
              <a:rPr lang="es-UY" dirty="0" err="1" smtClean="0"/>
              <a:t>lel</a:t>
            </a:r>
            <a:r>
              <a:rPr lang="es-UY" dirty="0" smtClean="0"/>
              <a:t> estado visual de una aplicación podría ser la página de inicio e incluir un logo, una barra lateral, y algunos contenidos de bienvenida. Cuando el usuario hace clic en un botón en la barra lateral, la aplicación cambia dinámicamente su apariencia, es decir, su estado visual, reemplazando el área de contenido principal, con un formulario de orden de compra, pero dejando el logotipo y la barra lateral en su lugar.</a:t>
            </a:r>
          </a:p>
          <a:p>
            <a:endParaRPr lang="es-UY"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57200" y="381000"/>
            <a:ext cx="7467600" cy="6092952"/>
          </a:xfrm>
        </p:spPr>
        <p:txBody>
          <a:bodyPr/>
          <a:lstStyle/>
          <a:p>
            <a:r>
              <a:rPr lang="es-UY" sz="1800" dirty="0" smtClean="0"/>
              <a:t>En su forma más simple, un estado visual define una visión particular de un componente. Por ejemplo, una imagen del producto puede tener dos estados visuales, un estado base con un mínimo de información, y un estado "rico", con enlaces para obtener más información o para añadir el artículo a la cesta de la compra, como muestra la siguiente figura:</a:t>
            </a:r>
          </a:p>
          <a:p>
            <a:endParaRPr lang="es-UY" dirty="0"/>
          </a:p>
        </p:txBody>
      </p:sp>
      <p:pic>
        <p:nvPicPr>
          <p:cNvPr id="6" name="0 Imagen"/>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1447801" y="2239819"/>
            <a:ext cx="5186362" cy="2713181"/>
          </a:xfrm>
          <a:prstGeom prst="rect">
            <a:avLst/>
          </a:prstGeom>
        </p:spPr>
      </p:pic>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s-UY" sz="1000" b="0" i="0" u="none" strike="noStrike" cap="none" normalizeH="0" baseline="0" smtClean="0">
                <a:ln>
                  <a:noFill/>
                </a:ln>
                <a:solidFill>
                  <a:schemeClr val="tx1"/>
                </a:solidFill>
                <a:effectLst/>
                <a:latin typeface="Tahoma" pitchFamily="34" charset="0"/>
                <a:ea typeface="Calibri" pitchFamily="34" charset="0"/>
                <a:cs typeface="Tahoma" pitchFamily="34" charset="0"/>
              </a:rPr>
              <a:t>estado visual base	 	B. estado visual rico</a:t>
            </a:r>
            <a:endParaRPr kumimoji="0" lang="es-UY"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7 CuadroTexto"/>
          <p:cNvSpPr txBox="1"/>
          <p:nvPr/>
        </p:nvSpPr>
        <p:spPr>
          <a:xfrm>
            <a:off x="1295400" y="4876800"/>
            <a:ext cx="2177199" cy="369332"/>
          </a:xfrm>
          <a:prstGeom prst="rect">
            <a:avLst/>
          </a:prstGeom>
          <a:noFill/>
        </p:spPr>
        <p:txBody>
          <a:bodyPr wrap="none" rtlCol="0">
            <a:spAutoFit/>
          </a:bodyPr>
          <a:lstStyle/>
          <a:p>
            <a:r>
              <a:rPr lang="es-UY" dirty="0" smtClean="0"/>
              <a:t>Estado visual base</a:t>
            </a:r>
            <a:endParaRPr lang="es-UY" dirty="0"/>
          </a:p>
        </p:txBody>
      </p:sp>
      <p:sp>
        <p:nvSpPr>
          <p:cNvPr id="9" name="8 CuadroTexto"/>
          <p:cNvSpPr txBox="1"/>
          <p:nvPr/>
        </p:nvSpPr>
        <p:spPr>
          <a:xfrm>
            <a:off x="4114800" y="4876800"/>
            <a:ext cx="2090637" cy="369332"/>
          </a:xfrm>
          <a:prstGeom prst="rect">
            <a:avLst/>
          </a:prstGeom>
          <a:noFill/>
        </p:spPr>
        <p:txBody>
          <a:bodyPr wrap="none" rtlCol="0">
            <a:spAutoFit/>
          </a:bodyPr>
          <a:lstStyle/>
          <a:p>
            <a:r>
              <a:rPr lang="es-UY" dirty="0" smtClean="0"/>
              <a:t>Estado visual rico</a:t>
            </a:r>
            <a:endParaRPr lang="es-UY"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p:txBody>
          <a:bodyPr/>
          <a:lstStyle/>
          <a:p>
            <a:r>
              <a:rPr lang="en-US" dirty="0" err="1" smtClean="0"/>
              <a:t>Lenguaje</a:t>
            </a:r>
            <a:r>
              <a:rPr lang="en-US" dirty="0" smtClean="0"/>
              <a:t> en Flex</a:t>
            </a:r>
            <a:endParaRPr lang="en-US" dirty="0"/>
          </a:p>
        </p:txBody>
      </p:sp>
      <p:graphicFrame>
        <p:nvGraphicFramePr>
          <p:cNvPr id="13" name="12 Marcador de contenido"/>
          <p:cNvGraphicFramePr>
            <a:graphicFrameLocks noGrp="1"/>
          </p:cNvGraphicFramePr>
          <p:nvPr>
            <p:ph sz="quarter" idx="1"/>
            <p:extLst>
              <p:ext uri="{D42A27DB-BD31-4B8C-83A1-F6EECF244321}">
                <p14:modId xmlns:p14="http://schemas.microsoft.com/office/powerpoint/2010/main" xmlns="" val="3991568911"/>
              </p:ext>
            </p:extLst>
          </p:nvPr>
        </p:nvGraphicFramePr>
        <p:xfrm>
          <a:off x="1066800" y="990600"/>
          <a:ext cx="58674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0090046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57200"/>
            <a:ext cx="7467600" cy="6016752"/>
          </a:xfrm>
        </p:spPr>
        <p:txBody>
          <a:bodyPr/>
          <a:lstStyle/>
          <a:p>
            <a:r>
              <a:rPr lang="es-UY" dirty="0" smtClean="0"/>
              <a:t>Definir una interfaz de inicio de sesión utilizando los estados visuales (</a:t>
            </a:r>
            <a:r>
              <a:rPr lang="es-UY" dirty="0" err="1" smtClean="0"/>
              <a:t>views</a:t>
            </a:r>
            <a:r>
              <a:rPr lang="es-UY" dirty="0" smtClean="0"/>
              <a:t> </a:t>
            </a:r>
            <a:r>
              <a:rPr lang="es-UY" dirty="0" err="1" smtClean="0"/>
              <a:t>states</a:t>
            </a:r>
            <a:r>
              <a:rPr lang="es-UY" dirty="0" smtClean="0"/>
              <a:t>)</a:t>
            </a:r>
          </a:p>
          <a:p>
            <a:endParaRPr lang="es-UY" dirty="0" smtClean="0"/>
          </a:p>
          <a:p>
            <a:endParaRPr lang="es-UY" dirty="0" smtClean="0"/>
          </a:p>
          <a:p>
            <a:endParaRPr lang="es-UY" dirty="0"/>
          </a:p>
        </p:txBody>
      </p:sp>
      <p:pic>
        <p:nvPicPr>
          <p:cNvPr id="4" name="0 Imagen"/>
          <p:cNvPicPr/>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1066800" y="1524000"/>
            <a:ext cx="5181600" cy="2133600"/>
          </a:xfrm>
          <a:prstGeom prst="rect">
            <a:avLst/>
          </a:prstGeom>
        </p:spPr>
      </p:pic>
      <p:sp>
        <p:nvSpPr>
          <p:cNvPr id="43010" name="Rectangle 2"/>
          <p:cNvSpPr>
            <a:spLocks noChangeArrowheads="1"/>
          </p:cNvSpPr>
          <p:nvPr/>
        </p:nvSpPr>
        <p:spPr bwMode="auto">
          <a:xfrm>
            <a:off x="304800" y="3810000"/>
            <a:ext cx="8153400"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Y"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Si el usuario selecciona la necesidad de registrarse, el </a:t>
            </a:r>
            <a:r>
              <a:rPr kumimoji="0" lang="es-UY" sz="1600" b="0" i="0" u="none" strike="noStrike" cap="none" normalizeH="0" baseline="0" dirty="0" err="1" smtClean="0">
                <a:ln>
                  <a:noFill/>
                </a:ln>
                <a:solidFill>
                  <a:schemeClr val="tx1"/>
                </a:solidFill>
                <a:effectLst/>
                <a:latin typeface="Tahoma" pitchFamily="34" charset="0"/>
                <a:ea typeface="Calibri" pitchFamily="34" charset="0"/>
                <a:cs typeface="Tahoma" pitchFamily="34" charset="0"/>
              </a:rPr>
              <a:t>form</a:t>
            </a:r>
            <a:r>
              <a:rPr kumimoji="0" lang="es-UY"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 cambia el estado visual para mostrar la informaci</a:t>
            </a:r>
            <a:r>
              <a:rPr kumimoji="0" lang="es-UY" sz="1600" b="0" i="0" u="none" strike="noStrike" cap="none" normalizeH="0" baseline="0" dirty="0" smtClean="0">
                <a:ln>
                  <a:noFill/>
                </a:ln>
                <a:solidFill>
                  <a:schemeClr val="tx1"/>
                </a:solidFill>
                <a:effectLst/>
                <a:latin typeface="Calibri"/>
                <a:ea typeface="Calibri" pitchFamily="34" charset="0"/>
                <a:cs typeface="Tahoma" pitchFamily="34" charset="0"/>
              </a:rPr>
              <a:t>ó</a:t>
            </a:r>
            <a:r>
              <a:rPr kumimoji="0" lang="es-UY" sz="1600" b="0" i="0" u="none" strike="noStrike" cap="none" normalizeH="0" baseline="0" dirty="0" smtClean="0">
                <a:ln>
                  <a:noFill/>
                </a:ln>
                <a:solidFill>
                  <a:schemeClr val="tx1"/>
                </a:solidFill>
                <a:effectLst/>
                <a:latin typeface="Tahoma" pitchFamily="34" charset="0"/>
                <a:ea typeface="Calibri" pitchFamily="34" charset="0"/>
                <a:cs typeface="Tahoma" pitchFamily="34" charset="0"/>
              </a:rPr>
              <a:t>n de registro, como lo muestra la siguiente imagen:</a:t>
            </a:r>
            <a:endParaRPr kumimoji="0" lang="es-UY"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UY"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3009" name="0 Imagen"/>
          <p:cNvPicPr>
            <a:picLocks noChangeAspect="1" noChangeArrowheads="1"/>
          </p:cNvPicPr>
          <p:nvPr/>
        </p:nvPicPr>
        <p:blipFill>
          <a:blip r:embed="rId3" cstate="print"/>
          <a:srcRect/>
          <a:stretch>
            <a:fillRect/>
          </a:stretch>
        </p:blipFill>
        <p:spPr bwMode="auto">
          <a:xfrm>
            <a:off x="1371600" y="4572000"/>
            <a:ext cx="4419600" cy="2028825"/>
          </a:xfrm>
          <a:prstGeom prst="rect">
            <a:avLst/>
          </a:prstGeom>
          <a:noFill/>
        </p:spPr>
      </p:pic>
      <p:sp>
        <p:nvSpPr>
          <p:cNvPr id="43011" name="Rectangle 3"/>
          <p:cNvSpPr>
            <a:spLocks noChangeArrowheads="1"/>
          </p:cNvSpPr>
          <p:nvPr/>
        </p:nvSpPr>
        <p:spPr bwMode="auto">
          <a:xfrm>
            <a:off x="0" y="27146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UY"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381000"/>
            <a:ext cx="7467600" cy="6092952"/>
          </a:xfrm>
        </p:spPr>
        <p:txBody>
          <a:bodyPr/>
          <a:lstStyle/>
          <a:p>
            <a:r>
              <a:rPr lang="es-UY" sz="2000" dirty="0" smtClean="0"/>
              <a:t>Observe los siguientes cambios en el estado visual base para crear este nuevo estado visual:</a:t>
            </a:r>
          </a:p>
          <a:p>
            <a:pPr>
              <a:buNone/>
            </a:pPr>
            <a:r>
              <a:rPr lang="es-UY" sz="2000" dirty="0" smtClean="0"/>
              <a:t>-	El título del Panel contenedor es “</a:t>
            </a:r>
            <a:r>
              <a:rPr lang="es-UY" sz="2000" dirty="0" err="1" smtClean="0"/>
              <a:t>Register</a:t>
            </a:r>
            <a:r>
              <a:rPr lang="es-UY" sz="2000" dirty="0" smtClean="0"/>
              <a:t>”.</a:t>
            </a:r>
          </a:p>
          <a:p>
            <a:pPr>
              <a:buNone/>
            </a:pPr>
            <a:r>
              <a:rPr lang="es-UY" sz="2000" dirty="0" smtClean="0"/>
              <a:t>-	El contenedor del </a:t>
            </a:r>
            <a:r>
              <a:rPr lang="es-UY" sz="2000" dirty="0" err="1" smtClean="0"/>
              <a:t>Form</a:t>
            </a:r>
            <a:r>
              <a:rPr lang="es-UY" sz="2000" dirty="0" smtClean="0"/>
              <a:t> tiene un Nuevo control de tipo </a:t>
            </a:r>
            <a:r>
              <a:rPr lang="es-UY" sz="2000" dirty="0" err="1" smtClean="0"/>
              <a:t>TextInput</a:t>
            </a:r>
            <a:r>
              <a:rPr lang="es-UY" sz="2000" dirty="0" smtClean="0"/>
              <a:t> para confirmar la </a:t>
            </a:r>
            <a:r>
              <a:rPr lang="es-UY" sz="2000" dirty="0" err="1" smtClean="0"/>
              <a:t>password</a:t>
            </a:r>
            <a:r>
              <a:rPr lang="es-UY" sz="2000" dirty="0" smtClean="0"/>
              <a:t>.</a:t>
            </a:r>
          </a:p>
          <a:p>
            <a:pPr>
              <a:buFontTx/>
              <a:buChar char="-"/>
            </a:pPr>
            <a:r>
              <a:rPr lang="es-UY" sz="2000" dirty="0" smtClean="0"/>
              <a:t>La </a:t>
            </a:r>
            <a:r>
              <a:rPr lang="es-UY" sz="2000" dirty="0" smtClean="0"/>
              <a:t>etiqueta del </a:t>
            </a:r>
            <a:r>
              <a:rPr lang="es-UY" sz="2000" dirty="0" err="1" smtClean="0"/>
              <a:t>Button</a:t>
            </a:r>
            <a:r>
              <a:rPr lang="es-UY" sz="2000" dirty="0" smtClean="0"/>
              <a:t> control es “</a:t>
            </a:r>
            <a:r>
              <a:rPr lang="es-UY" sz="2000" dirty="0" err="1" smtClean="0"/>
              <a:t>Register</a:t>
            </a:r>
            <a:r>
              <a:rPr lang="es-UY" sz="2000" dirty="0" smtClean="0"/>
              <a:t>”.</a:t>
            </a:r>
          </a:p>
          <a:p>
            <a:pPr>
              <a:buFontTx/>
              <a:buChar char="-"/>
            </a:pPr>
            <a:endParaRPr lang="es-UY" sz="2000" dirty="0" smtClean="0"/>
          </a:p>
          <a:p>
            <a:r>
              <a:rPr lang="es-UY" sz="2000" dirty="0" smtClean="0"/>
              <a:t>El control </a:t>
            </a:r>
            <a:r>
              <a:rPr lang="es-UY" sz="2000" dirty="0" err="1" smtClean="0"/>
              <a:t>LinkButton</a:t>
            </a:r>
            <a:r>
              <a:rPr lang="es-UY" sz="2000" dirty="0" smtClean="0"/>
              <a:t> se ha sustituido por un nuevo control </a:t>
            </a:r>
            <a:r>
              <a:rPr lang="es-UY" sz="2000" dirty="0" err="1" smtClean="0"/>
              <a:t>LinkButton</a:t>
            </a:r>
            <a:r>
              <a:rPr lang="es-UY" sz="2000" dirty="0" smtClean="0"/>
              <a:t> que permite que el usuario pueda cambiar al estado visual base</a:t>
            </a:r>
            <a:r>
              <a:rPr lang="es-UY" sz="2000" dirty="0" smtClean="0"/>
              <a:t>.</a:t>
            </a:r>
          </a:p>
          <a:p>
            <a:endParaRPr lang="es-UY" sz="2000" dirty="0" smtClean="0"/>
          </a:p>
          <a:p>
            <a:r>
              <a:rPr lang="es-UY" sz="2000" dirty="0" smtClean="0"/>
              <a:t>Cuando el usuario hace clic en el vínculo “</a:t>
            </a:r>
            <a:r>
              <a:rPr lang="es-UY" sz="2000" dirty="0" err="1" smtClean="0"/>
              <a:t>Return</a:t>
            </a:r>
            <a:r>
              <a:rPr lang="es-UY" sz="2000" dirty="0" smtClean="0"/>
              <a:t> </a:t>
            </a:r>
            <a:r>
              <a:rPr lang="es-UY" sz="2000" dirty="0" err="1" smtClean="0"/>
              <a:t>to</a:t>
            </a:r>
            <a:r>
              <a:rPr lang="es-UY" sz="2000" dirty="0" smtClean="0"/>
              <a:t> </a:t>
            </a:r>
            <a:r>
              <a:rPr lang="es-UY" sz="2000" dirty="0" err="1" smtClean="0"/>
              <a:t>Login</a:t>
            </a:r>
            <a:r>
              <a:rPr lang="es-UY" sz="2000" dirty="0" smtClean="0"/>
              <a:t>”, el estado visual cambia de nuevo a estado base para mostrar el formulario de inicio de sesión, revirtiendo todos los cambios hechos al haberse cambiado el estado visual de registro.</a:t>
            </a:r>
          </a:p>
          <a:p>
            <a:endParaRPr lang="es-UY"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15962"/>
          </a:xfrm>
        </p:spPr>
        <p:txBody>
          <a:bodyPr>
            <a:normAutofit fontScale="90000"/>
          </a:bodyPr>
          <a:lstStyle/>
          <a:p>
            <a:r>
              <a:rPr lang="es-UY" dirty="0" smtClean="0"/>
              <a:t>Creación de estados visuales:</a:t>
            </a:r>
            <a:br>
              <a:rPr lang="es-UY" dirty="0" smtClean="0"/>
            </a:br>
            <a:endParaRPr lang="es-UY" dirty="0"/>
          </a:p>
        </p:txBody>
      </p:sp>
      <p:sp>
        <p:nvSpPr>
          <p:cNvPr id="3" name="2 Marcador de contenido"/>
          <p:cNvSpPr>
            <a:spLocks noGrp="1"/>
          </p:cNvSpPr>
          <p:nvPr>
            <p:ph sz="quarter" idx="1"/>
          </p:nvPr>
        </p:nvSpPr>
        <p:spPr>
          <a:xfrm>
            <a:off x="457200" y="838200"/>
            <a:ext cx="7467600" cy="5635752"/>
          </a:xfrm>
        </p:spPr>
        <p:txBody>
          <a:bodyPr>
            <a:normAutofit/>
          </a:bodyPr>
          <a:lstStyle/>
          <a:p>
            <a:r>
              <a:rPr lang="es-UY" sz="1800" dirty="0" smtClean="0"/>
              <a:t>Considerar </a:t>
            </a:r>
            <a:r>
              <a:rPr lang="es-UY" sz="1800" dirty="0" smtClean="0"/>
              <a:t>los siguientes puntos cuando se define un estado visual.</a:t>
            </a:r>
          </a:p>
          <a:p>
            <a:r>
              <a:rPr lang="es-UY" sz="1800" dirty="0" smtClean="0"/>
              <a:t>- Definir un estado visual en la raíz de una aplicación o en la raíz de un componente personalizado, es decir, como una propiedad dentro de la etiqueta </a:t>
            </a:r>
            <a:r>
              <a:rPr lang="es-UY" sz="1800" dirty="0" err="1" smtClean="0"/>
              <a:t>Application</a:t>
            </a:r>
            <a:r>
              <a:rPr lang="es-UY" sz="1800" dirty="0" smtClean="0"/>
              <a:t> o dentro de la etiqueta raíz de un componente MXML.</a:t>
            </a:r>
          </a:p>
          <a:p>
            <a:r>
              <a:rPr lang="es-UY" sz="1800" dirty="0" smtClean="0"/>
              <a:t>- Definir estados utilizando la etiqueta &lt;s:states&gt; in MXML.</a:t>
            </a:r>
          </a:p>
          <a:p>
            <a:r>
              <a:rPr lang="es-UY" sz="1800" dirty="0" smtClean="0"/>
              <a:t>- Completar la propiedad  de estados con un </a:t>
            </a:r>
            <a:r>
              <a:rPr lang="es-UY" sz="1800" dirty="0" err="1" smtClean="0"/>
              <a:t>array</a:t>
            </a:r>
            <a:r>
              <a:rPr lang="es-UY" sz="1800" dirty="0" smtClean="0"/>
              <a:t> de uno o más objetos de estado, donde cada objeto estado corresponde a un estado visual.</a:t>
            </a:r>
          </a:p>
          <a:p>
            <a:r>
              <a:rPr lang="es-UY" sz="1800" dirty="0" smtClean="0"/>
              <a:t>- Utilice la propiedad </a:t>
            </a:r>
            <a:r>
              <a:rPr lang="es-UY" sz="1800" dirty="0" err="1" smtClean="0"/>
              <a:t>name</a:t>
            </a:r>
            <a:r>
              <a:rPr lang="es-UY" sz="1800" dirty="0" smtClean="0"/>
              <a:t> del objeto estado para especificar su identificador.</a:t>
            </a:r>
            <a:endParaRPr lang="es-UY" sz="18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33400" y="228600"/>
            <a:ext cx="7467600" cy="6169152"/>
          </a:xfrm>
        </p:spPr>
        <p:txBody>
          <a:bodyPr>
            <a:normAutofit/>
          </a:bodyPr>
          <a:lstStyle/>
          <a:p>
            <a:r>
              <a:rPr lang="en-US" sz="1600" dirty="0" smtClean="0"/>
              <a:t>&lt;</a:t>
            </a:r>
            <a:r>
              <a:rPr lang="en-US" sz="1600" dirty="0" smtClean="0"/>
              <a:t>s:Application&gt;  </a:t>
            </a:r>
            <a:endParaRPr lang="es-UY" sz="1600" dirty="0" smtClean="0"/>
          </a:p>
          <a:p>
            <a:r>
              <a:rPr lang="en-US" sz="1600" dirty="0" smtClean="0"/>
              <a:t>    &lt;!-- Define the view states.  </a:t>
            </a:r>
            <a:endParaRPr lang="es-UY" sz="1600" dirty="0" smtClean="0"/>
          </a:p>
          <a:p>
            <a:r>
              <a:rPr lang="en-US" sz="1600" dirty="0" smtClean="0"/>
              <a:t>        The &lt;s:states&gt; tag can also be a child tag of  </a:t>
            </a:r>
            <a:endParaRPr lang="es-UY" sz="1600" dirty="0" smtClean="0"/>
          </a:p>
          <a:p>
            <a:r>
              <a:rPr lang="en-US" sz="1600" dirty="0" smtClean="0"/>
              <a:t>        the root tag of a custom component.  </a:t>
            </a:r>
            <a:endParaRPr lang="es-UY" sz="1600" dirty="0" smtClean="0"/>
          </a:p>
          <a:p>
            <a:r>
              <a:rPr lang="en-US" sz="1600" dirty="0" smtClean="0"/>
              <a:t>    </a:t>
            </a:r>
            <a:r>
              <a:rPr lang="es-UY" sz="1600" dirty="0" smtClean="0"/>
              <a:t>--&gt; </a:t>
            </a:r>
          </a:p>
          <a:p>
            <a:r>
              <a:rPr lang="en-US" sz="1600" dirty="0" smtClean="0"/>
              <a:t>    &lt;s:states&gt; </a:t>
            </a:r>
            <a:endParaRPr lang="es-UY" sz="1600" dirty="0" smtClean="0"/>
          </a:p>
          <a:p>
            <a:r>
              <a:rPr lang="en-US" sz="1600" dirty="0" smtClean="0"/>
              <a:t>        &lt;s:State name="State1"/&gt; </a:t>
            </a:r>
            <a:endParaRPr lang="es-UY" sz="1600" dirty="0" smtClean="0"/>
          </a:p>
          <a:p>
            <a:r>
              <a:rPr lang="en-US" sz="1600" dirty="0" smtClean="0"/>
              <a:t>        &lt;s:State name="State2"/&gt; </a:t>
            </a:r>
            <a:endParaRPr lang="es-UY" sz="1600" dirty="0" smtClean="0"/>
          </a:p>
          <a:p>
            <a:r>
              <a:rPr lang="en-US" sz="1600" dirty="0" smtClean="0"/>
              <a:t>        &lt;s:State name="State3"/&gt; </a:t>
            </a:r>
            <a:endParaRPr lang="es-UY" sz="1600" dirty="0" smtClean="0"/>
          </a:p>
          <a:p>
            <a:r>
              <a:rPr lang="en-US" sz="1600" dirty="0" smtClean="0"/>
              <a:t>&lt;/</a:t>
            </a:r>
            <a:r>
              <a:rPr lang="en-US" sz="1600" dirty="0" smtClean="0"/>
              <a:t>s:states&gt; </a:t>
            </a:r>
            <a:endParaRPr lang="es-UY" sz="1600" dirty="0" smtClean="0"/>
          </a:p>
          <a:p>
            <a:r>
              <a:rPr lang="en-US" sz="1600" dirty="0" smtClean="0"/>
              <a:t>    &lt;!-- Application definition. --&gt; </a:t>
            </a:r>
            <a:r>
              <a:rPr lang="en-US" sz="1600" dirty="0" smtClean="0"/>
              <a:t>   .  </a:t>
            </a:r>
            <a:endParaRPr lang="es-UY" sz="1600" dirty="0" smtClean="0"/>
          </a:p>
          <a:p>
            <a:r>
              <a:rPr lang="es-UY" sz="1600" dirty="0" smtClean="0"/>
              <a:t>&lt;/s:Application&gt;</a:t>
            </a:r>
          </a:p>
          <a:p>
            <a:endParaRPr lang="es-UY" dirty="0" smtClean="0"/>
          </a:p>
          <a:p>
            <a:r>
              <a:rPr lang="es-UY" dirty="0" smtClean="0"/>
              <a:t> </a:t>
            </a:r>
            <a:r>
              <a:rPr lang="es-UY" sz="1800" dirty="0" smtClean="0"/>
              <a:t>El estado visual predeterminado se define como el primer estado visual en el </a:t>
            </a:r>
            <a:r>
              <a:rPr lang="es-UY" sz="1800" dirty="0" err="1" smtClean="0"/>
              <a:t>array</a:t>
            </a:r>
            <a:r>
              <a:rPr lang="es-UY" sz="1800" dirty="0" smtClean="0"/>
              <a:t> &lt;s:states&gt;. Una aplicación utiliza el estado visual predeterminado al cargarse. El nombre del estado visual predeterminado no está reservado, por lo que no se requiere que sea "default".</a:t>
            </a:r>
          </a:p>
          <a:p>
            <a:endParaRPr lang="es-UY"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15962"/>
          </a:xfrm>
        </p:spPr>
        <p:txBody>
          <a:bodyPr>
            <a:normAutofit fontScale="90000"/>
          </a:bodyPr>
          <a:lstStyle/>
          <a:p>
            <a:r>
              <a:rPr lang="es-UY" dirty="0" smtClean="0"/>
              <a:t>Cambiando un estado visual:</a:t>
            </a:r>
            <a:br>
              <a:rPr lang="es-UY" dirty="0" smtClean="0"/>
            </a:br>
            <a:endParaRPr lang="es-UY" dirty="0"/>
          </a:p>
        </p:txBody>
      </p:sp>
      <p:sp>
        <p:nvSpPr>
          <p:cNvPr id="3" name="2 Marcador de contenido"/>
          <p:cNvSpPr>
            <a:spLocks noGrp="1"/>
          </p:cNvSpPr>
          <p:nvPr>
            <p:ph sz="quarter" idx="1"/>
          </p:nvPr>
        </p:nvSpPr>
        <p:spPr>
          <a:xfrm>
            <a:off x="457200" y="685800"/>
            <a:ext cx="7467600" cy="5788152"/>
          </a:xfrm>
        </p:spPr>
        <p:txBody>
          <a:bodyPr>
            <a:normAutofit fontScale="70000" lnSpcReduction="20000"/>
          </a:bodyPr>
          <a:lstStyle/>
          <a:p>
            <a:r>
              <a:rPr lang="es-UY" dirty="0" smtClean="0"/>
              <a:t>La clase </a:t>
            </a:r>
            <a:r>
              <a:rPr lang="es-UY" dirty="0" err="1" smtClean="0"/>
              <a:t>UIComponent</a:t>
            </a:r>
            <a:r>
              <a:rPr lang="es-UY" dirty="0" smtClean="0"/>
              <a:t> define la propiedad </a:t>
            </a:r>
            <a:r>
              <a:rPr lang="es-UY" dirty="0" err="1" smtClean="0"/>
              <a:t>currentState</a:t>
            </a:r>
            <a:r>
              <a:rPr lang="es-UY" dirty="0" smtClean="0"/>
              <a:t> que se utiliza para establecer el estado visual actual. Cuando se inicia la aplicación, el valor predeterminado de la propiedad </a:t>
            </a:r>
            <a:r>
              <a:rPr lang="es-UY" dirty="0" err="1" smtClean="0"/>
              <a:t>currentState</a:t>
            </a:r>
            <a:r>
              <a:rPr lang="es-UY" dirty="0" smtClean="0"/>
              <a:t> es el nombre del primer estado visual definido por la etiqueta &lt;s:states</a:t>
            </a:r>
            <a:r>
              <a:rPr lang="es-UY" dirty="0" smtClean="0"/>
              <a:t>&gt;.</a:t>
            </a:r>
          </a:p>
          <a:p>
            <a:endParaRPr lang="es-UY" dirty="0" smtClean="0"/>
          </a:p>
          <a:p>
            <a:r>
              <a:rPr lang="es-UY" dirty="0" smtClean="0"/>
              <a:t>En el siguiente ejemplo, se utiliza un control </a:t>
            </a:r>
            <a:r>
              <a:rPr lang="es-UY" dirty="0" err="1" smtClean="0"/>
              <a:t>Button</a:t>
            </a:r>
            <a:r>
              <a:rPr lang="es-UY" dirty="0" smtClean="0"/>
              <a:t> para establecer la propiedad </a:t>
            </a:r>
            <a:r>
              <a:rPr lang="es-UY" dirty="0" err="1" smtClean="0"/>
              <a:t>currentState</a:t>
            </a:r>
            <a:r>
              <a:rPr lang="es-UY" dirty="0" smtClean="0"/>
              <a:t> del objeto </a:t>
            </a:r>
            <a:r>
              <a:rPr lang="es-UY" dirty="0" err="1" smtClean="0"/>
              <a:t>Application</a:t>
            </a:r>
            <a:r>
              <a:rPr lang="es-UY" dirty="0" smtClean="0"/>
              <a:t> a "State1" o "State2", el nombre de un estado visual especificado por la etiqueta &lt;s:State&gt;:</a:t>
            </a:r>
          </a:p>
          <a:p>
            <a:r>
              <a:rPr lang="en-US" dirty="0" smtClean="0"/>
              <a:t>&lt;s:Button id="b1" label="Change to State 1" click="</a:t>
            </a:r>
            <a:r>
              <a:rPr lang="en-US" dirty="0" err="1" smtClean="0"/>
              <a:t>currentState</a:t>
            </a:r>
            <a:r>
              <a:rPr lang="en-US" dirty="0" smtClean="0"/>
              <a:t>='State2';"/&gt; </a:t>
            </a:r>
            <a:endParaRPr lang="es-UY" dirty="0" smtClean="0"/>
          </a:p>
          <a:p>
            <a:r>
              <a:rPr lang="en-US" dirty="0" smtClean="0"/>
              <a:t>&lt;s:Button id="b2" label="Change to the default" click="</a:t>
            </a:r>
            <a:r>
              <a:rPr lang="en-US" dirty="0" err="1" smtClean="0"/>
              <a:t>currentState</a:t>
            </a:r>
            <a:r>
              <a:rPr lang="en-US" dirty="0" smtClean="0"/>
              <a:t>='State1';"/&gt;</a:t>
            </a:r>
            <a:endParaRPr lang="es-UY" dirty="0" smtClean="0"/>
          </a:p>
          <a:p>
            <a:r>
              <a:rPr lang="es-UY" dirty="0" smtClean="0"/>
              <a:t>El segundo botón en el ejemplo anterior establece el estado actual "State1" para que pueda volver al estado de la vista por defecto de "Estado2".</a:t>
            </a:r>
          </a:p>
          <a:p>
            <a:r>
              <a:rPr lang="es-UY" dirty="0" smtClean="0"/>
              <a:t>También puede establecer la propiedad </a:t>
            </a:r>
            <a:r>
              <a:rPr lang="es-UY" dirty="0" err="1" smtClean="0"/>
              <a:t>currentState</a:t>
            </a:r>
            <a:r>
              <a:rPr lang="es-UY" dirty="0" smtClean="0"/>
              <a:t> a una cadena vacía para establecerlo en el estado por defecto, como el siguiente ejemplo:</a:t>
            </a:r>
          </a:p>
          <a:p>
            <a:r>
              <a:rPr lang="en-US" dirty="0" smtClean="0"/>
              <a:t>&lt;s:Button id="b2" label="Change to the default" click="</a:t>
            </a:r>
            <a:r>
              <a:rPr lang="en-US" dirty="0" err="1" smtClean="0"/>
              <a:t>currentState</a:t>
            </a:r>
            <a:r>
              <a:rPr lang="en-US" dirty="0" smtClean="0"/>
              <a:t>='';"/&gt;</a:t>
            </a:r>
            <a:endParaRPr lang="es-UY" dirty="0" smtClean="0"/>
          </a:p>
          <a:p>
            <a:r>
              <a:rPr lang="es-UY" dirty="0" smtClean="0"/>
              <a:t>Se puede cambiar el estado visual de un componente llamando al método </a:t>
            </a:r>
            <a:r>
              <a:rPr lang="es-UY" dirty="0" err="1" smtClean="0"/>
              <a:t>setCurrentState</a:t>
            </a:r>
            <a:r>
              <a:rPr lang="es-UY" dirty="0" smtClean="0"/>
              <a:t> () de la clase </a:t>
            </a:r>
            <a:r>
              <a:rPr lang="es-UY" dirty="0" err="1" smtClean="0"/>
              <a:t>UIComponent</a:t>
            </a:r>
            <a:r>
              <a:rPr lang="es-UY" dirty="0" smtClean="0"/>
              <a:t>.</a:t>
            </a:r>
          </a:p>
          <a:p>
            <a:endParaRPr lang="es-UY"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096962"/>
          </a:xfrm>
        </p:spPr>
        <p:txBody>
          <a:bodyPr>
            <a:normAutofit fontScale="90000"/>
          </a:bodyPr>
          <a:lstStyle/>
          <a:p>
            <a:r>
              <a:rPr lang="es-UY" dirty="0" smtClean="0"/>
              <a:t>Estableciendo propiedades, estilos y eventos para un estado visual.</a:t>
            </a:r>
            <a:br>
              <a:rPr lang="es-UY" dirty="0" smtClean="0"/>
            </a:br>
            <a:endParaRPr lang="es-UY" dirty="0"/>
          </a:p>
        </p:txBody>
      </p:sp>
      <p:sp>
        <p:nvSpPr>
          <p:cNvPr id="3" name="2 Marcador de contenido"/>
          <p:cNvSpPr>
            <a:spLocks noGrp="1"/>
          </p:cNvSpPr>
          <p:nvPr>
            <p:ph sz="quarter" idx="1"/>
          </p:nvPr>
        </p:nvSpPr>
        <p:spPr>
          <a:xfrm>
            <a:off x="457200" y="1600200"/>
            <a:ext cx="7467600" cy="4873752"/>
          </a:xfrm>
        </p:spPr>
        <p:txBody>
          <a:bodyPr/>
          <a:lstStyle/>
          <a:p>
            <a:r>
              <a:rPr lang="es-UY" sz="2000" dirty="0" smtClean="0"/>
              <a:t>Definir los valores de propiedad y estilo específicos de cada estado usando el punto (.). La notación tiene el siguiente formato:</a:t>
            </a:r>
          </a:p>
          <a:p>
            <a:pPr>
              <a:buNone/>
            </a:pPr>
            <a:r>
              <a:rPr lang="es-UY" sz="2000" i="1" dirty="0" err="1" smtClean="0"/>
              <a:t>propertyOrStyleName</a:t>
            </a:r>
            <a:r>
              <a:rPr lang="es-UY" sz="2000" dirty="0" err="1" smtClean="0"/>
              <a:t>.</a:t>
            </a:r>
            <a:r>
              <a:rPr lang="es-UY" sz="2000" i="1" dirty="0" err="1" smtClean="0"/>
              <a:t>stateName</a:t>
            </a:r>
            <a:endParaRPr lang="es-UY" sz="2000" dirty="0" smtClean="0"/>
          </a:p>
          <a:p>
            <a:pPr>
              <a:buNone/>
            </a:pPr>
            <a:endParaRPr lang="es-UY" sz="2000" dirty="0" smtClean="0"/>
          </a:p>
          <a:p>
            <a:r>
              <a:rPr lang="es-UY" sz="2000" dirty="0" smtClean="0"/>
              <a:t>Por ejemplo, especificar el valor de la propiedad </a:t>
            </a:r>
            <a:r>
              <a:rPr lang="es-UY" sz="2000" dirty="0" err="1" smtClean="0"/>
              <a:t>label</a:t>
            </a:r>
            <a:r>
              <a:rPr lang="es-UY" sz="2000" dirty="0" smtClean="0"/>
              <a:t> de un control </a:t>
            </a:r>
            <a:r>
              <a:rPr lang="es-UY" sz="2000" dirty="0" err="1" smtClean="0"/>
              <a:t>Button</a:t>
            </a:r>
            <a:r>
              <a:rPr lang="es-UY" sz="2000" dirty="0" smtClean="0"/>
              <a:t> para el estado visual predeterminado y para un estado visual adicional, como en el siguiente ejemplo:</a:t>
            </a:r>
          </a:p>
          <a:p>
            <a:pPr>
              <a:buNone/>
            </a:pPr>
            <a:r>
              <a:rPr lang="en-US" sz="2000" dirty="0" smtClean="0"/>
              <a:t>&lt;s:Button </a:t>
            </a:r>
            <a:r>
              <a:rPr lang="en-US" sz="2000" b="1" dirty="0" smtClean="0"/>
              <a:t>label</a:t>
            </a:r>
            <a:r>
              <a:rPr lang="en-US" sz="2000" dirty="0" smtClean="0"/>
              <a:t>="Default State" </a:t>
            </a:r>
            <a:r>
              <a:rPr lang="en-US" sz="2000" b="1" dirty="0" smtClean="0"/>
              <a:t>label.State2</a:t>
            </a:r>
            <a:r>
              <a:rPr lang="en-US" sz="2000" dirty="0" smtClean="0"/>
              <a:t>="New State"/&gt;</a:t>
            </a:r>
            <a:endParaRPr lang="es-UY" sz="2000" dirty="0" smtClean="0"/>
          </a:p>
          <a:p>
            <a:endParaRPr lang="es-UY"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15962"/>
          </a:xfrm>
        </p:spPr>
        <p:txBody>
          <a:bodyPr>
            <a:normAutofit fontScale="90000"/>
          </a:bodyPr>
          <a:lstStyle/>
          <a:p>
            <a:r>
              <a:rPr lang="es-UY" dirty="0" smtClean="0"/>
              <a:t>Agregar o eliminar componentes para un estado visual</a:t>
            </a:r>
            <a:endParaRPr lang="es-UY" dirty="0"/>
          </a:p>
        </p:txBody>
      </p:sp>
      <p:sp>
        <p:nvSpPr>
          <p:cNvPr id="3" name="2 Marcador de contenido"/>
          <p:cNvSpPr>
            <a:spLocks noGrp="1"/>
          </p:cNvSpPr>
          <p:nvPr>
            <p:ph sz="quarter" idx="1"/>
          </p:nvPr>
        </p:nvSpPr>
        <p:spPr/>
        <p:txBody>
          <a:bodyPr>
            <a:normAutofit fontScale="92500" lnSpcReduction="20000"/>
          </a:bodyPr>
          <a:lstStyle/>
          <a:p>
            <a:r>
              <a:rPr lang="es-UY" dirty="0" smtClean="0"/>
              <a:t>Utilizar los atributos MXML </a:t>
            </a:r>
            <a:r>
              <a:rPr lang="es-UY" dirty="0" err="1" smtClean="0"/>
              <a:t>includeIn</a:t>
            </a:r>
            <a:r>
              <a:rPr lang="es-UY" dirty="0" smtClean="0"/>
              <a:t> y </a:t>
            </a:r>
            <a:r>
              <a:rPr lang="es-UY" dirty="0" err="1" smtClean="0"/>
              <a:t>excludeFrom</a:t>
            </a:r>
            <a:r>
              <a:rPr lang="es-UY" dirty="0" smtClean="0"/>
              <a:t> para especificar el conjunto de estados visuales en los cuales un componente es </a:t>
            </a:r>
            <a:r>
              <a:rPr lang="es-UY" dirty="0" err="1" smtClean="0"/>
              <a:t>incluído</a:t>
            </a:r>
            <a:r>
              <a:rPr lang="es-UY" dirty="0" smtClean="0"/>
              <a:t>, donde:</a:t>
            </a:r>
          </a:p>
          <a:p>
            <a:r>
              <a:rPr lang="es-UY" dirty="0" smtClean="0"/>
              <a:t>- El atributo </a:t>
            </a:r>
            <a:r>
              <a:rPr lang="es-UY" dirty="0" err="1" smtClean="0"/>
              <a:t>includeIn</a:t>
            </a:r>
            <a:r>
              <a:rPr lang="es-UY" dirty="0" smtClean="0"/>
              <a:t> especifica la lista de estados visuales en los que aparece el componente. Este atributo toma una lista separada por comas de nombres de estados visuales, todos los cuales deben haber sido declarados previamente en el </a:t>
            </a:r>
            <a:r>
              <a:rPr lang="es-UY" dirty="0" err="1" smtClean="0"/>
              <a:t>array</a:t>
            </a:r>
            <a:r>
              <a:rPr lang="es-UY" dirty="0" smtClean="0"/>
              <a:t> &lt;s:states&gt;.</a:t>
            </a:r>
          </a:p>
          <a:p>
            <a:r>
              <a:rPr lang="es-UY" dirty="0" smtClean="0"/>
              <a:t>- El atributo </a:t>
            </a:r>
            <a:r>
              <a:rPr lang="es-UY" dirty="0" err="1" smtClean="0"/>
              <a:t>excludeFrom</a:t>
            </a:r>
            <a:r>
              <a:rPr lang="es-UY" dirty="0" smtClean="0"/>
              <a:t> especifica la lista de estados visuales donde se omite el componente. Este atributo toma una lista separada por comas de nombres de estados visuales.</a:t>
            </a:r>
          </a:p>
          <a:p>
            <a:r>
              <a:rPr lang="es-UY" dirty="0" smtClean="0"/>
              <a:t>- Los atributos </a:t>
            </a:r>
            <a:r>
              <a:rPr lang="es-UY" dirty="0" err="1" smtClean="0"/>
              <a:t>excludeFrom</a:t>
            </a:r>
            <a:r>
              <a:rPr lang="es-UY" dirty="0" smtClean="0"/>
              <a:t> y </a:t>
            </a:r>
            <a:r>
              <a:rPr lang="es-UY" dirty="0" err="1" smtClean="0"/>
              <a:t>includeIn</a:t>
            </a:r>
            <a:r>
              <a:rPr lang="es-UY" dirty="0" smtClean="0"/>
              <a:t> son mutuamente excluyentes, por lo que es un error definir ambos en una misma etiqueta MXML.</a:t>
            </a:r>
          </a:p>
          <a:p>
            <a:endParaRPr lang="es-UY"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57200"/>
            <a:ext cx="7467600" cy="6016752"/>
          </a:xfrm>
        </p:spPr>
        <p:txBody>
          <a:bodyPr>
            <a:normAutofit fontScale="47500" lnSpcReduction="20000"/>
          </a:bodyPr>
          <a:lstStyle/>
          <a:p>
            <a:r>
              <a:rPr lang="es-UY" dirty="0" smtClean="0"/>
              <a:t> </a:t>
            </a:r>
          </a:p>
          <a:p>
            <a:r>
              <a:rPr lang="en-US" sz="4800" dirty="0" smtClean="0"/>
              <a:t>&lt;?xml version="1.0"?&gt;</a:t>
            </a:r>
            <a:endParaRPr lang="es-UY" sz="4800" dirty="0" smtClean="0"/>
          </a:p>
          <a:p>
            <a:r>
              <a:rPr lang="en-US" sz="4800" dirty="0" smtClean="0"/>
              <a:t>&lt;!-- states\</a:t>
            </a:r>
            <a:r>
              <a:rPr lang="en-US" sz="4800" dirty="0" err="1" smtClean="0"/>
              <a:t>StatesSimpleIncExc.mxml</a:t>
            </a:r>
            <a:r>
              <a:rPr lang="en-US" sz="4800" dirty="0" smtClean="0"/>
              <a:t> --&gt;</a:t>
            </a:r>
            <a:endParaRPr lang="es-UY" sz="4800" dirty="0" smtClean="0"/>
          </a:p>
          <a:p>
            <a:r>
              <a:rPr lang="en-US" sz="4800" dirty="0" smtClean="0"/>
              <a:t>&lt;s:Application </a:t>
            </a:r>
            <a:r>
              <a:rPr lang="en-US" sz="4800" dirty="0" err="1" smtClean="0"/>
              <a:t>xmlns:fx</a:t>
            </a:r>
            <a:r>
              <a:rPr lang="en-US" sz="4800" dirty="0" smtClean="0"/>
              <a:t>="http://ns.adobe.com/mxml/2009" </a:t>
            </a:r>
            <a:endParaRPr lang="es-UY" sz="4800" dirty="0" smtClean="0"/>
          </a:p>
          <a:p>
            <a:r>
              <a:rPr lang="en-US" sz="4800" dirty="0" smtClean="0"/>
              <a:t>    </a:t>
            </a:r>
            <a:r>
              <a:rPr lang="en-US" sz="4800" dirty="0" err="1" smtClean="0"/>
              <a:t>xmlns:mx</a:t>
            </a:r>
            <a:r>
              <a:rPr lang="en-US" sz="4800" dirty="0" smtClean="0"/>
              <a:t>="library://ns.adobe.com/flex/mx" </a:t>
            </a:r>
            <a:endParaRPr lang="es-UY" sz="4800" dirty="0" smtClean="0"/>
          </a:p>
          <a:p>
            <a:r>
              <a:rPr lang="en-US" sz="4800" dirty="0" smtClean="0"/>
              <a:t>    </a:t>
            </a:r>
            <a:r>
              <a:rPr lang="en-US" sz="4800" dirty="0" err="1" smtClean="0"/>
              <a:t>xmlns:s</a:t>
            </a:r>
            <a:r>
              <a:rPr lang="en-US" sz="4800" dirty="0" smtClean="0"/>
              <a:t>="library://ns.adobe.com/flex/spark"&gt; </a:t>
            </a:r>
            <a:endParaRPr lang="es-UY" sz="4800" dirty="0" smtClean="0"/>
          </a:p>
          <a:p>
            <a:r>
              <a:rPr lang="en-US" sz="4800" dirty="0" smtClean="0"/>
              <a:t>    &lt;s:layout&gt;</a:t>
            </a:r>
            <a:endParaRPr lang="es-UY" sz="4800" dirty="0" smtClean="0"/>
          </a:p>
          <a:p>
            <a:r>
              <a:rPr lang="en-US" sz="4800" dirty="0" smtClean="0"/>
              <a:t>        &lt;s:VerticalLayout/&gt;</a:t>
            </a:r>
            <a:endParaRPr lang="es-UY" sz="4800" dirty="0" smtClean="0"/>
          </a:p>
          <a:p>
            <a:r>
              <a:rPr lang="en-US" sz="4800" dirty="0" smtClean="0"/>
              <a:t>    &lt;/s:layout&gt;</a:t>
            </a:r>
            <a:endParaRPr lang="es-UY" sz="4800" dirty="0" smtClean="0"/>
          </a:p>
          <a:p>
            <a:r>
              <a:rPr lang="en-US" sz="4800" dirty="0" smtClean="0"/>
              <a:t>    &lt;s:states&gt; </a:t>
            </a:r>
            <a:endParaRPr lang="es-UY" sz="4800" dirty="0" smtClean="0"/>
          </a:p>
          <a:p>
            <a:r>
              <a:rPr lang="en-US" sz="4800" dirty="0" smtClean="0"/>
              <a:t>        &lt;s:State name="default"/&gt; </a:t>
            </a:r>
            <a:endParaRPr lang="es-UY" sz="4800" dirty="0" smtClean="0"/>
          </a:p>
          <a:p>
            <a:r>
              <a:rPr lang="en-US" sz="4800" dirty="0" smtClean="0"/>
              <a:t>        &lt;s:State name="</a:t>
            </a:r>
            <a:r>
              <a:rPr lang="en-US" sz="4800" dirty="0" err="1" smtClean="0"/>
              <a:t>addCheckBox</a:t>
            </a:r>
            <a:r>
              <a:rPr lang="en-US" sz="4800" dirty="0" smtClean="0"/>
              <a:t>"/&gt; </a:t>
            </a:r>
            <a:endParaRPr lang="es-UY" sz="4800" dirty="0" smtClean="0"/>
          </a:p>
          <a:p>
            <a:r>
              <a:rPr lang="en-US" sz="4800" dirty="0" smtClean="0"/>
              <a:t>        &lt;s:State name="</a:t>
            </a:r>
            <a:r>
              <a:rPr lang="en-US" sz="4800" dirty="0" err="1" smtClean="0"/>
              <a:t>addTextInput</a:t>
            </a:r>
            <a:r>
              <a:rPr lang="en-US" sz="4800" dirty="0" smtClean="0"/>
              <a:t>"/&gt; </a:t>
            </a:r>
            <a:endParaRPr lang="es-UY" sz="4800" dirty="0" smtClean="0"/>
          </a:p>
          <a:p>
            <a:r>
              <a:rPr lang="en-US" sz="4800" dirty="0" smtClean="0"/>
              <a:t>        &lt;s:State name="</a:t>
            </a:r>
            <a:r>
              <a:rPr lang="en-US" sz="4800" dirty="0" err="1" smtClean="0"/>
              <a:t>addCheckBoxandButton</a:t>
            </a:r>
            <a:r>
              <a:rPr lang="en-US" sz="4800" dirty="0" smtClean="0"/>
              <a:t>"/&gt; </a:t>
            </a:r>
            <a:endParaRPr lang="es-UY" sz="4800" dirty="0" smtClean="0"/>
          </a:p>
          <a:p>
            <a:r>
              <a:rPr lang="en-US" sz="4800" dirty="0" smtClean="0"/>
              <a:t>    &lt;/s:states&gt; </a:t>
            </a:r>
            <a:endParaRPr lang="es-UY" sz="4800" dirty="0" smtClean="0"/>
          </a:p>
          <a:p>
            <a:endParaRPr lang="es-UY"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57200"/>
            <a:ext cx="7467600" cy="6016752"/>
          </a:xfrm>
        </p:spPr>
        <p:txBody>
          <a:bodyPr>
            <a:normAutofit fontScale="92500" lnSpcReduction="20000"/>
          </a:bodyPr>
          <a:lstStyle/>
          <a:p>
            <a:r>
              <a:rPr lang="en-US" dirty="0" smtClean="0"/>
              <a:t>&lt;s:HGroup &gt;</a:t>
            </a:r>
            <a:endParaRPr lang="es-UY" dirty="0" smtClean="0"/>
          </a:p>
          <a:p>
            <a:r>
              <a:rPr lang="en-US" dirty="0" smtClean="0"/>
              <a:t>        &lt;!-- Included in the </a:t>
            </a:r>
            <a:r>
              <a:rPr lang="en-US" dirty="0" err="1" smtClean="0"/>
              <a:t>addCheckBox</a:t>
            </a:r>
            <a:r>
              <a:rPr lang="en-US" dirty="0" smtClean="0"/>
              <a:t> and </a:t>
            </a:r>
            <a:r>
              <a:rPr lang="en-US" dirty="0" err="1" smtClean="0"/>
              <a:t>addCheckBoxandButton</a:t>
            </a:r>
            <a:r>
              <a:rPr lang="en-US" dirty="0" smtClean="0"/>
              <a:t> view states. --&gt; </a:t>
            </a:r>
            <a:endParaRPr lang="es-UY" dirty="0" smtClean="0"/>
          </a:p>
          <a:p>
            <a:r>
              <a:rPr lang="en-US" dirty="0" smtClean="0"/>
              <a:t>        &lt;s:CheckBox id="</a:t>
            </a:r>
            <a:r>
              <a:rPr lang="en-US" dirty="0" err="1" smtClean="0"/>
              <a:t>myCB</a:t>
            </a:r>
            <a:r>
              <a:rPr lang="en-US" dirty="0" smtClean="0"/>
              <a:t>" label="Checkbox" </a:t>
            </a:r>
            <a:endParaRPr lang="es-UY" dirty="0" smtClean="0"/>
          </a:p>
          <a:p>
            <a:r>
              <a:rPr lang="en-US" dirty="0" smtClean="0"/>
              <a:t>           </a:t>
            </a:r>
            <a:r>
              <a:rPr lang="en-US" dirty="0" err="1" smtClean="0"/>
              <a:t>includeIn</a:t>
            </a:r>
            <a:r>
              <a:rPr lang="en-US" dirty="0" smtClean="0"/>
              <a:t>="</a:t>
            </a:r>
            <a:r>
              <a:rPr lang="en-US" dirty="0" err="1" smtClean="0"/>
              <a:t>addCheckBox</a:t>
            </a:r>
            <a:r>
              <a:rPr lang="en-US" dirty="0" smtClean="0"/>
              <a:t>, </a:t>
            </a:r>
            <a:r>
              <a:rPr lang="en-US" dirty="0" err="1" smtClean="0"/>
              <a:t>addCheckBoxandButton</a:t>
            </a:r>
            <a:r>
              <a:rPr lang="en-US" dirty="0" smtClean="0"/>
              <a:t>"/&gt;</a:t>
            </a:r>
            <a:endParaRPr lang="es-UY" dirty="0" smtClean="0"/>
          </a:p>
          <a:p>
            <a:r>
              <a:rPr lang="en-US" dirty="0" smtClean="0"/>
              <a:t>        &lt;!-- Included in the </a:t>
            </a:r>
            <a:r>
              <a:rPr lang="en-US" dirty="0" err="1" smtClean="0"/>
              <a:t>addTextInput</a:t>
            </a:r>
            <a:r>
              <a:rPr lang="en-US" dirty="0" smtClean="0"/>
              <a:t> view state. --&gt; </a:t>
            </a:r>
            <a:endParaRPr lang="es-UY" dirty="0" smtClean="0"/>
          </a:p>
          <a:p>
            <a:r>
              <a:rPr lang="en-US" dirty="0" smtClean="0"/>
              <a:t>        &lt;s:TextInput id="</a:t>
            </a:r>
            <a:r>
              <a:rPr lang="en-US" dirty="0" err="1" smtClean="0"/>
              <a:t>myTI</a:t>
            </a:r>
            <a:r>
              <a:rPr lang="en-US" dirty="0" smtClean="0"/>
              <a:t>" </a:t>
            </a:r>
            <a:endParaRPr lang="es-UY" dirty="0" smtClean="0"/>
          </a:p>
          <a:p>
            <a:r>
              <a:rPr lang="en-US" dirty="0" smtClean="0"/>
              <a:t>           </a:t>
            </a:r>
            <a:r>
              <a:rPr lang="en-US" dirty="0" err="1" smtClean="0"/>
              <a:t>includeIn</a:t>
            </a:r>
            <a:r>
              <a:rPr lang="en-US" dirty="0" smtClean="0"/>
              <a:t>="</a:t>
            </a:r>
            <a:r>
              <a:rPr lang="en-US" dirty="0" err="1" smtClean="0"/>
              <a:t>addTextInput</a:t>
            </a:r>
            <a:r>
              <a:rPr lang="en-US" dirty="0" smtClean="0"/>
              <a:t>"/&gt;    </a:t>
            </a:r>
            <a:endParaRPr lang="es-UY" dirty="0" smtClean="0"/>
          </a:p>
          <a:p>
            <a:r>
              <a:rPr lang="en-US" dirty="0" smtClean="0"/>
              <a:t>        &lt;!-- Included in the </a:t>
            </a:r>
            <a:r>
              <a:rPr lang="en-US" dirty="0" err="1" smtClean="0"/>
              <a:t>addCheckBoxandButton</a:t>
            </a:r>
            <a:r>
              <a:rPr lang="en-US" dirty="0" smtClean="0"/>
              <a:t> view state. --&gt; </a:t>
            </a:r>
            <a:endParaRPr lang="es-UY" dirty="0" smtClean="0"/>
          </a:p>
          <a:p>
            <a:r>
              <a:rPr lang="en-US" dirty="0" smtClean="0"/>
              <a:t>        &lt;s:Button id="</a:t>
            </a:r>
            <a:r>
              <a:rPr lang="en-US" dirty="0" err="1" smtClean="0"/>
              <a:t>myB</a:t>
            </a:r>
            <a:r>
              <a:rPr lang="en-US" dirty="0" smtClean="0"/>
              <a:t>" </a:t>
            </a:r>
            <a:endParaRPr lang="es-UY" dirty="0" smtClean="0"/>
          </a:p>
          <a:p>
            <a:r>
              <a:rPr lang="en-US" dirty="0" smtClean="0"/>
              <a:t>           </a:t>
            </a:r>
            <a:r>
              <a:rPr lang="en-US" dirty="0" err="1" smtClean="0"/>
              <a:t>includeIn</a:t>
            </a:r>
            <a:r>
              <a:rPr lang="en-US" dirty="0" smtClean="0"/>
              <a:t>="</a:t>
            </a:r>
            <a:r>
              <a:rPr lang="en-US" dirty="0" err="1" smtClean="0"/>
              <a:t>addCheckBoxandButton</a:t>
            </a:r>
            <a:r>
              <a:rPr lang="en-US" dirty="0" smtClean="0"/>
              <a:t>"/&gt;</a:t>
            </a:r>
            <a:endParaRPr lang="es-UY" dirty="0" smtClean="0"/>
          </a:p>
          <a:p>
            <a:r>
              <a:rPr lang="en-US" dirty="0" smtClean="0"/>
              <a:t>        &lt;!-- Exclude from </a:t>
            </a:r>
            <a:r>
              <a:rPr lang="en-US" dirty="0" err="1" smtClean="0"/>
              <a:t>addTextInput</a:t>
            </a:r>
            <a:r>
              <a:rPr lang="en-US" dirty="0" smtClean="0"/>
              <a:t> view state. --&gt; </a:t>
            </a:r>
            <a:endParaRPr lang="es-UY" dirty="0" smtClean="0"/>
          </a:p>
          <a:p>
            <a:r>
              <a:rPr lang="en-US" dirty="0" smtClean="0"/>
              <a:t>        &lt;s:TextArea text="Exclude from </a:t>
            </a:r>
            <a:r>
              <a:rPr lang="en-US" dirty="0" err="1" smtClean="0"/>
              <a:t>addTextInput</a:t>
            </a:r>
            <a:r>
              <a:rPr lang="en-US" dirty="0" smtClean="0"/>
              <a:t>" </a:t>
            </a:r>
            <a:endParaRPr lang="es-UY" dirty="0" smtClean="0"/>
          </a:p>
          <a:p>
            <a:r>
              <a:rPr lang="en-US" dirty="0" smtClean="0"/>
              <a:t>            </a:t>
            </a:r>
            <a:r>
              <a:rPr lang="en-US" dirty="0" err="1" smtClean="0"/>
              <a:t>excludeFrom</a:t>
            </a:r>
            <a:r>
              <a:rPr lang="en-US" dirty="0" smtClean="0"/>
              <a:t>="</a:t>
            </a:r>
            <a:r>
              <a:rPr lang="en-US" dirty="0" err="1" smtClean="0"/>
              <a:t>addTextInput</a:t>
            </a:r>
            <a:r>
              <a:rPr lang="en-US" dirty="0" smtClean="0"/>
              <a:t>"/&gt;        </a:t>
            </a:r>
            <a:endParaRPr lang="es-UY" dirty="0" smtClean="0"/>
          </a:p>
          <a:p>
            <a:r>
              <a:rPr lang="en-US" dirty="0" smtClean="0"/>
              <a:t>    &lt;/s:HGroup&gt;</a:t>
            </a:r>
            <a:endParaRPr lang="es-UY" dirty="0" smtClean="0"/>
          </a:p>
          <a:p>
            <a:endParaRPr lang="es-UY"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868362"/>
          </a:xfrm>
        </p:spPr>
        <p:txBody>
          <a:bodyPr>
            <a:normAutofit fontScale="90000"/>
          </a:bodyPr>
          <a:lstStyle/>
          <a:p>
            <a:r>
              <a:rPr lang="es-UY" sz="2200" dirty="0" smtClean="0"/>
              <a:t>Controlar el almacenamiento en caché de los objetos creados en un estado visual</a:t>
            </a:r>
            <a:r>
              <a:rPr lang="es-UY" dirty="0" smtClean="0"/>
              <a:t/>
            </a:r>
            <a:br>
              <a:rPr lang="es-UY" dirty="0" smtClean="0"/>
            </a:br>
            <a:endParaRPr lang="es-UY" dirty="0"/>
          </a:p>
        </p:txBody>
      </p:sp>
      <p:sp>
        <p:nvSpPr>
          <p:cNvPr id="3" name="2 Marcador de contenido"/>
          <p:cNvSpPr>
            <a:spLocks noGrp="1"/>
          </p:cNvSpPr>
          <p:nvPr>
            <p:ph sz="quarter" idx="1"/>
          </p:nvPr>
        </p:nvSpPr>
        <p:spPr>
          <a:xfrm>
            <a:off x="457200" y="1066800"/>
            <a:ext cx="7467600" cy="5407152"/>
          </a:xfrm>
        </p:spPr>
        <p:txBody>
          <a:bodyPr>
            <a:normAutofit fontScale="92500" lnSpcReduction="10000"/>
          </a:bodyPr>
          <a:lstStyle/>
          <a:p>
            <a:r>
              <a:rPr lang="es-UY" dirty="0" smtClean="0"/>
              <a:t>Un cambio sobre un estado visual puede causar la creación de un objeto en </a:t>
            </a:r>
            <a:r>
              <a:rPr lang="es-UY" dirty="0" err="1" smtClean="0"/>
              <a:t>Flex</a:t>
            </a:r>
            <a:r>
              <a:rPr lang="es-UY" dirty="0" smtClean="0"/>
              <a:t>. De forma predeterminada, luego que </a:t>
            </a:r>
            <a:r>
              <a:rPr lang="es-UY" dirty="0" err="1" smtClean="0"/>
              <a:t>Flex</a:t>
            </a:r>
            <a:r>
              <a:rPr lang="es-UY" dirty="0" smtClean="0"/>
              <a:t> crea el objeto, el mismo es colocado en cache indefinidamente, aún cuando se pasa a otro estado visual. </a:t>
            </a:r>
          </a:p>
          <a:p>
            <a:r>
              <a:rPr lang="es-UY" dirty="0" smtClean="0"/>
              <a:t>Utilizar el atributo </a:t>
            </a:r>
            <a:r>
              <a:rPr lang="es-UY" dirty="0" err="1" smtClean="0"/>
              <a:t>itemDestructionPolicy</a:t>
            </a:r>
            <a:r>
              <a:rPr lang="es-UY" dirty="0" smtClean="0"/>
              <a:t> con los atributos </a:t>
            </a:r>
            <a:r>
              <a:rPr lang="es-UY" dirty="0" err="1" smtClean="0"/>
              <a:t>includeIn</a:t>
            </a:r>
            <a:r>
              <a:rPr lang="es-UY" dirty="0" smtClean="0"/>
              <a:t> </a:t>
            </a:r>
            <a:r>
              <a:rPr lang="es-UY" dirty="0" err="1" smtClean="0"/>
              <a:t>excludeFrom</a:t>
            </a:r>
            <a:r>
              <a:rPr lang="es-UY" dirty="0" smtClean="0"/>
              <a:t> para que </a:t>
            </a:r>
            <a:r>
              <a:rPr lang="es-UY" dirty="0" err="1" smtClean="0"/>
              <a:t>Flex</a:t>
            </a:r>
            <a:r>
              <a:rPr lang="es-UY" dirty="0" smtClean="0"/>
              <a:t> destruya por completo el objeto al salir de un estado visual, incluyendo la eliminación de la caché. Por lo general es más eficiente permitir que los objetos estén en caché, ya que mejora el rendimiento cuando se cambia de nuevo al estado visual que creó el objeto. Sin embargo, su aplicación podría definir un estado visual que se utiliza muy poco, y no se optaría por asignar memoria para almacenar en caché el objeto.</a:t>
            </a:r>
          </a:p>
          <a:p>
            <a:pPr>
              <a:buNone/>
            </a:pPr>
            <a:r>
              <a:rPr lang="en-US" dirty="0" smtClean="0"/>
              <a:t>   s:TextInput </a:t>
            </a:r>
            <a:r>
              <a:rPr lang="en-US" dirty="0" err="1" smtClean="0"/>
              <a:t>includeIn</a:t>
            </a:r>
            <a:r>
              <a:rPr lang="en-US" dirty="0" smtClean="0"/>
              <a:t>="</a:t>
            </a:r>
            <a:r>
              <a:rPr lang="en-US" dirty="0" err="1" smtClean="0"/>
              <a:t>newTextInput</a:t>
            </a:r>
            <a:r>
              <a:rPr lang="en-US" dirty="0" smtClean="0"/>
              <a:t>" </a:t>
            </a:r>
            <a:r>
              <a:rPr lang="en-US" dirty="0" err="1" smtClean="0"/>
              <a:t>itemDestructionPolicy</a:t>
            </a:r>
            <a:r>
              <a:rPr lang="en-US" dirty="0" smtClean="0"/>
              <a:t>="auto"/&gt;</a:t>
            </a:r>
            <a:endParaRPr lang="es-UY"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r>
              <a:rPr lang="es-ES" b="1" dirty="0" err="1"/>
              <a:t>ActionScript</a:t>
            </a:r>
            <a:r>
              <a:rPr lang="en-US" dirty="0"/>
              <a:t/>
            </a:r>
            <a:br>
              <a:rPr lang="en-US" dirty="0"/>
            </a:br>
            <a:endParaRPr lang="en-US" dirty="0"/>
          </a:p>
        </p:txBody>
      </p:sp>
      <p:sp>
        <p:nvSpPr>
          <p:cNvPr id="3" name="2 Marcador de contenido"/>
          <p:cNvSpPr>
            <a:spLocks noGrp="1"/>
          </p:cNvSpPr>
          <p:nvPr>
            <p:ph sz="quarter" idx="1"/>
          </p:nvPr>
        </p:nvSpPr>
        <p:spPr/>
        <p:txBody>
          <a:bodyPr/>
          <a:lstStyle/>
          <a:p>
            <a:r>
              <a:rPr lang="es-ES" dirty="0"/>
              <a:t>Es un lenguaje orientado a objetos </a:t>
            </a:r>
            <a:r>
              <a:rPr lang="es-ES" dirty="0" smtClean="0"/>
              <a:t/>
            </a:r>
            <a:br>
              <a:rPr lang="es-ES" dirty="0" smtClean="0"/>
            </a:br>
            <a:endParaRPr lang="es-ES" dirty="0" smtClean="0"/>
          </a:p>
          <a:p>
            <a:r>
              <a:rPr lang="es-ES" dirty="0"/>
              <a:t>B</a:t>
            </a:r>
            <a:r>
              <a:rPr lang="es-ES" dirty="0" smtClean="0"/>
              <a:t>asado </a:t>
            </a:r>
            <a:r>
              <a:rPr lang="es-ES" dirty="0"/>
              <a:t>en la especificación ECMAS Script 4</a:t>
            </a:r>
            <a:r>
              <a:rPr lang="es-ES" dirty="0" smtClean="0"/>
              <a:t>.</a:t>
            </a:r>
            <a:br>
              <a:rPr lang="es-ES" dirty="0" smtClean="0"/>
            </a:br>
            <a:r>
              <a:rPr lang="es-ES" dirty="0" smtClean="0"/>
              <a:t> </a:t>
            </a:r>
          </a:p>
          <a:p>
            <a:r>
              <a:rPr lang="es-ES" dirty="0" smtClean="0"/>
              <a:t>Este </a:t>
            </a:r>
            <a:r>
              <a:rPr lang="es-ES" dirty="0"/>
              <a:t>leguaje incluye las mayoría de los elementos de los lenguajes orientados a objetos como puede ser : </a:t>
            </a:r>
            <a:endParaRPr lang="es-ES" dirty="0" smtClean="0"/>
          </a:p>
          <a:p>
            <a:pPr lvl="1"/>
            <a:r>
              <a:rPr lang="es-ES" dirty="0"/>
              <a:t>D</a:t>
            </a:r>
            <a:r>
              <a:rPr lang="es-ES" dirty="0" smtClean="0"/>
              <a:t>efinición </a:t>
            </a:r>
            <a:r>
              <a:rPr lang="es-ES" dirty="0"/>
              <a:t>de </a:t>
            </a:r>
            <a:r>
              <a:rPr lang="es-ES" dirty="0" smtClean="0"/>
              <a:t>clases </a:t>
            </a:r>
          </a:p>
          <a:p>
            <a:pPr lvl="1"/>
            <a:r>
              <a:rPr lang="es-ES" dirty="0"/>
              <a:t>E</a:t>
            </a:r>
            <a:r>
              <a:rPr lang="es-ES" dirty="0" smtClean="0"/>
              <a:t>structura </a:t>
            </a:r>
            <a:r>
              <a:rPr lang="es-ES" dirty="0"/>
              <a:t>de </a:t>
            </a:r>
            <a:r>
              <a:rPr lang="es-ES" dirty="0" smtClean="0"/>
              <a:t>paquetes</a:t>
            </a:r>
          </a:p>
          <a:p>
            <a:pPr lvl="1"/>
            <a:r>
              <a:rPr lang="es-ES" dirty="0" smtClean="0"/>
              <a:t> </a:t>
            </a:r>
            <a:r>
              <a:rPr lang="es-ES" dirty="0"/>
              <a:t>H</a:t>
            </a:r>
            <a:r>
              <a:rPr lang="es-ES" dirty="0" smtClean="0"/>
              <a:t>erencia </a:t>
            </a:r>
            <a:r>
              <a:rPr lang="es-ES" dirty="0"/>
              <a:t>de </a:t>
            </a:r>
            <a:r>
              <a:rPr lang="es-ES" dirty="0" smtClean="0"/>
              <a:t>clases</a:t>
            </a:r>
          </a:p>
          <a:p>
            <a:pPr lvl="1"/>
            <a:r>
              <a:rPr lang="es-ES" dirty="0"/>
              <a:t>D</a:t>
            </a:r>
            <a:r>
              <a:rPr lang="es-ES" dirty="0" smtClean="0"/>
              <a:t>eclaración </a:t>
            </a:r>
            <a:r>
              <a:rPr lang="es-ES" dirty="0"/>
              <a:t>fuerte de variables, etc.</a:t>
            </a:r>
            <a:endParaRPr lang="en-US" dirty="0"/>
          </a:p>
        </p:txBody>
      </p:sp>
    </p:spTree>
    <p:extLst>
      <p:ext uri="{BB962C8B-B14F-4D97-AF65-F5344CB8AC3E}">
        <p14:creationId xmlns:p14="http://schemas.microsoft.com/office/powerpoint/2010/main" xmlns="" val="42584680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639762"/>
          </a:xfrm>
        </p:spPr>
        <p:txBody>
          <a:bodyPr>
            <a:normAutofit fontScale="90000"/>
          </a:bodyPr>
          <a:lstStyle/>
          <a:p>
            <a:r>
              <a:rPr lang="en-US" dirty="0" err="1" smtClean="0"/>
              <a:t>Utilizando</a:t>
            </a:r>
            <a:r>
              <a:rPr lang="en-US" dirty="0" smtClean="0"/>
              <a:t> </a:t>
            </a:r>
            <a:r>
              <a:rPr lang="en-US" dirty="0" err="1" smtClean="0"/>
              <a:t>eventos</a:t>
            </a:r>
            <a:r>
              <a:rPr lang="en-US" dirty="0" smtClean="0"/>
              <a:t> de </a:t>
            </a:r>
            <a:r>
              <a:rPr lang="en-US" dirty="0" err="1" smtClean="0"/>
              <a:t>estados</a:t>
            </a:r>
            <a:r>
              <a:rPr lang="en-US" dirty="0" smtClean="0"/>
              <a:t> </a:t>
            </a:r>
            <a:r>
              <a:rPr lang="en-US" dirty="0" err="1" smtClean="0"/>
              <a:t>visuales</a:t>
            </a:r>
            <a:r>
              <a:rPr lang="es-UY" dirty="0" smtClean="0"/>
              <a:t/>
            </a:r>
            <a:br>
              <a:rPr lang="es-UY" dirty="0" smtClean="0"/>
            </a:br>
            <a:endParaRPr lang="es-UY" dirty="0"/>
          </a:p>
        </p:txBody>
      </p:sp>
      <p:sp>
        <p:nvSpPr>
          <p:cNvPr id="3" name="2 Marcador de contenido"/>
          <p:cNvSpPr>
            <a:spLocks noGrp="1"/>
          </p:cNvSpPr>
          <p:nvPr>
            <p:ph sz="quarter" idx="1"/>
          </p:nvPr>
        </p:nvSpPr>
        <p:spPr>
          <a:xfrm>
            <a:off x="457200" y="1066800"/>
            <a:ext cx="7467600" cy="5407152"/>
          </a:xfrm>
        </p:spPr>
        <p:txBody>
          <a:bodyPr>
            <a:normAutofit fontScale="92500" lnSpcReduction="20000"/>
          </a:bodyPr>
          <a:lstStyle/>
          <a:p>
            <a:r>
              <a:rPr lang="es-UY" dirty="0" smtClean="0"/>
              <a:t>Cuando cambia la propiedad </a:t>
            </a:r>
            <a:r>
              <a:rPr lang="es-UY" dirty="0" err="1" smtClean="0"/>
              <a:t>currentState</a:t>
            </a:r>
            <a:r>
              <a:rPr lang="es-UY" dirty="0" smtClean="0"/>
              <a:t> de un componente,  el objeto estado para los estados que se entran y salen disparan los siguientes eventos:</a:t>
            </a:r>
          </a:p>
          <a:p>
            <a:r>
              <a:rPr lang="es-UY" b="1" dirty="0" err="1" smtClean="0"/>
              <a:t>enterState</a:t>
            </a:r>
            <a:r>
              <a:rPr lang="es-UY" dirty="0" smtClean="0"/>
              <a:t>: disparado luego de entran en un estado visual. Disparado por un objeto Estado o por un componente.</a:t>
            </a:r>
          </a:p>
          <a:p>
            <a:r>
              <a:rPr lang="es-UY" b="1" dirty="0" err="1" smtClean="0"/>
              <a:t>exitState</a:t>
            </a:r>
            <a:r>
              <a:rPr lang="es-UY" b="1" dirty="0" smtClean="0"/>
              <a:t>: </a:t>
            </a:r>
            <a:r>
              <a:rPr lang="es-UY" dirty="0" smtClean="0"/>
              <a:t>se dispara cuando el estado visual está a punto de ser terminado. Disparado por un objeto de estado antes de salir del mismo, y por un componente antes de que salga del estado visual actual. El componente sobre el que se modifica la propiedad </a:t>
            </a:r>
            <a:r>
              <a:rPr lang="es-UY" dirty="0" err="1" smtClean="0"/>
              <a:t>currentState</a:t>
            </a:r>
            <a:r>
              <a:rPr lang="es-UY" dirty="0" smtClean="0"/>
              <a:t> para hacer que el cambio de estado dispara los siguientes eventos:</a:t>
            </a:r>
          </a:p>
          <a:p>
            <a:r>
              <a:rPr lang="es-UY" b="1" dirty="0" err="1" smtClean="0"/>
              <a:t>currentStateChanging</a:t>
            </a:r>
            <a:r>
              <a:rPr lang="es-UY" b="1" dirty="0" smtClean="0"/>
              <a:t>: </a:t>
            </a:r>
            <a:r>
              <a:rPr lang="es-UY" dirty="0" smtClean="0"/>
              <a:t> se dispara cuando el estado visual está a punto de cambiar.</a:t>
            </a:r>
          </a:p>
          <a:p>
            <a:r>
              <a:rPr lang="es-UY" b="1" dirty="0" err="1" smtClean="0"/>
              <a:t>currentStateChange</a:t>
            </a:r>
            <a:r>
              <a:rPr lang="es-UY" b="1" dirty="0" smtClean="0"/>
              <a:t> </a:t>
            </a:r>
            <a:r>
              <a:rPr lang="es-UY" dirty="0" smtClean="0"/>
              <a:t>Se dispara después de que el estado visual ha completado el cambio.</a:t>
            </a:r>
          </a:p>
          <a:p>
            <a:endParaRPr lang="es-UY"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57200"/>
            <a:ext cx="7467600" cy="6016752"/>
          </a:xfrm>
        </p:spPr>
        <p:txBody>
          <a:bodyPr>
            <a:normAutofit lnSpcReduction="10000"/>
          </a:bodyPr>
          <a:lstStyle/>
          <a:p>
            <a:r>
              <a:rPr lang="en-US" dirty="0" smtClean="0"/>
              <a:t>&lt;?xml version="1.0"?&gt;&lt;!-- states\</a:t>
            </a:r>
            <a:r>
              <a:rPr lang="en-US" dirty="0" err="1" smtClean="0"/>
              <a:t>StatesSimpleEvent.mxml</a:t>
            </a:r>
            <a:r>
              <a:rPr lang="en-US" dirty="0" smtClean="0"/>
              <a:t> --&gt;&lt;s:Application </a:t>
            </a:r>
            <a:r>
              <a:rPr lang="en-US" dirty="0" err="1" smtClean="0"/>
              <a:t>xmlns:fx</a:t>
            </a:r>
            <a:r>
              <a:rPr lang="en-US" dirty="0" smtClean="0"/>
              <a:t>="http://ns.adobe.com/mxml/2009"     </a:t>
            </a:r>
            <a:r>
              <a:rPr lang="en-US" dirty="0" err="1" smtClean="0"/>
              <a:t>xmlns:mx</a:t>
            </a:r>
            <a:r>
              <a:rPr lang="en-US" dirty="0" smtClean="0"/>
              <a:t>="library://ns.adobe.com/flex/mx"     </a:t>
            </a:r>
            <a:r>
              <a:rPr lang="en-US" dirty="0" err="1" smtClean="0"/>
              <a:t>xmlns:s</a:t>
            </a:r>
            <a:r>
              <a:rPr lang="en-US" dirty="0" smtClean="0"/>
              <a:t>="library://ns.adobe.com/flex/spark"    height="450"&gt;     &lt;s:states&gt;        &lt;!-- Define the new view states. --&gt;        &lt;s:State name="default"            </a:t>
            </a:r>
            <a:r>
              <a:rPr lang="en-US" dirty="0" err="1" smtClean="0"/>
              <a:t>enterState</a:t>
            </a:r>
            <a:r>
              <a:rPr lang="en-US" dirty="0" smtClean="0"/>
              <a:t>="</a:t>
            </a:r>
            <a:r>
              <a:rPr lang="en-US" dirty="0" err="1" smtClean="0"/>
              <a:t>MyEnterTA.text</a:t>
            </a:r>
            <a:r>
              <a:rPr lang="en-US" dirty="0" smtClean="0"/>
              <a:t> = 'Enter state: default';"            </a:t>
            </a:r>
            <a:r>
              <a:rPr lang="en-US" dirty="0" err="1" smtClean="0"/>
              <a:t>exitState</a:t>
            </a:r>
            <a:r>
              <a:rPr lang="en-US" dirty="0" smtClean="0"/>
              <a:t>="</a:t>
            </a:r>
            <a:r>
              <a:rPr lang="en-US" dirty="0" err="1" smtClean="0"/>
              <a:t>MyExitTA.text</a:t>
            </a:r>
            <a:r>
              <a:rPr lang="en-US" dirty="0" smtClean="0"/>
              <a:t> = 'Exit state: default';"/&gt;        &lt;s:State name="</a:t>
            </a:r>
            <a:r>
              <a:rPr lang="en-US" dirty="0" err="1" smtClean="0"/>
              <a:t>NewButton</a:t>
            </a:r>
            <a:r>
              <a:rPr lang="en-US" dirty="0" smtClean="0"/>
              <a:t>"            </a:t>
            </a:r>
            <a:r>
              <a:rPr lang="en-US" dirty="0" err="1" smtClean="0"/>
              <a:t>enterState</a:t>
            </a:r>
            <a:r>
              <a:rPr lang="en-US" dirty="0" smtClean="0"/>
              <a:t>="</a:t>
            </a:r>
            <a:r>
              <a:rPr lang="en-US" dirty="0" err="1" smtClean="0"/>
              <a:t>MyEnterTA.text</a:t>
            </a:r>
            <a:r>
              <a:rPr lang="en-US" dirty="0" smtClean="0"/>
              <a:t> = 'Enter state: </a:t>
            </a:r>
            <a:r>
              <a:rPr lang="en-US" dirty="0" err="1" smtClean="0"/>
              <a:t>NewButton</a:t>
            </a:r>
            <a:r>
              <a:rPr lang="en-US" dirty="0" smtClean="0"/>
              <a:t>';"            </a:t>
            </a:r>
            <a:r>
              <a:rPr lang="en-US" dirty="0" err="1" smtClean="0"/>
              <a:t>exitState</a:t>
            </a:r>
            <a:r>
              <a:rPr lang="en-US" dirty="0" smtClean="0"/>
              <a:t>="</a:t>
            </a:r>
            <a:r>
              <a:rPr lang="en-US" dirty="0" err="1" smtClean="0"/>
              <a:t>MyExitTA.text</a:t>
            </a:r>
            <a:r>
              <a:rPr lang="en-US" dirty="0" smtClean="0"/>
              <a:t> = 'Exit state: </a:t>
            </a:r>
            <a:r>
              <a:rPr lang="en-US" dirty="0" err="1" smtClean="0"/>
              <a:t>NewButton</a:t>
            </a:r>
            <a:r>
              <a:rPr lang="en-US" dirty="0" smtClean="0"/>
              <a:t>';"/&gt;</a:t>
            </a:r>
            <a:endParaRPr lang="es-UY" dirty="0" smtClean="0"/>
          </a:p>
          <a:p>
            <a:r>
              <a:rPr lang="en-US" dirty="0" smtClean="0"/>
              <a:t>    &lt;/s:states&gt; </a:t>
            </a:r>
            <a:endParaRPr lang="es-UY"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533400"/>
            <a:ext cx="7467600" cy="5940552"/>
          </a:xfrm>
        </p:spPr>
        <p:txBody>
          <a:bodyPr/>
          <a:lstStyle/>
          <a:p>
            <a:r>
              <a:rPr lang="en-US" dirty="0" smtClean="0"/>
              <a:t>&lt;s:VGroup id="g1"&gt;        &lt;s:HGroup&gt;            &lt;s:Button id="b1" label="Click Me"                </a:t>
            </a:r>
            <a:r>
              <a:rPr lang="en-US" dirty="0" err="1" smtClean="0"/>
              <a:t>enabled.NewButton</a:t>
            </a:r>
            <a:r>
              <a:rPr lang="en-US" dirty="0" smtClean="0"/>
              <a:t>="false"/&gt;            &lt;s:Button id="b2" label="New Button"                </a:t>
            </a:r>
            <a:r>
              <a:rPr lang="en-US" dirty="0" err="1" smtClean="0"/>
              <a:t>includeIn</a:t>
            </a:r>
            <a:r>
              <a:rPr lang="en-US" dirty="0" smtClean="0"/>
              <a:t>="</a:t>
            </a:r>
            <a:r>
              <a:rPr lang="en-US" dirty="0" err="1" smtClean="0"/>
              <a:t>NewButton</a:t>
            </a:r>
            <a:r>
              <a:rPr lang="en-US" dirty="0" smtClean="0"/>
              <a:t>"/&gt;        &lt;/s:HGroup&gt;         &lt;s:Button label="Change to </a:t>
            </a:r>
            <a:r>
              <a:rPr lang="en-US" dirty="0" err="1" smtClean="0"/>
              <a:t>NewButton</a:t>
            </a:r>
            <a:r>
              <a:rPr lang="en-US" dirty="0" smtClean="0"/>
              <a:t> state"             click="</a:t>
            </a:r>
            <a:r>
              <a:rPr lang="en-US" dirty="0" err="1" smtClean="0"/>
              <a:t>currentState</a:t>
            </a:r>
            <a:r>
              <a:rPr lang="en-US" dirty="0" smtClean="0"/>
              <a:t>='</a:t>
            </a:r>
            <a:r>
              <a:rPr lang="en-US" dirty="0" err="1" smtClean="0"/>
              <a:t>NewButton</a:t>
            </a:r>
            <a:r>
              <a:rPr lang="en-US" dirty="0" smtClean="0"/>
              <a:t>';"/&gt;                    &lt;s:Button label="Change to default view state"             click="</a:t>
            </a:r>
            <a:r>
              <a:rPr lang="en-US" dirty="0" err="1" smtClean="0"/>
              <a:t>currentState</a:t>
            </a:r>
            <a:r>
              <a:rPr lang="en-US" dirty="0" smtClean="0"/>
              <a:t>='default';"/&gt;         &lt;s:TextArea id="</a:t>
            </a:r>
            <a:r>
              <a:rPr lang="en-US" dirty="0" err="1" smtClean="0"/>
              <a:t>MyEnterTA</a:t>
            </a:r>
            <a:r>
              <a:rPr lang="en-US" dirty="0" smtClean="0"/>
              <a:t>"/&gt;        &lt;s:TextArea id="</a:t>
            </a:r>
            <a:r>
              <a:rPr lang="en-US" dirty="0" err="1" smtClean="0"/>
              <a:t>MyExitTA</a:t>
            </a:r>
            <a:r>
              <a:rPr lang="en-US" dirty="0" smtClean="0"/>
              <a:t>"/&gt;            &lt;/s:VGroup&gt;    &lt;/s:Application&gt;</a:t>
            </a:r>
            <a:r>
              <a:rPr lang="es-UY" dirty="0" smtClean="0"/>
              <a:t> </a:t>
            </a:r>
            <a:r>
              <a:rPr lang="en-US" dirty="0" smtClean="0"/>
              <a:t>The executing SWF file for the previous example is shown below:</a:t>
            </a:r>
            <a:endParaRPr lang="es-UY" dirty="0" smtClean="0"/>
          </a:p>
          <a:p>
            <a:endParaRPr lang="es-UY"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MXML</a:t>
            </a:r>
            <a:endParaRPr lang="en-US" dirty="0"/>
          </a:p>
        </p:txBody>
      </p:sp>
      <p:sp>
        <p:nvSpPr>
          <p:cNvPr id="3" name="2 Marcador de contenido"/>
          <p:cNvSpPr>
            <a:spLocks noGrp="1"/>
          </p:cNvSpPr>
          <p:nvPr>
            <p:ph sz="quarter" idx="1"/>
          </p:nvPr>
        </p:nvSpPr>
        <p:spPr/>
        <p:txBody>
          <a:bodyPr/>
          <a:lstStyle/>
          <a:p>
            <a:endParaRPr lang="es-ES" dirty="0" smtClean="0"/>
          </a:p>
          <a:p>
            <a:endParaRPr lang="es-ES" dirty="0"/>
          </a:p>
          <a:p>
            <a:endParaRPr lang="es-ES" dirty="0" smtClean="0"/>
          </a:p>
          <a:p>
            <a:r>
              <a:rPr lang="es-ES" dirty="0" smtClean="0"/>
              <a:t>Es </a:t>
            </a:r>
            <a:r>
              <a:rPr lang="es-ES" dirty="0"/>
              <a:t>un lenguaje de </a:t>
            </a:r>
            <a:r>
              <a:rPr lang="es-ES" dirty="0" smtClean="0"/>
              <a:t>etiquetas </a:t>
            </a:r>
            <a:r>
              <a:rPr lang="es-ES" dirty="0"/>
              <a:t>basado en XML</a:t>
            </a:r>
            <a:r>
              <a:rPr lang="es-ES" dirty="0" smtClean="0"/>
              <a:t>.</a:t>
            </a:r>
          </a:p>
          <a:p>
            <a:endParaRPr lang="es-ES" dirty="0" smtClean="0"/>
          </a:p>
          <a:p>
            <a:r>
              <a:rPr lang="es-ES" dirty="0" smtClean="0"/>
              <a:t>  </a:t>
            </a:r>
            <a:r>
              <a:rPr lang="es-ES" dirty="0"/>
              <a:t>Se utiliza para definir la aplicación Flex  y algunos de sus componentes, la mayoría de los elementos MXML se corresponden con clases AS3 </a:t>
            </a:r>
            <a:endParaRPr lang="en-US" dirty="0"/>
          </a:p>
        </p:txBody>
      </p:sp>
    </p:spTree>
    <p:extLst>
      <p:ext uri="{BB962C8B-B14F-4D97-AF65-F5344CB8AC3E}">
        <p14:creationId xmlns:p14="http://schemas.microsoft.com/office/powerpoint/2010/main" xmlns="" val="863955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FXG</a:t>
            </a:r>
            <a:endParaRPr lang="en-US" dirty="0"/>
          </a:p>
        </p:txBody>
      </p:sp>
      <p:sp>
        <p:nvSpPr>
          <p:cNvPr id="3" name="2 Marcador de contenido"/>
          <p:cNvSpPr>
            <a:spLocks noGrp="1"/>
          </p:cNvSpPr>
          <p:nvPr>
            <p:ph sz="quarter" idx="1"/>
          </p:nvPr>
        </p:nvSpPr>
        <p:spPr/>
        <p:txBody>
          <a:bodyPr/>
          <a:lstStyle/>
          <a:p>
            <a:r>
              <a:rPr lang="es-ES" dirty="0" smtClean="0"/>
              <a:t>Es </a:t>
            </a:r>
            <a:r>
              <a:rPr lang="es-ES" dirty="0"/>
              <a:t>un nuevo lenguaje basado en </a:t>
            </a:r>
            <a:r>
              <a:rPr lang="es-ES" dirty="0" smtClean="0"/>
              <a:t>XML</a:t>
            </a:r>
          </a:p>
          <a:p>
            <a:endParaRPr lang="es-ES" dirty="0" smtClean="0"/>
          </a:p>
          <a:p>
            <a:r>
              <a:rPr lang="es-ES" dirty="0" smtClean="0"/>
              <a:t> Que </a:t>
            </a:r>
            <a:r>
              <a:rPr lang="es-ES" dirty="0"/>
              <a:t>permite representar objetos gráficos como etiquetas XML. </a:t>
            </a:r>
            <a:endParaRPr lang="es-ES" dirty="0" smtClean="0"/>
          </a:p>
          <a:p>
            <a:endParaRPr lang="es-ES" dirty="0" smtClean="0"/>
          </a:p>
          <a:p>
            <a:r>
              <a:rPr lang="es-ES" dirty="0" smtClean="0"/>
              <a:t>MXML </a:t>
            </a:r>
            <a:r>
              <a:rPr lang="es-ES" dirty="0"/>
              <a:t>incluye etiquetas de dibujo de gráficos vectoriales que permiten declarar objetos de bajo nivel en las aplicaciones, FXG nos da más poder, y nos permite utilizar otras etiquetas para gráficos más avanzados y nos permite tratar los ficheros FXG como imágenes</a:t>
            </a:r>
            <a:endParaRPr lang="en-US" dirty="0"/>
          </a:p>
        </p:txBody>
      </p:sp>
    </p:spTree>
    <p:extLst>
      <p:ext uri="{BB962C8B-B14F-4D97-AF65-F5344CB8AC3E}">
        <p14:creationId xmlns:p14="http://schemas.microsoft.com/office/powerpoint/2010/main" xmlns="" val="22342867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 </a:t>
            </a:r>
            <a:endParaRPr lang="en-US" dirty="0"/>
          </a:p>
        </p:txBody>
      </p:sp>
      <p:sp>
        <p:nvSpPr>
          <p:cNvPr id="3" name="2 Marcador de contenido"/>
          <p:cNvSpPr>
            <a:spLocks noGrp="1"/>
          </p:cNvSpPr>
          <p:nvPr>
            <p:ph sz="quarter" idx="1"/>
          </p:nvPr>
        </p:nvSpPr>
        <p:spPr/>
        <p:txBody>
          <a:bodyPr/>
          <a:lstStyle/>
          <a:p>
            <a:r>
              <a:rPr lang="es-ES" dirty="0"/>
              <a:t>Es importante destacar que todo lo que se puede hacer con </a:t>
            </a:r>
            <a:r>
              <a:rPr lang="es-ES" dirty="0" err="1"/>
              <a:t>ActionScript</a:t>
            </a:r>
            <a:r>
              <a:rPr lang="es-ES" dirty="0"/>
              <a:t>, también se puede hacer con MXML</a:t>
            </a:r>
            <a:r>
              <a:rPr lang="es-ES" dirty="0" smtClean="0"/>
              <a:t>.</a:t>
            </a:r>
          </a:p>
          <a:p>
            <a:r>
              <a:rPr lang="es-ES" dirty="0" smtClean="0"/>
              <a:t> </a:t>
            </a:r>
          </a:p>
          <a:p>
            <a:r>
              <a:rPr lang="es-ES" dirty="0" smtClean="0"/>
              <a:t>MXML </a:t>
            </a:r>
            <a:r>
              <a:rPr lang="es-ES" dirty="0"/>
              <a:t>tiene una ventaja sobre AS que es que hace más fácil y rápido escribir las aplicaciones</a:t>
            </a:r>
            <a:r>
              <a:rPr lang="es-ES" dirty="0" smtClean="0"/>
              <a:t>.</a:t>
            </a:r>
            <a:br>
              <a:rPr lang="es-ES" dirty="0" smtClean="0"/>
            </a:br>
            <a:endParaRPr lang="en-US" dirty="0"/>
          </a:p>
        </p:txBody>
      </p:sp>
    </p:spTree>
    <p:extLst>
      <p:ext uri="{BB962C8B-B14F-4D97-AF65-F5344CB8AC3E}">
        <p14:creationId xmlns:p14="http://schemas.microsoft.com/office/powerpoint/2010/main" xmlns="" val="2077623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sz="quarter" idx="1"/>
            <p:extLst>
              <p:ext uri="{D42A27DB-BD31-4B8C-83A1-F6EECF244321}">
                <p14:modId xmlns:p14="http://schemas.microsoft.com/office/powerpoint/2010/main" xmlns="" val="1011275259"/>
              </p:ext>
            </p:extLst>
          </p:nvPr>
        </p:nvGraphicFramePr>
        <p:xfrm>
          <a:off x="381000" y="990600"/>
          <a:ext cx="8001000" cy="4461229"/>
        </p:xfrm>
        <a:graphic>
          <a:graphicData uri="http://schemas.openxmlformats.org/drawingml/2006/table">
            <a:tbl>
              <a:tblPr firstRow="1" firstCol="1" bandRow="1">
                <a:tableStyleId>{5C22544A-7EE6-4342-B048-85BDC9FD1C3A}</a:tableStyleId>
              </a:tblPr>
              <a:tblGrid>
                <a:gridCol w="2120567"/>
                <a:gridCol w="5880433"/>
              </a:tblGrid>
              <a:tr h="3743987">
                <a:tc>
                  <a:txBody>
                    <a:bodyPr/>
                    <a:lstStyle/>
                    <a:p>
                      <a:pPr marL="0" marR="0" algn="ctr">
                        <a:lnSpc>
                          <a:spcPct val="115000"/>
                        </a:lnSpc>
                        <a:spcBef>
                          <a:spcPts val="0"/>
                        </a:spcBef>
                        <a:spcAft>
                          <a:spcPts val="0"/>
                        </a:spcAft>
                      </a:pPr>
                      <a:r>
                        <a:rPr lang="es-ES" sz="1800" dirty="0" err="1">
                          <a:effectLst/>
                        </a:rPr>
                        <a:t>ActionScript</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import </a:t>
                      </a:r>
                      <a:r>
                        <a:rPr lang="en-US" sz="1800" dirty="0" err="1">
                          <a:effectLst/>
                        </a:rPr>
                        <a:t>mx.events.FlexEvent</a:t>
                      </a:r>
                      <a:r>
                        <a:rPr lang="en-US" sz="1800" dirty="0">
                          <a:effectLst/>
                        </a:rPr>
                        <a:t>;</a:t>
                      </a:r>
                    </a:p>
                    <a:p>
                      <a:pPr marL="0" marR="0">
                        <a:lnSpc>
                          <a:spcPct val="115000"/>
                        </a:lnSpc>
                        <a:spcBef>
                          <a:spcPts val="0"/>
                        </a:spcBef>
                        <a:spcAft>
                          <a:spcPts val="0"/>
                        </a:spcAft>
                      </a:pPr>
                      <a:r>
                        <a:rPr lang="en-US" sz="1800" dirty="0">
                          <a:effectLst/>
                        </a:rPr>
                        <a:t>import </a:t>
                      </a:r>
                      <a:r>
                        <a:rPr lang="en-US" sz="1800" dirty="0" err="1">
                          <a:effectLst/>
                        </a:rPr>
                        <a:t>spark.components.Label</a:t>
                      </a:r>
                      <a:r>
                        <a:rPr lang="en-US" sz="1800" dirty="0">
                          <a:effectLst/>
                        </a:rPr>
                        <a:t>;</a:t>
                      </a:r>
                    </a:p>
                    <a:p>
                      <a:pPr marL="0" marR="0">
                        <a:lnSpc>
                          <a:spcPct val="115000"/>
                        </a:lnSpc>
                        <a:spcBef>
                          <a:spcPts val="0"/>
                        </a:spcBef>
                        <a:spcAft>
                          <a:spcPts val="0"/>
                        </a:spcAft>
                      </a:pPr>
                      <a:r>
                        <a:rPr lang="en-US" sz="1800" dirty="0">
                          <a:effectLst/>
                        </a:rPr>
                        <a:t>protected </a:t>
                      </a:r>
                      <a:r>
                        <a:rPr lang="en-US" sz="1800" dirty="0" err="1">
                          <a:effectLst/>
                        </a:rPr>
                        <a:t>var</a:t>
                      </a:r>
                      <a:r>
                        <a:rPr lang="en-US" sz="1800" dirty="0">
                          <a:effectLst/>
                        </a:rPr>
                        <a:t> etiqueta1:Label;</a:t>
                      </a:r>
                    </a:p>
                    <a:p>
                      <a:pPr marL="0" marR="0">
                        <a:lnSpc>
                          <a:spcPct val="115000"/>
                        </a:lnSpc>
                        <a:spcBef>
                          <a:spcPts val="0"/>
                        </a:spcBef>
                        <a:spcAft>
                          <a:spcPts val="0"/>
                        </a:spcAft>
                      </a:pPr>
                      <a:r>
                        <a:rPr lang="en-US" sz="1800" dirty="0">
                          <a:effectLst/>
                        </a:rPr>
                        <a:t>protected function</a:t>
                      </a:r>
                    </a:p>
                    <a:p>
                      <a:pPr marL="0" marR="0">
                        <a:lnSpc>
                          <a:spcPct val="115000"/>
                        </a:lnSpc>
                        <a:spcBef>
                          <a:spcPts val="0"/>
                        </a:spcBef>
                        <a:spcAft>
                          <a:spcPts val="0"/>
                        </a:spcAft>
                      </a:pPr>
                      <a:r>
                        <a:rPr lang="en-US" sz="1800" dirty="0" err="1">
                          <a:effectLst/>
                        </a:rPr>
                        <a:t>creationCompleteHandler</a:t>
                      </a:r>
                      <a:r>
                        <a:rPr lang="en-US" sz="1800" dirty="0">
                          <a:effectLst/>
                        </a:rPr>
                        <a:t>(</a:t>
                      </a:r>
                      <a:r>
                        <a:rPr lang="en-US" sz="1800" dirty="0" err="1">
                          <a:effectLst/>
                        </a:rPr>
                        <a:t>event:FlexEvent</a:t>
                      </a:r>
                      <a:r>
                        <a:rPr lang="en-US" sz="1800" dirty="0">
                          <a:effectLst/>
                        </a:rPr>
                        <a:t>):Void{</a:t>
                      </a:r>
                    </a:p>
                    <a:p>
                      <a:pPr marL="0" marR="0">
                        <a:lnSpc>
                          <a:spcPct val="115000"/>
                        </a:lnSpc>
                        <a:spcBef>
                          <a:spcPts val="0"/>
                        </a:spcBef>
                        <a:spcAft>
                          <a:spcPts val="0"/>
                        </a:spcAft>
                      </a:pPr>
                      <a:r>
                        <a:rPr lang="en-US" sz="1800" dirty="0">
                          <a:effectLst/>
                        </a:rPr>
                        <a:t>etiqueta1 = new Label();</a:t>
                      </a:r>
                    </a:p>
                    <a:p>
                      <a:pPr marL="0" marR="0">
                        <a:lnSpc>
                          <a:spcPct val="115000"/>
                        </a:lnSpc>
                        <a:spcBef>
                          <a:spcPts val="0"/>
                        </a:spcBef>
                        <a:spcAft>
                          <a:spcPts val="0"/>
                        </a:spcAft>
                      </a:pPr>
                      <a:r>
                        <a:rPr lang="en-US" sz="1800" dirty="0">
                          <a:effectLst/>
                        </a:rPr>
                        <a:t>etiqueta1.text = "</a:t>
                      </a:r>
                      <a:r>
                        <a:rPr lang="en-US" sz="1800" dirty="0" err="1">
                          <a:effectLst/>
                        </a:rPr>
                        <a:t>Hola</a:t>
                      </a:r>
                      <a:r>
                        <a:rPr lang="en-US" sz="1800" dirty="0">
                          <a:effectLst/>
                        </a:rPr>
                        <a:t> </a:t>
                      </a:r>
                      <a:r>
                        <a:rPr lang="en-US" sz="1800" dirty="0" err="1">
                          <a:effectLst/>
                        </a:rPr>
                        <a:t>ActionScript</a:t>
                      </a:r>
                      <a:r>
                        <a:rPr lang="en-US" sz="1800" dirty="0">
                          <a:effectLst/>
                        </a:rPr>
                        <a:t>";</a:t>
                      </a:r>
                    </a:p>
                    <a:p>
                      <a:pPr marL="0" marR="0">
                        <a:lnSpc>
                          <a:spcPct val="115000"/>
                        </a:lnSpc>
                        <a:spcBef>
                          <a:spcPts val="0"/>
                        </a:spcBef>
                        <a:spcAft>
                          <a:spcPts val="0"/>
                        </a:spcAft>
                      </a:pPr>
                      <a:r>
                        <a:rPr lang="en-US" sz="1800" dirty="0">
                          <a:effectLst/>
                        </a:rPr>
                        <a:t>etiqueta1.setStyle("</a:t>
                      </a:r>
                      <a:r>
                        <a:rPr lang="en-US" sz="1800" dirty="0" err="1">
                          <a:effectLst/>
                        </a:rPr>
                        <a:t>fontSize</a:t>
                      </a:r>
                      <a:r>
                        <a:rPr lang="en-US" sz="1800" dirty="0">
                          <a:effectLst/>
                        </a:rPr>
                        <a:t>", 18);</a:t>
                      </a:r>
                    </a:p>
                    <a:p>
                      <a:pPr marL="0" marR="0">
                        <a:lnSpc>
                          <a:spcPct val="115000"/>
                        </a:lnSpc>
                        <a:spcBef>
                          <a:spcPts val="0"/>
                        </a:spcBef>
                        <a:spcAft>
                          <a:spcPts val="0"/>
                        </a:spcAft>
                      </a:pPr>
                      <a:r>
                        <a:rPr lang="en-US" sz="1800" dirty="0">
                          <a:effectLst/>
                        </a:rPr>
                        <a:t>etiqueta1.setStyle("</a:t>
                      </a:r>
                      <a:r>
                        <a:rPr lang="en-US" sz="1800" dirty="0" err="1">
                          <a:effectLst/>
                        </a:rPr>
                        <a:t>fontWeight</a:t>
                      </a:r>
                      <a:r>
                        <a:rPr lang="en-US" sz="1800" dirty="0">
                          <a:effectLst/>
                        </a:rPr>
                        <a:t>", "bold");</a:t>
                      </a:r>
                    </a:p>
                    <a:p>
                      <a:pPr marL="0" marR="0">
                        <a:lnSpc>
                          <a:spcPct val="115000"/>
                        </a:lnSpc>
                        <a:spcBef>
                          <a:spcPts val="0"/>
                        </a:spcBef>
                        <a:spcAft>
                          <a:spcPts val="0"/>
                        </a:spcAft>
                      </a:pPr>
                      <a:r>
                        <a:rPr lang="en-US" sz="1800" dirty="0" err="1">
                          <a:effectLst/>
                        </a:rPr>
                        <a:t>this.contentGroup.addElement</a:t>
                      </a:r>
                      <a:r>
                        <a:rPr lang="en-US" sz="1800" dirty="0">
                          <a:effectLst/>
                        </a:rPr>
                        <a:t>(etiqueta1); </a:t>
                      </a:r>
                    </a:p>
                    <a:p>
                      <a:pPr marL="0" marR="0">
                        <a:lnSpc>
                          <a:spcPct val="115000"/>
                        </a:lnSpc>
                        <a:spcBef>
                          <a:spcPts val="0"/>
                        </a:spcBef>
                        <a:spcAft>
                          <a:spcPts val="0"/>
                        </a:spcAft>
                      </a:pPr>
                      <a:r>
                        <a:rPr lang="es-ES" sz="1800" dirty="0">
                          <a:effectLst/>
                        </a:rPr>
                        <a:t>}</a:t>
                      </a:r>
                      <a:endParaRPr lang="en-US" sz="1800" dirty="0">
                        <a:effectLst/>
                        <a:latin typeface="Calibri"/>
                        <a:ea typeface="Calibri"/>
                        <a:cs typeface="Times New Roman"/>
                      </a:endParaRPr>
                    </a:p>
                  </a:txBody>
                  <a:tcPr marL="68580" marR="68580" marT="0" marB="0"/>
                </a:tc>
              </a:tr>
              <a:tr h="675613">
                <a:tc>
                  <a:txBody>
                    <a:bodyPr/>
                    <a:lstStyle/>
                    <a:p>
                      <a:pPr marL="0" marR="0" algn="ctr">
                        <a:lnSpc>
                          <a:spcPct val="115000"/>
                        </a:lnSpc>
                        <a:spcBef>
                          <a:spcPts val="0"/>
                        </a:spcBef>
                        <a:spcAft>
                          <a:spcPts val="0"/>
                        </a:spcAft>
                      </a:pPr>
                      <a:r>
                        <a:rPr lang="es-ES" sz="1800">
                          <a:effectLst/>
                        </a:rPr>
                        <a:t>MXML</a:t>
                      </a:r>
                      <a:endParaRPr lang="en-US" sz="18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&lt;</a:t>
                      </a:r>
                      <a:r>
                        <a:rPr lang="en-US" sz="1800" dirty="0" err="1">
                          <a:effectLst/>
                        </a:rPr>
                        <a:t>s:Label</a:t>
                      </a:r>
                      <a:r>
                        <a:rPr lang="en-US" sz="1800" dirty="0">
                          <a:effectLst/>
                        </a:rPr>
                        <a:t> id="</a:t>
                      </a:r>
                      <a:r>
                        <a:rPr lang="en-US" sz="1800" dirty="0" err="1">
                          <a:effectLst/>
                        </a:rPr>
                        <a:t>myMXMLText</a:t>
                      </a:r>
                      <a:r>
                        <a:rPr lang="en-US" sz="1800" dirty="0">
                          <a:effectLst/>
                        </a:rPr>
                        <a:t>" text="</a:t>
                      </a:r>
                      <a:r>
                        <a:rPr lang="en-US" sz="1800" dirty="0" err="1">
                          <a:effectLst/>
                        </a:rPr>
                        <a:t>Hola</a:t>
                      </a:r>
                      <a:r>
                        <a:rPr lang="en-US" sz="1800" dirty="0">
                          <a:effectLst/>
                        </a:rPr>
                        <a:t>" </a:t>
                      </a:r>
                      <a:r>
                        <a:rPr lang="en-US" sz="1800" dirty="0" err="1">
                          <a:effectLst/>
                        </a:rPr>
                        <a:t>fontSize</a:t>
                      </a:r>
                      <a:r>
                        <a:rPr lang="en-US" sz="1800" dirty="0">
                          <a:effectLst/>
                        </a:rPr>
                        <a:t>="18" </a:t>
                      </a:r>
                      <a:r>
                        <a:rPr lang="en-US" sz="1800" dirty="0" err="1">
                          <a:effectLst/>
                        </a:rPr>
                        <a:t>fontWeight</a:t>
                      </a:r>
                      <a:r>
                        <a:rPr lang="en-US" sz="1800" dirty="0">
                          <a:effectLst/>
                        </a:rPr>
                        <a:t>="bold"/&gt;</a:t>
                      </a:r>
                      <a:endParaRPr lang="en-US"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xmlns="" val="32747599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Componentes visuales en Flex</a:t>
            </a:r>
            <a:r>
              <a:rPr lang="en-US" b="1" dirty="0"/>
              <a:t/>
            </a:r>
            <a:br>
              <a:rPr lang="en-US" b="1" dirty="0"/>
            </a:br>
            <a:endParaRPr lang="en-US" dirty="0"/>
          </a:p>
        </p:txBody>
      </p:sp>
      <p:sp>
        <p:nvSpPr>
          <p:cNvPr id="3" name="2 Marcador de contenido"/>
          <p:cNvSpPr>
            <a:spLocks noGrp="1"/>
          </p:cNvSpPr>
          <p:nvPr>
            <p:ph sz="quarter" idx="1"/>
          </p:nvPr>
        </p:nvSpPr>
        <p:spPr/>
        <p:txBody>
          <a:bodyPr/>
          <a:lstStyle/>
          <a:p>
            <a:r>
              <a:rPr lang="es-ES" dirty="0"/>
              <a:t>Flex incluye un modelo basado en el desarrollo de componentes que podemos usar para desarrollar la aplicación y la interfaz de usuario</a:t>
            </a:r>
            <a:r>
              <a:rPr lang="es-ES" dirty="0" smtClean="0"/>
              <a:t>.</a:t>
            </a:r>
          </a:p>
          <a:p>
            <a:endParaRPr lang="es-ES" dirty="0"/>
          </a:p>
          <a:p>
            <a:endParaRPr lang="en-US" dirty="0"/>
          </a:p>
        </p:txBody>
      </p:sp>
      <p:graphicFrame>
        <p:nvGraphicFramePr>
          <p:cNvPr id="5" name="4 Diagrama"/>
          <p:cNvGraphicFramePr/>
          <p:nvPr>
            <p:extLst>
              <p:ext uri="{D42A27DB-BD31-4B8C-83A1-F6EECF244321}">
                <p14:modId xmlns:p14="http://schemas.microsoft.com/office/powerpoint/2010/main" xmlns="" val="1375458646"/>
              </p:ext>
            </p:extLst>
          </p:nvPr>
        </p:nvGraphicFramePr>
        <p:xfrm>
          <a:off x="457200" y="2438400"/>
          <a:ext cx="9220200" cy="325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911283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85</TotalTime>
  <Words>2079</Words>
  <Application>Microsoft Office PowerPoint</Application>
  <PresentationFormat>Presentación en pantalla (4:3)</PresentationFormat>
  <Paragraphs>259</Paragraphs>
  <Slides>42</Slides>
  <Notes>0</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Mirador</vt:lpstr>
      <vt:lpstr>Diapositiva 1</vt:lpstr>
      <vt:lpstr>Que es Flex??</vt:lpstr>
      <vt:lpstr>Lenguaje en Flex</vt:lpstr>
      <vt:lpstr>ActionScript </vt:lpstr>
      <vt:lpstr>MXML</vt:lpstr>
      <vt:lpstr>FXG</vt:lpstr>
      <vt:lpstr> </vt:lpstr>
      <vt:lpstr>Diapositiva 8</vt:lpstr>
      <vt:lpstr>Componentes visuales en Flex </vt:lpstr>
      <vt:lpstr>Diapositiva 10</vt:lpstr>
      <vt:lpstr>Diapositiva 11</vt:lpstr>
      <vt:lpstr>Diapositiva 12</vt:lpstr>
      <vt:lpstr>Flex 4 Componentes </vt:lpstr>
      <vt:lpstr>1-Controles</vt:lpstr>
      <vt:lpstr>1-Controles</vt:lpstr>
      <vt:lpstr>1-Controles</vt:lpstr>
      <vt:lpstr>1-Controles</vt:lpstr>
      <vt:lpstr>1-Controles</vt:lpstr>
      <vt:lpstr>1-Controles</vt:lpstr>
      <vt:lpstr>2-Navigator Components</vt:lpstr>
      <vt:lpstr>3-Layout Components</vt:lpstr>
      <vt:lpstr>Diapositiva 22</vt:lpstr>
      <vt:lpstr>Creating Your First Component</vt:lpstr>
      <vt:lpstr>Diapositiva 24</vt:lpstr>
      <vt:lpstr>Diapositiva 25</vt:lpstr>
      <vt:lpstr>Diapositiva 26</vt:lpstr>
      <vt:lpstr>Diapositiva 27</vt:lpstr>
      <vt:lpstr>View States</vt:lpstr>
      <vt:lpstr>Diapositiva 29</vt:lpstr>
      <vt:lpstr>Diapositiva 30</vt:lpstr>
      <vt:lpstr>Diapositiva 31</vt:lpstr>
      <vt:lpstr>Creación de estados visuales: </vt:lpstr>
      <vt:lpstr>Diapositiva 33</vt:lpstr>
      <vt:lpstr>Cambiando un estado visual: </vt:lpstr>
      <vt:lpstr>Estableciendo propiedades, estilos y eventos para un estado visual. </vt:lpstr>
      <vt:lpstr>Agregar o eliminar componentes para un estado visual</vt:lpstr>
      <vt:lpstr>Diapositiva 37</vt:lpstr>
      <vt:lpstr>Diapositiva 38</vt:lpstr>
      <vt:lpstr>Controlar el almacenamiento en caché de los objetos creados en un estado visual </vt:lpstr>
      <vt:lpstr>Utilizando eventos de estados visuales </vt:lpstr>
      <vt:lpstr>Diapositiva 41</vt:lpstr>
      <vt:lpstr>Diapositiva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Owner</dc:creator>
  <cp:lastModifiedBy>Vane</cp:lastModifiedBy>
  <cp:revision>40</cp:revision>
  <dcterms:created xsi:type="dcterms:W3CDTF">2013-06-13T07:00:57Z</dcterms:created>
  <dcterms:modified xsi:type="dcterms:W3CDTF">2013-06-13T16:26:04Z</dcterms:modified>
</cp:coreProperties>
</file>